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charts/chart4.xml" ContentType="application/vnd.openxmlformats-officedocument.drawingml.chart+xml"/>
  <Override PartName="/ppt/drawings/drawing4.xml" ContentType="application/vnd.openxmlformats-officedocument.drawingml.chartshapes+xml"/>
  <Override PartName="/ppt/charts/chart5.xml" ContentType="application/vnd.openxmlformats-officedocument.drawingml.chart+xml"/>
  <Override PartName="/ppt/drawings/drawing5.xml" ContentType="application/vnd.openxmlformats-officedocument.drawingml.chartshapes+xml"/>
  <Override PartName="/ppt/charts/chart6.xml" ContentType="application/vnd.openxmlformats-officedocument.drawingml.chart+xml"/>
  <Override PartName="/ppt/drawings/drawing6.xml" ContentType="application/vnd.openxmlformats-officedocument.drawingml.chartshapes+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drawings/drawing7.xml" ContentType="application/vnd.openxmlformats-officedocument.drawingml.chartshapes+xml"/>
  <Override PartName="/ppt/charts/chart10.xml" ContentType="application/vnd.openxmlformats-officedocument.drawingml.chart+xml"/>
  <Override PartName="/ppt/drawings/drawing8.xml" ContentType="application/vnd.openxmlformats-officedocument.drawingml.chartshapes+xml"/>
  <Override PartName="/ppt/charts/chart11.xml" ContentType="application/vnd.openxmlformats-officedocument.drawingml.chart+xml"/>
  <Override PartName="/ppt/drawings/drawing9.xml" ContentType="application/vnd.openxmlformats-officedocument.drawingml.chartshapes+xml"/>
  <Override PartName="/ppt/charts/chart12.xml" ContentType="application/vnd.openxmlformats-officedocument.drawingml.chart+xml"/>
  <Override PartName="/ppt/drawings/drawing10.xml" ContentType="application/vnd.openxmlformats-officedocument.drawingml.chartshapes+xml"/>
  <Override PartName="/ppt/charts/chart13.xml" ContentType="application/vnd.openxmlformats-officedocument.drawingml.chart+xml"/>
  <Override PartName="/ppt/drawings/drawing11.xml" ContentType="application/vnd.openxmlformats-officedocument.drawingml.chartshapes+xml"/>
  <Override PartName="/ppt/charts/chart14.xml" ContentType="application/vnd.openxmlformats-officedocument.drawingml.chart+xml"/>
  <Override PartName="/ppt/drawings/drawing12.xml" ContentType="application/vnd.openxmlformats-officedocument.drawingml.chartshapes+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drawings/drawing13.xml" ContentType="application/vnd.openxmlformats-officedocument.drawingml.chartshapes+xml"/>
  <Override PartName="/ppt/charts/chart20.xml" ContentType="application/vnd.openxmlformats-officedocument.drawingml.chart+xml"/>
  <Override PartName="/ppt/drawings/drawing14.xml" ContentType="application/vnd.openxmlformats-officedocument.drawingml.chartshapes+xml"/>
  <Override PartName="/ppt/charts/chart21.xml" ContentType="application/vnd.openxmlformats-officedocument.drawingml.chart+xml"/>
  <Override PartName="/ppt/drawings/drawing15.xml" ContentType="application/vnd.openxmlformats-officedocument.drawingml.chartshapes+xml"/>
  <Override PartName="/ppt/charts/chart22.xml" ContentType="application/vnd.openxmlformats-officedocument.drawingml.chart+xml"/>
  <Override PartName="/ppt/drawings/drawing16.xml" ContentType="application/vnd.openxmlformats-officedocument.drawingml.chartshapes+xml"/>
  <Override PartName="/ppt/charts/chart23.xml" ContentType="application/vnd.openxmlformats-officedocument.drawingml.chart+xml"/>
  <Override PartName="/ppt/drawings/drawing17.xml" ContentType="application/vnd.openxmlformats-officedocument.drawingml.chartshapes+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drawings/drawing18.xml" ContentType="application/vnd.openxmlformats-officedocument.drawingml.chartshapes+xml"/>
  <Override PartName="/ppt/charts/chart31.xml" ContentType="application/vnd.openxmlformats-officedocument.drawingml.chart+xml"/>
  <Override PartName="/ppt/drawings/drawing19.xml" ContentType="application/vnd.openxmlformats-officedocument.drawingml.chartshapes+xml"/>
  <Override PartName="/ppt/charts/chart32.xml" ContentType="application/vnd.openxmlformats-officedocument.drawingml.chart+xml"/>
  <Override PartName="/ppt/drawings/drawing20.xml" ContentType="application/vnd.openxmlformats-officedocument.drawingml.chartshapes+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drawings/drawing21.xml" ContentType="application/vnd.openxmlformats-officedocument.drawingml.chartshapes+xml"/>
  <Override PartName="/ppt/charts/chart42.xml" ContentType="application/vnd.openxmlformats-officedocument.drawingml.chart+xml"/>
  <Override PartName="/ppt/charts/chart43.xml" ContentType="application/vnd.openxmlformats-officedocument.drawingml.chart+xml"/>
  <Override PartName="/ppt/drawings/drawing22.xml" ContentType="application/vnd.openxmlformats-officedocument.drawingml.chartshapes+xml"/>
  <Override PartName="/ppt/charts/chart44.xml" ContentType="application/vnd.openxmlformats-officedocument.drawingml.chart+xml"/>
  <Override PartName="/ppt/charts/chart45.xml" ContentType="application/vnd.openxmlformats-officedocument.drawingml.chart+xml"/>
  <Override PartName="/ppt/drawings/drawing23.xml" ContentType="application/vnd.openxmlformats-officedocument.drawingml.chartshapes+xml"/>
  <Override PartName="/ppt/charts/chart46.xml" ContentType="application/vnd.openxmlformats-officedocument.drawingml.chart+xml"/>
  <Override PartName="/ppt/charts/chart47.xml" ContentType="application/vnd.openxmlformats-officedocument.drawingml.chart+xml"/>
  <Override PartName="/ppt/drawings/drawing24.xml" ContentType="application/vnd.openxmlformats-officedocument.drawingml.chartshapes+xml"/>
  <Override PartName="/ppt/charts/chart48.xml" ContentType="application/vnd.openxmlformats-officedocument.drawingml.chart+xml"/>
  <Override PartName="/ppt/drawings/drawing25.xml" ContentType="application/vnd.openxmlformats-officedocument.drawingml.chartshapes+xml"/>
  <Override PartName="/ppt/charts/chart49.xml" ContentType="application/vnd.openxmlformats-officedocument.drawingml.chart+xml"/>
  <Override PartName="/ppt/drawings/drawing26.xml" ContentType="application/vnd.openxmlformats-officedocument.drawingml.chartshapes+xml"/>
  <Override PartName="/ppt/charts/chart50.xml" ContentType="application/vnd.openxmlformats-officedocument.drawingml.chart+xml"/>
  <Override PartName="/ppt/drawings/drawing27.xml" ContentType="application/vnd.openxmlformats-officedocument.drawingml.chartshapes+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drawings/drawing28.xml" ContentType="application/vnd.openxmlformats-officedocument.drawingml.chartshapes+xml"/>
  <Override PartName="/ppt/charts/chart56.xml" ContentType="application/vnd.openxmlformats-officedocument.drawingml.chart+xml"/>
  <Override PartName="/ppt/drawings/drawing29.xml" ContentType="application/vnd.openxmlformats-officedocument.drawingml.chartshapes+xml"/>
  <Override PartName="/ppt/charts/chart57.xml" ContentType="application/vnd.openxmlformats-officedocument.drawingml.chart+xml"/>
  <Override PartName="/ppt/charts/chart58.xml" ContentType="application/vnd.openxmlformats-officedocument.drawingml.chart+xml"/>
  <Override PartName="/ppt/drawings/drawing30.xml" ContentType="application/vnd.openxmlformats-officedocument.drawingml.chartshapes+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drawings/drawing31.xml" ContentType="application/vnd.openxmlformats-officedocument.drawingml.chartshapes+xml"/>
  <Override PartName="/ppt/charts/chart62.xml" ContentType="application/vnd.openxmlformats-officedocument.drawingml.chart+xml"/>
  <Override PartName="/ppt/charts/chart63.xml" ContentType="application/vnd.openxmlformats-officedocument.drawingml.chart+xml"/>
  <Override PartName="/ppt/drawings/drawing32.xml" ContentType="application/vnd.openxmlformats-officedocument.drawingml.chartshapes+xml"/>
  <Override PartName="/ppt/charts/chart64.xml" ContentType="application/vnd.openxmlformats-officedocument.drawingml.chart+xml"/>
  <Override PartName="/ppt/charts/chart65.xml" ContentType="application/vnd.openxmlformats-officedocument.drawingml.chart+xml"/>
  <Override PartName="/ppt/drawings/drawing33.xml" ContentType="application/vnd.openxmlformats-officedocument.drawingml.chartshapes+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drawings/drawing34.xml" ContentType="application/vnd.openxmlformats-officedocument.drawingml.chartshapes+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chart73.xml" ContentType="application/vnd.openxmlformats-officedocument.drawingml.chart+xml"/>
  <Override PartName="/ppt/charts/chart74.xml" ContentType="application/vnd.openxmlformats-officedocument.drawingml.chart+xml"/>
  <Override PartName="/ppt/drawings/drawing35.xml" ContentType="application/vnd.openxmlformats-officedocument.drawingml.chartshapes+xml"/>
  <Override PartName="/ppt/charts/chart75.xml" ContentType="application/vnd.openxmlformats-officedocument.drawingml.chart+xml"/>
  <Override PartName="/ppt/drawings/drawing36.xml" ContentType="application/vnd.openxmlformats-officedocument.drawingml.chartshapes+xml"/>
  <Override PartName="/ppt/charts/chart76.xml" ContentType="application/vnd.openxmlformats-officedocument.drawingml.chart+xml"/>
  <Override PartName="/ppt/drawings/drawing37.xml" ContentType="application/vnd.openxmlformats-officedocument.drawingml.chartshapes+xml"/>
  <Override PartName="/ppt/charts/chart77.xml" ContentType="application/vnd.openxmlformats-officedocument.drawingml.chart+xml"/>
  <Override PartName="/ppt/charts/chart78.xml" ContentType="application/vnd.openxmlformats-officedocument.drawingml.chart+xml"/>
  <Override PartName="/ppt/drawings/drawing38.xml" ContentType="application/vnd.openxmlformats-officedocument.drawingml.chartshapes+xml"/>
  <Override PartName="/ppt/charts/chart79.xml" ContentType="application/vnd.openxmlformats-officedocument.drawingml.chart+xml"/>
  <Override PartName="/ppt/charts/chart80.xml" ContentType="application/vnd.openxmlformats-officedocument.drawingml.chart+xml"/>
  <Override PartName="/ppt/drawings/drawing39.xml" ContentType="application/vnd.openxmlformats-officedocument.drawingml.chartshapes+xml"/>
  <Override PartName="/ppt/charts/chart81.xml" ContentType="application/vnd.openxmlformats-officedocument.drawingml.chart+xml"/>
  <Override PartName="/ppt/charts/chart82.xml" ContentType="application/vnd.openxmlformats-officedocument.drawingml.chart+xml"/>
  <Override PartName="/ppt/drawings/drawing40.xml" ContentType="application/vnd.openxmlformats-officedocument.drawingml.chartshapes+xml"/>
  <Override PartName="/ppt/notesSlides/notesSlide3.xml" ContentType="application/vnd.openxmlformats-officedocument.presentationml.notesSlide+xml"/>
  <Override PartName="/ppt/charts/chart83.xml" ContentType="application/vnd.openxmlformats-officedocument.drawingml.chart+xml"/>
  <Override PartName="/ppt/drawings/drawing41.xml" ContentType="application/vnd.openxmlformats-officedocument.drawingml.chartshapes+xml"/>
  <Override PartName="/ppt/charts/chart84.xml" ContentType="application/vnd.openxmlformats-officedocument.drawingml.chart+xml"/>
  <Override PartName="/ppt/drawings/drawing42.xml" ContentType="application/vnd.openxmlformats-officedocument.drawingml.chartshapes+xml"/>
  <Override PartName="/ppt/charts/chart85.xml" ContentType="application/vnd.openxmlformats-officedocument.drawingml.chart+xml"/>
  <Override PartName="/ppt/drawings/drawing43.xml" ContentType="application/vnd.openxmlformats-officedocument.drawingml.chartshapes+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chart90.xml" ContentType="application/vnd.openxmlformats-officedocument.drawingml.chart+xml"/>
  <Override PartName="/ppt/drawings/drawing44.xml" ContentType="application/vnd.openxmlformats-officedocument.drawingml.chartshapes+xml"/>
  <Override PartName="/ppt/charts/chart91.xml" ContentType="application/vnd.openxmlformats-officedocument.drawingml.chart+xml"/>
  <Override PartName="/ppt/drawings/drawing45.xml" ContentType="application/vnd.openxmlformats-officedocument.drawingml.chartshapes+xml"/>
  <Override PartName="/ppt/charts/chart92.xml" ContentType="application/vnd.openxmlformats-officedocument.drawingml.chart+xml"/>
  <Override PartName="/ppt/drawings/drawing46.xml" ContentType="application/vnd.openxmlformats-officedocument.drawingml.chartshapes+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drawings/drawing47.xml" ContentType="application/vnd.openxmlformats-officedocument.drawingml.chartshapes+xml"/>
  <Override PartName="/ppt/charts/chart96.xml" ContentType="application/vnd.openxmlformats-officedocument.drawingml.chart+xml"/>
  <Override PartName="/ppt/drawings/drawing48.xml" ContentType="application/vnd.openxmlformats-officedocument.drawingml.chartshapes+xml"/>
  <Override PartName="/ppt/charts/chart97.xml" ContentType="application/vnd.openxmlformats-officedocument.drawingml.chart+xml"/>
  <Override PartName="/ppt/drawings/drawing49.xml" ContentType="application/vnd.openxmlformats-officedocument.drawingml.chartshapes+xml"/>
  <Override PartName="/ppt/charts/chart98.xml" ContentType="application/vnd.openxmlformats-officedocument.drawingml.chart+xml"/>
  <Override PartName="/ppt/drawings/drawing50.xml" ContentType="application/vnd.openxmlformats-officedocument.drawingml.chartshapes+xml"/>
  <Override PartName="/ppt/charts/chart99.xml" ContentType="application/vnd.openxmlformats-officedocument.drawingml.chart+xml"/>
  <Override PartName="/ppt/charts/chart100.xml" ContentType="application/vnd.openxmlformats-officedocument.drawingml.chart+xml"/>
  <Override PartName="/ppt/charts/chart101.xml" ContentType="application/vnd.openxmlformats-officedocument.drawingml.chart+xml"/>
  <Override PartName="/ppt/charts/chart102.xml" ContentType="application/vnd.openxmlformats-officedocument.drawingml.chart+xml"/>
  <Override PartName="/ppt/charts/chart103.xml" ContentType="application/vnd.openxmlformats-officedocument.drawingml.chart+xml"/>
  <Override PartName="/ppt/drawings/drawing51.xml" ContentType="application/vnd.openxmlformats-officedocument.drawingml.chartshapes+xml"/>
  <Override PartName="/ppt/charts/chart104.xml" ContentType="application/vnd.openxmlformats-officedocument.drawingml.chart+xml"/>
  <Override PartName="/ppt/drawings/drawing52.xml" ContentType="application/vnd.openxmlformats-officedocument.drawingml.chartshapes+xml"/>
  <Override PartName="/ppt/charts/chart105.xml" ContentType="application/vnd.openxmlformats-officedocument.drawingml.chart+xml"/>
  <Override PartName="/ppt/charts/chart106.xml" ContentType="application/vnd.openxmlformats-officedocument.drawingml.chart+xml"/>
  <Override PartName="/ppt/drawings/drawing53.xml" ContentType="application/vnd.openxmlformats-officedocument.drawingml.chartshapes+xml"/>
  <Override PartName="/ppt/charts/chart107.xml" ContentType="application/vnd.openxmlformats-officedocument.drawingml.chart+xml"/>
  <Override PartName="/ppt/drawings/drawing54.xml" ContentType="application/vnd.openxmlformats-officedocument.drawingml.chartshapes+xml"/>
  <Override PartName="/ppt/charts/chart108.xml" ContentType="application/vnd.openxmlformats-officedocument.drawingml.chart+xml"/>
  <Override PartName="/ppt/drawings/drawing55.xml" ContentType="application/vnd.openxmlformats-officedocument.drawingml.chartshapes+xml"/>
  <Override PartName="/ppt/charts/chart109.xml" ContentType="application/vnd.openxmlformats-officedocument.drawingml.chart+xml"/>
  <Override PartName="/ppt/drawings/drawing56.xml" ContentType="application/vnd.openxmlformats-officedocument.drawingml.chartshapes+xml"/>
  <Override PartName="/ppt/charts/chart110.xml" ContentType="application/vnd.openxmlformats-officedocument.drawingml.chart+xml"/>
  <Override PartName="/ppt/drawings/drawing57.xml" ContentType="application/vnd.openxmlformats-officedocument.drawingml.chartshapes+xml"/>
  <Override PartName="/ppt/charts/chart111.xml" ContentType="application/vnd.openxmlformats-officedocument.drawingml.chart+xml"/>
  <Override PartName="/ppt/charts/chart112.xml" ContentType="application/vnd.openxmlformats-officedocument.drawingml.chart+xml"/>
  <Override PartName="/ppt/drawings/drawing58.xml" ContentType="application/vnd.openxmlformats-officedocument.drawingml.chartshapes+xml"/>
  <Override PartName="/ppt/charts/chart113.xml" ContentType="application/vnd.openxmlformats-officedocument.drawingml.chart+xml"/>
  <Override PartName="/ppt/drawings/drawing59.xml" ContentType="application/vnd.openxmlformats-officedocument.drawingml.chartshapes+xml"/>
  <Override PartName="/ppt/charts/chart114.xml" ContentType="application/vnd.openxmlformats-officedocument.drawingml.chart+xml"/>
  <Override PartName="/ppt/drawings/drawing60.xml" ContentType="application/vnd.openxmlformats-officedocument.drawingml.chartshapes+xml"/>
  <Override PartName="/ppt/charts/chart115.xml" ContentType="application/vnd.openxmlformats-officedocument.drawingml.chart+xml"/>
  <Override PartName="/ppt/drawings/drawing61.xml" ContentType="application/vnd.openxmlformats-officedocument.drawingml.chartshapes+xml"/>
  <Override PartName="/ppt/charts/chart116.xml" ContentType="application/vnd.openxmlformats-officedocument.drawingml.chart+xml"/>
  <Override PartName="/ppt/drawings/drawing62.xml" ContentType="application/vnd.openxmlformats-officedocument.drawingml.chartshapes+xml"/>
  <Override PartName="/ppt/charts/chart117.xml" ContentType="application/vnd.openxmlformats-officedocument.drawingml.chart+xml"/>
  <Override PartName="/ppt/charts/chart118.xml" ContentType="application/vnd.openxmlformats-officedocument.drawingml.chart+xml"/>
  <Override PartName="/ppt/drawings/drawing63.xml" ContentType="application/vnd.openxmlformats-officedocument.drawingml.chartshapes+xml"/>
  <Override PartName="/ppt/charts/chart119.xml" ContentType="application/vnd.openxmlformats-officedocument.drawingml.chart+xml"/>
  <Override PartName="/ppt/drawings/drawing64.xml" ContentType="application/vnd.openxmlformats-officedocument.drawingml.chartshapes+xml"/>
  <Override PartName="/ppt/charts/chart120.xml" ContentType="application/vnd.openxmlformats-officedocument.drawingml.chart+xml"/>
  <Override PartName="/ppt/charts/chart121.xml" ContentType="application/vnd.openxmlformats-officedocument.drawingml.chart+xml"/>
  <Override PartName="/ppt/drawings/drawing65.xml" ContentType="application/vnd.openxmlformats-officedocument.drawingml.chartshapes+xml"/>
  <Override PartName="/ppt/charts/chart122.xml" ContentType="application/vnd.openxmlformats-officedocument.drawingml.chart+xml"/>
  <Override PartName="/ppt/charts/chart123.xml" ContentType="application/vnd.openxmlformats-officedocument.drawingml.chart+xml"/>
  <Override PartName="/ppt/drawings/drawing66.xml" ContentType="application/vnd.openxmlformats-officedocument.drawingml.chartshapes+xml"/>
  <Override PartName="/ppt/charts/chart124.xml" ContentType="application/vnd.openxmlformats-officedocument.drawingml.chart+xml"/>
  <Override PartName="/ppt/drawings/drawing67.xml" ContentType="application/vnd.openxmlformats-officedocument.drawingml.chartshapes+xml"/>
  <Override PartName="/ppt/charts/chart125.xml" ContentType="application/vnd.openxmlformats-officedocument.drawingml.chart+xml"/>
  <Override PartName="/ppt/drawings/drawing68.xml" ContentType="application/vnd.openxmlformats-officedocument.drawingml.chartshapes+xml"/>
  <Override PartName="/ppt/charts/chart126.xml" ContentType="application/vnd.openxmlformats-officedocument.drawingml.chart+xml"/>
  <Override PartName="/ppt/charts/chart127.xml" ContentType="application/vnd.openxmlformats-officedocument.drawingml.chart+xml"/>
  <Override PartName="/ppt/drawings/drawing69.xml" ContentType="application/vnd.openxmlformats-officedocument.drawingml.chartshapes+xml"/>
  <Override PartName="/ppt/charts/chart128.xml" ContentType="application/vnd.openxmlformats-officedocument.drawingml.chart+xml"/>
  <Override PartName="/ppt/drawings/drawing70.xml" ContentType="application/vnd.openxmlformats-officedocument.drawingml.chartshapes+xml"/>
  <Override PartName="/ppt/charts/chart129.xml" ContentType="application/vnd.openxmlformats-officedocument.drawingml.chart+xml"/>
  <Override PartName="/ppt/charts/chart130.xml" ContentType="application/vnd.openxmlformats-officedocument.drawingml.chart+xml"/>
  <Override PartName="/ppt/drawings/drawing71.xml" ContentType="application/vnd.openxmlformats-officedocument.drawingml.chartshapes+xml"/>
  <Override PartName="/ppt/charts/chart131.xml" ContentType="application/vnd.openxmlformats-officedocument.drawingml.chart+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drawings/drawing72.xml" ContentType="application/vnd.openxmlformats-officedocument.drawingml.chartshapes+xml"/>
  <Override PartName="/ppt/charts/chart137.xml" ContentType="application/vnd.openxmlformats-officedocument.drawingml.chart+xml"/>
  <Override PartName="/ppt/drawings/drawing73.xml" ContentType="application/vnd.openxmlformats-officedocument.drawingml.chartshapes+xml"/>
  <Override PartName="/ppt/charts/chart138.xml" ContentType="application/vnd.openxmlformats-officedocument.drawingml.chart+xml"/>
  <Override PartName="/ppt/drawings/drawing74.xml" ContentType="application/vnd.openxmlformats-officedocument.drawingml.chartshapes+xml"/>
  <Override PartName="/ppt/charts/chart139.xml" ContentType="application/vnd.openxmlformats-officedocument.drawingml.chart+xml"/>
  <Override PartName="/ppt/drawings/drawing75.xml" ContentType="application/vnd.openxmlformats-officedocument.drawingml.chartshapes+xml"/>
  <Override PartName="/ppt/charts/chart140.xml" ContentType="application/vnd.openxmlformats-officedocument.drawingml.chart+xml"/>
  <Override PartName="/ppt/drawings/drawing76.xml" ContentType="application/vnd.openxmlformats-officedocument.drawingml.chartshapes+xml"/>
  <Override PartName="/ppt/charts/chart141.xml" ContentType="application/vnd.openxmlformats-officedocument.drawingml.chart+xml"/>
  <Override PartName="/ppt/drawings/drawing77.xml" ContentType="application/vnd.openxmlformats-officedocument.drawingml.chartshapes+xml"/>
  <Override PartName="/ppt/charts/chart142.xml" ContentType="application/vnd.openxmlformats-officedocument.drawingml.chart+xml"/>
  <Override PartName="/ppt/drawings/drawing78.xml" ContentType="application/vnd.openxmlformats-officedocument.drawingml.chartshapes+xml"/>
  <Override PartName="/ppt/charts/chart143.xml" ContentType="application/vnd.openxmlformats-officedocument.drawingml.chart+xml"/>
  <Override PartName="/ppt/drawings/drawing79.xml" ContentType="application/vnd.openxmlformats-officedocument.drawingml.chartshapes+xml"/>
  <Override PartName="/ppt/charts/chart144.xml" ContentType="application/vnd.openxmlformats-officedocument.drawingml.chart+xml"/>
  <Override PartName="/ppt/drawings/drawing80.xml" ContentType="application/vnd.openxmlformats-officedocument.drawingml.chartshapes+xml"/>
  <Override PartName="/ppt/charts/chart145.xml" ContentType="application/vnd.openxmlformats-officedocument.drawingml.chart+xml"/>
  <Override PartName="/ppt/drawings/drawing81.xml" ContentType="application/vnd.openxmlformats-officedocument.drawingml.chartshapes+xml"/>
  <Override PartName="/ppt/charts/chart146.xml" ContentType="application/vnd.openxmlformats-officedocument.drawingml.chart+xml"/>
  <Override PartName="/ppt/drawings/drawing82.xml" ContentType="application/vnd.openxmlformats-officedocument.drawingml.chartshapes+xml"/>
  <Override PartName="/ppt/charts/chart147.xml" ContentType="application/vnd.openxmlformats-officedocument.drawingml.chart+xml"/>
  <Override PartName="/ppt/drawings/drawing83.xml" ContentType="application/vnd.openxmlformats-officedocument.drawingml.chartshapes+xml"/>
  <Override PartName="/ppt/charts/chart148.xml" ContentType="application/vnd.openxmlformats-officedocument.drawingml.chart+xml"/>
  <Override PartName="/ppt/drawings/drawing84.xml" ContentType="application/vnd.openxmlformats-officedocument.drawingml.chartshapes+xml"/>
  <Override PartName="/ppt/charts/chart149.xml" ContentType="application/vnd.openxmlformats-officedocument.drawingml.chart+xml"/>
  <Override PartName="/ppt/drawings/drawing85.xml" ContentType="application/vnd.openxmlformats-officedocument.drawingml.chartshapes+xml"/>
  <Override PartName="/ppt/charts/chart150.xml" ContentType="application/vnd.openxmlformats-officedocument.drawingml.chart+xml"/>
  <Override PartName="/ppt/drawings/drawing86.xml" ContentType="application/vnd.openxmlformats-officedocument.drawingml.chartshapes+xml"/>
  <Override PartName="/ppt/charts/chart151.xml" ContentType="application/vnd.openxmlformats-officedocument.drawingml.chart+xml"/>
  <Override PartName="/ppt/drawings/drawing87.xml" ContentType="application/vnd.openxmlformats-officedocument.drawingml.chartshapes+xml"/>
  <Override PartName="/ppt/charts/chart152.xml" ContentType="application/vnd.openxmlformats-officedocument.drawingml.chart+xml"/>
  <Override PartName="/ppt/drawings/drawing88.xml" ContentType="application/vnd.openxmlformats-officedocument.drawingml.chartshapes+xml"/>
  <Override PartName="/ppt/charts/chart153.xml" ContentType="application/vnd.openxmlformats-officedocument.drawingml.chart+xml"/>
  <Override PartName="/ppt/drawings/drawing89.xml" ContentType="application/vnd.openxmlformats-officedocument.drawingml.chartshapes+xml"/>
  <Override PartName="/ppt/charts/chart154.xml" ContentType="application/vnd.openxmlformats-officedocument.drawingml.chart+xml"/>
  <Override PartName="/ppt/drawings/drawing90.xml" ContentType="application/vnd.openxmlformats-officedocument.drawingml.chartshapes+xml"/>
  <Override PartName="/ppt/charts/chart155.xml" ContentType="application/vnd.openxmlformats-officedocument.drawingml.chart+xml"/>
  <Override PartName="/ppt/drawings/drawing91.xml" ContentType="application/vnd.openxmlformats-officedocument.drawingml.chartshapes+xml"/>
  <Override PartName="/ppt/charts/chart156.xml" ContentType="application/vnd.openxmlformats-officedocument.drawingml.chart+xml"/>
  <Override PartName="/ppt/charts/chart157.xml" ContentType="application/vnd.openxmlformats-officedocument.drawingml.chart+xml"/>
  <Override PartName="/ppt/charts/chart158.xml" ContentType="application/vnd.openxmlformats-officedocument.drawingml.chart+xml"/>
  <Override PartName="/ppt/charts/chart159.xml" ContentType="application/vnd.openxmlformats-officedocument.drawingml.chart+xml"/>
  <Override PartName="/ppt/drawings/drawing92.xml" ContentType="application/vnd.openxmlformats-officedocument.drawingml.chartshapes+xml"/>
  <Override PartName="/ppt/charts/chart160.xml" ContentType="application/vnd.openxmlformats-officedocument.drawingml.chart+xml"/>
  <Override PartName="/ppt/drawings/drawing93.xml" ContentType="application/vnd.openxmlformats-officedocument.drawingml.chartshapes+xml"/>
  <Override PartName="/ppt/charts/chart161.xml" ContentType="application/vnd.openxmlformats-officedocument.drawingml.chart+xml"/>
  <Override PartName="/ppt/drawings/drawing94.xml" ContentType="application/vnd.openxmlformats-officedocument.drawingml.chartshapes+xml"/>
  <Override PartName="/ppt/charts/chart162.xml" ContentType="application/vnd.openxmlformats-officedocument.drawingml.chart+xml"/>
  <Override PartName="/ppt/charts/chart163.xml" ContentType="application/vnd.openxmlformats-officedocument.drawingml.chart+xml"/>
  <Override PartName="/ppt/drawings/drawing95.xml" ContentType="application/vnd.openxmlformats-officedocument.drawingml.chartshapes+xml"/>
  <Override PartName="/ppt/charts/chart164.xml" ContentType="application/vnd.openxmlformats-officedocument.drawingml.chart+xml"/>
  <Override PartName="/ppt/drawings/drawing96.xml" ContentType="application/vnd.openxmlformats-officedocument.drawingml.chartshapes+xml"/>
  <Override PartName="/ppt/charts/chart165.xml" ContentType="application/vnd.openxmlformats-officedocument.drawingml.chart+xml"/>
  <Override PartName="/ppt/drawings/drawing97.xml" ContentType="application/vnd.openxmlformats-officedocument.drawingml.chartshapes+xml"/>
  <Override PartName="/ppt/charts/chart166.xml" ContentType="application/vnd.openxmlformats-officedocument.drawingml.chart+xml"/>
  <Override PartName="/ppt/drawings/drawing98.xml" ContentType="application/vnd.openxmlformats-officedocument.drawingml.chartshapes+xml"/>
  <Override PartName="/ppt/charts/chart167.xml" ContentType="application/vnd.openxmlformats-officedocument.drawingml.chart+xml"/>
  <Override PartName="/ppt/drawings/drawing99.xml" ContentType="application/vnd.openxmlformats-officedocument.drawingml.chartshapes+xml"/>
  <Override PartName="/ppt/charts/chart168.xml" ContentType="application/vnd.openxmlformats-officedocument.drawingml.chart+xml"/>
  <Override PartName="/ppt/drawings/drawing100.xml" ContentType="application/vnd.openxmlformats-officedocument.drawingml.chartshapes+xml"/>
  <Override PartName="/ppt/charts/chart169.xml" ContentType="application/vnd.openxmlformats-officedocument.drawingml.chart+xml"/>
  <Override PartName="/ppt/drawings/drawing101.xml" ContentType="application/vnd.openxmlformats-officedocument.drawingml.chartshapes+xml"/>
  <Override PartName="/ppt/charts/chart170.xml" ContentType="application/vnd.openxmlformats-officedocument.drawingml.chart+xml"/>
  <Override PartName="/ppt/drawings/drawing102.xml" ContentType="application/vnd.openxmlformats-officedocument.drawingml.chartshapes+xml"/>
  <Override PartName="/ppt/charts/chart171.xml" ContentType="application/vnd.openxmlformats-officedocument.drawingml.chart+xml"/>
  <Override PartName="/ppt/drawings/drawing103.xml" ContentType="application/vnd.openxmlformats-officedocument.drawingml.chartshapes+xml"/>
  <Override PartName="/ppt/charts/chart172.xml" ContentType="application/vnd.openxmlformats-officedocument.drawingml.chart+xml"/>
  <Override PartName="/ppt/drawings/drawing104.xml" ContentType="application/vnd.openxmlformats-officedocument.drawingml.chartshapes+xml"/>
  <Override PartName="/ppt/charts/chart173.xml" ContentType="application/vnd.openxmlformats-officedocument.drawingml.chart+xml"/>
  <Override PartName="/ppt/drawings/drawing105.xml" ContentType="application/vnd.openxmlformats-officedocument.drawingml.chartshapes+xml"/>
  <Override PartName="/ppt/charts/chart174.xml" ContentType="application/vnd.openxmlformats-officedocument.drawingml.chart+xml"/>
  <Override PartName="/ppt/drawings/drawing106.xml" ContentType="application/vnd.openxmlformats-officedocument.drawingml.chartshapes+xml"/>
  <Override PartName="/ppt/charts/chart175.xml" ContentType="application/vnd.openxmlformats-officedocument.drawingml.chart+xml"/>
  <Override PartName="/ppt/drawings/drawing107.xml" ContentType="application/vnd.openxmlformats-officedocument.drawingml.chartshapes+xml"/>
  <Override PartName="/ppt/charts/chart176.xml" ContentType="application/vnd.openxmlformats-officedocument.drawingml.chart+xml"/>
  <Override PartName="/ppt/drawings/drawing108.xml" ContentType="application/vnd.openxmlformats-officedocument.drawingml.chartshapes+xml"/>
  <Override PartName="/ppt/charts/chart177.xml" ContentType="application/vnd.openxmlformats-officedocument.drawingml.chart+xml"/>
  <Override PartName="/ppt/charts/chart178.xml" ContentType="application/vnd.openxmlformats-officedocument.drawingml.chart+xml"/>
  <Override PartName="/ppt/charts/chart179.xml" ContentType="application/vnd.openxmlformats-officedocument.drawingml.chart+xml"/>
  <Override PartName="/ppt/drawings/drawing109.xml" ContentType="application/vnd.openxmlformats-officedocument.drawingml.chartshapes+xml"/>
  <Override PartName="/ppt/charts/chart180.xml" ContentType="application/vnd.openxmlformats-officedocument.drawingml.chart+xml"/>
  <Override PartName="/ppt/drawings/drawing110.xml" ContentType="application/vnd.openxmlformats-officedocument.drawingml.chartshapes+xml"/>
  <Override PartName="/ppt/charts/chart181.xml" ContentType="application/vnd.openxmlformats-officedocument.drawingml.chart+xml"/>
  <Override PartName="/ppt/drawings/drawing111.xml" ContentType="application/vnd.openxmlformats-officedocument.drawingml.chartshapes+xml"/>
  <Override PartName="/ppt/charts/chart182.xml" ContentType="application/vnd.openxmlformats-officedocument.drawingml.chart+xml"/>
  <Override PartName="/ppt/drawings/drawing112.xml" ContentType="application/vnd.openxmlformats-officedocument.drawingml.chartshapes+xml"/>
  <Override PartName="/ppt/charts/chart183.xml" ContentType="application/vnd.openxmlformats-officedocument.drawingml.chart+xml"/>
  <Override PartName="/ppt/drawings/drawing113.xml" ContentType="application/vnd.openxmlformats-officedocument.drawingml.chartshapes+xml"/>
  <Override PartName="/ppt/charts/chart184.xml" ContentType="application/vnd.openxmlformats-officedocument.drawingml.chart+xml"/>
  <Override PartName="/ppt/drawings/drawing114.xml" ContentType="application/vnd.openxmlformats-officedocument.drawingml.chartshapes+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drawings/drawing115.xml" ContentType="application/vnd.openxmlformats-officedocument.drawingml.chartshapes+xml"/>
  <Override PartName="/ppt/charts/chart189.xml" ContentType="application/vnd.openxmlformats-officedocument.drawingml.chart+xml"/>
  <Override PartName="/ppt/drawings/drawing116.xml" ContentType="application/vnd.openxmlformats-officedocument.drawingml.chartshapes+xml"/>
  <Override PartName="/ppt/charts/chart190.xml" ContentType="application/vnd.openxmlformats-officedocument.drawingml.chart+xml"/>
  <Override PartName="/ppt/drawings/drawing117.xml" ContentType="application/vnd.openxmlformats-officedocument.drawingml.chartshapes+xml"/>
  <Override PartName="/ppt/charts/chart191.xml" ContentType="application/vnd.openxmlformats-officedocument.drawingml.chart+xml"/>
  <Override PartName="/ppt/drawings/drawing118.xml" ContentType="application/vnd.openxmlformats-officedocument.drawingml.chartshapes+xml"/>
  <Override PartName="/ppt/charts/chart192.xml" ContentType="application/vnd.openxmlformats-officedocument.drawingml.chart+xml"/>
  <Override PartName="/ppt/charts/chart193.xml" ContentType="application/vnd.openxmlformats-officedocument.drawingml.chart+xml"/>
  <Override PartName="/ppt/drawings/drawing119.xml" ContentType="application/vnd.openxmlformats-officedocument.drawingml.chartshapes+xml"/>
  <Override PartName="/ppt/charts/chart194.xml" ContentType="application/vnd.openxmlformats-officedocument.drawingml.chart+xml"/>
  <Override PartName="/ppt/drawings/drawing120.xml" ContentType="application/vnd.openxmlformats-officedocument.drawingml.chartshapes+xml"/>
  <Override PartName="/ppt/charts/chart195.xml" ContentType="application/vnd.openxmlformats-officedocument.drawingml.chart+xml"/>
  <Override PartName="/ppt/drawings/drawing121.xml" ContentType="application/vnd.openxmlformats-officedocument.drawingml.chartshapes+xml"/>
  <Override PartName="/ppt/charts/chart196.xml" ContentType="application/vnd.openxmlformats-officedocument.drawingml.chart+xml"/>
  <Override PartName="/ppt/charts/chart197.xml" ContentType="application/vnd.openxmlformats-officedocument.drawingml.chart+xml"/>
  <Override PartName="/ppt/drawings/drawing122.xml" ContentType="application/vnd.openxmlformats-officedocument.drawingml.chartshapes+xml"/>
  <Override PartName="/ppt/charts/chart198.xml" ContentType="application/vnd.openxmlformats-officedocument.drawingml.chart+xml"/>
  <Override PartName="/ppt/drawings/drawing123.xml" ContentType="application/vnd.openxmlformats-officedocument.drawingml.chartshapes+xml"/>
  <Override PartName="/ppt/charts/chart199.xml" ContentType="application/vnd.openxmlformats-officedocument.drawingml.chart+xml"/>
  <Override PartName="/ppt/drawings/drawing124.xml" ContentType="application/vnd.openxmlformats-officedocument.drawingml.chartshapes+xml"/>
  <Override PartName="/ppt/charts/chart200.xml" ContentType="application/vnd.openxmlformats-officedocument.drawingml.chart+xml"/>
  <Override PartName="/ppt/charts/chart201.xml" ContentType="application/vnd.openxmlformats-officedocument.drawingml.chart+xml"/>
  <Override PartName="/ppt/drawings/drawing125.xml" ContentType="application/vnd.openxmlformats-officedocument.drawingml.chartshapes+xml"/>
  <Override PartName="/ppt/charts/chart202.xml" ContentType="application/vnd.openxmlformats-officedocument.drawingml.chart+xml"/>
  <Override PartName="/ppt/drawings/drawing126.xml" ContentType="application/vnd.openxmlformats-officedocument.drawingml.chartshapes+xml"/>
  <Override PartName="/ppt/charts/chart203.xml" ContentType="application/vnd.openxmlformats-officedocument.drawingml.chart+xml"/>
  <Override PartName="/ppt/drawings/drawing127.xml" ContentType="application/vnd.openxmlformats-officedocument.drawingml.chartshapes+xml"/>
  <Override PartName="/ppt/charts/chart204.xml" ContentType="application/vnd.openxmlformats-officedocument.drawingml.chart+xml"/>
  <Override PartName="/ppt/drawings/drawing128.xml" ContentType="application/vnd.openxmlformats-officedocument.drawingml.chartshapes+xml"/>
  <Override PartName="/ppt/charts/chart205.xml" ContentType="application/vnd.openxmlformats-officedocument.drawingml.chart+xml"/>
  <Override PartName="/ppt/drawings/drawing129.xml" ContentType="application/vnd.openxmlformats-officedocument.drawingml.chartshapes+xml"/>
  <Override PartName="/ppt/charts/chart206.xml" ContentType="application/vnd.openxmlformats-officedocument.drawingml.chart+xml"/>
  <Override PartName="/ppt/drawings/drawing130.xml" ContentType="application/vnd.openxmlformats-officedocument.drawingml.chartshapes+xml"/>
  <Override PartName="/ppt/charts/chart207.xml" ContentType="application/vnd.openxmlformats-officedocument.drawingml.chart+xml"/>
  <Override PartName="/ppt/drawings/drawing131.xml" ContentType="application/vnd.openxmlformats-officedocument.drawingml.chartshapes+xml"/>
  <Override PartName="/ppt/charts/chart208.xml" ContentType="application/vnd.openxmlformats-officedocument.drawingml.chart+xml"/>
  <Override PartName="/ppt/drawings/drawing132.xml" ContentType="application/vnd.openxmlformats-officedocument.drawingml.chartshapes+xml"/>
  <Override PartName="/ppt/charts/chart209.xml" ContentType="application/vnd.openxmlformats-officedocument.drawingml.chart+xml"/>
  <Override PartName="/ppt/charts/chart210.xml" ContentType="application/vnd.openxmlformats-officedocument.drawingml.chart+xml"/>
  <Override PartName="/ppt/drawings/drawing133.xml" ContentType="application/vnd.openxmlformats-officedocument.drawingml.chartshapes+xml"/>
  <Override PartName="/ppt/charts/chart211.xml" ContentType="application/vnd.openxmlformats-officedocument.drawingml.chart+xml"/>
  <Override PartName="/ppt/drawings/drawing134.xml" ContentType="application/vnd.openxmlformats-officedocument.drawingml.chartshapes+xml"/>
  <Override PartName="/ppt/charts/chart212.xml" ContentType="application/vnd.openxmlformats-officedocument.drawingml.chart+xml"/>
  <Override PartName="/ppt/drawings/drawing135.xml" ContentType="application/vnd.openxmlformats-officedocument.drawingml.chartshapes+xml"/>
  <Override PartName="/ppt/charts/chart213.xml" ContentType="application/vnd.openxmlformats-officedocument.drawingml.chart+xml"/>
  <Override PartName="/ppt/drawings/drawing136.xml" ContentType="application/vnd.openxmlformats-officedocument.drawingml.chartshapes+xml"/>
  <Override PartName="/ppt/charts/chart214.xml" ContentType="application/vnd.openxmlformats-officedocument.drawingml.chart+xml"/>
  <Override PartName="/ppt/charts/chart215.xml" ContentType="application/vnd.openxmlformats-officedocument.drawingml.chart+xml"/>
  <Override PartName="/ppt/charts/chart216.xml" ContentType="application/vnd.openxmlformats-officedocument.drawingml.chart+xml"/>
  <Override PartName="/ppt/charts/chart217.xml" ContentType="application/vnd.openxmlformats-officedocument.drawingml.chart+xml"/>
  <Override PartName="/ppt/charts/chart218.xml" ContentType="application/vnd.openxmlformats-officedocument.drawingml.chart+xml"/>
  <Override PartName="/ppt/drawings/drawing137.xml" ContentType="application/vnd.openxmlformats-officedocument.drawingml.chartshapes+xml"/>
  <Override PartName="/ppt/charts/chart219.xml" ContentType="application/vnd.openxmlformats-officedocument.drawingml.chart+xml"/>
  <Override PartName="/ppt/drawings/drawing138.xml" ContentType="application/vnd.openxmlformats-officedocument.drawingml.chartshapes+xml"/>
  <Override PartName="/ppt/charts/chart220.xml" ContentType="application/vnd.openxmlformats-officedocument.drawingml.chart+xml"/>
  <Override PartName="/ppt/drawings/drawing139.xml" ContentType="application/vnd.openxmlformats-officedocument.drawingml.chartshapes+xml"/>
  <Override PartName="/ppt/charts/chart221.xml" ContentType="application/vnd.openxmlformats-officedocument.drawingml.chart+xml"/>
  <Override PartName="/ppt/charts/chart222.xml" ContentType="application/vnd.openxmlformats-officedocument.drawingml.chart+xml"/>
  <Override PartName="/ppt/drawings/drawing140.xml" ContentType="application/vnd.openxmlformats-officedocument.drawingml.chartshapes+xml"/>
  <Override PartName="/ppt/charts/chart223.xml" ContentType="application/vnd.openxmlformats-officedocument.drawingml.chart+xml"/>
  <Override PartName="/ppt/drawings/drawing141.xml" ContentType="application/vnd.openxmlformats-officedocument.drawingml.chartshapes+xml"/>
  <Override PartName="/ppt/charts/chart224.xml" ContentType="application/vnd.openxmlformats-officedocument.drawingml.chart+xml"/>
  <Override PartName="/ppt/drawings/drawing142.xml" ContentType="application/vnd.openxmlformats-officedocument.drawingml.chartshapes+xml"/>
  <Override PartName="/ppt/charts/chart225.xml" ContentType="application/vnd.openxmlformats-officedocument.drawingml.chart+xml"/>
  <Override PartName="/ppt/drawings/drawing143.xml" ContentType="application/vnd.openxmlformats-officedocument.drawingml.chartshapes+xml"/>
  <Override PartName="/ppt/charts/chart226.xml" ContentType="application/vnd.openxmlformats-officedocument.drawingml.chart+xml"/>
  <Override PartName="/ppt/drawings/drawing144.xml" ContentType="application/vnd.openxmlformats-officedocument.drawingml.chartshapes+xml"/>
  <Override PartName="/ppt/charts/chart227.xml" ContentType="application/vnd.openxmlformats-officedocument.drawingml.chart+xml"/>
  <Override PartName="/ppt/drawings/drawing145.xml" ContentType="application/vnd.openxmlformats-officedocument.drawingml.chartshapes+xml"/>
  <Override PartName="/ppt/charts/chart228.xml" ContentType="application/vnd.openxmlformats-officedocument.drawingml.chart+xml"/>
  <Override PartName="/ppt/charts/chart229.xml" ContentType="application/vnd.openxmlformats-officedocument.drawingml.chart+xml"/>
  <Override PartName="/ppt/drawings/drawing146.xml" ContentType="application/vnd.openxmlformats-officedocument.drawingml.chartshapes+xml"/>
  <Override PartName="/ppt/charts/chart230.xml" ContentType="application/vnd.openxmlformats-officedocument.drawingml.chart+xml"/>
  <Override PartName="/ppt/drawings/drawing147.xml" ContentType="application/vnd.openxmlformats-officedocument.drawingml.chartshapes+xml"/>
  <Override PartName="/ppt/charts/chart231.xml" ContentType="application/vnd.openxmlformats-officedocument.drawingml.chart+xml"/>
  <Override PartName="/ppt/drawings/drawing148.xml" ContentType="application/vnd.openxmlformats-officedocument.drawingml.chartshapes+xml"/>
  <Override PartName="/ppt/charts/chart232.xml" ContentType="application/vnd.openxmlformats-officedocument.drawingml.chart+xml"/>
  <Override PartName="/ppt/charts/chart233.xml" ContentType="application/vnd.openxmlformats-officedocument.drawingml.chart+xml"/>
  <Override PartName="/ppt/charts/chart234.xml" ContentType="application/vnd.openxmlformats-officedocument.drawingml.chart+xml"/>
  <Override PartName="/ppt/charts/chart235.xml" ContentType="application/vnd.openxmlformats-officedocument.drawingml.chart+xml"/>
  <Override PartName="/ppt/charts/chart236.xml" ContentType="application/vnd.openxmlformats-officedocument.drawingml.chart+xml"/>
  <Override PartName="/ppt/charts/chart237.xml" ContentType="application/vnd.openxmlformats-officedocument.drawingml.chart+xml"/>
  <Override PartName="/ppt/charts/chart238.xml" ContentType="application/vnd.openxmlformats-officedocument.drawingml.chart+xml"/>
  <Override PartName="/ppt/charts/chart239.xml" ContentType="application/vnd.openxmlformats-officedocument.drawingml.chart+xml"/>
  <Override PartName="/ppt/drawings/drawing149.xml" ContentType="application/vnd.openxmlformats-officedocument.drawingml.chartshapes+xml"/>
  <Override PartName="/ppt/charts/chart240.xml" ContentType="application/vnd.openxmlformats-officedocument.drawingml.chart+xml"/>
  <Override PartName="/ppt/charts/chart241.xml" ContentType="application/vnd.openxmlformats-officedocument.drawingml.chart+xml"/>
  <Override PartName="/ppt/drawings/drawing150.xml" ContentType="application/vnd.openxmlformats-officedocument.drawingml.chartshapes+xml"/>
  <Override PartName="/ppt/charts/chart242.xml" ContentType="application/vnd.openxmlformats-officedocument.drawingml.chart+xml"/>
  <Override PartName="/ppt/charts/chart243.xml" ContentType="application/vnd.openxmlformats-officedocument.drawingml.chart+xml"/>
  <Override PartName="/ppt/drawings/drawing151.xml" ContentType="application/vnd.openxmlformats-officedocument.drawingml.chartshapes+xml"/>
  <Override PartName="/ppt/charts/chart244.xml" ContentType="application/vnd.openxmlformats-officedocument.drawingml.chart+xml"/>
  <Override PartName="/ppt/charts/chart245.xml" ContentType="application/vnd.openxmlformats-officedocument.drawingml.chart+xml"/>
  <Override PartName="/ppt/charts/chart246.xml" ContentType="application/vnd.openxmlformats-officedocument.drawingml.chart+xml"/>
  <Override PartName="/ppt/drawings/drawing152.xml" ContentType="application/vnd.openxmlformats-officedocument.drawingml.chartshapes+xml"/>
  <Override PartName="/ppt/charts/chart247.xml" ContentType="application/vnd.openxmlformats-officedocument.drawingml.chart+xml"/>
  <Override PartName="/ppt/drawings/drawing153.xml" ContentType="application/vnd.openxmlformats-officedocument.drawingml.chartshapes+xml"/>
  <Override PartName="/ppt/charts/chart248.xml" ContentType="application/vnd.openxmlformats-officedocument.drawingml.chart+xml"/>
  <Override PartName="/ppt/drawings/drawing154.xml" ContentType="application/vnd.openxmlformats-officedocument.drawingml.chartshapes+xml"/>
  <Override PartName="/ppt/charts/chart249.xml" ContentType="application/vnd.openxmlformats-officedocument.drawingml.chart+xml"/>
  <Override PartName="/ppt/charts/chart250.xml" ContentType="application/vnd.openxmlformats-officedocument.drawingml.chart+xml"/>
  <Override PartName="/ppt/drawings/drawing155.xml" ContentType="application/vnd.openxmlformats-officedocument.drawingml.chartshapes+xml"/>
  <Override PartName="/ppt/charts/chart251.xml" ContentType="application/vnd.openxmlformats-officedocument.drawingml.chart+xml"/>
  <Override PartName="/ppt/charts/chart252.xml" ContentType="application/vnd.openxmlformats-officedocument.drawingml.chart+xml"/>
  <Override PartName="/ppt/drawings/drawing156.xml" ContentType="application/vnd.openxmlformats-officedocument.drawingml.chartshapes+xml"/>
  <Override PartName="/ppt/charts/chart253.xml" ContentType="application/vnd.openxmlformats-officedocument.drawingml.chart+xml"/>
  <Override PartName="/ppt/charts/chart254.xml" ContentType="application/vnd.openxmlformats-officedocument.drawingml.chart+xml"/>
  <Override PartName="/ppt/drawings/drawing157.xml" ContentType="application/vnd.openxmlformats-officedocument.drawingml.chartshapes+xml"/>
  <Override PartName="/ppt/charts/chart255.xml" ContentType="application/vnd.openxmlformats-officedocument.drawingml.chart+xml"/>
  <Override PartName="/ppt/drawings/drawing158.xml" ContentType="application/vnd.openxmlformats-officedocument.drawingml.chartshapes+xml"/>
  <Override PartName="/ppt/charts/chart256.xml" ContentType="application/vnd.openxmlformats-officedocument.drawingml.chart+xml"/>
  <Override PartName="/ppt/charts/chart257.xml" ContentType="application/vnd.openxmlformats-officedocument.drawingml.chart+xml"/>
  <Override PartName="/ppt/drawings/drawing159.xml" ContentType="application/vnd.openxmlformats-officedocument.drawingml.chartshapes+xml"/>
  <Override PartName="/ppt/charts/chart258.xml" ContentType="application/vnd.openxmlformats-officedocument.drawingml.chart+xml"/>
  <Override PartName="/ppt/drawings/drawing160.xml" ContentType="application/vnd.openxmlformats-officedocument.drawingml.chartshapes+xml"/>
  <Override PartName="/ppt/charts/chart259.xml" ContentType="application/vnd.openxmlformats-officedocument.drawingml.chart+xml"/>
  <Override PartName="/ppt/drawings/drawing161.xml" ContentType="application/vnd.openxmlformats-officedocument.drawingml.chartshapes+xml"/>
  <Override PartName="/ppt/charts/chart260.xml" ContentType="application/vnd.openxmlformats-officedocument.drawingml.chart+xml"/>
  <Override PartName="/ppt/charts/chart261.xml" ContentType="application/vnd.openxmlformats-officedocument.drawingml.chart+xml"/>
  <Override PartName="/ppt/charts/chart262.xml" ContentType="application/vnd.openxmlformats-officedocument.drawingml.chart+xml"/>
  <Override PartName="/ppt/charts/chart263.xml" ContentType="application/vnd.openxmlformats-officedocument.drawingml.chart+xml"/>
  <Override PartName="/ppt/charts/chart264.xml" ContentType="application/vnd.openxmlformats-officedocument.drawingml.chart+xml"/>
  <Override PartName="/ppt/charts/chart265.xml" ContentType="application/vnd.openxmlformats-officedocument.drawingml.chart+xml"/>
  <Override PartName="/ppt/charts/chart266.xml" ContentType="application/vnd.openxmlformats-officedocument.drawingml.chart+xml"/>
  <Override PartName="/ppt/charts/chart267.xml" ContentType="application/vnd.openxmlformats-officedocument.drawingml.chart+xml"/>
  <Override PartName="/ppt/charts/chart268.xml" ContentType="application/vnd.openxmlformats-officedocument.drawingml.chart+xml"/>
  <Override PartName="/ppt/charts/chart269.xml" ContentType="application/vnd.openxmlformats-officedocument.drawingml.chart+xml"/>
  <Override PartName="/ppt/drawings/drawing162.xml" ContentType="application/vnd.openxmlformats-officedocument.drawingml.chartshapes+xml"/>
  <Override PartName="/ppt/charts/chart270.xml" ContentType="application/vnd.openxmlformats-officedocument.drawingml.chart+xml"/>
  <Override PartName="/ppt/charts/chart271.xml" ContentType="application/vnd.openxmlformats-officedocument.drawingml.chart+xml"/>
  <Override PartName="/ppt/charts/chart272.xml" ContentType="application/vnd.openxmlformats-officedocument.drawingml.chart+xml"/>
  <Override PartName="/ppt/charts/chart273.xml" ContentType="application/vnd.openxmlformats-officedocument.drawingml.chart+xml"/>
  <Override PartName="/ppt/charts/chart274.xml" ContentType="application/vnd.openxmlformats-officedocument.drawingml.chart+xml"/>
  <Override PartName="/ppt/charts/chart275.xml" ContentType="application/vnd.openxmlformats-officedocument.drawingml.chart+xml"/>
  <Override PartName="/ppt/charts/chart276.xml" ContentType="application/vnd.openxmlformats-officedocument.drawingml.chart+xml"/>
  <Override PartName="/ppt/charts/chart277.xml" ContentType="application/vnd.openxmlformats-officedocument.drawingml.chart+xml"/>
  <Override PartName="/ppt/charts/chart278.xml" ContentType="application/vnd.openxmlformats-officedocument.drawingml.chart+xml"/>
  <Override PartName="/ppt/charts/chart279.xml" ContentType="application/vnd.openxmlformats-officedocument.drawingml.chart+xml"/>
  <Override PartName="/ppt/charts/chart280.xml" ContentType="application/vnd.openxmlformats-officedocument.drawingml.chart+xml"/>
  <Override PartName="/ppt/charts/chart281.xml" ContentType="application/vnd.openxmlformats-officedocument.drawingml.chart+xml"/>
  <Override PartName="/ppt/charts/chart282.xml" ContentType="application/vnd.openxmlformats-officedocument.drawingml.chart+xml"/>
  <Override PartName="/ppt/charts/chart283.xml" ContentType="application/vnd.openxmlformats-officedocument.drawingml.chart+xml"/>
  <Override PartName="/ppt/charts/chart284.xml" ContentType="application/vnd.openxmlformats-officedocument.drawingml.chart+xml"/>
  <Override PartName="/ppt/charts/chart285.xml" ContentType="application/vnd.openxmlformats-officedocument.drawingml.chart+xml"/>
  <Override PartName="/ppt/charts/chart286.xml" ContentType="application/vnd.openxmlformats-officedocument.drawingml.chart+xml"/>
  <Override PartName="/ppt/charts/chart287.xml" ContentType="application/vnd.openxmlformats-officedocument.drawingml.chart+xml"/>
  <Override PartName="/ppt/charts/chart288.xml" ContentType="application/vnd.openxmlformats-officedocument.drawingml.chart+xml"/>
  <Override PartName="/ppt/charts/chart289.xml" ContentType="application/vnd.openxmlformats-officedocument.drawingml.chart+xml"/>
  <Override PartName="/ppt/charts/chart290.xml" ContentType="application/vnd.openxmlformats-officedocument.drawingml.chart+xml"/>
  <Override PartName="/ppt/drawings/drawing163.xml" ContentType="application/vnd.openxmlformats-officedocument.drawingml.chartshapes+xml"/>
  <Override PartName="/ppt/charts/chart291.xml" ContentType="application/vnd.openxmlformats-officedocument.drawingml.chart+xml"/>
  <Override PartName="/ppt/drawings/drawing164.xml" ContentType="application/vnd.openxmlformats-officedocument.drawingml.chartshapes+xml"/>
  <Override PartName="/ppt/charts/chart292.xml" ContentType="application/vnd.openxmlformats-officedocument.drawingml.chart+xml"/>
  <Override PartName="/ppt/drawings/drawing165.xml" ContentType="application/vnd.openxmlformats-officedocument.drawingml.chartshapes+xml"/>
  <Override PartName="/ppt/charts/chart293.xml" ContentType="application/vnd.openxmlformats-officedocument.drawingml.chart+xml"/>
  <Override PartName="/ppt/drawings/drawing166.xml" ContentType="application/vnd.openxmlformats-officedocument.drawingml.chartshapes+xml"/>
  <Override PartName="/ppt/charts/chart294.xml" ContentType="application/vnd.openxmlformats-officedocument.drawingml.chart+xml"/>
  <Override PartName="/ppt/drawings/drawing167.xml" ContentType="application/vnd.openxmlformats-officedocument.drawingml.chartshapes+xml"/>
  <Override PartName="/ppt/charts/chart295.xml" ContentType="application/vnd.openxmlformats-officedocument.drawingml.chart+xml"/>
  <Override PartName="/ppt/drawings/drawing168.xml" ContentType="application/vnd.openxmlformats-officedocument.drawingml.chartshapes+xml"/>
  <Override PartName="/ppt/charts/chart296.xml" ContentType="application/vnd.openxmlformats-officedocument.drawingml.chart+xml"/>
  <Override PartName="/ppt/drawings/drawing169.xml" ContentType="application/vnd.openxmlformats-officedocument.drawingml.chartshapes+xml"/>
  <Override PartName="/ppt/charts/chart297.xml" ContentType="application/vnd.openxmlformats-officedocument.drawingml.chart+xml"/>
  <Override PartName="/ppt/drawings/drawing170.xml" ContentType="application/vnd.openxmlformats-officedocument.drawingml.chartshapes+xml"/>
  <Override PartName="/ppt/charts/chart298.xml" ContentType="application/vnd.openxmlformats-officedocument.drawingml.chart+xml"/>
  <Override PartName="/ppt/drawings/drawing171.xml" ContentType="application/vnd.openxmlformats-officedocument.drawingml.chartshapes+xml"/>
  <Override PartName="/ppt/charts/chart299.xml" ContentType="application/vnd.openxmlformats-officedocument.drawingml.chart+xml"/>
  <Override PartName="/ppt/drawings/drawing172.xml" ContentType="application/vnd.openxmlformats-officedocument.drawingml.chartshapes+xml"/>
  <Override PartName="/ppt/charts/chart300.xml" ContentType="application/vnd.openxmlformats-officedocument.drawingml.chart+xml"/>
  <Override PartName="/ppt/drawings/drawing173.xml" ContentType="application/vnd.openxmlformats-officedocument.drawingml.chartshapes+xml"/>
  <Override PartName="/ppt/charts/chart301.xml" ContentType="application/vnd.openxmlformats-officedocument.drawingml.chart+xml"/>
  <Override PartName="/ppt/drawings/drawing174.xml" ContentType="application/vnd.openxmlformats-officedocument.drawingml.chartshapes+xml"/>
  <Override PartName="/ppt/charts/chart302.xml" ContentType="application/vnd.openxmlformats-officedocument.drawingml.chart+xml"/>
  <Override PartName="/ppt/charts/chart303.xml" ContentType="application/vnd.openxmlformats-officedocument.drawingml.chart+xml"/>
  <Override PartName="/ppt/drawings/drawing175.xml" ContentType="application/vnd.openxmlformats-officedocument.drawingml.chartshapes+xml"/>
  <Override PartName="/ppt/charts/chart304.xml" ContentType="application/vnd.openxmlformats-officedocument.drawingml.chart+xml"/>
  <Override PartName="/ppt/drawings/drawing176.xml" ContentType="application/vnd.openxmlformats-officedocument.drawingml.chartshapes+xml"/>
  <Override PartName="/ppt/charts/chart305.xml" ContentType="application/vnd.openxmlformats-officedocument.drawingml.chart+xml"/>
  <Override PartName="/ppt/charts/chart306.xml" ContentType="application/vnd.openxmlformats-officedocument.drawingml.chart+xml"/>
  <Override PartName="/ppt/drawings/drawing177.xml" ContentType="application/vnd.openxmlformats-officedocument.drawingml.chartshapes+xml"/>
  <Override PartName="/ppt/charts/chart307.xml" ContentType="application/vnd.openxmlformats-officedocument.drawingml.chart+xml"/>
  <Override PartName="/ppt/drawings/drawing178.xml" ContentType="application/vnd.openxmlformats-officedocument.drawingml.chartshapes+xml"/>
  <Override PartName="/ppt/charts/chart308.xml" ContentType="application/vnd.openxmlformats-officedocument.drawingml.chart+xml"/>
  <Override PartName="/ppt/charts/chart309.xml" ContentType="application/vnd.openxmlformats-officedocument.drawingml.chart+xml"/>
  <Override PartName="/ppt/drawings/drawing179.xml" ContentType="application/vnd.openxmlformats-officedocument.drawingml.chartshapes+xml"/>
  <Override PartName="/ppt/charts/chart310.xml" ContentType="application/vnd.openxmlformats-officedocument.drawingml.chart+xml"/>
  <Override PartName="/ppt/charts/chart311.xml" ContentType="application/vnd.openxmlformats-officedocument.drawingml.chart+xml"/>
  <Override PartName="/ppt/drawings/drawing180.xml" ContentType="application/vnd.openxmlformats-officedocument.drawingml.chartshapes+xml"/>
  <Override PartName="/ppt/charts/chart312.xml" ContentType="application/vnd.openxmlformats-officedocument.drawingml.chart+xml"/>
  <Override PartName="/ppt/charts/chart313.xml" ContentType="application/vnd.openxmlformats-officedocument.drawingml.chart+xml"/>
  <Override PartName="/ppt/drawings/drawing181.xml" ContentType="application/vnd.openxmlformats-officedocument.drawingml.chartshapes+xml"/>
  <Override PartName="/ppt/charts/chart314.xml" ContentType="application/vnd.openxmlformats-officedocument.drawingml.chart+xml"/>
  <Override PartName="/ppt/drawings/drawing182.xml" ContentType="application/vnd.openxmlformats-officedocument.drawingml.chartshapes+xml"/>
  <Override PartName="/ppt/charts/chart315.xml" ContentType="application/vnd.openxmlformats-officedocument.drawingml.chart+xml"/>
  <Override PartName="/ppt/drawings/drawing183.xml" ContentType="application/vnd.openxmlformats-officedocument.drawingml.chartshapes+xml"/>
  <Override PartName="/ppt/charts/chart316.xml" ContentType="application/vnd.openxmlformats-officedocument.drawingml.chart+xml"/>
  <Override PartName="/ppt/drawings/drawing184.xml" ContentType="application/vnd.openxmlformats-officedocument.drawingml.chartshapes+xml"/>
  <Override PartName="/ppt/charts/chart317.xml" ContentType="application/vnd.openxmlformats-officedocument.drawingml.chart+xml"/>
  <Override PartName="/ppt/drawings/drawing185.xml" ContentType="application/vnd.openxmlformats-officedocument.drawingml.chartshapes+xml"/>
  <Override PartName="/ppt/charts/chart318.xml" ContentType="application/vnd.openxmlformats-officedocument.drawingml.chart+xml"/>
  <Override PartName="/ppt/charts/chart319.xml" ContentType="application/vnd.openxmlformats-officedocument.drawingml.chart+xml"/>
  <Override PartName="/ppt/charts/chart320.xml" ContentType="application/vnd.openxmlformats-officedocument.drawingml.chart+xml"/>
  <Override PartName="/ppt/drawings/drawing186.xml" ContentType="application/vnd.openxmlformats-officedocument.drawingml.chartshapes+xml"/>
  <Override PartName="/ppt/charts/chart321.xml" ContentType="application/vnd.openxmlformats-officedocument.drawingml.chart+xml"/>
  <Override PartName="/ppt/drawings/drawing187.xml" ContentType="application/vnd.openxmlformats-officedocument.drawingml.chartshapes+xml"/>
  <Override PartName="/ppt/charts/chart322.xml" ContentType="application/vnd.openxmlformats-officedocument.drawingml.chart+xml"/>
  <Override PartName="/ppt/drawings/drawing188.xml" ContentType="application/vnd.openxmlformats-officedocument.drawingml.chartshapes+xml"/>
  <Override PartName="/ppt/charts/chart323.xml" ContentType="application/vnd.openxmlformats-officedocument.drawingml.chart+xml"/>
  <Override PartName="/ppt/drawings/drawing189.xml" ContentType="application/vnd.openxmlformats-officedocument.drawingml.chartshapes+xml"/>
  <Override PartName="/ppt/charts/chart324.xml" ContentType="application/vnd.openxmlformats-officedocument.drawingml.chart+xml"/>
  <Override PartName="/ppt/drawings/drawing190.xml" ContentType="application/vnd.openxmlformats-officedocument.drawingml.chartshapes+xml"/>
  <Override PartName="/ppt/charts/chart325.xml" ContentType="application/vnd.openxmlformats-officedocument.drawingml.chart+xml"/>
  <Override PartName="/ppt/charts/chart326.xml" ContentType="application/vnd.openxmlformats-officedocument.drawingml.chart+xml"/>
  <Override PartName="/ppt/drawings/drawing191.xml" ContentType="application/vnd.openxmlformats-officedocument.drawingml.chartshapes+xml"/>
  <Override PartName="/ppt/charts/chart327.xml" ContentType="application/vnd.openxmlformats-officedocument.drawingml.chart+xml"/>
  <Override PartName="/ppt/drawings/drawing192.xml" ContentType="application/vnd.openxmlformats-officedocument.drawingml.chartshapes+xml"/>
  <Override PartName="/ppt/charts/chart328.xml" ContentType="application/vnd.openxmlformats-officedocument.drawingml.chart+xml"/>
  <Override PartName="/ppt/drawings/drawing193.xml" ContentType="application/vnd.openxmlformats-officedocument.drawingml.chartshapes+xml"/>
  <Override PartName="/ppt/charts/chart329.xml" ContentType="application/vnd.openxmlformats-officedocument.drawingml.chart+xml"/>
  <Override PartName="/ppt/drawings/drawing194.xml" ContentType="application/vnd.openxmlformats-officedocument.drawingml.chartshapes+xml"/>
  <Override PartName="/ppt/charts/chart330.xml" ContentType="application/vnd.openxmlformats-officedocument.drawingml.chart+xml"/>
  <Override PartName="/ppt/drawings/drawing195.xml" ContentType="application/vnd.openxmlformats-officedocument.drawingml.chartshapes+xml"/>
  <Override PartName="/ppt/charts/chart331.xml" ContentType="application/vnd.openxmlformats-officedocument.drawingml.chart+xml"/>
  <Override PartName="/ppt/drawings/drawing196.xml" ContentType="application/vnd.openxmlformats-officedocument.drawingml.chartshapes+xml"/>
  <Override PartName="/ppt/charts/chart332.xml" ContentType="application/vnd.openxmlformats-officedocument.drawingml.chart+xml"/>
  <Override PartName="/ppt/drawings/drawing197.xml" ContentType="application/vnd.openxmlformats-officedocument.drawingml.chartshapes+xml"/>
  <Override PartName="/ppt/charts/chart333.xml" ContentType="application/vnd.openxmlformats-officedocument.drawingml.chart+xml"/>
  <Override PartName="/ppt/drawings/drawing198.xml" ContentType="application/vnd.openxmlformats-officedocument.drawingml.chartshapes+xml"/>
  <Override PartName="/ppt/charts/chart334.xml" ContentType="application/vnd.openxmlformats-officedocument.drawingml.chart+xml"/>
  <Override PartName="/ppt/drawings/drawing199.xml" ContentType="application/vnd.openxmlformats-officedocument.drawingml.chartshapes+xml"/>
  <Override PartName="/ppt/charts/chart335.xml" ContentType="application/vnd.openxmlformats-officedocument.drawingml.chart+xml"/>
  <Override PartName="/ppt/drawings/drawing200.xml" ContentType="application/vnd.openxmlformats-officedocument.drawingml.chartshapes+xml"/>
  <Override PartName="/ppt/charts/chart336.xml" ContentType="application/vnd.openxmlformats-officedocument.drawingml.chart+xml"/>
  <Override PartName="/ppt/drawings/drawing201.xml" ContentType="application/vnd.openxmlformats-officedocument.drawingml.chartshapes+xml"/>
  <Override PartName="/ppt/charts/chart337.xml" ContentType="application/vnd.openxmlformats-officedocument.drawingml.chart+xml"/>
  <Override PartName="/ppt/drawings/drawing202.xml" ContentType="application/vnd.openxmlformats-officedocument.drawingml.chartshapes+xml"/>
  <Override PartName="/ppt/charts/chart338.xml" ContentType="application/vnd.openxmlformats-officedocument.drawingml.chart+xml"/>
  <Override PartName="/ppt/drawings/drawing203.xml" ContentType="application/vnd.openxmlformats-officedocument.drawingml.chartshapes+xml"/>
  <Override PartName="/ppt/charts/chart339.xml" ContentType="application/vnd.openxmlformats-officedocument.drawingml.chart+xml"/>
  <Override PartName="/ppt/drawings/drawing204.xml" ContentType="application/vnd.openxmlformats-officedocument.drawingml.chartshapes+xml"/>
  <Override PartName="/ppt/charts/chart340.xml" ContentType="application/vnd.openxmlformats-officedocument.drawingml.chart+xml"/>
  <Override PartName="/ppt/drawings/drawing205.xml" ContentType="application/vnd.openxmlformats-officedocument.drawingml.chartshapes+xml"/>
  <Override PartName="/ppt/charts/chart341.xml" ContentType="application/vnd.openxmlformats-officedocument.drawingml.chart+xml"/>
  <Override PartName="/ppt/drawings/drawing206.xml" ContentType="application/vnd.openxmlformats-officedocument.drawingml.chartshapes+xml"/>
  <Override PartName="/ppt/charts/chart342.xml" ContentType="application/vnd.openxmlformats-officedocument.drawingml.chart+xml"/>
  <Override PartName="/ppt/drawings/drawing207.xml" ContentType="application/vnd.openxmlformats-officedocument.drawingml.chartshapes+xml"/>
  <Override PartName="/ppt/charts/chart343.xml" ContentType="application/vnd.openxmlformats-officedocument.drawingml.chart+xml"/>
  <Override PartName="/ppt/drawings/drawing208.xml" ContentType="application/vnd.openxmlformats-officedocument.drawingml.chartshapes+xml"/>
  <Override PartName="/ppt/charts/chart344.xml" ContentType="application/vnd.openxmlformats-officedocument.drawingml.chart+xml"/>
  <Override PartName="/ppt/drawings/drawing209.xml" ContentType="application/vnd.openxmlformats-officedocument.drawingml.chartshapes+xml"/>
  <Override PartName="/ppt/charts/chart345.xml" ContentType="application/vnd.openxmlformats-officedocument.drawingml.chart+xml"/>
  <Override PartName="/ppt/drawings/drawing210.xml" ContentType="application/vnd.openxmlformats-officedocument.drawingml.chartshapes+xml"/>
  <Override PartName="/ppt/charts/chart346.xml" ContentType="application/vnd.openxmlformats-officedocument.drawingml.chart+xml"/>
  <Override PartName="/ppt/drawings/drawing211.xml" ContentType="application/vnd.openxmlformats-officedocument.drawingml.chartshapes+xml"/>
  <Override PartName="/ppt/charts/chart347.xml" ContentType="application/vnd.openxmlformats-officedocument.drawingml.chart+xml"/>
  <Override PartName="/ppt/drawings/drawing212.xml" ContentType="application/vnd.openxmlformats-officedocument.drawingml.chartshapes+xml"/>
  <Override PartName="/ppt/charts/chart348.xml" ContentType="application/vnd.openxmlformats-officedocument.drawingml.chart+xml"/>
  <Override PartName="/ppt/drawings/drawing213.xml" ContentType="application/vnd.openxmlformats-officedocument.drawingml.chartshapes+xml"/>
  <Override PartName="/ppt/charts/chart349.xml" ContentType="application/vnd.openxmlformats-officedocument.drawingml.chart+xml"/>
  <Override PartName="/ppt/drawings/drawing214.xml" ContentType="application/vnd.openxmlformats-officedocument.drawingml.chartshapes+xml"/>
  <Override PartName="/ppt/charts/chart350.xml" ContentType="application/vnd.openxmlformats-officedocument.drawingml.chart+xml"/>
  <Override PartName="/ppt/drawings/drawing215.xml" ContentType="application/vnd.openxmlformats-officedocument.drawingml.chartshapes+xml"/>
  <Override PartName="/ppt/charts/chart351.xml" ContentType="application/vnd.openxmlformats-officedocument.drawingml.chart+xml"/>
  <Override PartName="/ppt/drawings/drawing216.xml" ContentType="application/vnd.openxmlformats-officedocument.drawingml.chartshapes+xml"/>
  <Override PartName="/ppt/charts/chart352.xml" ContentType="application/vnd.openxmlformats-officedocument.drawingml.chart+xml"/>
  <Override PartName="/ppt/charts/chart353.xml" ContentType="application/vnd.openxmlformats-officedocument.drawingml.chart+xml"/>
  <Override PartName="/ppt/charts/chart354.xml" ContentType="application/vnd.openxmlformats-officedocument.drawingml.chart+xml"/>
  <Override PartName="/ppt/drawings/drawing217.xml" ContentType="application/vnd.openxmlformats-officedocument.drawingml.chartshapes+xml"/>
  <Override PartName="/ppt/charts/chart355.xml" ContentType="application/vnd.openxmlformats-officedocument.drawingml.chart+xml"/>
  <Override PartName="/ppt/charts/chart356.xml" ContentType="application/vnd.openxmlformats-officedocument.drawingml.chart+xml"/>
  <Override PartName="/ppt/charts/chart357.xml" ContentType="application/vnd.openxmlformats-officedocument.drawingml.chart+xml"/>
  <Override PartName="/ppt/charts/chart358.xml" ContentType="application/vnd.openxmlformats-officedocument.drawingml.chart+xml"/>
  <Override PartName="/ppt/charts/chart359.xml" ContentType="application/vnd.openxmlformats-officedocument.drawingml.chart+xml"/>
  <Override PartName="/ppt/drawings/drawing218.xml" ContentType="application/vnd.openxmlformats-officedocument.drawingml.chartshapes+xml"/>
  <Override PartName="/ppt/charts/chart360.xml" ContentType="application/vnd.openxmlformats-officedocument.drawingml.chart+xml"/>
  <Override PartName="/ppt/drawings/drawing219.xml" ContentType="application/vnd.openxmlformats-officedocument.drawingml.chartshapes+xml"/>
  <Override PartName="/ppt/charts/chart361.xml" ContentType="application/vnd.openxmlformats-officedocument.drawingml.chart+xml"/>
  <Override PartName="/ppt/drawings/drawing220.xml" ContentType="application/vnd.openxmlformats-officedocument.drawingml.chartshapes+xml"/>
  <Override PartName="/ppt/charts/chart362.xml" ContentType="application/vnd.openxmlformats-officedocument.drawingml.chart+xml"/>
  <Override PartName="/ppt/drawings/drawing221.xml" ContentType="application/vnd.openxmlformats-officedocument.drawingml.chartshapes+xml"/>
  <Override PartName="/ppt/charts/chart363.xml" ContentType="application/vnd.openxmlformats-officedocument.drawingml.chart+xml"/>
  <Override PartName="/ppt/drawings/drawing222.xml" ContentType="application/vnd.openxmlformats-officedocument.drawingml.chartshapes+xml"/>
  <Override PartName="/ppt/charts/chart364.xml" ContentType="application/vnd.openxmlformats-officedocument.drawingml.chart+xml"/>
  <Override PartName="/ppt/drawings/drawing223.xml" ContentType="application/vnd.openxmlformats-officedocument.drawingml.chartshapes+xml"/>
  <Override PartName="/ppt/charts/chart365.xml" ContentType="application/vnd.openxmlformats-officedocument.drawingml.chart+xml"/>
  <Override PartName="/ppt/drawings/drawing224.xml" ContentType="application/vnd.openxmlformats-officedocument.drawingml.chartshapes+xml"/>
  <Override PartName="/ppt/charts/chart366.xml" ContentType="application/vnd.openxmlformats-officedocument.drawingml.chart+xml"/>
  <Override PartName="/ppt/drawings/drawing225.xml" ContentType="application/vnd.openxmlformats-officedocument.drawingml.chartshapes+xml"/>
  <Override PartName="/ppt/charts/chart367.xml" ContentType="application/vnd.openxmlformats-officedocument.drawingml.chart+xml"/>
  <Override PartName="/ppt/drawings/drawing226.xml" ContentType="application/vnd.openxmlformats-officedocument.drawingml.chartshapes+xml"/>
  <Override PartName="/ppt/charts/chart368.xml" ContentType="application/vnd.openxmlformats-officedocument.drawingml.chart+xml"/>
  <Override PartName="/ppt/drawings/drawing227.xml" ContentType="application/vnd.openxmlformats-officedocument.drawingml.chartshapes+xml"/>
  <Override PartName="/ppt/charts/chart369.xml" ContentType="application/vnd.openxmlformats-officedocument.drawingml.chart+xml"/>
  <Override PartName="/ppt/drawings/drawing228.xml" ContentType="application/vnd.openxmlformats-officedocument.drawingml.chartshapes+xml"/>
  <Override PartName="/ppt/charts/chart370.xml" ContentType="application/vnd.openxmlformats-officedocument.drawingml.chart+xml"/>
  <Override PartName="/ppt/drawings/drawing229.xml" ContentType="application/vnd.openxmlformats-officedocument.drawingml.chartshapes+xml"/>
  <Override PartName="/ppt/charts/chart371.xml" ContentType="application/vnd.openxmlformats-officedocument.drawingml.chart+xml"/>
  <Override PartName="/ppt/charts/chart372.xml" ContentType="application/vnd.openxmlformats-officedocument.drawingml.chart+xml"/>
  <Override PartName="/ppt/charts/chart373.xml" ContentType="application/vnd.openxmlformats-officedocument.drawingml.chart+xml"/>
  <Override PartName="/ppt/drawings/drawing230.xml" ContentType="application/vnd.openxmlformats-officedocument.drawingml.chartshapes+xml"/>
  <Override PartName="/ppt/charts/chart374.xml" ContentType="application/vnd.openxmlformats-officedocument.drawingml.chart+xml"/>
  <Override PartName="/ppt/drawings/drawing231.xml" ContentType="application/vnd.openxmlformats-officedocument.drawingml.chartshapes+xml"/>
  <Override PartName="/ppt/charts/chart375.xml" ContentType="application/vnd.openxmlformats-officedocument.drawingml.chart+xml"/>
  <Override PartName="/ppt/charts/chart376.xml" ContentType="application/vnd.openxmlformats-officedocument.drawingml.chart+xml"/>
  <Override PartName="/ppt/charts/chart377.xml" ContentType="application/vnd.openxmlformats-officedocument.drawingml.chart+xml"/>
  <Override PartName="/ppt/charts/chart378.xml" ContentType="application/vnd.openxmlformats-officedocument.drawingml.chart+xml"/>
  <Override PartName="/ppt/charts/chart379.xml" ContentType="application/vnd.openxmlformats-officedocument.drawingml.chart+xml"/>
  <Override PartName="/ppt/charts/chart380.xml" ContentType="application/vnd.openxmlformats-officedocument.drawingml.chart+xml"/>
  <Override PartName="/ppt/charts/chart381.xml" ContentType="application/vnd.openxmlformats-officedocument.drawingml.chart+xml"/>
  <Override PartName="/ppt/drawings/drawing232.xml" ContentType="application/vnd.openxmlformats-officedocument.drawingml.chartshapes+xml"/>
  <Override PartName="/ppt/charts/chart382.xml" ContentType="application/vnd.openxmlformats-officedocument.drawingml.chart+xml"/>
  <Override PartName="/ppt/charts/chart383.xml" ContentType="application/vnd.openxmlformats-officedocument.drawingml.chart+xml"/>
  <Override PartName="/ppt/charts/chart384.xml" ContentType="application/vnd.openxmlformats-officedocument.drawingml.chart+xml"/>
  <Override PartName="/ppt/charts/chart385.xml" ContentType="application/vnd.openxmlformats-officedocument.drawingml.chart+xml"/>
  <Override PartName="/ppt/charts/chart386.xml" ContentType="application/vnd.openxmlformats-officedocument.drawingml.chart+xml"/>
  <Override PartName="/ppt/drawings/drawing233.xml" ContentType="application/vnd.openxmlformats-officedocument.drawingml.chartshapes+xml"/>
  <Override PartName="/ppt/charts/chart387.xml" ContentType="application/vnd.openxmlformats-officedocument.drawingml.chart+xml"/>
  <Override PartName="/ppt/drawings/drawing234.xml" ContentType="application/vnd.openxmlformats-officedocument.drawingml.chartshapes+xml"/>
  <Override PartName="/ppt/charts/chart388.xml" ContentType="application/vnd.openxmlformats-officedocument.drawingml.chart+xml"/>
  <Override PartName="/ppt/drawings/drawing235.xml" ContentType="application/vnd.openxmlformats-officedocument.drawingml.chartshapes+xml"/>
  <Override PartName="/ppt/charts/chart389.xml" ContentType="application/vnd.openxmlformats-officedocument.drawingml.chart+xml"/>
  <Override PartName="/ppt/charts/chart390.xml" ContentType="application/vnd.openxmlformats-officedocument.drawingml.chart+xml"/>
  <Override PartName="/ppt/drawings/drawing236.xml" ContentType="application/vnd.openxmlformats-officedocument.drawingml.chartshapes+xml"/>
  <Override PartName="/ppt/charts/chart391.xml" ContentType="application/vnd.openxmlformats-officedocument.drawingml.chart+xml"/>
  <Override PartName="/ppt/drawings/drawing237.xml" ContentType="application/vnd.openxmlformats-officedocument.drawingml.chartshapes+xml"/>
  <Override PartName="/ppt/charts/chart392.xml" ContentType="application/vnd.openxmlformats-officedocument.drawingml.chart+xml"/>
  <Override PartName="/ppt/charts/chart393.xml" ContentType="application/vnd.openxmlformats-officedocument.drawingml.chart+xml"/>
  <Override PartName="/ppt/drawings/drawing238.xml" ContentType="application/vnd.openxmlformats-officedocument.drawingml.chartshapes+xml"/>
  <Override PartName="/ppt/charts/chart394.xml" ContentType="application/vnd.openxmlformats-officedocument.drawingml.chart+xml"/>
  <Override PartName="/ppt/drawings/drawing239.xml" ContentType="application/vnd.openxmlformats-officedocument.drawingml.chartshapes+xml"/>
  <Override PartName="/ppt/charts/chart395.xml" ContentType="application/vnd.openxmlformats-officedocument.drawingml.chart+xml"/>
  <Override PartName="/ppt/drawings/drawing240.xml" ContentType="application/vnd.openxmlformats-officedocument.drawingml.chartshapes+xml"/>
  <Override PartName="/ppt/charts/chart396.xml" ContentType="application/vnd.openxmlformats-officedocument.drawingml.chart+xml"/>
  <Override PartName="/ppt/drawings/drawing241.xml" ContentType="application/vnd.openxmlformats-officedocument.drawingml.chartshapes+xml"/>
  <Override PartName="/ppt/charts/chart397.xml" ContentType="application/vnd.openxmlformats-officedocument.drawingml.chart+xml"/>
  <Override PartName="/ppt/drawings/drawing242.xml" ContentType="application/vnd.openxmlformats-officedocument.drawingml.chartshapes+xml"/>
  <Override PartName="/ppt/charts/chart398.xml" ContentType="application/vnd.openxmlformats-officedocument.drawingml.chart+xml"/>
  <Override PartName="/ppt/drawings/drawing243.xml" ContentType="application/vnd.openxmlformats-officedocument.drawingml.chartshapes+xml"/>
  <Override PartName="/ppt/charts/chart399.xml" ContentType="application/vnd.openxmlformats-officedocument.drawingml.chart+xml"/>
  <Override PartName="/ppt/drawings/drawing244.xml" ContentType="application/vnd.openxmlformats-officedocument.drawingml.chartshapes+xml"/>
  <Override PartName="/ppt/charts/chart400.xml" ContentType="application/vnd.openxmlformats-officedocument.drawingml.chart+xml"/>
  <Override PartName="/ppt/drawings/drawing245.xml" ContentType="application/vnd.openxmlformats-officedocument.drawingml.chartshapes+xml"/>
  <Override PartName="/ppt/charts/chart401.xml" ContentType="application/vnd.openxmlformats-officedocument.drawingml.chart+xml"/>
  <Override PartName="/ppt/drawings/drawing246.xml" ContentType="application/vnd.openxmlformats-officedocument.drawingml.chartshapes+xml"/>
  <Override PartName="/ppt/charts/chart402.xml" ContentType="application/vnd.openxmlformats-officedocument.drawingml.chart+xml"/>
  <Override PartName="/ppt/drawings/drawing247.xml" ContentType="application/vnd.openxmlformats-officedocument.drawingml.chartshapes+xml"/>
  <Override PartName="/ppt/charts/chart403.xml" ContentType="application/vnd.openxmlformats-officedocument.drawingml.chart+xml"/>
  <Override PartName="/ppt/drawings/drawing248.xml" ContentType="application/vnd.openxmlformats-officedocument.drawingml.chartshapes+xml"/>
  <Override PartName="/ppt/charts/chart404.xml" ContentType="application/vnd.openxmlformats-officedocument.drawingml.chart+xml"/>
  <Override PartName="/ppt/drawings/drawing249.xml" ContentType="application/vnd.openxmlformats-officedocument.drawingml.chartshapes+xml"/>
  <Override PartName="/ppt/charts/chart405.xml" ContentType="application/vnd.openxmlformats-officedocument.drawingml.chart+xml"/>
  <Override PartName="/ppt/charts/chart406.xml" ContentType="application/vnd.openxmlformats-officedocument.drawingml.chart+xml"/>
  <Override PartName="/ppt/charts/chart407.xml" ContentType="application/vnd.openxmlformats-officedocument.drawingml.chart+xml"/>
  <Override PartName="/ppt/charts/chart408.xml" ContentType="application/vnd.openxmlformats-officedocument.drawingml.chart+xml"/>
  <Override PartName="/ppt/drawings/drawing250.xml" ContentType="application/vnd.openxmlformats-officedocument.drawingml.chartshapes+xml"/>
  <Override PartName="/ppt/charts/chart409.xml" ContentType="application/vnd.openxmlformats-officedocument.drawingml.chart+xml"/>
  <Override PartName="/ppt/drawings/drawing251.xml" ContentType="application/vnd.openxmlformats-officedocument.drawingml.chartshapes+xml"/>
  <Override PartName="/ppt/charts/chart410.xml" ContentType="application/vnd.openxmlformats-officedocument.drawingml.chart+xml"/>
  <Override PartName="/ppt/drawings/drawing252.xml" ContentType="application/vnd.openxmlformats-officedocument.drawingml.chartshapes+xml"/>
  <Override PartName="/ppt/charts/chart411.xml" ContentType="application/vnd.openxmlformats-officedocument.drawingml.chart+xml"/>
  <Override PartName="/ppt/drawings/drawing253.xml" ContentType="application/vnd.openxmlformats-officedocument.drawingml.chartshapes+xml"/>
  <Override PartName="/ppt/charts/chart412.xml" ContentType="application/vnd.openxmlformats-officedocument.drawingml.chart+xml"/>
  <Override PartName="/ppt/drawings/drawing254.xml" ContentType="application/vnd.openxmlformats-officedocument.drawingml.chartshapes+xml"/>
  <Override PartName="/ppt/charts/chart413.xml" ContentType="application/vnd.openxmlformats-officedocument.drawingml.chart+xml"/>
  <Override PartName="/ppt/drawings/drawing255.xml" ContentType="application/vnd.openxmlformats-officedocument.drawingml.chartshapes+xml"/>
  <Override PartName="/ppt/charts/chart414.xml" ContentType="application/vnd.openxmlformats-officedocument.drawingml.chart+xml"/>
  <Override PartName="/ppt/charts/chart415.xml" ContentType="application/vnd.openxmlformats-officedocument.drawingml.chart+xml"/>
  <Override PartName="/ppt/charts/chart416.xml" ContentType="application/vnd.openxmlformats-officedocument.drawingml.chart+xml"/>
  <Override PartName="/ppt/charts/chart417.xml" ContentType="application/vnd.openxmlformats-officedocument.drawingml.chart+xml"/>
  <Override PartName="/ppt/drawings/drawing256.xml" ContentType="application/vnd.openxmlformats-officedocument.drawingml.chartshapes+xml"/>
  <Override PartName="/ppt/charts/chart418.xml" ContentType="application/vnd.openxmlformats-officedocument.drawingml.chart+xml"/>
  <Override PartName="/ppt/drawings/drawing257.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706"/>
  </p:notesMasterIdLst>
  <p:handoutMasterIdLst>
    <p:handoutMasterId r:id="rId707"/>
  </p:handoutMasterIdLst>
  <p:sldIdLst>
    <p:sldId id="256" r:id="rId2"/>
    <p:sldId id="1022" r:id="rId3"/>
    <p:sldId id="1265" r:id="rId4"/>
    <p:sldId id="2053" r:id="rId5"/>
    <p:sldId id="2062" r:id="rId6"/>
    <p:sldId id="2061" r:id="rId7"/>
    <p:sldId id="2063" r:id="rId8"/>
    <p:sldId id="2064" r:id="rId9"/>
    <p:sldId id="2065" r:id="rId10"/>
    <p:sldId id="2066" r:id="rId11"/>
    <p:sldId id="280" r:id="rId12"/>
    <p:sldId id="2050" r:id="rId13"/>
    <p:sldId id="2048" r:id="rId14"/>
    <p:sldId id="2049" r:id="rId15"/>
    <p:sldId id="2067" r:id="rId16"/>
    <p:sldId id="1023" r:id="rId17"/>
    <p:sldId id="1449" r:id="rId18"/>
    <p:sldId id="1434" r:id="rId19"/>
    <p:sldId id="1024" r:id="rId20"/>
    <p:sldId id="1026" r:id="rId21"/>
    <p:sldId id="1027" r:id="rId22"/>
    <p:sldId id="1028" r:id="rId23"/>
    <p:sldId id="1435" r:id="rId24"/>
    <p:sldId id="1439" r:id="rId25"/>
    <p:sldId id="1029" r:id="rId26"/>
    <p:sldId id="1436" r:id="rId27"/>
    <p:sldId id="1031" r:id="rId28"/>
    <p:sldId id="1033" r:id="rId29"/>
    <p:sldId id="1034" r:id="rId30"/>
    <p:sldId id="1437" r:id="rId31"/>
    <p:sldId id="1440" r:id="rId32"/>
    <p:sldId id="1441" r:id="rId33"/>
    <p:sldId id="1442" r:id="rId34"/>
    <p:sldId id="1037" r:id="rId35"/>
    <p:sldId id="1038" r:id="rId36"/>
    <p:sldId id="1039" r:id="rId37"/>
    <p:sldId id="1040" r:id="rId38"/>
    <p:sldId id="1041" r:id="rId39"/>
    <p:sldId id="1042" r:id="rId40"/>
    <p:sldId id="1443" r:id="rId41"/>
    <p:sldId id="1444" r:id="rId42"/>
    <p:sldId id="1445" r:id="rId43"/>
    <p:sldId id="1446" r:id="rId44"/>
    <p:sldId id="1447" r:id="rId45"/>
    <p:sldId id="1003" r:id="rId46"/>
    <p:sldId id="1004" r:id="rId47"/>
    <p:sldId id="1005" r:id="rId48"/>
    <p:sldId id="1006" r:id="rId49"/>
    <p:sldId id="1007" r:id="rId50"/>
    <p:sldId id="1008" r:id="rId51"/>
    <p:sldId id="1009" r:id="rId52"/>
    <p:sldId id="1010" r:id="rId53"/>
    <p:sldId id="1011" r:id="rId54"/>
    <p:sldId id="1448" r:id="rId55"/>
    <p:sldId id="1450" r:id="rId56"/>
    <p:sldId id="1451" r:id="rId57"/>
    <p:sldId id="1013" r:id="rId58"/>
    <p:sldId id="1014" r:id="rId59"/>
    <p:sldId id="1015" r:id="rId60"/>
    <p:sldId id="1016" r:id="rId61"/>
    <p:sldId id="1017" r:id="rId62"/>
    <p:sldId id="1018" r:id="rId63"/>
    <p:sldId id="1019" r:id="rId64"/>
    <p:sldId id="1452" r:id="rId65"/>
    <p:sldId id="1453" r:id="rId66"/>
    <p:sldId id="1455" r:id="rId67"/>
    <p:sldId id="1020" r:id="rId68"/>
    <p:sldId id="1021" r:id="rId69"/>
    <p:sldId id="1454" r:id="rId70"/>
    <p:sldId id="1458" r:id="rId71"/>
    <p:sldId id="1457" r:id="rId72"/>
    <p:sldId id="1459" r:id="rId73"/>
    <p:sldId id="1133" r:id="rId74"/>
    <p:sldId id="1134" r:id="rId75"/>
    <p:sldId id="1136" r:id="rId76"/>
    <p:sldId id="1460" r:id="rId77"/>
    <p:sldId id="1461" r:id="rId78"/>
    <p:sldId id="1462" r:id="rId79"/>
    <p:sldId id="1463" r:id="rId80"/>
    <p:sldId id="1138" r:id="rId81"/>
    <p:sldId id="1139" r:id="rId82"/>
    <p:sldId id="1140" r:id="rId83"/>
    <p:sldId id="1464" r:id="rId84"/>
    <p:sldId id="1465" r:id="rId85"/>
    <p:sldId id="1466" r:id="rId86"/>
    <p:sldId id="1141" r:id="rId87"/>
    <p:sldId id="1142" r:id="rId88"/>
    <p:sldId id="1143" r:id="rId89"/>
    <p:sldId id="1467" r:id="rId90"/>
    <p:sldId id="1468" r:id="rId91"/>
    <p:sldId id="1469" r:id="rId92"/>
    <p:sldId id="1473" r:id="rId93"/>
    <p:sldId id="1045" r:id="rId94"/>
    <p:sldId id="1046" r:id="rId95"/>
    <p:sldId id="1047" r:id="rId96"/>
    <p:sldId id="1048" r:id="rId97"/>
    <p:sldId id="1049" r:id="rId98"/>
    <p:sldId id="1050" r:id="rId99"/>
    <p:sldId id="1052" r:id="rId100"/>
    <p:sldId id="1053" r:id="rId101"/>
    <p:sldId id="1054" r:id="rId102"/>
    <p:sldId id="1057" r:id="rId103"/>
    <p:sldId id="1475" r:id="rId104"/>
    <p:sldId id="1476" r:id="rId105"/>
    <p:sldId id="1470" r:id="rId106"/>
    <p:sldId id="1477" r:id="rId107"/>
    <p:sldId id="1060" r:id="rId108"/>
    <p:sldId id="1478" r:id="rId109"/>
    <p:sldId id="1471" r:id="rId110"/>
    <p:sldId id="1479" r:id="rId111"/>
    <p:sldId id="1061" r:id="rId112"/>
    <p:sldId id="1063" r:id="rId113"/>
    <p:sldId id="1064" r:id="rId114"/>
    <p:sldId id="1480" r:id="rId115"/>
    <p:sldId id="1472" r:id="rId116"/>
    <p:sldId id="1489" r:id="rId117"/>
    <p:sldId id="1490" r:id="rId118"/>
    <p:sldId id="1491" r:id="rId119"/>
    <p:sldId id="1492" r:id="rId120"/>
    <p:sldId id="1481" r:id="rId121"/>
    <p:sldId id="1488" r:id="rId122"/>
    <p:sldId id="1067" r:id="rId123"/>
    <p:sldId id="1068" r:id="rId124"/>
    <p:sldId id="1069" r:id="rId125"/>
    <p:sldId id="1070" r:id="rId126"/>
    <p:sldId id="1071" r:id="rId127"/>
    <p:sldId id="1072" r:id="rId128"/>
    <p:sldId id="1073" r:id="rId129"/>
    <p:sldId id="1074" r:id="rId130"/>
    <p:sldId id="1075" r:id="rId131"/>
    <p:sldId id="1076" r:id="rId132"/>
    <p:sldId id="1077" r:id="rId133"/>
    <p:sldId id="1078" r:id="rId134"/>
    <p:sldId id="1493" r:id="rId135"/>
    <p:sldId id="1482" r:id="rId136"/>
    <p:sldId id="1494" r:id="rId137"/>
    <p:sldId id="1081" r:id="rId138"/>
    <p:sldId id="1082" r:id="rId139"/>
    <p:sldId id="1083" r:id="rId140"/>
    <p:sldId id="1084" r:id="rId141"/>
    <p:sldId id="1085" r:id="rId142"/>
    <p:sldId id="1086" r:id="rId143"/>
    <p:sldId id="1495" r:id="rId144"/>
    <p:sldId id="1483" r:id="rId145"/>
    <p:sldId id="1496" r:id="rId146"/>
    <p:sldId id="1088" r:id="rId147"/>
    <p:sldId id="1089" r:id="rId148"/>
    <p:sldId id="1090" r:id="rId149"/>
    <p:sldId id="1091" r:id="rId150"/>
    <p:sldId id="1092" r:id="rId151"/>
    <p:sldId id="1497" r:id="rId152"/>
    <p:sldId id="1484" r:id="rId153"/>
    <p:sldId id="1498" r:id="rId154"/>
    <p:sldId id="1095" r:id="rId155"/>
    <p:sldId id="1096" r:id="rId156"/>
    <p:sldId id="1097" r:id="rId157"/>
    <p:sldId id="1098" r:id="rId158"/>
    <p:sldId id="1099" r:id="rId159"/>
    <p:sldId id="1100" r:id="rId160"/>
    <p:sldId id="1499" r:id="rId161"/>
    <p:sldId id="1485" r:id="rId162"/>
    <p:sldId id="1500" r:id="rId163"/>
    <p:sldId id="1102" r:id="rId164"/>
    <p:sldId id="1103" r:id="rId165"/>
    <p:sldId id="1104" r:id="rId166"/>
    <p:sldId id="1105" r:id="rId167"/>
    <p:sldId id="1106" r:id="rId168"/>
    <p:sldId id="1107" r:id="rId169"/>
    <p:sldId id="1501" r:id="rId170"/>
    <p:sldId id="1486" r:id="rId171"/>
    <p:sldId id="1542" r:id="rId172"/>
    <p:sldId id="1543" r:id="rId173"/>
    <p:sldId id="1539" r:id="rId174"/>
    <p:sldId id="1550" r:id="rId175"/>
    <p:sldId id="1504" r:id="rId176"/>
    <p:sldId id="1505" r:id="rId177"/>
    <p:sldId id="1506" r:id="rId178"/>
    <p:sldId id="1551" r:id="rId179"/>
    <p:sldId id="1541" r:id="rId180"/>
    <p:sldId id="1552" r:id="rId181"/>
    <p:sldId id="1508" r:id="rId182"/>
    <p:sldId id="1509" r:id="rId183"/>
    <p:sldId id="1510" r:id="rId184"/>
    <p:sldId id="1553" r:id="rId185"/>
    <p:sldId id="1544" r:id="rId186"/>
    <p:sldId id="1554" r:id="rId187"/>
    <p:sldId id="1512" r:id="rId188"/>
    <p:sldId id="1513" r:id="rId189"/>
    <p:sldId id="1514" r:id="rId190"/>
    <p:sldId id="1555" r:id="rId191"/>
    <p:sldId id="1545" r:id="rId192"/>
    <p:sldId id="1556" r:id="rId193"/>
    <p:sldId id="1515" r:id="rId194"/>
    <p:sldId id="1516" r:id="rId195"/>
    <p:sldId id="1517" r:id="rId196"/>
    <p:sldId id="1518" r:id="rId197"/>
    <p:sldId id="1557" r:id="rId198"/>
    <p:sldId id="1546" r:id="rId199"/>
    <p:sldId id="1558" r:id="rId200"/>
    <p:sldId id="1520" r:id="rId201"/>
    <p:sldId id="1521" r:id="rId202"/>
    <p:sldId id="1522" r:id="rId203"/>
    <p:sldId id="1523" r:id="rId204"/>
    <p:sldId id="1559" r:id="rId205"/>
    <p:sldId id="1547" r:id="rId206"/>
    <p:sldId id="1560" r:id="rId207"/>
    <p:sldId id="1525" r:id="rId208"/>
    <p:sldId id="1526" r:id="rId209"/>
    <p:sldId id="1527" r:id="rId210"/>
    <p:sldId id="1528" r:id="rId211"/>
    <p:sldId id="1529" r:id="rId212"/>
    <p:sldId id="1530" r:id="rId213"/>
    <p:sldId id="1561" r:id="rId214"/>
    <p:sldId id="1562" r:id="rId215"/>
    <p:sldId id="1548" r:id="rId216"/>
    <p:sldId id="1563" r:id="rId217"/>
    <p:sldId id="1532" r:id="rId218"/>
    <p:sldId id="1533" r:id="rId219"/>
    <p:sldId id="1534" r:id="rId220"/>
    <p:sldId id="1535" r:id="rId221"/>
    <p:sldId id="1536" r:id="rId222"/>
    <p:sldId id="1537" r:id="rId223"/>
    <p:sldId id="1538" r:id="rId224"/>
    <p:sldId id="1564" r:id="rId225"/>
    <p:sldId id="1565" r:id="rId226"/>
    <p:sldId id="1549" r:id="rId227"/>
    <p:sldId id="1567" r:id="rId228"/>
    <p:sldId id="1568" r:id="rId229"/>
    <p:sldId id="1566" r:id="rId230"/>
    <p:sldId id="1575" r:id="rId231"/>
    <p:sldId id="1145" r:id="rId232"/>
    <p:sldId id="1146" r:id="rId233"/>
    <p:sldId id="1147" r:id="rId234"/>
    <p:sldId id="1576" r:id="rId235"/>
    <p:sldId id="1569" r:id="rId236"/>
    <p:sldId id="1577" r:id="rId237"/>
    <p:sldId id="1148" r:id="rId238"/>
    <p:sldId id="1149" r:id="rId239"/>
    <p:sldId id="1150" r:id="rId240"/>
    <p:sldId id="1578" r:id="rId241"/>
    <p:sldId id="1570" r:id="rId242"/>
    <p:sldId id="1579" r:id="rId243"/>
    <p:sldId id="1151" r:id="rId244"/>
    <p:sldId id="1152" r:id="rId245"/>
    <p:sldId id="1153" r:id="rId246"/>
    <p:sldId id="1580" r:id="rId247"/>
    <p:sldId id="1571" r:id="rId248"/>
    <p:sldId id="1581" r:id="rId249"/>
    <p:sldId id="1157" r:id="rId250"/>
    <p:sldId id="1158" r:id="rId251"/>
    <p:sldId id="1159" r:id="rId252"/>
    <p:sldId id="1582" r:id="rId253"/>
    <p:sldId id="1572" r:id="rId254"/>
    <p:sldId id="1583" r:id="rId255"/>
    <p:sldId id="1154" r:id="rId256"/>
    <p:sldId id="1155" r:id="rId257"/>
    <p:sldId id="1156" r:id="rId258"/>
    <p:sldId id="1584" r:id="rId259"/>
    <p:sldId id="1573" r:id="rId260"/>
    <p:sldId id="1585" r:id="rId261"/>
    <p:sldId id="1161" r:id="rId262"/>
    <p:sldId id="1162" r:id="rId263"/>
    <p:sldId id="1164" r:id="rId264"/>
    <p:sldId id="1165" r:id="rId265"/>
    <p:sldId id="1166" r:id="rId266"/>
    <p:sldId id="1586" r:id="rId267"/>
    <p:sldId id="1574" r:id="rId268"/>
    <p:sldId id="1626" r:id="rId269"/>
    <p:sldId id="1627" r:id="rId270"/>
    <p:sldId id="1628" r:id="rId271"/>
    <p:sldId id="1632" r:id="rId272"/>
    <p:sldId id="1588" r:id="rId273"/>
    <p:sldId id="1589" r:id="rId274"/>
    <p:sldId id="1590" r:id="rId275"/>
    <p:sldId id="1591" r:id="rId276"/>
    <p:sldId id="1633" r:id="rId277"/>
    <p:sldId id="1629" r:id="rId278"/>
    <p:sldId id="1635" r:id="rId279"/>
    <p:sldId id="1593" r:id="rId280"/>
    <p:sldId id="1594" r:id="rId281"/>
    <p:sldId id="1595" r:id="rId282"/>
    <p:sldId id="1596" r:id="rId283"/>
    <p:sldId id="1636" r:id="rId284"/>
    <p:sldId id="1631" r:id="rId285"/>
    <p:sldId id="1637" r:id="rId286"/>
    <p:sldId id="1598" r:id="rId287"/>
    <p:sldId id="1599" r:id="rId288"/>
    <p:sldId id="1600" r:id="rId289"/>
    <p:sldId id="1601" r:id="rId290"/>
    <p:sldId id="1638" r:id="rId291"/>
    <p:sldId id="1639" r:id="rId292"/>
    <p:sldId id="1640" r:id="rId293"/>
    <p:sldId id="1630" r:id="rId294"/>
    <p:sldId id="1641" r:id="rId295"/>
    <p:sldId id="1642" r:id="rId296"/>
    <p:sldId id="1603" r:id="rId297"/>
    <p:sldId id="1604" r:id="rId298"/>
    <p:sldId id="1605" r:id="rId299"/>
    <p:sldId id="1606" r:id="rId300"/>
    <p:sldId id="1607" r:id="rId301"/>
    <p:sldId id="1608" r:id="rId302"/>
    <p:sldId id="1609" r:id="rId303"/>
    <p:sldId id="1643" r:id="rId304"/>
    <p:sldId id="1644" r:id="rId305"/>
    <p:sldId id="1634" r:id="rId306"/>
    <p:sldId id="1645" r:id="rId307"/>
    <p:sldId id="1649" r:id="rId308"/>
    <p:sldId id="1611" r:id="rId309"/>
    <p:sldId id="1612" r:id="rId310"/>
    <p:sldId id="1613" r:id="rId311"/>
    <p:sldId id="1650" r:id="rId312"/>
    <p:sldId id="1646" r:id="rId313"/>
    <p:sldId id="1651" r:id="rId314"/>
    <p:sldId id="1614" r:id="rId315"/>
    <p:sldId id="1615" r:id="rId316"/>
    <p:sldId id="1616" r:id="rId317"/>
    <p:sldId id="1652" r:id="rId318"/>
    <p:sldId id="1647" r:id="rId319"/>
    <p:sldId id="1653" r:id="rId320"/>
    <p:sldId id="1618" r:id="rId321"/>
    <p:sldId id="1619" r:id="rId322"/>
    <p:sldId id="1620" r:id="rId323"/>
    <p:sldId id="1621" r:id="rId324"/>
    <p:sldId id="1622" r:id="rId325"/>
    <p:sldId id="1623" r:id="rId326"/>
    <p:sldId id="1624" r:id="rId327"/>
    <p:sldId id="1654" r:id="rId328"/>
    <p:sldId id="1648" r:id="rId329"/>
    <p:sldId id="1720" r:id="rId330"/>
    <p:sldId id="1719" r:id="rId331"/>
    <p:sldId id="1658" r:id="rId332"/>
    <p:sldId id="1659" r:id="rId333"/>
    <p:sldId id="1660" r:id="rId334"/>
    <p:sldId id="1661" r:id="rId335"/>
    <p:sldId id="1663" r:id="rId336"/>
    <p:sldId id="1725" r:id="rId337"/>
    <p:sldId id="1721" r:id="rId338"/>
    <p:sldId id="1726" r:id="rId339"/>
    <p:sldId id="1665" r:id="rId340"/>
    <p:sldId id="1666" r:id="rId341"/>
    <p:sldId id="1667" r:id="rId342"/>
    <p:sldId id="1668" r:id="rId343"/>
    <p:sldId id="1670" r:id="rId344"/>
    <p:sldId id="1727" r:id="rId345"/>
    <p:sldId id="1728" r:id="rId346"/>
    <p:sldId id="1722" r:id="rId347"/>
    <p:sldId id="1671" r:id="rId348"/>
    <p:sldId id="1729" r:id="rId349"/>
    <p:sldId id="1672" r:id="rId350"/>
    <p:sldId id="1673" r:id="rId351"/>
    <p:sldId id="1674" r:id="rId352"/>
    <p:sldId id="1675" r:id="rId353"/>
    <p:sldId id="1676" r:id="rId354"/>
    <p:sldId id="1677" r:id="rId355"/>
    <p:sldId id="1678" r:id="rId356"/>
    <p:sldId id="1679" r:id="rId357"/>
    <p:sldId id="1680" r:id="rId358"/>
    <p:sldId id="1682" r:id="rId359"/>
    <p:sldId id="1730" r:id="rId360"/>
    <p:sldId id="1723" r:id="rId361"/>
    <p:sldId id="1683" r:id="rId362"/>
    <p:sldId id="1684" r:id="rId363"/>
    <p:sldId id="1685" r:id="rId364"/>
    <p:sldId id="1686" r:id="rId365"/>
    <p:sldId id="1687" r:id="rId366"/>
    <p:sldId id="1688" r:id="rId367"/>
    <p:sldId id="1690" r:id="rId368"/>
    <p:sldId id="1731" r:id="rId369"/>
    <p:sldId id="1724" r:id="rId370"/>
    <p:sldId id="1732" r:id="rId371"/>
    <p:sldId id="1733" r:id="rId372"/>
    <p:sldId id="1692" r:id="rId373"/>
    <p:sldId id="1693" r:id="rId374"/>
    <p:sldId id="1694" r:id="rId375"/>
    <p:sldId id="1695" r:id="rId376"/>
    <p:sldId id="1696" r:id="rId377"/>
    <p:sldId id="1697" r:id="rId378"/>
    <p:sldId id="1699" r:id="rId379"/>
    <p:sldId id="1700" r:id="rId380"/>
    <p:sldId id="1701" r:id="rId381"/>
    <p:sldId id="1734" r:id="rId382"/>
    <p:sldId id="1735" r:id="rId383"/>
    <p:sldId id="1655" r:id="rId384"/>
    <p:sldId id="1736" r:id="rId385"/>
    <p:sldId id="1739" r:id="rId386"/>
    <p:sldId id="1705" r:id="rId387"/>
    <p:sldId id="1706" r:id="rId388"/>
    <p:sldId id="1707" r:id="rId389"/>
    <p:sldId id="1709" r:id="rId390"/>
    <p:sldId id="1740" r:id="rId391"/>
    <p:sldId id="1737" r:id="rId392"/>
    <p:sldId id="1741" r:id="rId393"/>
    <p:sldId id="1712" r:id="rId394"/>
    <p:sldId id="1713" r:id="rId395"/>
    <p:sldId id="1714" r:id="rId396"/>
    <p:sldId id="1716" r:id="rId397"/>
    <p:sldId id="1742" r:id="rId398"/>
    <p:sldId id="1738" r:id="rId399"/>
    <p:sldId id="1745" r:id="rId400"/>
    <p:sldId id="1744" r:id="rId401"/>
    <p:sldId id="1203" r:id="rId402"/>
    <p:sldId id="1204" r:id="rId403"/>
    <p:sldId id="1205" r:id="rId404"/>
    <p:sldId id="1206" r:id="rId405"/>
    <p:sldId id="1207" r:id="rId406"/>
    <p:sldId id="1208" r:id="rId407"/>
    <p:sldId id="1209" r:id="rId408"/>
    <p:sldId id="1746" r:id="rId409"/>
    <p:sldId id="1747" r:id="rId410"/>
    <p:sldId id="1748" r:id="rId411"/>
    <p:sldId id="1211" r:id="rId412"/>
    <p:sldId id="1212" r:id="rId413"/>
    <p:sldId id="1213" r:id="rId414"/>
    <p:sldId id="1215" r:id="rId415"/>
    <p:sldId id="1216" r:id="rId416"/>
    <p:sldId id="1217" r:id="rId417"/>
    <p:sldId id="1749" r:id="rId418"/>
    <p:sldId id="1750" r:id="rId419"/>
    <p:sldId id="1751" r:id="rId420"/>
    <p:sldId id="1218" r:id="rId421"/>
    <p:sldId id="1219" r:id="rId422"/>
    <p:sldId id="1752" r:id="rId423"/>
    <p:sldId id="1753" r:id="rId424"/>
    <p:sldId id="1743" r:id="rId425"/>
    <p:sldId id="1790" r:id="rId426"/>
    <p:sldId id="1793" r:id="rId427"/>
    <p:sldId id="1794" r:id="rId428"/>
    <p:sldId id="1755" r:id="rId429"/>
    <p:sldId id="1756" r:id="rId430"/>
    <p:sldId id="1757" r:id="rId431"/>
    <p:sldId id="1758" r:id="rId432"/>
    <p:sldId id="1759" r:id="rId433"/>
    <p:sldId id="1795" r:id="rId434"/>
    <p:sldId id="1791" r:id="rId435"/>
    <p:sldId id="1798" r:id="rId436"/>
    <p:sldId id="1799" r:id="rId437"/>
    <p:sldId id="1800" r:id="rId438"/>
    <p:sldId id="1761" r:id="rId439"/>
    <p:sldId id="1763" r:id="rId440"/>
    <p:sldId id="1765" r:id="rId441"/>
    <p:sldId id="1766" r:id="rId442"/>
    <p:sldId id="1767" r:id="rId443"/>
    <p:sldId id="1768" r:id="rId444"/>
    <p:sldId id="1769" r:id="rId445"/>
    <p:sldId id="1770" r:id="rId446"/>
    <p:sldId id="1771" r:id="rId447"/>
    <p:sldId id="1801" r:id="rId448"/>
    <p:sldId id="1802" r:id="rId449"/>
    <p:sldId id="1803" r:id="rId450"/>
    <p:sldId id="1804" r:id="rId451"/>
    <p:sldId id="1792" r:id="rId452"/>
    <p:sldId id="1805" r:id="rId453"/>
    <p:sldId id="1773" r:id="rId454"/>
    <p:sldId id="1775" r:id="rId455"/>
    <p:sldId id="1778" r:id="rId456"/>
    <p:sldId id="1806" r:id="rId457"/>
    <p:sldId id="1807" r:id="rId458"/>
    <p:sldId id="1808" r:id="rId459"/>
    <p:sldId id="1809" r:id="rId460"/>
    <p:sldId id="1788" r:id="rId461"/>
    <p:sldId id="1789" r:id="rId462"/>
    <p:sldId id="1810" r:id="rId463"/>
    <p:sldId id="1812" r:id="rId464"/>
    <p:sldId id="1813" r:id="rId465"/>
    <p:sldId id="1829" r:id="rId466"/>
    <p:sldId id="1838" r:id="rId467"/>
    <p:sldId id="1815" r:id="rId468"/>
    <p:sldId id="1816" r:id="rId469"/>
    <p:sldId id="1817" r:id="rId470"/>
    <p:sldId id="1839" r:id="rId471"/>
    <p:sldId id="1834" r:id="rId472"/>
    <p:sldId id="1840" r:id="rId473"/>
    <p:sldId id="1821" r:id="rId474"/>
    <p:sldId id="1822" r:id="rId475"/>
    <p:sldId id="1823" r:id="rId476"/>
    <p:sldId id="1824" r:id="rId477"/>
    <p:sldId id="1841" r:id="rId478"/>
    <p:sldId id="1830" r:id="rId479"/>
    <p:sldId id="1842" r:id="rId480"/>
    <p:sldId id="1831" r:id="rId481"/>
    <p:sldId id="1832" r:id="rId482"/>
    <p:sldId id="1833" r:id="rId483"/>
    <p:sldId id="1843" r:id="rId484"/>
    <p:sldId id="1844" r:id="rId485"/>
    <p:sldId id="1835" r:id="rId486"/>
    <p:sldId id="1845" r:id="rId487"/>
    <p:sldId id="1825" r:id="rId488"/>
    <p:sldId id="1846" r:id="rId489"/>
    <p:sldId id="1847" r:id="rId490"/>
    <p:sldId id="1848" r:id="rId491"/>
    <p:sldId id="1836" r:id="rId492"/>
    <p:sldId id="1849" r:id="rId493"/>
    <p:sldId id="1827" r:id="rId494"/>
    <p:sldId id="1828" r:id="rId495"/>
    <p:sldId id="1850" r:id="rId496"/>
    <p:sldId id="1837" r:id="rId497"/>
    <p:sldId id="1851" r:id="rId498"/>
    <p:sldId id="1854" r:id="rId499"/>
    <p:sldId id="1858" r:id="rId500"/>
    <p:sldId id="1326" r:id="rId501"/>
    <p:sldId id="1327" r:id="rId502"/>
    <p:sldId id="1328" r:id="rId503"/>
    <p:sldId id="1329" r:id="rId504"/>
    <p:sldId id="1330" r:id="rId505"/>
    <p:sldId id="1331" r:id="rId506"/>
    <p:sldId id="1332" r:id="rId507"/>
    <p:sldId id="1333" r:id="rId508"/>
    <p:sldId id="1856" r:id="rId509"/>
    <p:sldId id="1857" r:id="rId510"/>
    <p:sldId id="1859" r:id="rId511"/>
    <p:sldId id="1860" r:id="rId512"/>
    <p:sldId id="1852" r:id="rId513"/>
    <p:sldId id="1861" r:id="rId514"/>
    <p:sldId id="1853" r:id="rId515"/>
    <p:sldId id="1336" r:id="rId516"/>
    <p:sldId id="1337" r:id="rId517"/>
    <p:sldId id="1338" r:id="rId518"/>
    <p:sldId id="1339" r:id="rId519"/>
    <p:sldId id="1340" r:id="rId520"/>
    <p:sldId id="1341" r:id="rId521"/>
    <p:sldId id="1335" r:id="rId522"/>
    <p:sldId id="1863" r:id="rId523"/>
    <p:sldId id="1864" r:id="rId524"/>
    <p:sldId id="1891" r:id="rId525"/>
    <p:sldId id="1862" r:id="rId526"/>
    <p:sldId id="1895" r:id="rId527"/>
    <p:sldId id="1896" r:id="rId528"/>
    <p:sldId id="1867" r:id="rId529"/>
    <p:sldId id="1868" r:id="rId530"/>
    <p:sldId id="1869" r:id="rId531"/>
    <p:sldId id="1870" r:id="rId532"/>
    <p:sldId id="1871" r:id="rId533"/>
    <p:sldId id="1872" r:id="rId534"/>
    <p:sldId id="1873" r:id="rId535"/>
    <p:sldId id="1897" r:id="rId536"/>
    <p:sldId id="1892" r:id="rId537"/>
    <p:sldId id="1899" r:id="rId538"/>
    <p:sldId id="1900" r:id="rId539"/>
    <p:sldId id="1875" r:id="rId540"/>
    <p:sldId id="1876" r:id="rId541"/>
    <p:sldId id="1877" r:id="rId542"/>
    <p:sldId id="1878" r:id="rId543"/>
    <p:sldId id="1879" r:id="rId544"/>
    <p:sldId id="1880" r:id="rId545"/>
    <p:sldId id="1881" r:id="rId546"/>
    <p:sldId id="1882" r:id="rId547"/>
    <p:sldId id="1883" r:id="rId548"/>
    <p:sldId id="1884" r:id="rId549"/>
    <p:sldId id="1901" r:id="rId550"/>
    <p:sldId id="1893" r:id="rId551"/>
    <p:sldId id="1902" r:id="rId552"/>
    <p:sldId id="1885" r:id="rId553"/>
    <p:sldId id="1886" r:id="rId554"/>
    <p:sldId id="1887" r:id="rId555"/>
    <p:sldId id="1903" r:id="rId556"/>
    <p:sldId id="1904" r:id="rId557"/>
    <p:sldId id="1905" r:id="rId558"/>
    <p:sldId id="1894" r:id="rId559"/>
    <p:sldId id="1906" r:id="rId560"/>
    <p:sldId id="1888" r:id="rId561"/>
    <p:sldId id="1889" r:id="rId562"/>
    <p:sldId id="1890" r:id="rId563"/>
    <p:sldId id="1907" r:id="rId564"/>
    <p:sldId id="1898" r:id="rId565"/>
    <p:sldId id="1916" r:id="rId566"/>
    <p:sldId id="1918" r:id="rId567"/>
    <p:sldId id="1919" r:id="rId568"/>
    <p:sldId id="1909" r:id="rId569"/>
    <p:sldId id="1910" r:id="rId570"/>
    <p:sldId id="1911" r:id="rId571"/>
    <p:sldId id="1913" r:id="rId572"/>
    <p:sldId id="1915" r:id="rId573"/>
    <p:sldId id="1920" r:id="rId574"/>
    <p:sldId id="1921" r:id="rId575"/>
    <p:sldId id="1922" r:id="rId576"/>
    <p:sldId id="1917" r:id="rId577"/>
    <p:sldId id="1976" r:id="rId578"/>
    <p:sldId id="1923" r:id="rId579"/>
    <p:sldId id="1977" r:id="rId580"/>
    <p:sldId id="1926" r:id="rId581"/>
    <p:sldId id="1927" r:id="rId582"/>
    <p:sldId id="1978" r:id="rId583"/>
    <p:sldId id="1969" r:id="rId584"/>
    <p:sldId id="1979" r:id="rId585"/>
    <p:sldId id="1928" r:id="rId586"/>
    <p:sldId id="1929" r:id="rId587"/>
    <p:sldId id="1930" r:id="rId588"/>
    <p:sldId id="1980" r:id="rId589"/>
    <p:sldId id="1970" r:id="rId590"/>
    <p:sldId id="1981" r:id="rId591"/>
    <p:sldId id="1931" r:id="rId592"/>
    <p:sldId id="1932" r:id="rId593"/>
    <p:sldId id="1982" r:id="rId594"/>
    <p:sldId id="1971" r:id="rId595"/>
    <p:sldId id="1983" r:id="rId596"/>
    <p:sldId id="1933" r:id="rId597"/>
    <p:sldId id="1934" r:id="rId598"/>
    <p:sldId id="1984" r:id="rId599"/>
    <p:sldId id="1972" r:id="rId600"/>
    <p:sldId id="1987" r:id="rId601"/>
    <p:sldId id="1935" r:id="rId602"/>
    <p:sldId id="1936" r:id="rId603"/>
    <p:sldId id="1985" r:id="rId604"/>
    <p:sldId id="1973" r:id="rId605"/>
    <p:sldId id="1988" r:id="rId606"/>
    <p:sldId id="1937" r:id="rId607"/>
    <p:sldId id="1938" r:id="rId608"/>
    <p:sldId id="1986" r:id="rId609"/>
    <p:sldId id="1974" r:id="rId610"/>
    <p:sldId id="1989" r:id="rId611"/>
    <p:sldId id="1939" r:id="rId612"/>
    <p:sldId id="1940" r:id="rId613"/>
    <p:sldId id="1941" r:id="rId614"/>
    <p:sldId id="1990" r:id="rId615"/>
    <p:sldId id="1991" r:id="rId616"/>
    <p:sldId id="1975" r:id="rId617"/>
    <p:sldId id="1992" r:id="rId618"/>
    <p:sldId id="1944" r:id="rId619"/>
    <p:sldId id="1945" r:id="rId620"/>
    <p:sldId id="1946" r:id="rId621"/>
    <p:sldId id="1947" r:id="rId622"/>
    <p:sldId id="1948" r:id="rId623"/>
    <p:sldId id="1949" r:id="rId624"/>
    <p:sldId id="1993" r:id="rId625"/>
    <p:sldId id="1942" r:id="rId626"/>
    <p:sldId id="1994" r:id="rId627"/>
    <p:sldId id="2002" r:id="rId628"/>
    <p:sldId id="1951" r:id="rId629"/>
    <p:sldId id="1952" r:id="rId630"/>
    <p:sldId id="1953" r:id="rId631"/>
    <p:sldId id="2003" r:id="rId632"/>
    <p:sldId id="1995" r:id="rId633"/>
    <p:sldId id="2004" r:id="rId634"/>
    <p:sldId id="1954" r:id="rId635"/>
    <p:sldId id="1955" r:id="rId636"/>
    <p:sldId id="1956" r:id="rId637"/>
    <p:sldId id="2006" r:id="rId638"/>
    <p:sldId id="1996" r:id="rId639"/>
    <p:sldId id="2005" r:id="rId640"/>
    <p:sldId id="1957" r:id="rId641"/>
    <p:sldId id="1958" r:id="rId642"/>
    <p:sldId id="1959" r:id="rId643"/>
    <p:sldId id="2007" r:id="rId644"/>
    <p:sldId id="1997" r:id="rId645"/>
    <p:sldId id="2008" r:id="rId646"/>
    <p:sldId id="1960" r:id="rId647"/>
    <p:sldId id="1961" r:id="rId648"/>
    <p:sldId id="1962" r:id="rId649"/>
    <p:sldId id="2013" r:id="rId650"/>
    <p:sldId id="1998" r:id="rId651"/>
    <p:sldId id="2009" r:id="rId652"/>
    <p:sldId id="1963" r:id="rId653"/>
    <p:sldId id="1964" r:id="rId654"/>
    <p:sldId id="1965" r:id="rId655"/>
    <p:sldId id="2012" r:id="rId656"/>
    <p:sldId id="1999" r:id="rId657"/>
    <p:sldId id="2010" r:id="rId658"/>
    <p:sldId id="1966" r:id="rId659"/>
    <p:sldId id="1967" r:id="rId660"/>
    <p:sldId id="1968" r:id="rId661"/>
    <p:sldId id="2011" r:id="rId662"/>
    <p:sldId id="2000" r:id="rId663"/>
    <p:sldId id="2014" r:id="rId664"/>
    <p:sldId id="2015" r:id="rId665"/>
    <p:sldId id="2026" r:id="rId666"/>
    <p:sldId id="2027" r:id="rId667"/>
    <p:sldId id="961" r:id="rId668"/>
    <p:sldId id="962" r:id="rId669"/>
    <p:sldId id="963" r:id="rId670"/>
    <p:sldId id="964" r:id="rId671"/>
    <p:sldId id="965" r:id="rId672"/>
    <p:sldId id="966" r:id="rId673"/>
    <p:sldId id="967" r:id="rId674"/>
    <p:sldId id="968" r:id="rId675"/>
    <p:sldId id="969" r:id="rId676"/>
    <p:sldId id="2028" r:id="rId677"/>
    <p:sldId id="2029" r:id="rId678"/>
    <p:sldId id="2025" r:id="rId679"/>
    <p:sldId id="2032" r:id="rId680"/>
    <p:sldId id="2031" r:id="rId681"/>
    <p:sldId id="2018" r:id="rId682"/>
    <p:sldId id="2019" r:id="rId683"/>
    <p:sldId id="2020" r:id="rId684"/>
    <p:sldId id="2021" r:id="rId685"/>
    <p:sldId id="2022" r:id="rId686"/>
    <p:sldId id="2023" r:id="rId687"/>
    <p:sldId id="2024" r:id="rId688"/>
    <p:sldId id="2033" r:id="rId689"/>
    <p:sldId id="2001" r:id="rId690"/>
    <p:sldId id="2034" r:id="rId691"/>
    <p:sldId id="2035" r:id="rId692"/>
    <p:sldId id="1344" r:id="rId693"/>
    <p:sldId id="2036" r:id="rId694"/>
    <p:sldId id="2037" r:id="rId695"/>
    <p:sldId id="2038" r:id="rId696"/>
    <p:sldId id="2042" r:id="rId697"/>
    <p:sldId id="1345" r:id="rId698"/>
    <p:sldId id="2040" r:id="rId699"/>
    <p:sldId id="2041" r:id="rId700"/>
    <p:sldId id="2039" r:id="rId701"/>
    <p:sldId id="2045" r:id="rId702"/>
    <p:sldId id="1346" r:id="rId703"/>
    <p:sldId id="1347" r:id="rId704"/>
    <p:sldId id="2046" r:id="rId705"/>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JQfNT8oU70OxhBQL+S3l5w==" hashData="saoAI2J+2ys9qyn8PnN3IrYqGYItIMOjAbCy1lGMBbJ1MeIbmV2mCMict2j++q3zDfktDaNbtkpJNMc7P7ihUw=="/>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375E"/>
    <a:srgbClr val="FF99CC"/>
    <a:srgbClr val="FF6600"/>
    <a:srgbClr val="DA7878"/>
    <a:srgbClr val="FFA365"/>
    <a:srgbClr val="FFEB97"/>
    <a:srgbClr val="FF9393"/>
    <a:srgbClr val="FFFF99"/>
    <a:srgbClr val="FF9F9F"/>
    <a:srgbClr val="FFB9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866" autoAdjust="0"/>
    <p:restoredTop sz="96305" autoAdjust="0"/>
  </p:normalViewPr>
  <p:slideViewPr>
    <p:cSldViewPr>
      <p:cViewPr varScale="1">
        <p:scale>
          <a:sx n="112" d="100"/>
          <a:sy n="112" d="100"/>
        </p:scale>
        <p:origin x="462" y="10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02738"/>
    </p:cViewPr>
  </p:sorterViewPr>
  <p:notesViewPr>
    <p:cSldViewPr>
      <p:cViewPr varScale="1">
        <p:scale>
          <a:sx n="79" d="100"/>
          <a:sy n="79" d="100"/>
        </p:scale>
        <p:origin x="3318" y="96"/>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671" Type="http://schemas.openxmlformats.org/officeDocument/2006/relationships/slide" Target="slides/slide670.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531" Type="http://schemas.openxmlformats.org/officeDocument/2006/relationships/slide" Target="slides/slide530.xml"/><Relationship Id="rId573" Type="http://schemas.openxmlformats.org/officeDocument/2006/relationships/slide" Target="slides/slide572.xml"/><Relationship Id="rId629" Type="http://schemas.openxmlformats.org/officeDocument/2006/relationships/slide" Target="slides/slide628.xml"/><Relationship Id="rId170" Type="http://schemas.openxmlformats.org/officeDocument/2006/relationships/slide" Target="slides/slide169.xml"/><Relationship Id="rId226" Type="http://schemas.openxmlformats.org/officeDocument/2006/relationships/slide" Target="slides/slide225.xml"/><Relationship Id="rId433" Type="http://schemas.openxmlformats.org/officeDocument/2006/relationships/slide" Target="slides/slide432.xml"/><Relationship Id="rId268" Type="http://schemas.openxmlformats.org/officeDocument/2006/relationships/slide" Target="slides/slide267.xml"/><Relationship Id="rId475" Type="http://schemas.openxmlformats.org/officeDocument/2006/relationships/slide" Target="slides/slide474.xml"/><Relationship Id="rId640" Type="http://schemas.openxmlformats.org/officeDocument/2006/relationships/slide" Target="slides/slide639.xml"/><Relationship Id="rId682" Type="http://schemas.openxmlformats.org/officeDocument/2006/relationships/slide" Target="slides/slide681.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00" Type="http://schemas.openxmlformats.org/officeDocument/2006/relationships/slide" Target="slides/slide499.xml"/><Relationship Id="rId542" Type="http://schemas.openxmlformats.org/officeDocument/2006/relationships/slide" Target="slides/slide541.xml"/><Relationship Id="rId584" Type="http://schemas.openxmlformats.org/officeDocument/2006/relationships/slide" Target="slides/slide583.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44" Type="http://schemas.openxmlformats.org/officeDocument/2006/relationships/slide" Target="slides/slide443.xml"/><Relationship Id="rId486" Type="http://schemas.openxmlformats.org/officeDocument/2006/relationships/slide" Target="slides/slide485.xml"/><Relationship Id="rId651" Type="http://schemas.openxmlformats.org/officeDocument/2006/relationships/slide" Target="slides/slide650.xml"/><Relationship Id="rId693" Type="http://schemas.openxmlformats.org/officeDocument/2006/relationships/slide" Target="slides/slide692.xml"/><Relationship Id="rId707" Type="http://schemas.openxmlformats.org/officeDocument/2006/relationships/handoutMaster" Target="handoutMasters/handoutMaster1.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511" Type="http://schemas.openxmlformats.org/officeDocument/2006/relationships/slide" Target="slides/slide510.xml"/><Relationship Id="rId553" Type="http://schemas.openxmlformats.org/officeDocument/2006/relationships/slide" Target="slides/slide552.xml"/><Relationship Id="rId609" Type="http://schemas.openxmlformats.org/officeDocument/2006/relationships/slide" Target="slides/slide608.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595" Type="http://schemas.openxmlformats.org/officeDocument/2006/relationships/slide" Target="slides/slide594.xml"/><Relationship Id="rId248" Type="http://schemas.openxmlformats.org/officeDocument/2006/relationships/slide" Target="slides/slide247.xml"/><Relationship Id="rId455" Type="http://schemas.openxmlformats.org/officeDocument/2006/relationships/slide" Target="slides/slide454.xml"/><Relationship Id="rId497" Type="http://schemas.openxmlformats.org/officeDocument/2006/relationships/slide" Target="slides/slide496.xml"/><Relationship Id="rId620" Type="http://schemas.openxmlformats.org/officeDocument/2006/relationships/slide" Target="slides/slide619.xml"/><Relationship Id="rId662" Type="http://schemas.openxmlformats.org/officeDocument/2006/relationships/slide" Target="slides/slide661.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22" Type="http://schemas.openxmlformats.org/officeDocument/2006/relationships/slide" Target="slides/slide521.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564" Type="http://schemas.openxmlformats.org/officeDocument/2006/relationships/slide" Target="slides/slide563.xml"/><Relationship Id="rId259" Type="http://schemas.openxmlformats.org/officeDocument/2006/relationships/slide" Target="slides/slide258.xml"/><Relationship Id="rId424" Type="http://schemas.openxmlformats.org/officeDocument/2006/relationships/slide" Target="slides/slide423.xml"/><Relationship Id="rId466" Type="http://schemas.openxmlformats.org/officeDocument/2006/relationships/slide" Target="slides/slide465.xml"/><Relationship Id="rId631" Type="http://schemas.openxmlformats.org/officeDocument/2006/relationships/slide" Target="slides/slide630.xml"/><Relationship Id="rId673" Type="http://schemas.openxmlformats.org/officeDocument/2006/relationships/slide" Target="slides/slide672.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533" Type="http://schemas.openxmlformats.org/officeDocument/2006/relationships/slide" Target="slides/slide532.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575" Type="http://schemas.openxmlformats.org/officeDocument/2006/relationships/slide" Target="slides/slide574.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slide" Target="slides/slide434.xml"/><Relationship Id="rId477" Type="http://schemas.openxmlformats.org/officeDocument/2006/relationships/slide" Target="slides/slide476.xml"/><Relationship Id="rId600" Type="http://schemas.openxmlformats.org/officeDocument/2006/relationships/slide" Target="slides/slide599.xml"/><Relationship Id="rId642" Type="http://schemas.openxmlformats.org/officeDocument/2006/relationships/slide" Target="slides/slide641.xml"/><Relationship Id="rId684" Type="http://schemas.openxmlformats.org/officeDocument/2006/relationships/slide" Target="slides/slide683.xml"/><Relationship Id="rId281" Type="http://schemas.openxmlformats.org/officeDocument/2006/relationships/slide" Target="slides/slide280.xml"/><Relationship Id="rId337" Type="http://schemas.openxmlformats.org/officeDocument/2006/relationships/slide" Target="slides/slide336.xml"/><Relationship Id="rId502" Type="http://schemas.openxmlformats.org/officeDocument/2006/relationships/slide" Target="slides/slide501.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544" Type="http://schemas.openxmlformats.org/officeDocument/2006/relationships/slide" Target="slides/slide543.xml"/><Relationship Id="rId586" Type="http://schemas.openxmlformats.org/officeDocument/2006/relationships/slide" Target="slides/slide585.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46" Type="http://schemas.openxmlformats.org/officeDocument/2006/relationships/slide" Target="slides/slide445.xml"/><Relationship Id="rId611" Type="http://schemas.openxmlformats.org/officeDocument/2006/relationships/slide" Target="slides/slide610.xml"/><Relationship Id="rId653" Type="http://schemas.openxmlformats.org/officeDocument/2006/relationships/slide" Target="slides/slide652.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88" Type="http://schemas.openxmlformats.org/officeDocument/2006/relationships/slide" Target="slides/slide487.xml"/><Relationship Id="rId695" Type="http://schemas.openxmlformats.org/officeDocument/2006/relationships/slide" Target="slides/slide694.xml"/><Relationship Id="rId709" Type="http://schemas.openxmlformats.org/officeDocument/2006/relationships/viewProps" Target="viewProps.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513" Type="http://schemas.openxmlformats.org/officeDocument/2006/relationships/slide" Target="slides/slide512.xml"/><Relationship Id="rId555" Type="http://schemas.openxmlformats.org/officeDocument/2006/relationships/slide" Target="slides/slide554.xml"/><Relationship Id="rId597" Type="http://schemas.openxmlformats.org/officeDocument/2006/relationships/slide" Target="slides/slide596.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457" Type="http://schemas.openxmlformats.org/officeDocument/2006/relationships/slide" Target="slides/slide456.xml"/><Relationship Id="rId622" Type="http://schemas.openxmlformats.org/officeDocument/2006/relationships/slide" Target="slides/slide621.xml"/><Relationship Id="rId261" Type="http://schemas.openxmlformats.org/officeDocument/2006/relationships/slide" Target="slides/slide260.xml"/><Relationship Id="rId499" Type="http://schemas.openxmlformats.org/officeDocument/2006/relationships/slide" Target="slides/slide498.xml"/><Relationship Id="rId664" Type="http://schemas.openxmlformats.org/officeDocument/2006/relationships/slide" Target="slides/slide663.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524" Type="http://schemas.openxmlformats.org/officeDocument/2006/relationships/slide" Target="slides/slide523.xml"/><Relationship Id="rId566" Type="http://schemas.openxmlformats.org/officeDocument/2006/relationships/slide" Target="slides/slide565.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426" Type="http://schemas.openxmlformats.org/officeDocument/2006/relationships/slide" Target="slides/slide425.xml"/><Relationship Id="rId633" Type="http://schemas.openxmlformats.org/officeDocument/2006/relationships/slide" Target="slides/slide632.xml"/><Relationship Id="rId230" Type="http://schemas.openxmlformats.org/officeDocument/2006/relationships/slide" Target="slides/slide229.xml"/><Relationship Id="rId468" Type="http://schemas.openxmlformats.org/officeDocument/2006/relationships/slide" Target="slides/slide467.xml"/><Relationship Id="rId675" Type="http://schemas.openxmlformats.org/officeDocument/2006/relationships/slide" Target="slides/slide674.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535" Type="http://schemas.openxmlformats.org/officeDocument/2006/relationships/slide" Target="slides/slide534.xml"/><Relationship Id="rId577" Type="http://schemas.openxmlformats.org/officeDocument/2006/relationships/slide" Target="slides/slide576.xml"/><Relationship Id="rId700" Type="http://schemas.openxmlformats.org/officeDocument/2006/relationships/slide" Target="slides/slide699.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602" Type="http://schemas.openxmlformats.org/officeDocument/2006/relationships/slide" Target="slides/slide601.xml"/><Relationship Id="rId241" Type="http://schemas.openxmlformats.org/officeDocument/2006/relationships/slide" Target="slides/slide240.xml"/><Relationship Id="rId437" Type="http://schemas.openxmlformats.org/officeDocument/2006/relationships/slide" Target="slides/slide436.xml"/><Relationship Id="rId479" Type="http://schemas.openxmlformats.org/officeDocument/2006/relationships/slide" Target="slides/slide478.xml"/><Relationship Id="rId644" Type="http://schemas.openxmlformats.org/officeDocument/2006/relationships/slide" Target="slides/slide643.xml"/><Relationship Id="rId686" Type="http://schemas.openxmlformats.org/officeDocument/2006/relationships/slide" Target="slides/slide685.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490" Type="http://schemas.openxmlformats.org/officeDocument/2006/relationships/slide" Target="slides/slide489.xml"/><Relationship Id="rId504" Type="http://schemas.openxmlformats.org/officeDocument/2006/relationships/slide" Target="slides/slide503.xml"/><Relationship Id="rId546" Type="http://schemas.openxmlformats.org/officeDocument/2006/relationships/slide" Target="slides/slide545.xml"/><Relationship Id="rId711" Type="http://schemas.openxmlformats.org/officeDocument/2006/relationships/tableStyles" Target="tableStyles.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406" Type="http://schemas.openxmlformats.org/officeDocument/2006/relationships/slide" Target="slides/slide405.xml"/><Relationship Id="rId588" Type="http://schemas.openxmlformats.org/officeDocument/2006/relationships/slide" Target="slides/slide587.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48" Type="http://schemas.openxmlformats.org/officeDocument/2006/relationships/slide" Target="slides/slide447.xml"/><Relationship Id="rId613" Type="http://schemas.openxmlformats.org/officeDocument/2006/relationships/slide" Target="slides/slide612.xml"/><Relationship Id="rId655" Type="http://schemas.openxmlformats.org/officeDocument/2006/relationships/slide" Target="slides/slide654.xml"/><Relationship Id="rId697" Type="http://schemas.openxmlformats.org/officeDocument/2006/relationships/slide" Target="slides/slide696.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515" Type="http://schemas.openxmlformats.org/officeDocument/2006/relationships/slide" Target="slides/slide514.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557" Type="http://schemas.openxmlformats.org/officeDocument/2006/relationships/slide" Target="slides/slide556.xml"/><Relationship Id="rId599" Type="http://schemas.openxmlformats.org/officeDocument/2006/relationships/slide" Target="slides/slide598.xml"/><Relationship Id="rId196" Type="http://schemas.openxmlformats.org/officeDocument/2006/relationships/slide" Target="slides/slide195.xml"/><Relationship Id="rId417" Type="http://schemas.openxmlformats.org/officeDocument/2006/relationships/slide" Target="slides/slide416.xml"/><Relationship Id="rId459" Type="http://schemas.openxmlformats.org/officeDocument/2006/relationships/slide" Target="slides/slide458.xml"/><Relationship Id="rId624" Type="http://schemas.openxmlformats.org/officeDocument/2006/relationships/slide" Target="slides/slide623.xml"/><Relationship Id="rId666" Type="http://schemas.openxmlformats.org/officeDocument/2006/relationships/slide" Target="slides/slide665.xml"/><Relationship Id="rId16" Type="http://schemas.openxmlformats.org/officeDocument/2006/relationships/slide" Target="slides/slide15.xml"/><Relationship Id="rId221" Type="http://schemas.openxmlformats.org/officeDocument/2006/relationships/slide" Target="slides/slide220.xml"/><Relationship Id="rId263" Type="http://schemas.openxmlformats.org/officeDocument/2006/relationships/slide" Target="slides/slide262.xml"/><Relationship Id="rId319" Type="http://schemas.openxmlformats.org/officeDocument/2006/relationships/slide" Target="slides/slide318.xml"/><Relationship Id="rId470" Type="http://schemas.openxmlformats.org/officeDocument/2006/relationships/slide" Target="slides/slide469.xml"/><Relationship Id="rId526" Type="http://schemas.openxmlformats.org/officeDocument/2006/relationships/slide" Target="slides/slide525.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568" Type="http://schemas.openxmlformats.org/officeDocument/2006/relationships/slide" Target="slides/slide567.xml"/><Relationship Id="rId165" Type="http://schemas.openxmlformats.org/officeDocument/2006/relationships/slide" Target="slides/slide164.xml"/><Relationship Id="rId372" Type="http://schemas.openxmlformats.org/officeDocument/2006/relationships/slide" Target="slides/slide371.xml"/><Relationship Id="rId428" Type="http://schemas.openxmlformats.org/officeDocument/2006/relationships/slide" Target="slides/slide427.xml"/><Relationship Id="rId635" Type="http://schemas.openxmlformats.org/officeDocument/2006/relationships/slide" Target="slides/slide634.xml"/><Relationship Id="rId677" Type="http://schemas.openxmlformats.org/officeDocument/2006/relationships/slide" Target="slides/slide676.xml"/><Relationship Id="rId232" Type="http://schemas.openxmlformats.org/officeDocument/2006/relationships/slide" Target="slides/slide231.xml"/><Relationship Id="rId274" Type="http://schemas.openxmlformats.org/officeDocument/2006/relationships/slide" Target="slides/slide273.xml"/><Relationship Id="rId481" Type="http://schemas.openxmlformats.org/officeDocument/2006/relationships/slide" Target="slides/slide480.xml"/><Relationship Id="rId702" Type="http://schemas.openxmlformats.org/officeDocument/2006/relationships/slide" Target="slides/slide701.xml"/><Relationship Id="rId27" Type="http://schemas.openxmlformats.org/officeDocument/2006/relationships/slide" Target="slides/slide26.xml"/><Relationship Id="rId69" Type="http://schemas.openxmlformats.org/officeDocument/2006/relationships/slide" Target="slides/slide68.xml"/><Relationship Id="rId134" Type="http://schemas.openxmlformats.org/officeDocument/2006/relationships/slide" Target="slides/slide133.xml"/><Relationship Id="rId537" Type="http://schemas.openxmlformats.org/officeDocument/2006/relationships/slide" Target="slides/slide536.xml"/><Relationship Id="rId579" Type="http://schemas.openxmlformats.org/officeDocument/2006/relationships/slide" Target="slides/slide578.xml"/><Relationship Id="rId80" Type="http://schemas.openxmlformats.org/officeDocument/2006/relationships/slide" Target="slides/slide79.xml"/><Relationship Id="rId176" Type="http://schemas.openxmlformats.org/officeDocument/2006/relationships/slide" Target="slides/slide175.xml"/><Relationship Id="rId341" Type="http://schemas.openxmlformats.org/officeDocument/2006/relationships/slide" Target="slides/slide340.xml"/><Relationship Id="rId383" Type="http://schemas.openxmlformats.org/officeDocument/2006/relationships/slide" Target="slides/slide382.xml"/><Relationship Id="rId439" Type="http://schemas.openxmlformats.org/officeDocument/2006/relationships/slide" Target="slides/slide438.xml"/><Relationship Id="rId590" Type="http://schemas.openxmlformats.org/officeDocument/2006/relationships/slide" Target="slides/slide589.xml"/><Relationship Id="rId604" Type="http://schemas.openxmlformats.org/officeDocument/2006/relationships/slide" Target="slides/slide603.xml"/><Relationship Id="rId646" Type="http://schemas.openxmlformats.org/officeDocument/2006/relationships/slide" Target="slides/slide645.xml"/><Relationship Id="rId201" Type="http://schemas.openxmlformats.org/officeDocument/2006/relationships/slide" Target="slides/slide200.xml"/><Relationship Id="rId243" Type="http://schemas.openxmlformats.org/officeDocument/2006/relationships/slide" Target="slides/slide242.xml"/><Relationship Id="rId285" Type="http://schemas.openxmlformats.org/officeDocument/2006/relationships/slide" Target="slides/slide284.xml"/><Relationship Id="rId450" Type="http://schemas.openxmlformats.org/officeDocument/2006/relationships/slide" Target="slides/slide449.xml"/><Relationship Id="rId506" Type="http://schemas.openxmlformats.org/officeDocument/2006/relationships/slide" Target="slides/slide505.xml"/><Relationship Id="rId688" Type="http://schemas.openxmlformats.org/officeDocument/2006/relationships/slide" Target="slides/slide687.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492" Type="http://schemas.openxmlformats.org/officeDocument/2006/relationships/slide" Target="slides/slide491.xml"/><Relationship Id="rId548" Type="http://schemas.openxmlformats.org/officeDocument/2006/relationships/slide" Target="slides/slide547.xml"/><Relationship Id="rId91" Type="http://schemas.openxmlformats.org/officeDocument/2006/relationships/slide" Target="slides/slide90.xml"/><Relationship Id="rId145" Type="http://schemas.openxmlformats.org/officeDocument/2006/relationships/slide" Target="slides/slide144.xml"/><Relationship Id="rId187" Type="http://schemas.openxmlformats.org/officeDocument/2006/relationships/slide" Target="slides/slide186.xml"/><Relationship Id="rId352" Type="http://schemas.openxmlformats.org/officeDocument/2006/relationships/slide" Target="slides/slide351.xml"/><Relationship Id="rId394" Type="http://schemas.openxmlformats.org/officeDocument/2006/relationships/slide" Target="slides/slide393.xml"/><Relationship Id="rId408" Type="http://schemas.openxmlformats.org/officeDocument/2006/relationships/slide" Target="slides/slide407.xml"/><Relationship Id="rId615" Type="http://schemas.openxmlformats.org/officeDocument/2006/relationships/slide" Target="slides/slide614.xml"/><Relationship Id="rId212" Type="http://schemas.openxmlformats.org/officeDocument/2006/relationships/slide" Target="slides/slide211.xml"/><Relationship Id="rId254" Type="http://schemas.openxmlformats.org/officeDocument/2006/relationships/slide" Target="slides/slide253.xml"/><Relationship Id="rId657" Type="http://schemas.openxmlformats.org/officeDocument/2006/relationships/slide" Target="slides/slide656.xml"/><Relationship Id="rId699" Type="http://schemas.openxmlformats.org/officeDocument/2006/relationships/slide" Target="slides/slide698.xml"/><Relationship Id="rId49" Type="http://schemas.openxmlformats.org/officeDocument/2006/relationships/slide" Target="slides/slide48.xml"/><Relationship Id="rId114" Type="http://schemas.openxmlformats.org/officeDocument/2006/relationships/slide" Target="slides/slide113.xml"/><Relationship Id="rId296" Type="http://schemas.openxmlformats.org/officeDocument/2006/relationships/slide" Target="slides/slide295.xml"/><Relationship Id="rId461" Type="http://schemas.openxmlformats.org/officeDocument/2006/relationships/slide" Target="slides/slide460.xml"/><Relationship Id="rId517" Type="http://schemas.openxmlformats.org/officeDocument/2006/relationships/slide" Target="slides/slide516.xml"/><Relationship Id="rId559" Type="http://schemas.openxmlformats.org/officeDocument/2006/relationships/slide" Target="slides/slide558.xml"/><Relationship Id="rId60" Type="http://schemas.openxmlformats.org/officeDocument/2006/relationships/slide" Target="slides/slide59.xml"/><Relationship Id="rId156" Type="http://schemas.openxmlformats.org/officeDocument/2006/relationships/slide" Target="slides/slide155.xml"/><Relationship Id="rId198" Type="http://schemas.openxmlformats.org/officeDocument/2006/relationships/slide" Target="slides/slide197.xml"/><Relationship Id="rId321" Type="http://schemas.openxmlformats.org/officeDocument/2006/relationships/slide" Target="slides/slide320.xml"/><Relationship Id="rId363" Type="http://schemas.openxmlformats.org/officeDocument/2006/relationships/slide" Target="slides/slide362.xml"/><Relationship Id="rId419" Type="http://schemas.openxmlformats.org/officeDocument/2006/relationships/slide" Target="slides/slide418.xml"/><Relationship Id="rId570" Type="http://schemas.openxmlformats.org/officeDocument/2006/relationships/slide" Target="slides/slide569.xml"/><Relationship Id="rId626" Type="http://schemas.openxmlformats.org/officeDocument/2006/relationships/slide" Target="slides/slide625.xml"/><Relationship Id="rId223" Type="http://schemas.openxmlformats.org/officeDocument/2006/relationships/slide" Target="slides/slide222.xml"/><Relationship Id="rId430" Type="http://schemas.openxmlformats.org/officeDocument/2006/relationships/slide" Target="slides/slide429.xml"/><Relationship Id="rId668" Type="http://schemas.openxmlformats.org/officeDocument/2006/relationships/slide" Target="slides/slide667.xml"/><Relationship Id="rId18" Type="http://schemas.openxmlformats.org/officeDocument/2006/relationships/slide" Target="slides/slide17.xml"/><Relationship Id="rId265" Type="http://schemas.openxmlformats.org/officeDocument/2006/relationships/slide" Target="slides/slide264.xml"/><Relationship Id="rId472" Type="http://schemas.openxmlformats.org/officeDocument/2006/relationships/slide" Target="slides/slide471.xml"/><Relationship Id="rId528" Type="http://schemas.openxmlformats.org/officeDocument/2006/relationships/slide" Target="slides/slide527.xml"/><Relationship Id="rId125" Type="http://schemas.openxmlformats.org/officeDocument/2006/relationships/slide" Target="slides/slide124.xml"/><Relationship Id="rId167" Type="http://schemas.openxmlformats.org/officeDocument/2006/relationships/slide" Target="slides/slide166.xml"/><Relationship Id="rId332" Type="http://schemas.openxmlformats.org/officeDocument/2006/relationships/slide" Target="slides/slide331.xml"/><Relationship Id="rId374" Type="http://schemas.openxmlformats.org/officeDocument/2006/relationships/slide" Target="slides/slide373.xml"/><Relationship Id="rId581" Type="http://schemas.openxmlformats.org/officeDocument/2006/relationships/slide" Target="slides/slide580.xml"/><Relationship Id="rId71" Type="http://schemas.openxmlformats.org/officeDocument/2006/relationships/slide" Target="slides/slide70.xml"/><Relationship Id="rId234" Type="http://schemas.openxmlformats.org/officeDocument/2006/relationships/slide" Target="slides/slide233.xml"/><Relationship Id="rId637" Type="http://schemas.openxmlformats.org/officeDocument/2006/relationships/slide" Target="slides/slide636.xml"/><Relationship Id="rId679" Type="http://schemas.openxmlformats.org/officeDocument/2006/relationships/slide" Target="slides/slide678.xml"/><Relationship Id="rId2" Type="http://schemas.openxmlformats.org/officeDocument/2006/relationships/slide" Target="slides/slide1.xml"/><Relationship Id="rId29" Type="http://schemas.openxmlformats.org/officeDocument/2006/relationships/slide" Target="slides/slide28.xml"/><Relationship Id="rId276" Type="http://schemas.openxmlformats.org/officeDocument/2006/relationships/slide" Target="slides/slide275.xml"/><Relationship Id="rId441" Type="http://schemas.openxmlformats.org/officeDocument/2006/relationships/slide" Target="slides/slide440.xml"/><Relationship Id="rId483" Type="http://schemas.openxmlformats.org/officeDocument/2006/relationships/slide" Target="slides/slide482.xml"/><Relationship Id="rId539" Type="http://schemas.openxmlformats.org/officeDocument/2006/relationships/slide" Target="slides/slide538.xml"/><Relationship Id="rId690" Type="http://schemas.openxmlformats.org/officeDocument/2006/relationships/slide" Target="slides/slide689.xml"/><Relationship Id="rId704" Type="http://schemas.openxmlformats.org/officeDocument/2006/relationships/slide" Target="slides/slide703.xml"/><Relationship Id="rId40" Type="http://schemas.openxmlformats.org/officeDocument/2006/relationships/slide" Target="slides/slide39.xml"/><Relationship Id="rId136" Type="http://schemas.openxmlformats.org/officeDocument/2006/relationships/slide" Target="slides/slide135.xml"/><Relationship Id="rId178" Type="http://schemas.openxmlformats.org/officeDocument/2006/relationships/slide" Target="slides/slide177.xml"/><Relationship Id="rId301" Type="http://schemas.openxmlformats.org/officeDocument/2006/relationships/slide" Target="slides/slide300.xml"/><Relationship Id="rId343" Type="http://schemas.openxmlformats.org/officeDocument/2006/relationships/slide" Target="slides/slide342.xml"/><Relationship Id="rId550" Type="http://schemas.openxmlformats.org/officeDocument/2006/relationships/slide" Target="slides/slide549.xml"/><Relationship Id="rId82" Type="http://schemas.openxmlformats.org/officeDocument/2006/relationships/slide" Target="slides/slide81.xml"/><Relationship Id="rId203" Type="http://schemas.openxmlformats.org/officeDocument/2006/relationships/slide" Target="slides/slide202.xml"/><Relationship Id="rId385" Type="http://schemas.openxmlformats.org/officeDocument/2006/relationships/slide" Target="slides/slide384.xml"/><Relationship Id="rId592" Type="http://schemas.openxmlformats.org/officeDocument/2006/relationships/slide" Target="slides/slide591.xml"/><Relationship Id="rId606" Type="http://schemas.openxmlformats.org/officeDocument/2006/relationships/slide" Target="slides/slide605.xml"/><Relationship Id="rId648" Type="http://schemas.openxmlformats.org/officeDocument/2006/relationships/slide" Target="slides/slide647.xml"/><Relationship Id="rId245" Type="http://schemas.openxmlformats.org/officeDocument/2006/relationships/slide" Target="slides/slide244.xml"/><Relationship Id="rId287" Type="http://schemas.openxmlformats.org/officeDocument/2006/relationships/slide" Target="slides/slide286.xml"/><Relationship Id="rId410" Type="http://schemas.openxmlformats.org/officeDocument/2006/relationships/slide" Target="slides/slide409.xml"/><Relationship Id="rId452" Type="http://schemas.openxmlformats.org/officeDocument/2006/relationships/slide" Target="slides/slide451.xml"/><Relationship Id="rId494" Type="http://schemas.openxmlformats.org/officeDocument/2006/relationships/slide" Target="slides/slide493.xml"/><Relationship Id="rId508" Type="http://schemas.openxmlformats.org/officeDocument/2006/relationships/slide" Target="slides/slide507.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40" Type="http://schemas.openxmlformats.org/officeDocument/2006/relationships/slide" Target="slides/slide539.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561" Type="http://schemas.openxmlformats.org/officeDocument/2006/relationships/slide" Target="slides/slide560.xml"/><Relationship Id="rId582" Type="http://schemas.openxmlformats.org/officeDocument/2006/relationships/slide" Target="slides/slide581.xml"/><Relationship Id="rId617" Type="http://schemas.openxmlformats.org/officeDocument/2006/relationships/slide" Target="slides/slide616.xml"/><Relationship Id="rId638" Type="http://schemas.openxmlformats.org/officeDocument/2006/relationships/slide" Target="slides/slide637.xml"/><Relationship Id="rId659" Type="http://schemas.openxmlformats.org/officeDocument/2006/relationships/slide" Target="slides/slide65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421" Type="http://schemas.openxmlformats.org/officeDocument/2006/relationships/slide" Target="slides/slide420.xml"/><Relationship Id="rId442" Type="http://schemas.openxmlformats.org/officeDocument/2006/relationships/slide" Target="slides/slide441.xml"/><Relationship Id="rId463" Type="http://schemas.openxmlformats.org/officeDocument/2006/relationships/slide" Target="slides/slide462.xml"/><Relationship Id="rId484" Type="http://schemas.openxmlformats.org/officeDocument/2006/relationships/slide" Target="slides/slide483.xml"/><Relationship Id="rId519" Type="http://schemas.openxmlformats.org/officeDocument/2006/relationships/slide" Target="slides/slide518.xml"/><Relationship Id="rId670" Type="http://schemas.openxmlformats.org/officeDocument/2006/relationships/slide" Target="slides/slide669.xml"/><Relationship Id="rId705" Type="http://schemas.openxmlformats.org/officeDocument/2006/relationships/slide" Target="slides/slide704.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530" Type="http://schemas.openxmlformats.org/officeDocument/2006/relationships/slide" Target="slides/slide529.xml"/><Relationship Id="rId691" Type="http://schemas.openxmlformats.org/officeDocument/2006/relationships/slide" Target="slides/slide690.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551" Type="http://schemas.openxmlformats.org/officeDocument/2006/relationships/slide" Target="slides/slide550.xml"/><Relationship Id="rId572" Type="http://schemas.openxmlformats.org/officeDocument/2006/relationships/slide" Target="slides/slide571.xml"/><Relationship Id="rId593" Type="http://schemas.openxmlformats.org/officeDocument/2006/relationships/slide" Target="slides/slide592.xml"/><Relationship Id="rId607" Type="http://schemas.openxmlformats.org/officeDocument/2006/relationships/slide" Target="slides/slide606.xml"/><Relationship Id="rId628" Type="http://schemas.openxmlformats.org/officeDocument/2006/relationships/slide" Target="slides/slide627.xml"/><Relationship Id="rId649" Type="http://schemas.openxmlformats.org/officeDocument/2006/relationships/slide" Target="slides/slide64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slide" Target="slides/slide410.xml"/><Relationship Id="rId432" Type="http://schemas.openxmlformats.org/officeDocument/2006/relationships/slide" Target="slides/slide431.xml"/><Relationship Id="rId453" Type="http://schemas.openxmlformats.org/officeDocument/2006/relationships/slide" Target="slides/slide452.xml"/><Relationship Id="rId474" Type="http://schemas.openxmlformats.org/officeDocument/2006/relationships/slide" Target="slides/slide473.xml"/><Relationship Id="rId509" Type="http://schemas.openxmlformats.org/officeDocument/2006/relationships/slide" Target="slides/slide508.xml"/><Relationship Id="rId660" Type="http://schemas.openxmlformats.org/officeDocument/2006/relationships/slide" Target="slides/slide659.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495" Type="http://schemas.openxmlformats.org/officeDocument/2006/relationships/slide" Target="slides/slide494.xml"/><Relationship Id="rId681" Type="http://schemas.openxmlformats.org/officeDocument/2006/relationships/slide" Target="slides/slide680.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520" Type="http://schemas.openxmlformats.org/officeDocument/2006/relationships/slide" Target="slides/slide519.xml"/><Relationship Id="rId541" Type="http://schemas.openxmlformats.org/officeDocument/2006/relationships/slide" Target="slides/slide540.xml"/><Relationship Id="rId562" Type="http://schemas.openxmlformats.org/officeDocument/2006/relationships/slide" Target="slides/slide561.xml"/><Relationship Id="rId583" Type="http://schemas.openxmlformats.org/officeDocument/2006/relationships/slide" Target="slides/slide582.xml"/><Relationship Id="rId618" Type="http://schemas.openxmlformats.org/officeDocument/2006/relationships/slide" Target="slides/slide617.xml"/><Relationship Id="rId639" Type="http://schemas.openxmlformats.org/officeDocument/2006/relationships/slide" Target="slides/slide63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422" Type="http://schemas.openxmlformats.org/officeDocument/2006/relationships/slide" Target="slides/slide421.xml"/><Relationship Id="rId443" Type="http://schemas.openxmlformats.org/officeDocument/2006/relationships/slide" Target="slides/slide442.xml"/><Relationship Id="rId464" Type="http://schemas.openxmlformats.org/officeDocument/2006/relationships/slide" Target="slides/slide463.xml"/><Relationship Id="rId650" Type="http://schemas.openxmlformats.org/officeDocument/2006/relationships/slide" Target="slides/slide649.xml"/><Relationship Id="rId303" Type="http://schemas.openxmlformats.org/officeDocument/2006/relationships/slide" Target="slides/slide302.xml"/><Relationship Id="rId485" Type="http://schemas.openxmlformats.org/officeDocument/2006/relationships/slide" Target="slides/slide484.xml"/><Relationship Id="rId692" Type="http://schemas.openxmlformats.org/officeDocument/2006/relationships/slide" Target="slides/slide691.xml"/><Relationship Id="rId706" Type="http://schemas.openxmlformats.org/officeDocument/2006/relationships/notesMaster" Target="notesMasters/notesMaster1.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510" Type="http://schemas.openxmlformats.org/officeDocument/2006/relationships/slide" Target="slides/slide509.xml"/><Relationship Id="rId552" Type="http://schemas.openxmlformats.org/officeDocument/2006/relationships/slide" Target="slides/slide551.xml"/><Relationship Id="rId594" Type="http://schemas.openxmlformats.org/officeDocument/2006/relationships/slide" Target="slides/slide593.xml"/><Relationship Id="rId608" Type="http://schemas.openxmlformats.org/officeDocument/2006/relationships/slide" Target="slides/slide60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496" Type="http://schemas.openxmlformats.org/officeDocument/2006/relationships/slide" Target="slides/slide495.xml"/><Relationship Id="rId661" Type="http://schemas.openxmlformats.org/officeDocument/2006/relationships/slide" Target="slides/slide660.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521" Type="http://schemas.openxmlformats.org/officeDocument/2006/relationships/slide" Target="slides/slide520.xml"/><Relationship Id="rId563" Type="http://schemas.openxmlformats.org/officeDocument/2006/relationships/slide" Target="slides/slide562.xml"/><Relationship Id="rId619" Type="http://schemas.openxmlformats.org/officeDocument/2006/relationships/slide" Target="slides/slide61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slide" Target="slides/slide464.xml"/><Relationship Id="rId630" Type="http://schemas.openxmlformats.org/officeDocument/2006/relationships/slide" Target="slides/slide629.xml"/><Relationship Id="rId672" Type="http://schemas.openxmlformats.org/officeDocument/2006/relationships/slide" Target="slides/slide671.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532" Type="http://schemas.openxmlformats.org/officeDocument/2006/relationships/slide" Target="slides/slide531.xml"/><Relationship Id="rId574" Type="http://schemas.openxmlformats.org/officeDocument/2006/relationships/slide" Target="slides/slide573.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641" Type="http://schemas.openxmlformats.org/officeDocument/2006/relationships/slide" Target="slides/slide640.xml"/><Relationship Id="rId683" Type="http://schemas.openxmlformats.org/officeDocument/2006/relationships/slide" Target="slides/slide682.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501" Type="http://schemas.openxmlformats.org/officeDocument/2006/relationships/slide" Target="slides/slide500.xml"/><Relationship Id="rId543" Type="http://schemas.openxmlformats.org/officeDocument/2006/relationships/slide" Target="slides/slide542.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585" Type="http://schemas.openxmlformats.org/officeDocument/2006/relationships/slide" Target="slides/slide584.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487" Type="http://schemas.openxmlformats.org/officeDocument/2006/relationships/slide" Target="slides/slide486.xml"/><Relationship Id="rId610" Type="http://schemas.openxmlformats.org/officeDocument/2006/relationships/slide" Target="slides/slide609.xml"/><Relationship Id="rId652" Type="http://schemas.openxmlformats.org/officeDocument/2006/relationships/slide" Target="slides/slide651.xml"/><Relationship Id="rId694" Type="http://schemas.openxmlformats.org/officeDocument/2006/relationships/slide" Target="slides/slide693.xml"/><Relationship Id="rId708" Type="http://schemas.openxmlformats.org/officeDocument/2006/relationships/presProps" Target="presProps.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512" Type="http://schemas.openxmlformats.org/officeDocument/2006/relationships/slide" Target="slides/slide511.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554" Type="http://schemas.openxmlformats.org/officeDocument/2006/relationships/slide" Target="slides/slide553.xml"/><Relationship Id="rId596" Type="http://schemas.openxmlformats.org/officeDocument/2006/relationships/slide" Target="slides/slide595.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498" Type="http://schemas.openxmlformats.org/officeDocument/2006/relationships/slide" Target="slides/slide497.xml"/><Relationship Id="rId621" Type="http://schemas.openxmlformats.org/officeDocument/2006/relationships/slide" Target="slides/slide620.xml"/><Relationship Id="rId663" Type="http://schemas.openxmlformats.org/officeDocument/2006/relationships/slide" Target="slides/slide662.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23" Type="http://schemas.openxmlformats.org/officeDocument/2006/relationships/slide" Target="slides/slide522.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565" Type="http://schemas.openxmlformats.org/officeDocument/2006/relationships/slide" Target="slides/slide564.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632" Type="http://schemas.openxmlformats.org/officeDocument/2006/relationships/slide" Target="slides/slide631.xml"/><Relationship Id="rId271" Type="http://schemas.openxmlformats.org/officeDocument/2006/relationships/slide" Target="slides/slide270.xml"/><Relationship Id="rId674" Type="http://schemas.openxmlformats.org/officeDocument/2006/relationships/slide" Target="slides/slide673.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534" Type="http://schemas.openxmlformats.org/officeDocument/2006/relationships/slide" Target="slides/slide533.xml"/><Relationship Id="rId576" Type="http://schemas.openxmlformats.org/officeDocument/2006/relationships/slide" Target="slides/slide575.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601" Type="http://schemas.openxmlformats.org/officeDocument/2006/relationships/slide" Target="slides/slide600.xml"/><Relationship Id="rId643" Type="http://schemas.openxmlformats.org/officeDocument/2006/relationships/slide" Target="slides/slide642.xml"/><Relationship Id="rId240" Type="http://schemas.openxmlformats.org/officeDocument/2006/relationships/slide" Target="slides/slide239.xml"/><Relationship Id="rId478" Type="http://schemas.openxmlformats.org/officeDocument/2006/relationships/slide" Target="slides/slide477.xml"/><Relationship Id="rId685" Type="http://schemas.openxmlformats.org/officeDocument/2006/relationships/slide" Target="slides/slide684.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503" Type="http://schemas.openxmlformats.org/officeDocument/2006/relationships/slide" Target="slides/slide502.xml"/><Relationship Id="rId545" Type="http://schemas.openxmlformats.org/officeDocument/2006/relationships/slide" Target="slides/slide544.xml"/><Relationship Id="rId587" Type="http://schemas.openxmlformats.org/officeDocument/2006/relationships/slide" Target="slides/slide586.xml"/><Relationship Id="rId710" Type="http://schemas.openxmlformats.org/officeDocument/2006/relationships/theme" Target="theme/theme1.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612" Type="http://schemas.openxmlformats.org/officeDocument/2006/relationships/slide" Target="slides/slide611.xml"/><Relationship Id="rId251" Type="http://schemas.openxmlformats.org/officeDocument/2006/relationships/slide" Target="slides/slide250.xml"/><Relationship Id="rId489" Type="http://schemas.openxmlformats.org/officeDocument/2006/relationships/slide" Target="slides/slide488.xml"/><Relationship Id="rId654" Type="http://schemas.openxmlformats.org/officeDocument/2006/relationships/slide" Target="slides/slide653.xml"/><Relationship Id="rId696" Type="http://schemas.openxmlformats.org/officeDocument/2006/relationships/slide" Target="slides/slide695.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514" Type="http://schemas.openxmlformats.org/officeDocument/2006/relationships/slide" Target="slides/slide513.xml"/><Relationship Id="rId556" Type="http://schemas.openxmlformats.org/officeDocument/2006/relationships/slide" Target="slides/slide555.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598" Type="http://schemas.openxmlformats.org/officeDocument/2006/relationships/slide" Target="slides/slide597.xml"/><Relationship Id="rId220" Type="http://schemas.openxmlformats.org/officeDocument/2006/relationships/slide" Target="slides/slide219.xml"/><Relationship Id="rId458" Type="http://schemas.openxmlformats.org/officeDocument/2006/relationships/slide" Target="slides/slide457.xml"/><Relationship Id="rId623" Type="http://schemas.openxmlformats.org/officeDocument/2006/relationships/slide" Target="slides/slide622.xml"/><Relationship Id="rId665" Type="http://schemas.openxmlformats.org/officeDocument/2006/relationships/slide" Target="slides/slide664.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525" Type="http://schemas.openxmlformats.org/officeDocument/2006/relationships/slide" Target="slides/slide524.xml"/><Relationship Id="rId567" Type="http://schemas.openxmlformats.org/officeDocument/2006/relationships/slide" Target="slides/slide566.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427" Type="http://schemas.openxmlformats.org/officeDocument/2006/relationships/slide" Target="slides/slide426.xml"/><Relationship Id="rId469" Type="http://schemas.openxmlformats.org/officeDocument/2006/relationships/slide" Target="slides/slide468.xml"/><Relationship Id="rId634" Type="http://schemas.openxmlformats.org/officeDocument/2006/relationships/slide" Target="slides/slide633.xml"/><Relationship Id="rId676" Type="http://schemas.openxmlformats.org/officeDocument/2006/relationships/slide" Target="slides/slide675.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480" Type="http://schemas.openxmlformats.org/officeDocument/2006/relationships/slide" Target="slides/slide479.xml"/><Relationship Id="rId536" Type="http://schemas.openxmlformats.org/officeDocument/2006/relationships/slide" Target="slides/slide535.xml"/><Relationship Id="rId701" Type="http://schemas.openxmlformats.org/officeDocument/2006/relationships/slide" Target="slides/slide700.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578" Type="http://schemas.openxmlformats.org/officeDocument/2006/relationships/slide" Target="slides/slide577.xml"/><Relationship Id="rId200" Type="http://schemas.openxmlformats.org/officeDocument/2006/relationships/slide" Target="slides/slide199.xml"/><Relationship Id="rId382" Type="http://schemas.openxmlformats.org/officeDocument/2006/relationships/slide" Target="slides/slide381.xml"/><Relationship Id="rId438" Type="http://schemas.openxmlformats.org/officeDocument/2006/relationships/slide" Target="slides/slide437.xml"/><Relationship Id="rId603" Type="http://schemas.openxmlformats.org/officeDocument/2006/relationships/slide" Target="slides/slide602.xml"/><Relationship Id="rId645" Type="http://schemas.openxmlformats.org/officeDocument/2006/relationships/slide" Target="slides/slide644.xml"/><Relationship Id="rId687" Type="http://schemas.openxmlformats.org/officeDocument/2006/relationships/slide" Target="slides/slide686.xml"/><Relationship Id="rId242" Type="http://schemas.openxmlformats.org/officeDocument/2006/relationships/slide" Target="slides/slide241.xml"/><Relationship Id="rId284" Type="http://schemas.openxmlformats.org/officeDocument/2006/relationships/slide" Target="slides/slide283.xml"/><Relationship Id="rId491" Type="http://schemas.openxmlformats.org/officeDocument/2006/relationships/slide" Target="slides/slide490.xml"/><Relationship Id="rId505" Type="http://schemas.openxmlformats.org/officeDocument/2006/relationships/slide" Target="slides/slide504.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547" Type="http://schemas.openxmlformats.org/officeDocument/2006/relationships/slide" Target="slides/slide546.xml"/><Relationship Id="rId589" Type="http://schemas.openxmlformats.org/officeDocument/2006/relationships/slide" Target="slides/slide588.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449" Type="http://schemas.openxmlformats.org/officeDocument/2006/relationships/slide" Target="slides/slide448.xml"/><Relationship Id="rId614" Type="http://schemas.openxmlformats.org/officeDocument/2006/relationships/slide" Target="slides/slide613.xml"/><Relationship Id="rId656" Type="http://schemas.openxmlformats.org/officeDocument/2006/relationships/slide" Target="slides/slide655.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516" Type="http://schemas.openxmlformats.org/officeDocument/2006/relationships/slide" Target="slides/slide515.xml"/><Relationship Id="rId698" Type="http://schemas.openxmlformats.org/officeDocument/2006/relationships/slide" Target="slides/slide697.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558" Type="http://schemas.openxmlformats.org/officeDocument/2006/relationships/slide" Target="slides/slide557.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625" Type="http://schemas.openxmlformats.org/officeDocument/2006/relationships/slide" Target="slides/slide624.xml"/><Relationship Id="rId222" Type="http://schemas.openxmlformats.org/officeDocument/2006/relationships/slide" Target="slides/slide221.xml"/><Relationship Id="rId264" Type="http://schemas.openxmlformats.org/officeDocument/2006/relationships/slide" Target="slides/slide263.xml"/><Relationship Id="rId471" Type="http://schemas.openxmlformats.org/officeDocument/2006/relationships/slide" Target="slides/slide470.xml"/><Relationship Id="rId667" Type="http://schemas.openxmlformats.org/officeDocument/2006/relationships/slide" Target="slides/slide666.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527" Type="http://schemas.openxmlformats.org/officeDocument/2006/relationships/slide" Target="slides/slide526.xml"/><Relationship Id="rId569" Type="http://schemas.openxmlformats.org/officeDocument/2006/relationships/slide" Target="slides/slide568.xml"/><Relationship Id="rId70" Type="http://schemas.openxmlformats.org/officeDocument/2006/relationships/slide" Target="slides/slide69.xml"/><Relationship Id="rId166" Type="http://schemas.openxmlformats.org/officeDocument/2006/relationships/slide" Target="slides/slide165.xml"/><Relationship Id="rId331" Type="http://schemas.openxmlformats.org/officeDocument/2006/relationships/slide" Target="slides/slide330.xml"/><Relationship Id="rId373" Type="http://schemas.openxmlformats.org/officeDocument/2006/relationships/slide" Target="slides/slide372.xml"/><Relationship Id="rId429" Type="http://schemas.openxmlformats.org/officeDocument/2006/relationships/slide" Target="slides/slide428.xml"/><Relationship Id="rId580" Type="http://schemas.openxmlformats.org/officeDocument/2006/relationships/slide" Target="slides/slide579.xml"/><Relationship Id="rId636" Type="http://schemas.openxmlformats.org/officeDocument/2006/relationships/slide" Target="slides/slide635.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678" Type="http://schemas.openxmlformats.org/officeDocument/2006/relationships/slide" Target="slides/slide677.xml"/><Relationship Id="rId28" Type="http://schemas.openxmlformats.org/officeDocument/2006/relationships/slide" Target="slides/slide27.xml"/><Relationship Id="rId275" Type="http://schemas.openxmlformats.org/officeDocument/2006/relationships/slide" Target="slides/slide274.xml"/><Relationship Id="rId300" Type="http://schemas.openxmlformats.org/officeDocument/2006/relationships/slide" Target="slides/slide299.xml"/><Relationship Id="rId482" Type="http://schemas.openxmlformats.org/officeDocument/2006/relationships/slide" Target="slides/slide481.xml"/><Relationship Id="rId538" Type="http://schemas.openxmlformats.org/officeDocument/2006/relationships/slide" Target="slides/slide537.xml"/><Relationship Id="rId703" Type="http://schemas.openxmlformats.org/officeDocument/2006/relationships/slide" Target="slides/slide702.xml"/><Relationship Id="rId81" Type="http://schemas.openxmlformats.org/officeDocument/2006/relationships/slide" Target="slides/slide80.xml"/><Relationship Id="rId135" Type="http://schemas.openxmlformats.org/officeDocument/2006/relationships/slide" Target="slides/slide134.xml"/><Relationship Id="rId177" Type="http://schemas.openxmlformats.org/officeDocument/2006/relationships/slide" Target="slides/slide176.xml"/><Relationship Id="rId342" Type="http://schemas.openxmlformats.org/officeDocument/2006/relationships/slide" Target="slides/slide341.xml"/><Relationship Id="rId384" Type="http://schemas.openxmlformats.org/officeDocument/2006/relationships/slide" Target="slides/slide383.xml"/><Relationship Id="rId591" Type="http://schemas.openxmlformats.org/officeDocument/2006/relationships/slide" Target="slides/slide590.xml"/><Relationship Id="rId605" Type="http://schemas.openxmlformats.org/officeDocument/2006/relationships/slide" Target="slides/slide604.xml"/><Relationship Id="rId202" Type="http://schemas.openxmlformats.org/officeDocument/2006/relationships/slide" Target="slides/slide201.xml"/><Relationship Id="rId244" Type="http://schemas.openxmlformats.org/officeDocument/2006/relationships/slide" Target="slides/slide243.xml"/><Relationship Id="rId647" Type="http://schemas.openxmlformats.org/officeDocument/2006/relationships/slide" Target="slides/slide646.xml"/><Relationship Id="rId689" Type="http://schemas.openxmlformats.org/officeDocument/2006/relationships/slide" Target="slides/slide688.xml"/><Relationship Id="rId39" Type="http://schemas.openxmlformats.org/officeDocument/2006/relationships/slide" Target="slides/slide38.xml"/><Relationship Id="rId286" Type="http://schemas.openxmlformats.org/officeDocument/2006/relationships/slide" Target="slides/slide285.xml"/><Relationship Id="rId451" Type="http://schemas.openxmlformats.org/officeDocument/2006/relationships/slide" Target="slides/slide450.xml"/><Relationship Id="rId493" Type="http://schemas.openxmlformats.org/officeDocument/2006/relationships/slide" Target="slides/slide492.xml"/><Relationship Id="rId507" Type="http://schemas.openxmlformats.org/officeDocument/2006/relationships/slide" Target="slides/slide506.xml"/><Relationship Id="rId549" Type="http://schemas.openxmlformats.org/officeDocument/2006/relationships/slide" Target="slides/slide548.xml"/><Relationship Id="rId50" Type="http://schemas.openxmlformats.org/officeDocument/2006/relationships/slide" Target="slides/slide49.xml"/><Relationship Id="rId104" Type="http://schemas.openxmlformats.org/officeDocument/2006/relationships/slide" Target="slides/slide103.xml"/><Relationship Id="rId146" Type="http://schemas.openxmlformats.org/officeDocument/2006/relationships/slide" Target="slides/slide145.xml"/><Relationship Id="rId188" Type="http://schemas.openxmlformats.org/officeDocument/2006/relationships/slide" Target="slides/slide187.xml"/><Relationship Id="rId311" Type="http://schemas.openxmlformats.org/officeDocument/2006/relationships/slide" Target="slides/slide310.xml"/><Relationship Id="rId353" Type="http://schemas.openxmlformats.org/officeDocument/2006/relationships/slide" Target="slides/slide352.xml"/><Relationship Id="rId395" Type="http://schemas.openxmlformats.org/officeDocument/2006/relationships/slide" Target="slides/slide394.xml"/><Relationship Id="rId409" Type="http://schemas.openxmlformats.org/officeDocument/2006/relationships/slide" Target="slides/slide408.xml"/><Relationship Id="rId560" Type="http://schemas.openxmlformats.org/officeDocument/2006/relationships/slide" Target="slides/slide559.xml"/><Relationship Id="rId92" Type="http://schemas.openxmlformats.org/officeDocument/2006/relationships/slide" Target="slides/slide91.xml"/><Relationship Id="rId213" Type="http://schemas.openxmlformats.org/officeDocument/2006/relationships/slide" Target="slides/slide212.xml"/><Relationship Id="rId420" Type="http://schemas.openxmlformats.org/officeDocument/2006/relationships/slide" Target="slides/slide419.xml"/><Relationship Id="rId616" Type="http://schemas.openxmlformats.org/officeDocument/2006/relationships/slide" Target="slides/slide615.xml"/><Relationship Id="rId658" Type="http://schemas.openxmlformats.org/officeDocument/2006/relationships/slide" Target="slides/slide657.xml"/><Relationship Id="rId255" Type="http://schemas.openxmlformats.org/officeDocument/2006/relationships/slide" Target="slides/slide254.xml"/><Relationship Id="rId297" Type="http://schemas.openxmlformats.org/officeDocument/2006/relationships/slide" Target="slides/slide296.xml"/><Relationship Id="rId462" Type="http://schemas.openxmlformats.org/officeDocument/2006/relationships/slide" Target="slides/slide461.xml"/><Relationship Id="rId518" Type="http://schemas.openxmlformats.org/officeDocument/2006/relationships/slide" Target="slides/slide517.xml"/><Relationship Id="rId115" Type="http://schemas.openxmlformats.org/officeDocument/2006/relationships/slide" Target="slides/slide114.xml"/><Relationship Id="rId157" Type="http://schemas.openxmlformats.org/officeDocument/2006/relationships/slide" Target="slides/slide156.xml"/><Relationship Id="rId322" Type="http://schemas.openxmlformats.org/officeDocument/2006/relationships/slide" Target="slides/slide321.xml"/><Relationship Id="rId364" Type="http://schemas.openxmlformats.org/officeDocument/2006/relationships/slide" Target="slides/slide363.xml"/><Relationship Id="rId61" Type="http://schemas.openxmlformats.org/officeDocument/2006/relationships/slide" Target="slides/slide60.xml"/><Relationship Id="rId199" Type="http://schemas.openxmlformats.org/officeDocument/2006/relationships/slide" Target="slides/slide198.xml"/><Relationship Id="rId571" Type="http://schemas.openxmlformats.org/officeDocument/2006/relationships/slide" Target="slides/slide570.xml"/><Relationship Id="rId627" Type="http://schemas.openxmlformats.org/officeDocument/2006/relationships/slide" Target="slides/slide626.xml"/><Relationship Id="rId669" Type="http://schemas.openxmlformats.org/officeDocument/2006/relationships/slide" Target="slides/slide668.xml"/><Relationship Id="rId19" Type="http://schemas.openxmlformats.org/officeDocument/2006/relationships/slide" Target="slides/slide18.xml"/><Relationship Id="rId224" Type="http://schemas.openxmlformats.org/officeDocument/2006/relationships/slide" Target="slides/slide223.xml"/><Relationship Id="rId266" Type="http://schemas.openxmlformats.org/officeDocument/2006/relationships/slide" Target="slides/slide265.xml"/><Relationship Id="rId431" Type="http://schemas.openxmlformats.org/officeDocument/2006/relationships/slide" Target="slides/slide430.xml"/><Relationship Id="rId473" Type="http://schemas.openxmlformats.org/officeDocument/2006/relationships/slide" Target="slides/slide472.xml"/><Relationship Id="rId529" Type="http://schemas.openxmlformats.org/officeDocument/2006/relationships/slide" Target="slides/slide528.xml"/><Relationship Id="rId680" Type="http://schemas.openxmlformats.org/officeDocument/2006/relationships/slide" Target="slides/slide679.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Arbeitsblatt1.xlsx"/></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Arbeitsblatt10.xlsx"/></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Arbeitsblatt100.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Arbeitsblatt101.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Arbeitsblatt102.xlsx"/></Relationships>
</file>

<file path=ppt/charts/_rels/chart103.xml.rels><?xml version="1.0" encoding="UTF-8" standalone="yes"?>
<Relationships xmlns="http://schemas.openxmlformats.org/package/2006/relationships"><Relationship Id="rId2" Type="http://schemas.openxmlformats.org/officeDocument/2006/relationships/chartUserShapes" Target="../drawings/drawing51.xml"/><Relationship Id="rId1" Type="http://schemas.openxmlformats.org/officeDocument/2006/relationships/package" Target="../embeddings/Microsoft_Excel-Arbeitsblatt103.xlsx"/></Relationships>
</file>

<file path=ppt/charts/_rels/chart104.xml.rels><?xml version="1.0" encoding="UTF-8" standalone="yes"?>
<Relationships xmlns="http://schemas.openxmlformats.org/package/2006/relationships"><Relationship Id="rId2" Type="http://schemas.openxmlformats.org/officeDocument/2006/relationships/chartUserShapes" Target="../drawings/drawing52.xml"/><Relationship Id="rId1" Type="http://schemas.openxmlformats.org/officeDocument/2006/relationships/package" Target="../embeddings/Microsoft_Excel-Arbeitsblatt104.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Arbeitsblatt105.xlsx"/></Relationships>
</file>

<file path=ppt/charts/_rels/chart106.xml.rels><?xml version="1.0" encoding="UTF-8" standalone="yes"?>
<Relationships xmlns="http://schemas.openxmlformats.org/package/2006/relationships"><Relationship Id="rId2" Type="http://schemas.openxmlformats.org/officeDocument/2006/relationships/chartUserShapes" Target="../drawings/drawing53.xml"/><Relationship Id="rId1" Type="http://schemas.openxmlformats.org/officeDocument/2006/relationships/package" Target="../embeddings/Microsoft_Excel-Arbeitsblatt106.xlsx"/></Relationships>
</file>

<file path=ppt/charts/_rels/chart107.xml.rels><?xml version="1.0" encoding="UTF-8" standalone="yes"?>
<Relationships xmlns="http://schemas.openxmlformats.org/package/2006/relationships"><Relationship Id="rId2" Type="http://schemas.openxmlformats.org/officeDocument/2006/relationships/chartUserShapes" Target="../drawings/drawing54.xml"/><Relationship Id="rId1" Type="http://schemas.openxmlformats.org/officeDocument/2006/relationships/package" Target="../embeddings/Microsoft_Excel-Arbeitsblatt107.xlsx"/></Relationships>
</file>

<file path=ppt/charts/_rels/chart108.xml.rels><?xml version="1.0" encoding="UTF-8" standalone="yes"?>
<Relationships xmlns="http://schemas.openxmlformats.org/package/2006/relationships"><Relationship Id="rId2" Type="http://schemas.openxmlformats.org/officeDocument/2006/relationships/chartUserShapes" Target="../drawings/drawing55.xml"/><Relationship Id="rId1" Type="http://schemas.openxmlformats.org/officeDocument/2006/relationships/package" Target="../embeddings/Microsoft_Excel-Arbeitsblatt108.xlsx"/></Relationships>
</file>

<file path=ppt/charts/_rels/chart109.xml.rels><?xml version="1.0" encoding="UTF-8" standalone="yes"?>
<Relationships xmlns="http://schemas.openxmlformats.org/package/2006/relationships"><Relationship Id="rId2" Type="http://schemas.openxmlformats.org/officeDocument/2006/relationships/chartUserShapes" Target="../drawings/drawing56.xml"/><Relationship Id="rId1" Type="http://schemas.openxmlformats.org/officeDocument/2006/relationships/package" Target="../embeddings/Microsoft_Excel-Arbeitsblatt109.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Microsoft_Excel-Arbeitsblatt11.xlsx"/></Relationships>
</file>

<file path=ppt/charts/_rels/chart110.xml.rels><?xml version="1.0" encoding="UTF-8" standalone="yes"?>
<Relationships xmlns="http://schemas.openxmlformats.org/package/2006/relationships"><Relationship Id="rId2" Type="http://schemas.openxmlformats.org/officeDocument/2006/relationships/chartUserShapes" Target="../drawings/drawing57.xml"/><Relationship Id="rId1" Type="http://schemas.openxmlformats.org/officeDocument/2006/relationships/package" Target="../embeddings/Microsoft_Excel-Arbeitsblatt110.xlsx"/></Relationships>
</file>

<file path=ppt/charts/_rels/chart111.xml.rels><?xml version="1.0" encoding="UTF-8" standalone="yes"?>
<Relationships xmlns="http://schemas.openxmlformats.org/package/2006/relationships"><Relationship Id="rId1" Type="http://schemas.openxmlformats.org/officeDocument/2006/relationships/package" Target="../embeddings/Microsoft_Excel-Arbeitsblatt111.xlsx"/></Relationships>
</file>

<file path=ppt/charts/_rels/chart112.xml.rels><?xml version="1.0" encoding="UTF-8" standalone="yes"?>
<Relationships xmlns="http://schemas.openxmlformats.org/package/2006/relationships"><Relationship Id="rId2" Type="http://schemas.openxmlformats.org/officeDocument/2006/relationships/chartUserShapes" Target="../drawings/drawing58.xml"/><Relationship Id="rId1" Type="http://schemas.openxmlformats.org/officeDocument/2006/relationships/package" Target="../embeddings/Microsoft_Excel-Arbeitsblatt112.xlsx"/></Relationships>
</file>

<file path=ppt/charts/_rels/chart113.xml.rels><?xml version="1.0" encoding="UTF-8" standalone="yes"?>
<Relationships xmlns="http://schemas.openxmlformats.org/package/2006/relationships"><Relationship Id="rId2" Type="http://schemas.openxmlformats.org/officeDocument/2006/relationships/chartUserShapes" Target="../drawings/drawing59.xml"/><Relationship Id="rId1" Type="http://schemas.openxmlformats.org/officeDocument/2006/relationships/package" Target="../embeddings/Microsoft_Excel-Arbeitsblatt113.xlsx"/></Relationships>
</file>

<file path=ppt/charts/_rels/chart114.xml.rels><?xml version="1.0" encoding="UTF-8" standalone="yes"?>
<Relationships xmlns="http://schemas.openxmlformats.org/package/2006/relationships"><Relationship Id="rId2" Type="http://schemas.openxmlformats.org/officeDocument/2006/relationships/chartUserShapes" Target="../drawings/drawing60.xml"/><Relationship Id="rId1" Type="http://schemas.openxmlformats.org/officeDocument/2006/relationships/package" Target="../embeddings/Microsoft_Excel-Arbeitsblatt114.xlsx"/></Relationships>
</file>

<file path=ppt/charts/_rels/chart115.xml.rels><?xml version="1.0" encoding="UTF-8" standalone="yes"?>
<Relationships xmlns="http://schemas.openxmlformats.org/package/2006/relationships"><Relationship Id="rId2" Type="http://schemas.openxmlformats.org/officeDocument/2006/relationships/chartUserShapes" Target="../drawings/drawing61.xml"/><Relationship Id="rId1" Type="http://schemas.openxmlformats.org/officeDocument/2006/relationships/package" Target="../embeddings/Microsoft_Excel-Arbeitsblatt115.xlsx"/></Relationships>
</file>

<file path=ppt/charts/_rels/chart116.xml.rels><?xml version="1.0" encoding="UTF-8" standalone="yes"?>
<Relationships xmlns="http://schemas.openxmlformats.org/package/2006/relationships"><Relationship Id="rId2" Type="http://schemas.openxmlformats.org/officeDocument/2006/relationships/chartUserShapes" Target="../drawings/drawing62.xml"/><Relationship Id="rId1" Type="http://schemas.openxmlformats.org/officeDocument/2006/relationships/package" Target="../embeddings/Microsoft_Excel-Arbeitsblatt116.xlsx"/></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Arbeitsblatt117.xlsx"/></Relationships>
</file>

<file path=ppt/charts/_rels/chart118.xml.rels><?xml version="1.0" encoding="UTF-8" standalone="yes"?>
<Relationships xmlns="http://schemas.openxmlformats.org/package/2006/relationships"><Relationship Id="rId2" Type="http://schemas.openxmlformats.org/officeDocument/2006/relationships/chartUserShapes" Target="../drawings/drawing63.xml"/><Relationship Id="rId1" Type="http://schemas.openxmlformats.org/officeDocument/2006/relationships/package" Target="../embeddings/Microsoft_Excel-Arbeitsblatt118.xlsx"/></Relationships>
</file>

<file path=ppt/charts/_rels/chart119.xml.rels><?xml version="1.0" encoding="UTF-8" standalone="yes"?>
<Relationships xmlns="http://schemas.openxmlformats.org/package/2006/relationships"><Relationship Id="rId2" Type="http://schemas.openxmlformats.org/officeDocument/2006/relationships/chartUserShapes" Target="../drawings/drawing64.xml"/><Relationship Id="rId1" Type="http://schemas.openxmlformats.org/officeDocument/2006/relationships/package" Target="../embeddings/Microsoft_Excel-Arbeitsblatt119.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package" Target="../embeddings/Microsoft_Excel-Arbeitsblatt12.xlsx"/></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Arbeitsblatt120.xlsx"/></Relationships>
</file>

<file path=ppt/charts/_rels/chart121.xml.rels><?xml version="1.0" encoding="UTF-8" standalone="yes"?>
<Relationships xmlns="http://schemas.openxmlformats.org/package/2006/relationships"><Relationship Id="rId2" Type="http://schemas.openxmlformats.org/officeDocument/2006/relationships/chartUserShapes" Target="../drawings/drawing65.xml"/><Relationship Id="rId1" Type="http://schemas.openxmlformats.org/officeDocument/2006/relationships/package" Target="../embeddings/Microsoft_Excel-Arbeitsblatt121.xlsx"/></Relationships>
</file>

<file path=ppt/charts/_rels/chart122.xml.rels><?xml version="1.0" encoding="UTF-8" standalone="yes"?>
<Relationships xmlns="http://schemas.openxmlformats.org/package/2006/relationships"><Relationship Id="rId1" Type="http://schemas.openxmlformats.org/officeDocument/2006/relationships/package" Target="../embeddings/Microsoft_Excel-Arbeitsblatt122.xlsx"/></Relationships>
</file>

<file path=ppt/charts/_rels/chart123.xml.rels><?xml version="1.0" encoding="UTF-8" standalone="yes"?>
<Relationships xmlns="http://schemas.openxmlformats.org/package/2006/relationships"><Relationship Id="rId2" Type="http://schemas.openxmlformats.org/officeDocument/2006/relationships/chartUserShapes" Target="../drawings/drawing66.xml"/><Relationship Id="rId1" Type="http://schemas.openxmlformats.org/officeDocument/2006/relationships/package" Target="../embeddings/Microsoft_Excel-Arbeitsblatt123.xlsx"/></Relationships>
</file>

<file path=ppt/charts/_rels/chart124.xml.rels><?xml version="1.0" encoding="UTF-8" standalone="yes"?>
<Relationships xmlns="http://schemas.openxmlformats.org/package/2006/relationships"><Relationship Id="rId2" Type="http://schemas.openxmlformats.org/officeDocument/2006/relationships/chartUserShapes" Target="../drawings/drawing67.xml"/><Relationship Id="rId1" Type="http://schemas.openxmlformats.org/officeDocument/2006/relationships/package" Target="../embeddings/Microsoft_Excel-Arbeitsblatt124.xlsx"/></Relationships>
</file>

<file path=ppt/charts/_rels/chart125.xml.rels><?xml version="1.0" encoding="UTF-8" standalone="yes"?>
<Relationships xmlns="http://schemas.openxmlformats.org/package/2006/relationships"><Relationship Id="rId2" Type="http://schemas.openxmlformats.org/officeDocument/2006/relationships/chartUserShapes" Target="../drawings/drawing68.xml"/><Relationship Id="rId1" Type="http://schemas.openxmlformats.org/officeDocument/2006/relationships/package" Target="../embeddings/Microsoft_Excel-Arbeitsblatt125.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Arbeitsblatt126.xlsx"/></Relationships>
</file>

<file path=ppt/charts/_rels/chart127.xml.rels><?xml version="1.0" encoding="UTF-8" standalone="yes"?>
<Relationships xmlns="http://schemas.openxmlformats.org/package/2006/relationships"><Relationship Id="rId2" Type="http://schemas.openxmlformats.org/officeDocument/2006/relationships/chartUserShapes" Target="../drawings/drawing69.xml"/><Relationship Id="rId1" Type="http://schemas.openxmlformats.org/officeDocument/2006/relationships/package" Target="../embeddings/Microsoft_Excel-Arbeitsblatt127.xlsx"/></Relationships>
</file>

<file path=ppt/charts/_rels/chart128.xml.rels><?xml version="1.0" encoding="UTF-8" standalone="yes"?>
<Relationships xmlns="http://schemas.openxmlformats.org/package/2006/relationships"><Relationship Id="rId2" Type="http://schemas.openxmlformats.org/officeDocument/2006/relationships/chartUserShapes" Target="../drawings/drawing70.xml"/><Relationship Id="rId1" Type="http://schemas.openxmlformats.org/officeDocument/2006/relationships/package" Target="../embeddings/Microsoft_Excel-Arbeitsblatt128.xlsx"/></Relationships>
</file>

<file path=ppt/charts/_rels/chart129.xml.rels><?xml version="1.0" encoding="UTF-8" standalone="yes"?>
<Relationships xmlns="http://schemas.openxmlformats.org/package/2006/relationships"><Relationship Id="rId1" Type="http://schemas.openxmlformats.org/officeDocument/2006/relationships/package" Target="../embeddings/Microsoft_Excel-Arbeitsblatt129.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package" Target="../embeddings/Microsoft_Excel-Arbeitsblatt13.xlsx"/></Relationships>
</file>

<file path=ppt/charts/_rels/chart130.xml.rels><?xml version="1.0" encoding="UTF-8" standalone="yes"?>
<Relationships xmlns="http://schemas.openxmlformats.org/package/2006/relationships"><Relationship Id="rId2" Type="http://schemas.openxmlformats.org/officeDocument/2006/relationships/chartUserShapes" Target="../drawings/drawing71.xml"/><Relationship Id="rId1" Type="http://schemas.openxmlformats.org/officeDocument/2006/relationships/package" Target="../embeddings/Microsoft_Excel-Arbeitsblatt130.xlsx"/></Relationships>
</file>

<file path=ppt/charts/_rels/chart131.xml.rels><?xml version="1.0" encoding="UTF-8" standalone="yes"?>
<Relationships xmlns="http://schemas.openxmlformats.org/package/2006/relationships"><Relationship Id="rId1" Type="http://schemas.openxmlformats.org/officeDocument/2006/relationships/package" Target="../embeddings/Microsoft_Excel-Arbeitsblatt131.xlsx"/></Relationships>
</file>

<file path=ppt/charts/_rels/chart132.xml.rels><?xml version="1.0" encoding="UTF-8" standalone="yes"?>
<Relationships xmlns="http://schemas.openxmlformats.org/package/2006/relationships"><Relationship Id="rId1" Type="http://schemas.openxmlformats.org/officeDocument/2006/relationships/package" Target="../embeddings/Microsoft_Excel-Arbeitsblatt132.xlsx"/></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Arbeitsblatt133.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Arbeitsblatt134.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Arbeitsblatt135.xlsx"/></Relationships>
</file>

<file path=ppt/charts/_rels/chart136.xml.rels><?xml version="1.0" encoding="UTF-8" standalone="yes"?>
<Relationships xmlns="http://schemas.openxmlformats.org/package/2006/relationships"><Relationship Id="rId2" Type="http://schemas.openxmlformats.org/officeDocument/2006/relationships/chartUserShapes" Target="../drawings/drawing72.xml"/><Relationship Id="rId1" Type="http://schemas.openxmlformats.org/officeDocument/2006/relationships/package" Target="../embeddings/Microsoft_Excel-Arbeitsblatt136.xlsx"/></Relationships>
</file>

<file path=ppt/charts/_rels/chart137.xml.rels><?xml version="1.0" encoding="UTF-8" standalone="yes"?>
<Relationships xmlns="http://schemas.openxmlformats.org/package/2006/relationships"><Relationship Id="rId2" Type="http://schemas.openxmlformats.org/officeDocument/2006/relationships/chartUserShapes" Target="../drawings/drawing73.xml"/><Relationship Id="rId1" Type="http://schemas.openxmlformats.org/officeDocument/2006/relationships/package" Target="../embeddings/Microsoft_Excel-Arbeitsblatt137.xlsx"/></Relationships>
</file>

<file path=ppt/charts/_rels/chart138.xml.rels><?xml version="1.0" encoding="UTF-8" standalone="yes"?>
<Relationships xmlns="http://schemas.openxmlformats.org/package/2006/relationships"><Relationship Id="rId2" Type="http://schemas.openxmlformats.org/officeDocument/2006/relationships/chartUserShapes" Target="../drawings/drawing74.xml"/><Relationship Id="rId1" Type="http://schemas.openxmlformats.org/officeDocument/2006/relationships/package" Target="../embeddings/Microsoft_Excel-Arbeitsblatt138.xlsx"/></Relationships>
</file>

<file path=ppt/charts/_rels/chart139.xml.rels><?xml version="1.0" encoding="UTF-8" standalone="yes"?>
<Relationships xmlns="http://schemas.openxmlformats.org/package/2006/relationships"><Relationship Id="rId2" Type="http://schemas.openxmlformats.org/officeDocument/2006/relationships/chartUserShapes" Target="../drawings/drawing75.xml"/><Relationship Id="rId1" Type="http://schemas.openxmlformats.org/officeDocument/2006/relationships/package" Target="../embeddings/Microsoft_Excel-Arbeitsblatt139.xlsx"/></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12.xml"/><Relationship Id="rId1" Type="http://schemas.openxmlformats.org/officeDocument/2006/relationships/package" Target="../embeddings/Microsoft_Excel-Arbeitsblatt14.xlsx"/></Relationships>
</file>

<file path=ppt/charts/_rels/chart140.xml.rels><?xml version="1.0" encoding="UTF-8" standalone="yes"?>
<Relationships xmlns="http://schemas.openxmlformats.org/package/2006/relationships"><Relationship Id="rId2" Type="http://schemas.openxmlformats.org/officeDocument/2006/relationships/chartUserShapes" Target="../drawings/drawing76.xml"/><Relationship Id="rId1" Type="http://schemas.openxmlformats.org/officeDocument/2006/relationships/package" Target="../embeddings/Microsoft_Excel-Arbeitsblatt140.xlsx"/></Relationships>
</file>

<file path=ppt/charts/_rels/chart141.xml.rels><?xml version="1.0" encoding="UTF-8" standalone="yes"?>
<Relationships xmlns="http://schemas.openxmlformats.org/package/2006/relationships"><Relationship Id="rId2" Type="http://schemas.openxmlformats.org/officeDocument/2006/relationships/chartUserShapes" Target="../drawings/drawing77.xml"/><Relationship Id="rId1" Type="http://schemas.openxmlformats.org/officeDocument/2006/relationships/package" Target="../embeddings/Microsoft_Excel-Arbeitsblatt141.xlsx"/></Relationships>
</file>

<file path=ppt/charts/_rels/chart142.xml.rels><?xml version="1.0" encoding="UTF-8" standalone="yes"?>
<Relationships xmlns="http://schemas.openxmlformats.org/package/2006/relationships"><Relationship Id="rId2" Type="http://schemas.openxmlformats.org/officeDocument/2006/relationships/chartUserShapes" Target="../drawings/drawing78.xml"/><Relationship Id="rId1" Type="http://schemas.openxmlformats.org/officeDocument/2006/relationships/package" Target="../embeddings/Microsoft_Excel-Arbeitsblatt142.xlsx"/></Relationships>
</file>

<file path=ppt/charts/_rels/chart143.xml.rels><?xml version="1.0" encoding="UTF-8" standalone="yes"?>
<Relationships xmlns="http://schemas.openxmlformats.org/package/2006/relationships"><Relationship Id="rId2" Type="http://schemas.openxmlformats.org/officeDocument/2006/relationships/chartUserShapes" Target="../drawings/drawing79.xml"/><Relationship Id="rId1" Type="http://schemas.openxmlformats.org/officeDocument/2006/relationships/package" Target="../embeddings/Microsoft_Excel-Arbeitsblatt143.xlsx"/></Relationships>
</file>

<file path=ppt/charts/_rels/chart144.xml.rels><?xml version="1.0" encoding="UTF-8" standalone="yes"?>
<Relationships xmlns="http://schemas.openxmlformats.org/package/2006/relationships"><Relationship Id="rId2" Type="http://schemas.openxmlformats.org/officeDocument/2006/relationships/chartUserShapes" Target="../drawings/drawing80.xml"/><Relationship Id="rId1" Type="http://schemas.openxmlformats.org/officeDocument/2006/relationships/package" Target="../embeddings/Microsoft_Excel-Arbeitsblatt144.xlsx"/></Relationships>
</file>

<file path=ppt/charts/_rels/chart145.xml.rels><?xml version="1.0" encoding="UTF-8" standalone="yes"?>
<Relationships xmlns="http://schemas.openxmlformats.org/package/2006/relationships"><Relationship Id="rId2" Type="http://schemas.openxmlformats.org/officeDocument/2006/relationships/chartUserShapes" Target="../drawings/drawing81.xml"/><Relationship Id="rId1" Type="http://schemas.openxmlformats.org/officeDocument/2006/relationships/package" Target="../embeddings/Microsoft_Excel-Arbeitsblatt145.xlsx"/></Relationships>
</file>

<file path=ppt/charts/_rels/chart146.xml.rels><?xml version="1.0" encoding="UTF-8" standalone="yes"?>
<Relationships xmlns="http://schemas.openxmlformats.org/package/2006/relationships"><Relationship Id="rId2" Type="http://schemas.openxmlformats.org/officeDocument/2006/relationships/chartUserShapes" Target="../drawings/drawing82.xml"/><Relationship Id="rId1" Type="http://schemas.openxmlformats.org/officeDocument/2006/relationships/package" Target="../embeddings/Microsoft_Excel-Arbeitsblatt146.xlsx"/></Relationships>
</file>

<file path=ppt/charts/_rels/chart147.xml.rels><?xml version="1.0" encoding="UTF-8" standalone="yes"?>
<Relationships xmlns="http://schemas.openxmlformats.org/package/2006/relationships"><Relationship Id="rId2" Type="http://schemas.openxmlformats.org/officeDocument/2006/relationships/chartUserShapes" Target="../drawings/drawing83.xml"/><Relationship Id="rId1" Type="http://schemas.openxmlformats.org/officeDocument/2006/relationships/package" Target="../embeddings/Microsoft_Excel-Arbeitsblatt147.xlsx"/></Relationships>
</file>

<file path=ppt/charts/_rels/chart148.xml.rels><?xml version="1.0" encoding="UTF-8" standalone="yes"?>
<Relationships xmlns="http://schemas.openxmlformats.org/package/2006/relationships"><Relationship Id="rId2" Type="http://schemas.openxmlformats.org/officeDocument/2006/relationships/chartUserShapes" Target="../drawings/drawing84.xml"/><Relationship Id="rId1" Type="http://schemas.openxmlformats.org/officeDocument/2006/relationships/package" Target="../embeddings/Microsoft_Excel-Arbeitsblatt148.xlsx"/></Relationships>
</file>

<file path=ppt/charts/_rels/chart149.xml.rels><?xml version="1.0" encoding="UTF-8" standalone="yes"?>
<Relationships xmlns="http://schemas.openxmlformats.org/package/2006/relationships"><Relationship Id="rId2" Type="http://schemas.openxmlformats.org/officeDocument/2006/relationships/chartUserShapes" Target="../drawings/drawing85.xml"/><Relationship Id="rId1" Type="http://schemas.openxmlformats.org/officeDocument/2006/relationships/package" Target="../embeddings/Microsoft_Excel-Arbeitsblatt149.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Arbeitsblatt15.xlsx"/></Relationships>
</file>

<file path=ppt/charts/_rels/chart150.xml.rels><?xml version="1.0" encoding="UTF-8" standalone="yes"?>
<Relationships xmlns="http://schemas.openxmlformats.org/package/2006/relationships"><Relationship Id="rId2" Type="http://schemas.openxmlformats.org/officeDocument/2006/relationships/chartUserShapes" Target="../drawings/drawing86.xml"/><Relationship Id="rId1" Type="http://schemas.openxmlformats.org/officeDocument/2006/relationships/package" Target="../embeddings/Microsoft_Excel-Arbeitsblatt150.xlsx"/></Relationships>
</file>

<file path=ppt/charts/_rels/chart151.xml.rels><?xml version="1.0" encoding="UTF-8" standalone="yes"?>
<Relationships xmlns="http://schemas.openxmlformats.org/package/2006/relationships"><Relationship Id="rId2" Type="http://schemas.openxmlformats.org/officeDocument/2006/relationships/chartUserShapes" Target="../drawings/drawing87.xml"/><Relationship Id="rId1" Type="http://schemas.openxmlformats.org/officeDocument/2006/relationships/package" Target="../embeddings/Microsoft_Excel-Arbeitsblatt151.xlsx"/></Relationships>
</file>

<file path=ppt/charts/_rels/chart152.xml.rels><?xml version="1.0" encoding="UTF-8" standalone="yes"?>
<Relationships xmlns="http://schemas.openxmlformats.org/package/2006/relationships"><Relationship Id="rId2" Type="http://schemas.openxmlformats.org/officeDocument/2006/relationships/chartUserShapes" Target="../drawings/drawing88.xml"/><Relationship Id="rId1" Type="http://schemas.openxmlformats.org/officeDocument/2006/relationships/package" Target="../embeddings/Microsoft_Excel-Arbeitsblatt152.xlsx"/></Relationships>
</file>

<file path=ppt/charts/_rels/chart153.xml.rels><?xml version="1.0" encoding="UTF-8" standalone="yes"?>
<Relationships xmlns="http://schemas.openxmlformats.org/package/2006/relationships"><Relationship Id="rId2" Type="http://schemas.openxmlformats.org/officeDocument/2006/relationships/chartUserShapes" Target="../drawings/drawing89.xml"/><Relationship Id="rId1" Type="http://schemas.openxmlformats.org/officeDocument/2006/relationships/package" Target="../embeddings/Microsoft_Excel-Arbeitsblatt153.xlsx"/></Relationships>
</file>

<file path=ppt/charts/_rels/chart154.xml.rels><?xml version="1.0" encoding="UTF-8" standalone="yes"?>
<Relationships xmlns="http://schemas.openxmlformats.org/package/2006/relationships"><Relationship Id="rId2" Type="http://schemas.openxmlformats.org/officeDocument/2006/relationships/chartUserShapes" Target="../drawings/drawing90.xml"/><Relationship Id="rId1" Type="http://schemas.openxmlformats.org/officeDocument/2006/relationships/package" Target="../embeddings/Microsoft_Excel-Arbeitsblatt154.xlsx"/></Relationships>
</file>

<file path=ppt/charts/_rels/chart155.xml.rels><?xml version="1.0" encoding="UTF-8" standalone="yes"?>
<Relationships xmlns="http://schemas.openxmlformats.org/package/2006/relationships"><Relationship Id="rId2" Type="http://schemas.openxmlformats.org/officeDocument/2006/relationships/chartUserShapes" Target="../drawings/drawing91.xml"/><Relationship Id="rId1" Type="http://schemas.openxmlformats.org/officeDocument/2006/relationships/package" Target="../embeddings/Microsoft_Excel-Arbeitsblatt155.xlsx"/></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Arbeitsblatt156.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Arbeitsblatt157.xlsx"/></Relationships>
</file>

<file path=ppt/charts/_rels/chart158.xml.rels><?xml version="1.0" encoding="UTF-8" standalone="yes"?>
<Relationships xmlns="http://schemas.openxmlformats.org/package/2006/relationships"><Relationship Id="rId1" Type="http://schemas.openxmlformats.org/officeDocument/2006/relationships/package" Target="../embeddings/Microsoft_Excel-Arbeitsblatt158.xlsx"/></Relationships>
</file>

<file path=ppt/charts/_rels/chart159.xml.rels><?xml version="1.0" encoding="UTF-8" standalone="yes"?>
<Relationships xmlns="http://schemas.openxmlformats.org/package/2006/relationships"><Relationship Id="rId2" Type="http://schemas.openxmlformats.org/officeDocument/2006/relationships/chartUserShapes" Target="../drawings/drawing92.xml"/><Relationship Id="rId1" Type="http://schemas.openxmlformats.org/officeDocument/2006/relationships/package" Target="../embeddings/Microsoft_Excel-Arbeitsblatt159.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Arbeitsblatt16.xlsx"/></Relationships>
</file>

<file path=ppt/charts/_rels/chart160.xml.rels><?xml version="1.0" encoding="UTF-8" standalone="yes"?>
<Relationships xmlns="http://schemas.openxmlformats.org/package/2006/relationships"><Relationship Id="rId2" Type="http://schemas.openxmlformats.org/officeDocument/2006/relationships/chartUserShapes" Target="../drawings/drawing93.xml"/><Relationship Id="rId1" Type="http://schemas.openxmlformats.org/officeDocument/2006/relationships/package" Target="../embeddings/Microsoft_Excel-Arbeitsblatt160.xlsx"/></Relationships>
</file>

<file path=ppt/charts/_rels/chart161.xml.rels><?xml version="1.0" encoding="UTF-8" standalone="yes"?>
<Relationships xmlns="http://schemas.openxmlformats.org/package/2006/relationships"><Relationship Id="rId2" Type="http://schemas.openxmlformats.org/officeDocument/2006/relationships/chartUserShapes" Target="../drawings/drawing94.xml"/><Relationship Id="rId1" Type="http://schemas.openxmlformats.org/officeDocument/2006/relationships/package" Target="../embeddings/Microsoft_Excel-Arbeitsblatt161.xlsx"/></Relationships>
</file>

<file path=ppt/charts/_rels/chart162.xml.rels><?xml version="1.0" encoding="UTF-8" standalone="yes"?>
<Relationships xmlns="http://schemas.openxmlformats.org/package/2006/relationships"><Relationship Id="rId1" Type="http://schemas.openxmlformats.org/officeDocument/2006/relationships/package" Target="../embeddings/Microsoft_Excel-Arbeitsblatt162.xlsx"/></Relationships>
</file>

<file path=ppt/charts/_rels/chart163.xml.rels><?xml version="1.0" encoding="UTF-8" standalone="yes"?>
<Relationships xmlns="http://schemas.openxmlformats.org/package/2006/relationships"><Relationship Id="rId2" Type="http://schemas.openxmlformats.org/officeDocument/2006/relationships/chartUserShapes" Target="../drawings/drawing95.xml"/><Relationship Id="rId1" Type="http://schemas.openxmlformats.org/officeDocument/2006/relationships/package" Target="../embeddings/Microsoft_Excel-Arbeitsblatt163.xlsx"/></Relationships>
</file>

<file path=ppt/charts/_rels/chart164.xml.rels><?xml version="1.0" encoding="UTF-8" standalone="yes"?>
<Relationships xmlns="http://schemas.openxmlformats.org/package/2006/relationships"><Relationship Id="rId2" Type="http://schemas.openxmlformats.org/officeDocument/2006/relationships/chartUserShapes" Target="../drawings/drawing96.xml"/><Relationship Id="rId1" Type="http://schemas.openxmlformats.org/officeDocument/2006/relationships/package" Target="../embeddings/Microsoft_Excel-Arbeitsblatt164.xlsx"/></Relationships>
</file>

<file path=ppt/charts/_rels/chart165.xml.rels><?xml version="1.0" encoding="UTF-8" standalone="yes"?>
<Relationships xmlns="http://schemas.openxmlformats.org/package/2006/relationships"><Relationship Id="rId2" Type="http://schemas.openxmlformats.org/officeDocument/2006/relationships/chartUserShapes" Target="../drawings/drawing97.xml"/><Relationship Id="rId1" Type="http://schemas.openxmlformats.org/officeDocument/2006/relationships/package" Target="../embeddings/Microsoft_Excel-Arbeitsblatt165.xlsx"/></Relationships>
</file>

<file path=ppt/charts/_rels/chart166.xml.rels><?xml version="1.0" encoding="UTF-8" standalone="yes"?>
<Relationships xmlns="http://schemas.openxmlformats.org/package/2006/relationships"><Relationship Id="rId2" Type="http://schemas.openxmlformats.org/officeDocument/2006/relationships/chartUserShapes" Target="../drawings/drawing98.xml"/><Relationship Id="rId1" Type="http://schemas.openxmlformats.org/officeDocument/2006/relationships/package" Target="../embeddings/Microsoft_Excel-Arbeitsblatt166.xlsx"/></Relationships>
</file>

<file path=ppt/charts/_rels/chart167.xml.rels><?xml version="1.0" encoding="UTF-8" standalone="yes"?>
<Relationships xmlns="http://schemas.openxmlformats.org/package/2006/relationships"><Relationship Id="rId2" Type="http://schemas.openxmlformats.org/officeDocument/2006/relationships/chartUserShapes" Target="../drawings/drawing99.xml"/><Relationship Id="rId1" Type="http://schemas.openxmlformats.org/officeDocument/2006/relationships/package" Target="../embeddings/Microsoft_Excel-Arbeitsblatt167.xlsx"/></Relationships>
</file>

<file path=ppt/charts/_rels/chart168.xml.rels><?xml version="1.0" encoding="UTF-8" standalone="yes"?>
<Relationships xmlns="http://schemas.openxmlformats.org/package/2006/relationships"><Relationship Id="rId2" Type="http://schemas.openxmlformats.org/officeDocument/2006/relationships/chartUserShapes" Target="../drawings/drawing100.xml"/><Relationship Id="rId1" Type="http://schemas.openxmlformats.org/officeDocument/2006/relationships/package" Target="../embeddings/Microsoft_Excel-Arbeitsblatt168.xlsx"/></Relationships>
</file>

<file path=ppt/charts/_rels/chart169.xml.rels><?xml version="1.0" encoding="UTF-8" standalone="yes"?>
<Relationships xmlns="http://schemas.openxmlformats.org/package/2006/relationships"><Relationship Id="rId2" Type="http://schemas.openxmlformats.org/officeDocument/2006/relationships/chartUserShapes" Target="../drawings/drawing101.xml"/><Relationship Id="rId1" Type="http://schemas.openxmlformats.org/officeDocument/2006/relationships/package" Target="../embeddings/Microsoft_Excel-Arbeitsblatt169.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Arbeitsblatt17.xlsx"/></Relationships>
</file>

<file path=ppt/charts/_rels/chart170.xml.rels><?xml version="1.0" encoding="UTF-8" standalone="yes"?>
<Relationships xmlns="http://schemas.openxmlformats.org/package/2006/relationships"><Relationship Id="rId2" Type="http://schemas.openxmlformats.org/officeDocument/2006/relationships/chartUserShapes" Target="../drawings/drawing102.xml"/><Relationship Id="rId1" Type="http://schemas.openxmlformats.org/officeDocument/2006/relationships/package" Target="../embeddings/Microsoft_Excel-Arbeitsblatt170.xlsx"/></Relationships>
</file>

<file path=ppt/charts/_rels/chart171.xml.rels><?xml version="1.0" encoding="UTF-8" standalone="yes"?>
<Relationships xmlns="http://schemas.openxmlformats.org/package/2006/relationships"><Relationship Id="rId2" Type="http://schemas.openxmlformats.org/officeDocument/2006/relationships/chartUserShapes" Target="../drawings/drawing103.xml"/><Relationship Id="rId1" Type="http://schemas.openxmlformats.org/officeDocument/2006/relationships/package" Target="../embeddings/Microsoft_Excel-Arbeitsblatt171.xlsx"/></Relationships>
</file>

<file path=ppt/charts/_rels/chart172.xml.rels><?xml version="1.0" encoding="UTF-8" standalone="yes"?>
<Relationships xmlns="http://schemas.openxmlformats.org/package/2006/relationships"><Relationship Id="rId2" Type="http://schemas.openxmlformats.org/officeDocument/2006/relationships/chartUserShapes" Target="../drawings/drawing104.xml"/><Relationship Id="rId1" Type="http://schemas.openxmlformats.org/officeDocument/2006/relationships/package" Target="../embeddings/Microsoft_Excel-Arbeitsblatt172.xlsx"/></Relationships>
</file>

<file path=ppt/charts/_rels/chart173.xml.rels><?xml version="1.0" encoding="UTF-8" standalone="yes"?>
<Relationships xmlns="http://schemas.openxmlformats.org/package/2006/relationships"><Relationship Id="rId2" Type="http://schemas.openxmlformats.org/officeDocument/2006/relationships/chartUserShapes" Target="../drawings/drawing105.xml"/><Relationship Id="rId1" Type="http://schemas.openxmlformats.org/officeDocument/2006/relationships/package" Target="../embeddings/Microsoft_Excel-Arbeitsblatt173.xlsx"/></Relationships>
</file>

<file path=ppt/charts/_rels/chart174.xml.rels><?xml version="1.0" encoding="UTF-8" standalone="yes"?>
<Relationships xmlns="http://schemas.openxmlformats.org/package/2006/relationships"><Relationship Id="rId2" Type="http://schemas.openxmlformats.org/officeDocument/2006/relationships/chartUserShapes" Target="../drawings/drawing106.xml"/><Relationship Id="rId1" Type="http://schemas.openxmlformats.org/officeDocument/2006/relationships/package" Target="../embeddings/Microsoft_Excel-Arbeitsblatt174.xlsx"/></Relationships>
</file>

<file path=ppt/charts/_rels/chart175.xml.rels><?xml version="1.0" encoding="UTF-8" standalone="yes"?>
<Relationships xmlns="http://schemas.openxmlformats.org/package/2006/relationships"><Relationship Id="rId2" Type="http://schemas.openxmlformats.org/officeDocument/2006/relationships/chartUserShapes" Target="../drawings/drawing107.xml"/><Relationship Id="rId1" Type="http://schemas.openxmlformats.org/officeDocument/2006/relationships/package" Target="../embeddings/Microsoft_Excel-Arbeitsblatt175.xlsx"/></Relationships>
</file>

<file path=ppt/charts/_rels/chart176.xml.rels><?xml version="1.0" encoding="UTF-8" standalone="yes"?>
<Relationships xmlns="http://schemas.openxmlformats.org/package/2006/relationships"><Relationship Id="rId2" Type="http://schemas.openxmlformats.org/officeDocument/2006/relationships/chartUserShapes" Target="../drawings/drawing108.xml"/><Relationship Id="rId1" Type="http://schemas.openxmlformats.org/officeDocument/2006/relationships/package" Target="../embeddings/Microsoft_Excel-Arbeitsblatt176.xlsx"/></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Arbeitsblatt177.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Arbeitsblatt178.xlsx"/></Relationships>
</file>

<file path=ppt/charts/_rels/chart179.xml.rels><?xml version="1.0" encoding="UTF-8" standalone="yes"?>
<Relationships xmlns="http://schemas.openxmlformats.org/package/2006/relationships"><Relationship Id="rId2" Type="http://schemas.openxmlformats.org/officeDocument/2006/relationships/chartUserShapes" Target="../drawings/drawing109.xml"/><Relationship Id="rId1" Type="http://schemas.openxmlformats.org/officeDocument/2006/relationships/package" Target="../embeddings/Microsoft_Excel-Arbeitsblatt179.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Arbeitsblatt18.xlsx"/></Relationships>
</file>

<file path=ppt/charts/_rels/chart180.xml.rels><?xml version="1.0" encoding="UTF-8" standalone="yes"?>
<Relationships xmlns="http://schemas.openxmlformats.org/package/2006/relationships"><Relationship Id="rId2" Type="http://schemas.openxmlformats.org/officeDocument/2006/relationships/chartUserShapes" Target="../drawings/drawing110.xml"/><Relationship Id="rId1" Type="http://schemas.openxmlformats.org/officeDocument/2006/relationships/package" Target="../embeddings/Microsoft_Excel-Arbeitsblatt180.xlsx"/></Relationships>
</file>

<file path=ppt/charts/_rels/chart181.xml.rels><?xml version="1.0" encoding="UTF-8" standalone="yes"?>
<Relationships xmlns="http://schemas.openxmlformats.org/package/2006/relationships"><Relationship Id="rId2" Type="http://schemas.openxmlformats.org/officeDocument/2006/relationships/chartUserShapes" Target="../drawings/drawing111.xml"/><Relationship Id="rId1" Type="http://schemas.openxmlformats.org/officeDocument/2006/relationships/package" Target="../embeddings/Microsoft_Excel-Arbeitsblatt181.xlsx"/></Relationships>
</file>

<file path=ppt/charts/_rels/chart182.xml.rels><?xml version="1.0" encoding="UTF-8" standalone="yes"?>
<Relationships xmlns="http://schemas.openxmlformats.org/package/2006/relationships"><Relationship Id="rId2" Type="http://schemas.openxmlformats.org/officeDocument/2006/relationships/chartUserShapes" Target="../drawings/drawing112.xml"/><Relationship Id="rId1" Type="http://schemas.openxmlformats.org/officeDocument/2006/relationships/package" Target="../embeddings/Microsoft_Excel-Arbeitsblatt182.xlsx"/></Relationships>
</file>

<file path=ppt/charts/_rels/chart183.xml.rels><?xml version="1.0" encoding="UTF-8" standalone="yes"?>
<Relationships xmlns="http://schemas.openxmlformats.org/package/2006/relationships"><Relationship Id="rId2" Type="http://schemas.openxmlformats.org/officeDocument/2006/relationships/chartUserShapes" Target="../drawings/drawing113.xml"/><Relationship Id="rId1" Type="http://schemas.openxmlformats.org/officeDocument/2006/relationships/package" Target="../embeddings/Microsoft_Excel-Arbeitsblatt183.xlsx"/></Relationships>
</file>

<file path=ppt/charts/_rels/chart184.xml.rels><?xml version="1.0" encoding="UTF-8" standalone="yes"?>
<Relationships xmlns="http://schemas.openxmlformats.org/package/2006/relationships"><Relationship Id="rId2" Type="http://schemas.openxmlformats.org/officeDocument/2006/relationships/chartUserShapes" Target="../drawings/drawing114.xml"/><Relationship Id="rId1" Type="http://schemas.openxmlformats.org/officeDocument/2006/relationships/package" Target="../embeddings/Microsoft_Excel-Arbeitsblatt184.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Arbeitsblatt185.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Arbeitsblatt186.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Arbeitsblatt187.xlsx"/></Relationships>
</file>

<file path=ppt/charts/_rels/chart188.xml.rels><?xml version="1.0" encoding="UTF-8" standalone="yes"?>
<Relationships xmlns="http://schemas.openxmlformats.org/package/2006/relationships"><Relationship Id="rId2" Type="http://schemas.openxmlformats.org/officeDocument/2006/relationships/chartUserShapes" Target="../drawings/drawing115.xml"/><Relationship Id="rId1" Type="http://schemas.openxmlformats.org/officeDocument/2006/relationships/package" Target="../embeddings/Microsoft_Excel-Arbeitsblatt188.xlsx"/></Relationships>
</file>

<file path=ppt/charts/_rels/chart189.xml.rels><?xml version="1.0" encoding="UTF-8" standalone="yes"?>
<Relationships xmlns="http://schemas.openxmlformats.org/package/2006/relationships"><Relationship Id="rId2" Type="http://schemas.openxmlformats.org/officeDocument/2006/relationships/chartUserShapes" Target="../drawings/drawing116.xml"/><Relationship Id="rId1" Type="http://schemas.openxmlformats.org/officeDocument/2006/relationships/package" Target="../embeddings/Microsoft_Excel-Arbeitsblatt189.xlsx"/></Relationships>
</file>

<file path=ppt/charts/_rels/chart19.xml.rels><?xml version="1.0" encoding="UTF-8" standalone="yes"?>
<Relationships xmlns="http://schemas.openxmlformats.org/package/2006/relationships"><Relationship Id="rId2" Type="http://schemas.openxmlformats.org/officeDocument/2006/relationships/chartUserShapes" Target="../drawings/drawing13.xml"/><Relationship Id="rId1" Type="http://schemas.openxmlformats.org/officeDocument/2006/relationships/package" Target="../embeddings/Microsoft_Excel-Arbeitsblatt19.xlsx"/></Relationships>
</file>

<file path=ppt/charts/_rels/chart190.xml.rels><?xml version="1.0" encoding="UTF-8" standalone="yes"?>
<Relationships xmlns="http://schemas.openxmlformats.org/package/2006/relationships"><Relationship Id="rId2" Type="http://schemas.openxmlformats.org/officeDocument/2006/relationships/chartUserShapes" Target="../drawings/drawing117.xml"/><Relationship Id="rId1" Type="http://schemas.openxmlformats.org/officeDocument/2006/relationships/package" Target="../embeddings/Microsoft_Excel-Arbeitsblatt190.xlsx"/></Relationships>
</file>

<file path=ppt/charts/_rels/chart191.xml.rels><?xml version="1.0" encoding="UTF-8" standalone="yes"?>
<Relationships xmlns="http://schemas.openxmlformats.org/package/2006/relationships"><Relationship Id="rId2" Type="http://schemas.openxmlformats.org/officeDocument/2006/relationships/chartUserShapes" Target="../drawings/drawing118.xml"/><Relationship Id="rId1" Type="http://schemas.openxmlformats.org/officeDocument/2006/relationships/package" Target="../embeddings/Microsoft_Excel-Arbeitsblatt191.xlsx"/></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Arbeitsblatt192.xlsx"/></Relationships>
</file>

<file path=ppt/charts/_rels/chart193.xml.rels><?xml version="1.0" encoding="UTF-8" standalone="yes"?>
<Relationships xmlns="http://schemas.openxmlformats.org/package/2006/relationships"><Relationship Id="rId2" Type="http://schemas.openxmlformats.org/officeDocument/2006/relationships/chartUserShapes" Target="../drawings/drawing119.xml"/><Relationship Id="rId1" Type="http://schemas.openxmlformats.org/officeDocument/2006/relationships/package" Target="../embeddings/Microsoft_Excel-Arbeitsblatt193.xlsx"/></Relationships>
</file>

<file path=ppt/charts/_rels/chart194.xml.rels><?xml version="1.0" encoding="UTF-8" standalone="yes"?>
<Relationships xmlns="http://schemas.openxmlformats.org/package/2006/relationships"><Relationship Id="rId2" Type="http://schemas.openxmlformats.org/officeDocument/2006/relationships/chartUserShapes" Target="../drawings/drawing120.xml"/><Relationship Id="rId1" Type="http://schemas.openxmlformats.org/officeDocument/2006/relationships/package" Target="../embeddings/Microsoft_Excel-Arbeitsblatt194.xlsx"/></Relationships>
</file>

<file path=ppt/charts/_rels/chart195.xml.rels><?xml version="1.0" encoding="UTF-8" standalone="yes"?>
<Relationships xmlns="http://schemas.openxmlformats.org/package/2006/relationships"><Relationship Id="rId2" Type="http://schemas.openxmlformats.org/officeDocument/2006/relationships/chartUserShapes" Target="../drawings/drawing121.xml"/><Relationship Id="rId1" Type="http://schemas.openxmlformats.org/officeDocument/2006/relationships/package" Target="../embeddings/Microsoft_Excel-Arbeitsblatt195.xlsx"/></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Arbeitsblatt196.xlsx"/></Relationships>
</file>

<file path=ppt/charts/_rels/chart197.xml.rels><?xml version="1.0" encoding="UTF-8" standalone="yes"?>
<Relationships xmlns="http://schemas.openxmlformats.org/package/2006/relationships"><Relationship Id="rId2" Type="http://schemas.openxmlformats.org/officeDocument/2006/relationships/chartUserShapes" Target="../drawings/drawing122.xml"/><Relationship Id="rId1" Type="http://schemas.openxmlformats.org/officeDocument/2006/relationships/package" Target="../embeddings/Microsoft_Excel-Arbeitsblatt197.xlsx"/></Relationships>
</file>

<file path=ppt/charts/_rels/chart198.xml.rels><?xml version="1.0" encoding="UTF-8" standalone="yes"?>
<Relationships xmlns="http://schemas.openxmlformats.org/package/2006/relationships"><Relationship Id="rId2" Type="http://schemas.openxmlformats.org/officeDocument/2006/relationships/chartUserShapes" Target="../drawings/drawing123.xml"/><Relationship Id="rId1" Type="http://schemas.openxmlformats.org/officeDocument/2006/relationships/package" Target="../embeddings/Microsoft_Excel-Arbeitsblatt198.xlsx"/></Relationships>
</file>

<file path=ppt/charts/_rels/chart199.xml.rels><?xml version="1.0" encoding="UTF-8" standalone="yes"?>
<Relationships xmlns="http://schemas.openxmlformats.org/package/2006/relationships"><Relationship Id="rId2" Type="http://schemas.openxmlformats.org/officeDocument/2006/relationships/chartUserShapes" Target="../drawings/drawing124.xml"/><Relationship Id="rId1" Type="http://schemas.openxmlformats.org/officeDocument/2006/relationships/package" Target="../embeddings/Microsoft_Excel-Arbeitsblatt199.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Arbeitsblatt2.xlsx"/></Relationships>
</file>

<file path=ppt/charts/_rels/chart20.xml.rels><?xml version="1.0" encoding="UTF-8" standalone="yes"?>
<Relationships xmlns="http://schemas.openxmlformats.org/package/2006/relationships"><Relationship Id="rId2" Type="http://schemas.openxmlformats.org/officeDocument/2006/relationships/chartUserShapes" Target="../drawings/drawing14.xml"/><Relationship Id="rId1" Type="http://schemas.openxmlformats.org/officeDocument/2006/relationships/package" Target="../embeddings/Microsoft_Excel-Arbeitsblatt20.xlsx"/></Relationships>
</file>

<file path=ppt/charts/_rels/chart200.xml.rels><?xml version="1.0" encoding="UTF-8" standalone="yes"?>
<Relationships xmlns="http://schemas.openxmlformats.org/package/2006/relationships"><Relationship Id="rId1" Type="http://schemas.openxmlformats.org/officeDocument/2006/relationships/package" Target="../embeddings/Microsoft_Excel-Arbeitsblatt200.xlsx"/></Relationships>
</file>

<file path=ppt/charts/_rels/chart201.xml.rels><?xml version="1.0" encoding="UTF-8" standalone="yes"?>
<Relationships xmlns="http://schemas.openxmlformats.org/package/2006/relationships"><Relationship Id="rId2" Type="http://schemas.openxmlformats.org/officeDocument/2006/relationships/chartUserShapes" Target="../drawings/drawing125.xml"/><Relationship Id="rId1" Type="http://schemas.openxmlformats.org/officeDocument/2006/relationships/package" Target="../embeddings/Microsoft_Excel-Arbeitsblatt201.xlsx"/></Relationships>
</file>

<file path=ppt/charts/_rels/chart202.xml.rels><?xml version="1.0" encoding="UTF-8" standalone="yes"?>
<Relationships xmlns="http://schemas.openxmlformats.org/package/2006/relationships"><Relationship Id="rId2" Type="http://schemas.openxmlformats.org/officeDocument/2006/relationships/chartUserShapes" Target="../drawings/drawing126.xml"/><Relationship Id="rId1" Type="http://schemas.openxmlformats.org/officeDocument/2006/relationships/package" Target="../embeddings/Microsoft_Excel-Arbeitsblatt202.xlsx"/></Relationships>
</file>

<file path=ppt/charts/_rels/chart203.xml.rels><?xml version="1.0" encoding="UTF-8" standalone="yes"?>
<Relationships xmlns="http://schemas.openxmlformats.org/package/2006/relationships"><Relationship Id="rId2" Type="http://schemas.openxmlformats.org/officeDocument/2006/relationships/chartUserShapes" Target="../drawings/drawing127.xml"/><Relationship Id="rId1" Type="http://schemas.openxmlformats.org/officeDocument/2006/relationships/package" Target="../embeddings/Microsoft_Excel-Arbeitsblatt203.xlsx"/></Relationships>
</file>

<file path=ppt/charts/_rels/chart204.xml.rels><?xml version="1.0" encoding="UTF-8" standalone="yes"?>
<Relationships xmlns="http://schemas.openxmlformats.org/package/2006/relationships"><Relationship Id="rId2" Type="http://schemas.openxmlformats.org/officeDocument/2006/relationships/chartUserShapes" Target="../drawings/drawing128.xml"/><Relationship Id="rId1" Type="http://schemas.openxmlformats.org/officeDocument/2006/relationships/package" Target="../embeddings/Microsoft_Excel-Arbeitsblatt204.xlsx"/></Relationships>
</file>

<file path=ppt/charts/_rels/chart205.xml.rels><?xml version="1.0" encoding="UTF-8" standalone="yes"?>
<Relationships xmlns="http://schemas.openxmlformats.org/package/2006/relationships"><Relationship Id="rId2" Type="http://schemas.openxmlformats.org/officeDocument/2006/relationships/chartUserShapes" Target="../drawings/drawing129.xml"/><Relationship Id="rId1" Type="http://schemas.openxmlformats.org/officeDocument/2006/relationships/package" Target="../embeddings/Microsoft_Excel-Arbeitsblatt205.xlsx"/></Relationships>
</file>

<file path=ppt/charts/_rels/chart206.xml.rels><?xml version="1.0" encoding="UTF-8" standalone="yes"?>
<Relationships xmlns="http://schemas.openxmlformats.org/package/2006/relationships"><Relationship Id="rId2" Type="http://schemas.openxmlformats.org/officeDocument/2006/relationships/chartUserShapes" Target="../drawings/drawing130.xml"/><Relationship Id="rId1" Type="http://schemas.openxmlformats.org/officeDocument/2006/relationships/package" Target="../embeddings/Microsoft_Excel-Arbeitsblatt206.xlsx"/></Relationships>
</file>

<file path=ppt/charts/_rels/chart207.xml.rels><?xml version="1.0" encoding="UTF-8" standalone="yes"?>
<Relationships xmlns="http://schemas.openxmlformats.org/package/2006/relationships"><Relationship Id="rId2" Type="http://schemas.openxmlformats.org/officeDocument/2006/relationships/chartUserShapes" Target="../drawings/drawing131.xml"/><Relationship Id="rId1" Type="http://schemas.openxmlformats.org/officeDocument/2006/relationships/package" Target="../embeddings/Microsoft_Excel-Arbeitsblatt207.xlsx"/></Relationships>
</file>

<file path=ppt/charts/_rels/chart208.xml.rels><?xml version="1.0" encoding="UTF-8" standalone="yes"?>
<Relationships xmlns="http://schemas.openxmlformats.org/package/2006/relationships"><Relationship Id="rId2" Type="http://schemas.openxmlformats.org/officeDocument/2006/relationships/chartUserShapes" Target="../drawings/drawing132.xml"/><Relationship Id="rId1" Type="http://schemas.openxmlformats.org/officeDocument/2006/relationships/package" Target="../embeddings/Microsoft_Excel-Arbeitsblatt208.xlsx"/></Relationships>
</file>

<file path=ppt/charts/_rels/chart209.xml.rels><?xml version="1.0" encoding="UTF-8" standalone="yes"?>
<Relationships xmlns="http://schemas.openxmlformats.org/package/2006/relationships"><Relationship Id="rId1" Type="http://schemas.openxmlformats.org/officeDocument/2006/relationships/package" Target="../embeddings/Microsoft_Excel-Arbeitsblatt209.xlsx"/></Relationships>
</file>

<file path=ppt/charts/_rels/chart21.xml.rels><?xml version="1.0" encoding="UTF-8" standalone="yes"?>
<Relationships xmlns="http://schemas.openxmlformats.org/package/2006/relationships"><Relationship Id="rId2" Type="http://schemas.openxmlformats.org/officeDocument/2006/relationships/chartUserShapes" Target="../drawings/drawing15.xml"/><Relationship Id="rId1" Type="http://schemas.openxmlformats.org/officeDocument/2006/relationships/package" Target="../embeddings/Microsoft_Excel-Arbeitsblatt21.xlsx"/></Relationships>
</file>

<file path=ppt/charts/_rels/chart210.xml.rels><?xml version="1.0" encoding="UTF-8" standalone="yes"?>
<Relationships xmlns="http://schemas.openxmlformats.org/package/2006/relationships"><Relationship Id="rId2" Type="http://schemas.openxmlformats.org/officeDocument/2006/relationships/chartUserShapes" Target="../drawings/drawing133.xml"/><Relationship Id="rId1" Type="http://schemas.openxmlformats.org/officeDocument/2006/relationships/package" Target="../embeddings/Microsoft_Excel-Arbeitsblatt210.xlsx"/></Relationships>
</file>

<file path=ppt/charts/_rels/chart211.xml.rels><?xml version="1.0" encoding="UTF-8" standalone="yes"?>
<Relationships xmlns="http://schemas.openxmlformats.org/package/2006/relationships"><Relationship Id="rId2" Type="http://schemas.openxmlformats.org/officeDocument/2006/relationships/chartUserShapes" Target="../drawings/drawing134.xml"/><Relationship Id="rId1" Type="http://schemas.openxmlformats.org/officeDocument/2006/relationships/package" Target="../embeddings/Microsoft_Excel-Arbeitsblatt211.xlsx"/></Relationships>
</file>

<file path=ppt/charts/_rels/chart212.xml.rels><?xml version="1.0" encoding="UTF-8" standalone="yes"?>
<Relationships xmlns="http://schemas.openxmlformats.org/package/2006/relationships"><Relationship Id="rId2" Type="http://schemas.openxmlformats.org/officeDocument/2006/relationships/chartUserShapes" Target="../drawings/drawing135.xml"/><Relationship Id="rId1" Type="http://schemas.openxmlformats.org/officeDocument/2006/relationships/package" Target="../embeddings/Microsoft_Excel-Arbeitsblatt212.xlsx"/></Relationships>
</file>

<file path=ppt/charts/_rels/chart213.xml.rels><?xml version="1.0" encoding="UTF-8" standalone="yes"?>
<Relationships xmlns="http://schemas.openxmlformats.org/package/2006/relationships"><Relationship Id="rId2" Type="http://schemas.openxmlformats.org/officeDocument/2006/relationships/chartUserShapes" Target="../drawings/drawing136.xml"/><Relationship Id="rId1" Type="http://schemas.openxmlformats.org/officeDocument/2006/relationships/package" Target="../embeddings/Microsoft_Excel-Arbeitsblatt213.xlsx"/></Relationships>
</file>

<file path=ppt/charts/_rels/chart214.xml.rels><?xml version="1.0" encoding="UTF-8" standalone="yes"?>
<Relationships xmlns="http://schemas.openxmlformats.org/package/2006/relationships"><Relationship Id="rId1" Type="http://schemas.openxmlformats.org/officeDocument/2006/relationships/package" Target="../embeddings/Microsoft_Excel-Arbeitsblatt214.xlsx"/></Relationships>
</file>

<file path=ppt/charts/_rels/chart215.xml.rels><?xml version="1.0" encoding="UTF-8" standalone="yes"?>
<Relationships xmlns="http://schemas.openxmlformats.org/package/2006/relationships"><Relationship Id="rId1" Type="http://schemas.openxmlformats.org/officeDocument/2006/relationships/package" Target="../embeddings/Microsoft_Excel-Arbeitsblatt215.xlsx"/></Relationships>
</file>

<file path=ppt/charts/_rels/chart216.xml.rels><?xml version="1.0" encoding="UTF-8" standalone="yes"?>
<Relationships xmlns="http://schemas.openxmlformats.org/package/2006/relationships"><Relationship Id="rId1" Type="http://schemas.openxmlformats.org/officeDocument/2006/relationships/package" Target="../embeddings/Microsoft_Excel-Arbeitsblatt216.xlsx"/></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Arbeitsblatt217.xlsx"/></Relationships>
</file>

<file path=ppt/charts/_rels/chart218.xml.rels><?xml version="1.0" encoding="UTF-8" standalone="yes"?>
<Relationships xmlns="http://schemas.openxmlformats.org/package/2006/relationships"><Relationship Id="rId2" Type="http://schemas.openxmlformats.org/officeDocument/2006/relationships/chartUserShapes" Target="../drawings/drawing137.xml"/><Relationship Id="rId1" Type="http://schemas.openxmlformats.org/officeDocument/2006/relationships/package" Target="../embeddings/Microsoft_Excel-Arbeitsblatt218.xlsx"/></Relationships>
</file>

<file path=ppt/charts/_rels/chart219.xml.rels><?xml version="1.0" encoding="UTF-8" standalone="yes"?>
<Relationships xmlns="http://schemas.openxmlformats.org/package/2006/relationships"><Relationship Id="rId2" Type="http://schemas.openxmlformats.org/officeDocument/2006/relationships/chartUserShapes" Target="../drawings/drawing138.xml"/><Relationship Id="rId1" Type="http://schemas.openxmlformats.org/officeDocument/2006/relationships/package" Target="../embeddings/Microsoft_Excel-Arbeitsblatt219.xlsx"/></Relationships>
</file>

<file path=ppt/charts/_rels/chart22.xml.rels><?xml version="1.0" encoding="UTF-8" standalone="yes"?>
<Relationships xmlns="http://schemas.openxmlformats.org/package/2006/relationships"><Relationship Id="rId2" Type="http://schemas.openxmlformats.org/officeDocument/2006/relationships/chartUserShapes" Target="../drawings/drawing16.xml"/><Relationship Id="rId1" Type="http://schemas.openxmlformats.org/officeDocument/2006/relationships/package" Target="../embeddings/Microsoft_Excel-Arbeitsblatt22.xlsx"/></Relationships>
</file>

<file path=ppt/charts/_rels/chart220.xml.rels><?xml version="1.0" encoding="UTF-8" standalone="yes"?>
<Relationships xmlns="http://schemas.openxmlformats.org/package/2006/relationships"><Relationship Id="rId2" Type="http://schemas.openxmlformats.org/officeDocument/2006/relationships/chartUserShapes" Target="../drawings/drawing139.xml"/><Relationship Id="rId1" Type="http://schemas.openxmlformats.org/officeDocument/2006/relationships/package" Target="../embeddings/Microsoft_Excel-Arbeitsblatt220.xlsx"/></Relationships>
</file>

<file path=ppt/charts/_rels/chart221.xml.rels><?xml version="1.0" encoding="UTF-8" standalone="yes"?>
<Relationships xmlns="http://schemas.openxmlformats.org/package/2006/relationships"><Relationship Id="rId1" Type="http://schemas.openxmlformats.org/officeDocument/2006/relationships/package" Target="../embeddings/Microsoft_Excel-Arbeitsblatt221.xlsx"/></Relationships>
</file>

<file path=ppt/charts/_rels/chart222.xml.rels><?xml version="1.0" encoding="UTF-8" standalone="yes"?>
<Relationships xmlns="http://schemas.openxmlformats.org/package/2006/relationships"><Relationship Id="rId2" Type="http://schemas.openxmlformats.org/officeDocument/2006/relationships/chartUserShapes" Target="../drawings/drawing140.xml"/><Relationship Id="rId1" Type="http://schemas.openxmlformats.org/officeDocument/2006/relationships/package" Target="../embeddings/Microsoft_Excel-Arbeitsblatt222.xlsx"/></Relationships>
</file>

<file path=ppt/charts/_rels/chart223.xml.rels><?xml version="1.0" encoding="UTF-8" standalone="yes"?>
<Relationships xmlns="http://schemas.openxmlformats.org/package/2006/relationships"><Relationship Id="rId2" Type="http://schemas.openxmlformats.org/officeDocument/2006/relationships/chartUserShapes" Target="../drawings/drawing141.xml"/><Relationship Id="rId1" Type="http://schemas.openxmlformats.org/officeDocument/2006/relationships/package" Target="../embeddings/Microsoft_Excel-Arbeitsblatt223.xlsx"/></Relationships>
</file>

<file path=ppt/charts/_rels/chart224.xml.rels><?xml version="1.0" encoding="UTF-8" standalone="yes"?>
<Relationships xmlns="http://schemas.openxmlformats.org/package/2006/relationships"><Relationship Id="rId2" Type="http://schemas.openxmlformats.org/officeDocument/2006/relationships/chartUserShapes" Target="../drawings/drawing142.xml"/><Relationship Id="rId1" Type="http://schemas.openxmlformats.org/officeDocument/2006/relationships/package" Target="../embeddings/Microsoft_Excel-Arbeitsblatt224.xlsx"/></Relationships>
</file>

<file path=ppt/charts/_rels/chart225.xml.rels><?xml version="1.0" encoding="UTF-8" standalone="yes"?>
<Relationships xmlns="http://schemas.openxmlformats.org/package/2006/relationships"><Relationship Id="rId2" Type="http://schemas.openxmlformats.org/officeDocument/2006/relationships/chartUserShapes" Target="../drawings/drawing143.xml"/><Relationship Id="rId1" Type="http://schemas.openxmlformats.org/officeDocument/2006/relationships/package" Target="../embeddings/Microsoft_Excel-Arbeitsblatt225.xlsx"/></Relationships>
</file>

<file path=ppt/charts/_rels/chart226.xml.rels><?xml version="1.0" encoding="UTF-8" standalone="yes"?>
<Relationships xmlns="http://schemas.openxmlformats.org/package/2006/relationships"><Relationship Id="rId2" Type="http://schemas.openxmlformats.org/officeDocument/2006/relationships/chartUserShapes" Target="../drawings/drawing144.xml"/><Relationship Id="rId1" Type="http://schemas.openxmlformats.org/officeDocument/2006/relationships/package" Target="../embeddings/Microsoft_Excel-Arbeitsblatt226.xlsx"/></Relationships>
</file>

<file path=ppt/charts/_rels/chart227.xml.rels><?xml version="1.0" encoding="UTF-8" standalone="yes"?>
<Relationships xmlns="http://schemas.openxmlformats.org/package/2006/relationships"><Relationship Id="rId2" Type="http://schemas.openxmlformats.org/officeDocument/2006/relationships/chartUserShapes" Target="../drawings/drawing145.xml"/><Relationship Id="rId1" Type="http://schemas.openxmlformats.org/officeDocument/2006/relationships/package" Target="../embeddings/Microsoft_Excel-Arbeitsblatt227.xlsx"/></Relationships>
</file>

<file path=ppt/charts/_rels/chart228.xml.rels><?xml version="1.0" encoding="UTF-8" standalone="yes"?>
<Relationships xmlns="http://schemas.openxmlformats.org/package/2006/relationships"><Relationship Id="rId1" Type="http://schemas.openxmlformats.org/officeDocument/2006/relationships/package" Target="../embeddings/Microsoft_Excel-Arbeitsblatt228.xlsx"/></Relationships>
</file>

<file path=ppt/charts/_rels/chart229.xml.rels><?xml version="1.0" encoding="UTF-8" standalone="yes"?>
<Relationships xmlns="http://schemas.openxmlformats.org/package/2006/relationships"><Relationship Id="rId2" Type="http://schemas.openxmlformats.org/officeDocument/2006/relationships/chartUserShapes" Target="../drawings/drawing146.xml"/><Relationship Id="rId1" Type="http://schemas.openxmlformats.org/officeDocument/2006/relationships/package" Target="../embeddings/Microsoft_Excel-Arbeitsblatt229.xlsx"/></Relationships>
</file>

<file path=ppt/charts/_rels/chart23.xml.rels><?xml version="1.0" encoding="UTF-8" standalone="yes"?>
<Relationships xmlns="http://schemas.openxmlformats.org/package/2006/relationships"><Relationship Id="rId2" Type="http://schemas.openxmlformats.org/officeDocument/2006/relationships/chartUserShapes" Target="../drawings/drawing17.xml"/><Relationship Id="rId1" Type="http://schemas.openxmlformats.org/officeDocument/2006/relationships/package" Target="../embeddings/Microsoft_Excel-Arbeitsblatt23.xlsx"/></Relationships>
</file>

<file path=ppt/charts/_rels/chart230.xml.rels><?xml version="1.0" encoding="UTF-8" standalone="yes"?>
<Relationships xmlns="http://schemas.openxmlformats.org/package/2006/relationships"><Relationship Id="rId2" Type="http://schemas.openxmlformats.org/officeDocument/2006/relationships/chartUserShapes" Target="../drawings/drawing147.xml"/><Relationship Id="rId1" Type="http://schemas.openxmlformats.org/officeDocument/2006/relationships/package" Target="../embeddings/Microsoft_Excel-Arbeitsblatt230.xlsx"/></Relationships>
</file>

<file path=ppt/charts/_rels/chart231.xml.rels><?xml version="1.0" encoding="UTF-8" standalone="yes"?>
<Relationships xmlns="http://schemas.openxmlformats.org/package/2006/relationships"><Relationship Id="rId2" Type="http://schemas.openxmlformats.org/officeDocument/2006/relationships/chartUserShapes" Target="../drawings/drawing148.xml"/><Relationship Id="rId1" Type="http://schemas.openxmlformats.org/officeDocument/2006/relationships/package" Target="../embeddings/Microsoft_Excel-Arbeitsblatt231.xlsx"/></Relationships>
</file>

<file path=ppt/charts/_rels/chart232.xml.rels><?xml version="1.0" encoding="UTF-8" standalone="yes"?>
<Relationships xmlns="http://schemas.openxmlformats.org/package/2006/relationships"><Relationship Id="rId1" Type="http://schemas.openxmlformats.org/officeDocument/2006/relationships/package" Target="../embeddings/Microsoft_Excel-Arbeitsblatt232.xlsx"/></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Arbeitsblatt233.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Arbeitsblatt234.xlsx"/></Relationships>
</file>

<file path=ppt/charts/_rels/chart235.xml.rels><?xml version="1.0" encoding="UTF-8" standalone="yes"?>
<Relationships xmlns="http://schemas.openxmlformats.org/package/2006/relationships"><Relationship Id="rId1" Type="http://schemas.openxmlformats.org/officeDocument/2006/relationships/package" Target="../embeddings/Microsoft_Excel-Arbeitsblatt235.xlsx"/></Relationships>
</file>

<file path=ppt/charts/_rels/chart236.xml.rels><?xml version="1.0" encoding="UTF-8" standalone="yes"?>
<Relationships xmlns="http://schemas.openxmlformats.org/package/2006/relationships"><Relationship Id="rId1" Type="http://schemas.openxmlformats.org/officeDocument/2006/relationships/package" Target="../embeddings/Microsoft_Excel-Arbeitsblatt236.xlsx"/></Relationships>
</file>

<file path=ppt/charts/_rels/chart237.xml.rels><?xml version="1.0" encoding="UTF-8" standalone="yes"?>
<Relationships xmlns="http://schemas.openxmlformats.org/package/2006/relationships"><Relationship Id="rId1" Type="http://schemas.openxmlformats.org/officeDocument/2006/relationships/package" Target="../embeddings/Microsoft_Excel-Arbeitsblatt237.xlsx"/></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Arbeitsblatt238.xlsx"/></Relationships>
</file>

<file path=ppt/charts/_rels/chart239.xml.rels><?xml version="1.0" encoding="UTF-8" standalone="yes"?>
<Relationships xmlns="http://schemas.openxmlformats.org/package/2006/relationships"><Relationship Id="rId2" Type="http://schemas.openxmlformats.org/officeDocument/2006/relationships/chartUserShapes" Target="../drawings/drawing149.xml"/><Relationship Id="rId1" Type="http://schemas.openxmlformats.org/officeDocument/2006/relationships/package" Target="../embeddings/Microsoft_Excel-Arbeitsblatt239.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Arbeitsblatt24.xlsx"/></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Arbeitsblatt240.xlsx"/></Relationships>
</file>

<file path=ppt/charts/_rels/chart241.xml.rels><?xml version="1.0" encoding="UTF-8" standalone="yes"?>
<Relationships xmlns="http://schemas.openxmlformats.org/package/2006/relationships"><Relationship Id="rId2" Type="http://schemas.openxmlformats.org/officeDocument/2006/relationships/chartUserShapes" Target="../drawings/drawing150.xml"/><Relationship Id="rId1" Type="http://schemas.openxmlformats.org/officeDocument/2006/relationships/package" Target="../embeddings/Microsoft_Excel-Arbeitsblatt241.xlsx"/></Relationships>
</file>

<file path=ppt/charts/_rels/chart242.xml.rels><?xml version="1.0" encoding="UTF-8" standalone="yes"?>
<Relationships xmlns="http://schemas.openxmlformats.org/package/2006/relationships"><Relationship Id="rId1" Type="http://schemas.openxmlformats.org/officeDocument/2006/relationships/package" Target="../embeddings/Microsoft_Excel-Arbeitsblatt242.xlsx"/></Relationships>
</file>

<file path=ppt/charts/_rels/chart243.xml.rels><?xml version="1.0" encoding="UTF-8" standalone="yes"?>
<Relationships xmlns="http://schemas.openxmlformats.org/package/2006/relationships"><Relationship Id="rId2" Type="http://schemas.openxmlformats.org/officeDocument/2006/relationships/chartUserShapes" Target="../drawings/drawing151.xml"/><Relationship Id="rId1" Type="http://schemas.openxmlformats.org/officeDocument/2006/relationships/package" Target="../embeddings/Microsoft_Excel-Arbeitsblatt243.xlsx"/></Relationships>
</file>

<file path=ppt/charts/_rels/chart244.xml.rels><?xml version="1.0" encoding="UTF-8" standalone="yes"?>
<Relationships xmlns="http://schemas.openxmlformats.org/package/2006/relationships"><Relationship Id="rId1" Type="http://schemas.openxmlformats.org/officeDocument/2006/relationships/package" Target="../embeddings/Microsoft_Excel-Arbeitsblatt244.xlsx"/></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Arbeitsblatt245.xlsx"/></Relationships>
</file>

<file path=ppt/charts/_rels/chart246.xml.rels><?xml version="1.0" encoding="UTF-8" standalone="yes"?>
<Relationships xmlns="http://schemas.openxmlformats.org/package/2006/relationships"><Relationship Id="rId2" Type="http://schemas.openxmlformats.org/officeDocument/2006/relationships/chartUserShapes" Target="../drawings/drawing152.xml"/><Relationship Id="rId1" Type="http://schemas.openxmlformats.org/officeDocument/2006/relationships/package" Target="../embeddings/Microsoft_Excel-Arbeitsblatt246.xlsx"/></Relationships>
</file>

<file path=ppt/charts/_rels/chart247.xml.rels><?xml version="1.0" encoding="UTF-8" standalone="yes"?>
<Relationships xmlns="http://schemas.openxmlformats.org/package/2006/relationships"><Relationship Id="rId2" Type="http://schemas.openxmlformats.org/officeDocument/2006/relationships/chartUserShapes" Target="../drawings/drawing153.xml"/><Relationship Id="rId1" Type="http://schemas.openxmlformats.org/officeDocument/2006/relationships/package" Target="../embeddings/Microsoft_Excel-Arbeitsblatt247.xlsx"/></Relationships>
</file>

<file path=ppt/charts/_rels/chart248.xml.rels><?xml version="1.0" encoding="UTF-8" standalone="yes"?>
<Relationships xmlns="http://schemas.openxmlformats.org/package/2006/relationships"><Relationship Id="rId2" Type="http://schemas.openxmlformats.org/officeDocument/2006/relationships/chartUserShapes" Target="../drawings/drawing154.xml"/><Relationship Id="rId1" Type="http://schemas.openxmlformats.org/officeDocument/2006/relationships/package" Target="../embeddings/Microsoft_Excel-Arbeitsblatt248.xlsx"/></Relationships>
</file>

<file path=ppt/charts/_rels/chart249.xml.rels><?xml version="1.0" encoding="UTF-8" standalone="yes"?>
<Relationships xmlns="http://schemas.openxmlformats.org/package/2006/relationships"><Relationship Id="rId1" Type="http://schemas.openxmlformats.org/officeDocument/2006/relationships/package" Target="../embeddings/Microsoft_Excel-Arbeitsblatt249.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Arbeitsblatt25.xlsx"/></Relationships>
</file>

<file path=ppt/charts/_rels/chart250.xml.rels><?xml version="1.0" encoding="UTF-8" standalone="yes"?>
<Relationships xmlns="http://schemas.openxmlformats.org/package/2006/relationships"><Relationship Id="rId2" Type="http://schemas.openxmlformats.org/officeDocument/2006/relationships/chartUserShapes" Target="../drawings/drawing155.xml"/><Relationship Id="rId1" Type="http://schemas.openxmlformats.org/officeDocument/2006/relationships/package" Target="../embeddings/Microsoft_Excel-Arbeitsblatt250.xlsx"/></Relationships>
</file>

<file path=ppt/charts/_rels/chart251.xml.rels><?xml version="1.0" encoding="UTF-8" standalone="yes"?>
<Relationships xmlns="http://schemas.openxmlformats.org/package/2006/relationships"><Relationship Id="rId1" Type="http://schemas.openxmlformats.org/officeDocument/2006/relationships/package" Target="../embeddings/Microsoft_Excel-Arbeitsblatt251.xlsx"/></Relationships>
</file>

<file path=ppt/charts/_rels/chart252.xml.rels><?xml version="1.0" encoding="UTF-8" standalone="yes"?>
<Relationships xmlns="http://schemas.openxmlformats.org/package/2006/relationships"><Relationship Id="rId2" Type="http://schemas.openxmlformats.org/officeDocument/2006/relationships/chartUserShapes" Target="../drawings/drawing156.xml"/><Relationship Id="rId1" Type="http://schemas.openxmlformats.org/officeDocument/2006/relationships/package" Target="../embeddings/Microsoft_Excel-Arbeitsblatt252.xlsx"/></Relationships>
</file>

<file path=ppt/charts/_rels/chart253.xml.rels><?xml version="1.0" encoding="UTF-8" standalone="yes"?>
<Relationships xmlns="http://schemas.openxmlformats.org/package/2006/relationships"><Relationship Id="rId1" Type="http://schemas.openxmlformats.org/officeDocument/2006/relationships/package" Target="../embeddings/Microsoft_Excel-Arbeitsblatt253.xlsx"/></Relationships>
</file>

<file path=ppt/charts/_rels/chart254.xml.rels><?xml version="1.0" encoding="UTF-8" standalone="yes"?>
<Relationships xmlns="http://schemas.openxmlformats.org/package/2006/relationships"><Relationship Id="rId2" Type="http://schemas.openxmlformats.org/officeDocument/2006/relationships/chartUserShapes" Target="../drawings/drawing157.xml"/><Relationship Id="rId1" Type="http://schemas.openxmlformats.org/officeDocument/2006/relationships/package" Target="../embeddings/Microsoft_Excel-Arbeitsblatt254.xlsx"/></Relationships>
</file>

<file path=ppt/charts/_rels/chart255.xml.rels><?xml version="1.0" encoding="UTF-8" standalone="yes"?>
<Relationships xmlns="http://schemas.openxmlformats.org/package/2006/relationships"><Relationship Id="rId2" Type="http://schemas.openxmlformats.org/officeDocument/2006/relationships/chartUserShapes" Target="../drawings/drawing158.xml"/><Relationship Id="rId1" Type="http://schemas.openxmlformats.org/officeDocument/2006/relationships/package" Target="../embeddings/Microsoft_Excel-Arbeitsblatt255.xlsx"/></Relationships>
</file>

<file path=ppt/charts/_rels/chart256.xml.rels><?xml version="1.0" encoding="UTF-8" standalone="yes"?>
<Relationships xmlns="http://schemas.openxmlformats.org/package/2006/relationships"><Relationship Id="rId1" Type="http://schemas.openxmlformats.org/officeDocument/2006/relationships/package" Target="../embeddings/Microsoft_Excel-Arbeitsblatt256.xlsx"/></Relationships>
</file>

<file path=ppt/charts/_rels/chart257.xml.rels><?xml version="1.0" encoding="UTF-8" standalone="yes"?>
<Relationships xmlns="http://schemas.openxmlformats.org/package/2006/relationships"><Relationship Id="rId2" Type="http://schemas.openxmlformats.org/officeDocument/2006/relationships/chartUserShapes" Target="../drawings/drawing159.xml"/><Relationship Id="rId1" Type="http://schemas.openxmlformats.org/officeDocument/2006/relationships/package" Target="../embeddings/Microsoft_Excel-Arbeitsblatt257.xlsx"/></Relationships>
</file>

<file path=ppt/charts/_rels/chart258.xml.rels><?xml version="1.0" encoding="UTF-8" standalone="yes"?>
<Relationships xmlns="http://schemas.openxmlformats.org/package/2006/relationships"><Relationship Id="rId2" Type="http://schemas.openxmlformats.org/officeDocument/2006/relationships/chartUserShapes" Target="../drawings/drawing160.xml"/><Relationship Id="rId1" Type="http://schemas.openxmlformats.org/officeDocument/2006/relationships/package" Target="../embeddings/Microsoft_Excel-Arbeitsblatt258.xlsx"/></Relationships>
</file>

<file path=ppt/charts/_rels/chart259.xml.rels><?xml version="1.0" encoding="UTF-8" standalone="yes"?>
<Relationships xmlns="http://schemas.openxmlformats.org/package/2006/relationships"><Relationship Id="rId2" Type="http://schemas.openxmlformats.org/officeDocument/2006/relationships/chartUserShapes" Target="../drawings/drawing161.xml"/><Relationship Id="rId1" Type="http://schemas.openxmlformats.org/officeDocument/2006/relationships/package" Target="../embeddings/Microsoft_Excel-Arbeitsblatt259.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Arbeitsblatt26.xlsx"/></Relationships>
</file>

<file path=ppt/charts/_rels/chart260.xml.rels><?xml version="1.0" encoding="UTF-8" standalone="yes"?>
<Relationships xmlns="http://schemas.openxmlformats.org/package/2006/relationships"><Relationship Id="rId1" Type="http://schemas.openxmlformats.org/officeDocument/2006/relationships/package" Target="../embeddings/Microsoft_Excel-Arbeitsblatt260.xlsx"/></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Arbeitsblatt261.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Arbeitsblatt262.xlsx"/></Relationships>
</file>

<file path=ppt/charts/_rels/chart263.xml.rels><?xml version="1.0" encoding="UTF-8" standalone="yes"?>
<Relationships xmlns="http://schemas.openxmlformats.org/package/2006/relationships"><Relationship Id="rId1" Type="http://schemas.openxmlformats.org/officeDocument/2006/relationships/package" Target="../embeddings/Microsoft_Excel-Arbeitsblatt263.xlsx"/></Relationships>
</file>

<file path=ppt/charts/_rels/chart264.xml.rels><?xml version="1.0" encoding="UTF-8" standalone="yes"?>
<Relationships xmlns="http://schemas.openxmlformats.org/package/2006/relationships"><Relationship Id="rId1" Type="http://schemas.openxmlformats.org/officeDocument/2006/relationships/package" Target="../embeddings/Microsoft_Excel-Arbeitsblatt264.xlsx"/></Relationships>
</file>

<file path=ppt/charts/_rels/chart265.xml.rels><?xml version="1.0" encoding="UTF-8" standalone="yes"?>
<Relationships xmlns="http://schemas.openxmlformats.org/package/2006/relationships"><Relationship Id="rId1" Type="http://schemas.openxmlformats.org/officeDocument/2006/relationships/package" Target="../embeddings/Microsoft_Excel-Arbeitsblatt265.xlsx"/></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Arbeitsblatt266.xlsx"/></Relationships>
</file>

<file path=ppt/charts/_rels/chart267.xml.rels><?xml version="1.0" encoding="UTF-8" standalone="yes"?>
<Relationships xmlns="http://schemas.openxmlformats.org/package/2006/relationships"><Relationship Id="rId1" Type="http://schemas.openxmlformats.org/officeDocument/2006/relationships/package" Target="../embeddings/Microsoft_Excel-Arbeitsblatt267.xlsx"/></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Arbeitsblatt268.xlsx"/></Relationships>
</file>

<file path=ppt/charts/_rels/chart269.xml.rels><?xml version="1.0" encoding="UTF-8" standalone="yes"?>
<Relationships xmlns="http://schemas.openxmlformats.org/package/2006/relationships"><Relationship Id="rId2" Type="http://schemas.openxmlformats.org/officeDocument/2006/relationships/chartUserShapes" Target="../drawings/drawing162.xml"/><Relationship Id="rId1" Type="http://schemas.openxmlformats.org/officeDocument/2006/relationships/package" Target="../embeddings/Microsoft_Excel-Arbeitsblatt269.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Arbeitsblatt27.xlsx"/></Relationships>
</file>

<file path=ppt/charts/_rels/chart270.xml.rels><?xml version="1.0" encoding="UTF-8" standalone="yes"?>
<Relationships xmlns="http://schemas.openxmlformats.org/package/2006/relationships"><Relationship Id="rId1" Type="http://schemas.openxmlformats.org/officeDocument/2006/relationships/package" Target="../embeddings/Microsoft_Excel-Arbeitsblatt270.xlsx"/></Relationships>
</file>

<file path=ppt/charts/_rels/chart271.xml.rels><?xml version="1.0" encoding="UTF-8" standalone="yes"?>
<Relationships xmlns="http://schemas.openxmlformats.org/package/2006/relationships"><Relationship Id="rId1" Type="http://schemas.openxmlformats.org/officeDocument/2006/relationships/package" Target="../embeddings/Microsoft_Excel-Arbeitsblatt271.xlsx"/></Relationships>
</file>

<file path=ppt/charts/_rels/chart272.xml.rels><?xml version="1.0" encoding="UTF-8" standalone="yes"?>
<Relationships xmlns="http://schemas.openxmlformats.org/package/2006/relationships"><Relationship Id="rId1" Type="http://schemas.openxmlformats.org/officeDocument/2006/relationships/package" Target="../embeddings/Microsoft_Excel-Arbeitsblatt272.xlsx"/></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Arbeitsblatt273.xlsx"/></Relationships>
</file>

<file path=ppt/charts/_rels/chart274.xml.rels><?xml version="1.0" encoding="UTF-8" standalone="yes"?>
<Relationships xmlns="http://schemas.openxmlformats.org/package/2006/relationships"><Relationship Id="rId1" Type="http://schemas.openxmlformats.org/officeDocument/2006/relationships/package" Target="../embeddings/Microsoft_Excel-Arbeitsblatt274.xlsx"/></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Arbeitsblatt275.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Arbeitsblatt276.xlsx"/></Relationships>
</file>

<file path=ppt/charts/_rels/chart277.xml.rels><?xml version="1.0" encoding="UTF-8" standalone="yes"?>
<Relationships xmlns="http://schemas.openxmlformats.org/package/2006/relationships"><Relationship Id="rId1" Type="http://schemas.openxmlformats.org/officeDocument/2006/relationships/package" Target="../embeddings/Microsoft_Excel-Arbeitsblatt277.xlsx"/></Relationships>
</file>

<file path=ppt/charts/_rels/chart278.xml.rels><?xml version="1.0" encoding="UTF-8" standalone="yes"?>
<Relationships xmlns="http://schemas.openxmlformats.org/package/2006/relationships"><Relationship Id="rId1" Type="http://schemas.openxmlformats.org/officeDocument/2006/relationships/package" Target="../embeddings/Microsoft_Excel-Arbeitsblatt278.xlsx"/></Relationships>
</file>

<file path=ppt/charts/_rels/chart279.xml.rels><?xml version="1.0" encoding="UTF-8" standalone="yes"?>
<Relationships xmlns="http://schemas.openxmlformats.org/package/2006/relationships"><Relationship Id="rId1" Type="http://schemas.openxmlformats.org/officeDocument/2006/relationships/package" Target="../embeddings/Microsoft_Excel-Arbeitsblatt279.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Arbeitsblatt28.xlsx"/></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Arbeitsblatt280.xlsx"/></Relationships>
</file>

<file path=ppt/charts/_rels/chart281.xml.rels><?xml version="1.0" encoding="UTF-8" standalone="yes"?>
<Relationships xmlns="http://schemas.openxmlformats.org/package/2006/relationships"><Relationship Id="rId1" Type="http://schemas.openxmlformats.org/officeDocument/2006/relationships/package" Target="../embeddings/Microsoft_Excel-Arbeitsblatt281.xlsx"/></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Arbeitsblatt282.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Arbeitsblatt283.xlsx"/></Relationships>
</file>

<file path=ppt/charts/_rels/chart284.xml.rels><?xml version="1.0" encoding="UTF-8" standalone="yes"?>
<Relationships xmlns="http://schemas.openxmlformats.org/package/2006/relationships"><Relationship Id="rId1" Type="http://schemas.openxmlformats.org/officeDocument/2006/relationships/package" Target="../embeddings/Microsoft_Excel-Arbeitsblatt284.xlsx"/></Relationships>
</file>

<file path=ppt/charts/_rels/chart285.xml.rels><?xml version="1.0" encoding="UTF-8" standalone="yes"?>
<Relationships xmlns="http://schemas.openxmlformats.org/package/2006/relationships"><Relationship Id="rId1" Type="http://schemas.openxmlformats.org/officeDocument/2006/relationships/package" Target="../embeddings/Microsoft_Excel-Arbeitsblatt285.xlsx"/></Relationships>
</file>

<file path=ppt/charts/_rels/chart286.xml.rels><?xml version="1.0" encoding="UTF-8" standalone="yes"?>
<Relationships xmlns="http://schemas.openxmlformats.org/package/2006/relationships"><Relationship Id="rId1" Type="http://schemas.openxmlformats.org/officeDocument/2006/relationships/package" Target="../embeddings/Microsoft_Excel-Arbeitsblatt286.xlsx"/></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Arbeitsblatt287.xlsx"/></Relationships>
</file>

<file path=ppt/charts/_rels/chart288.xml.rels><?xml version="1.0" encoding="UTF-8" standalone="yes"?>
<Relationships xmlns="http://schemas.openxmlformats.org/package/2006/relationships"><Relationship Id="rId1" Type="http://schemas.openxmlformats.org/officeDocument/2006/relationships/package" Target="../embeddings/Microsoft_Excel-Arbeitsblatt288.xlsx"/></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Arbeitsblatt289.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Arbeitsblatt29.xlsx"/></Relationships>
</file>

<file path=ppt/charts/_rels/chart290.xml.rels><?xml version="1.0" encoding="UTF-8" standalone="yes"?>
<Relationships xmlns="http://schemas.openxmlformats.org/package/2006/relationships"><Relationship Id="rId2" Type="http://schemas.openxmlformats.org/officeDocument/2006/relationships/chartUserShapes" Target="../drawings/drawing163.xml"/><Relationship Id="rId1" Type="http://schemas.openxmlformats.org/officeDocument/2006/relationships/package" Target="../embeddings/Microsoft_Excel-Arbeitsblatt290.xlsx"/></Relationships>
</file>

<file path=ppt/charts/_rels/chart291.xml.rels><?xml version="1.0" encoding="UTF-8" standalone="yes"?>
<Relationships xmlns="http://schemas.openxmlformats.org/package/2006/relationships"><Relationship Id="rId2" Type="http://schemas.openxmlformats.org/officeDocument/2006/relationships/chartUserShapes" Target="../drawings/drawing164.xml"/><Relationship Id="rId1" Type="http://schemas.openxmlformats.org/officeDocument/2006/relationships/package" Target="../embeddings/Microsoft_Excel-Arbeitsblatt291.xlsx"/></Relationships>
</file>

<file path=ppt/charts/_rels/chart292.xml.rels><?xml version="1.0" encoding="UTF-8" standalone="yes"?>
<Relationships xmlns="http://schemas.openxmlformats.org/package/2006/relationships"><Relationship Id="rId2" Type="http://schemas.openxmlformats.org/officeDocument/2006/relationships/chartUserShapes" Target="../drawings/drawing165.xml"/><Relationship Id="rId1" Type="http://schemas.openxmlformats.org/officeDocument/2006/relationships/package" Target="../embeddings/Microsoft_Excel-Arbeitsblatt292.xlsx"/></Relationships>
</file>

<file path=ppt/charts/_rels/chart293.xml.rels><?xml version="1.0" encoding="UTF-8" standalone="yes"?>
<Relationships xmlns="http://schemas.openxmlformats.org/package/2006/relationships"><Relationship Id="rId2" Type="http://schemas.openxmlformats.org/officeDocument/2006/relationships/chartUserShapes" Target="../drawings/drawing166.xml"/><Relationship Id="rId1" Type="http://schemas.openxmlformats.org/officeDocument/2006/relationships/package" Target="../embeddings/Microsoft_Excel-Arbeitsblatt293.xlsx"/></Relationships>
</file>

<file path=ppt/charts/_rels/chart294.xml.rels><?xml version="1.0" encoding="UTF-8" standalone="yes"?>
<Relationships xmlns="http://schemas.openxmlformats.org/package/2006/relationships"><Relationship Id="rId2" Type="http://schemas.openxmlformats.org/officeDocument/2006/relationships/chartUserShapes" Target="../drawings/drawing167.xml"/><Relationship Id="rId1" Type="http://schemas.openxmlformats.org/officeDocument/2006/relationships/package" Target="../embeddings/Microsoft_Excel-Arbeitsblatt294.xlsx"/></Relationships>
</file>

<file path=ppt/charts/_rels/chart295.xml.rels><?xml version="1.0" encoding="UTF-8" standalone="yes"?>
<Relationships xmlns="http://schemas.openxmlformats.org/package/2006/relationships"><Relationship Id="rId2" Type="http://schemas.openxmlformats.org/officeDocument/2006/relationships/chartUserShapes" Target="../drawings/drawing168.xml"/><Relationship Id="rId1" Type="http://schemas.openxmlformats.org/officeDocument/2006/relationships/package" Target="../embeddings/Microsoft_Excel-Arbeitsblatt295.xlsx"/></Relationships>
</file>

<file path=ppt/charts/_rels/chart296.xml.rels><?xml version="1.0" encoding="UTF-8" standalone="yes"?>
<Relationships xmlns="http://schemas.openxmlformats.org/package/2006/relationships"><Relationship Id="rId2" Type="http://schemas.openxmlformats.org/officeDocument/2006/relationships/chartUserShapes" Target="../drawings/drawing169.xml"/><Relationship Id="rId1" Type="http://schemas.openxmlformats.org/officeDocument/2006/relationships/package" Target="../embeddings/Microsoft_Excel-Arbeitsblatt296.xlsx"/></Relationships>
</file>

<file path=ppt/charts/_rels/chart297.xml.rels><?xml version="1.0" encoding="UTF-8" standalone="yes"?>
<Relationships xmlns="http://schemas.openxmlformats.org/package/2006/relationships"><Relationship Id="rId2" Type="http://schemas.openxmlformats.org/officeDocument/2006/relationships/chartUserShapes" Target="../drawings/drawing170.xml"/><Relationship Id="rId1" Type="http://schemas.openxmlformats.org/officeDocument/2006/relationships/package" Target="../embeddings/Microsoft_Excel-Arbeitsblatt297.xlsx"/></Relationships>
</file>

<file path=ppt/charts/_rels/chart298.xml.rels><?xml version="1.0" encoding="UTF-8" standalone="yes"?>
<Relationships xmlns="http://schemas.openxmlformats.org/package/2006/relationships"><Relationship Id="rId2" Type="http://schemas.openxmlformats.org/officeDocument/2006/relationships/chartUserShapes" Target="../drawings/drawing171.xml"/><Relationship Id="rId1" Type="http://schemas.openxmlformats.org/officeDocument/2006/relationships/package" Target="../embeddings/Microsoft_Excel-Arbeitsblatt298.xlsx"/></Relationships>
</file>

<file path=ppt/charts/_rels/chart299.xml.rels><?xml version="1.0" encoding="UTF-8" standalone="yes"?>
<Relationships xmlns="http://schemas.openxmlformats.org/package/2006/relationships"><Relationship Id="rId2" Type="http://schemas.openxmlformats.org/officeDocument/2006/relationships/chartUserShapes" Target="../drawings/drawing172.xml"/><Relationship Id="rId1" Type="http://schemas.openxmlformats.org/officeDocument/2006/relationships/package" Target="../embeddings/Microsoft_Excel-Arbeitsblatt299.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Arbeitsblatt3.xlsx"/></Relationships>
</file>

<file path=ppt/charts/_rels/chart30.xml.rels><?xml version="1.0" encoding="UTF-8" standalone="yes"?>
<Relationships xmlns="http://schemas.openxmlformats.org/package/2006/relationships"><Relationship Id="rId2" Type="http://schemas.openxmlformats.org/officeDocument/2006/relationships/chartUserShapes" Target="../drawings/drawing18.xml"/><Relationship Id="rId1" Type="http://schemas.openxmlformats.org/officeDocument/2006/relationships/package" Target="../embeddings/Microsoft_Excel-Arbeitsblatt30.xlsx"/></Relationships>
</file>

<file path=ppt/charts/_rels/chart300.xml.rels><?xml version="1.0" encoding="UTF-8" standalone="yes"?>
<Relationships xmlns="http://schemas.openxmlformats.org/package/2006/relationships"><Relationship Id="rId2" Type="http://schemas.openxmlformats.org/officeDocument/2006/relationships/chartUserShapes" Target="../drawings/drawing173.xml"/><Relationship Id="rId1" Type="http://schemas.openxmlformats.org/officeDocument/2006/relationships/package" Target="../embeddings/Microsoft_Excel-Arbeitsblatt300.xlsx"/></Relationships>
</file>

<file path=ppt/charts/_rels/chart301.xml.rels><?xml version="1.0" encoding="UTF-8" standalone="yes"?>
<Relationships xmlns="http://schemas.openxmlformats.org/package/2006/relationships"><Relationship Id="rId2" Type="http://schemas.openxmlformats.org/officeDocument/2006/relationships/chartUserShapes" Target="../drawings/drawing174.xml"/><Relationship Id="rId1" Type="http://schemas.openxmlformats.org/officeDocument/2006/relationships/package" Target="../embeddings/Microsoft_Excel-Arbeitsblatt301.xlsx"/></Relationships>
</file>

<file path=ppt/charts/_rels/chart302.xml.rels><?xml version="1.0" encoding="UTF-8" standalone="yes"?>
<Relationships xmlns="http://schemas.openxmlformats.org/package/2006/relationships"><Relationship Id="rId1" Type="http://schemas.openxmlformats.org/officeDocument/2006/relationships/package" Target="../embeddings/Microsoft_Excel-Arbeitsblatt302.xlsx"/></Relationships>
</file>

<file path=ppt/charts/_rels/chart303.xml.rels><?xml version="1.0" encoding="UTF-8" standalone="yes"?>
<Relationships xmlns="http://schemas.openxmlformats.org/package/2006/relationships"><Relationship Id="rId2" Type="http://schemas.openxmlformats.org/officeDocument/2006/relationships/chartUserShapes" Target="../drawings/drawing175.xml"/><Relationship Id="rId1" Type="http://schemas.openxmlformats.org/officeDocument/2006/relationships/package" Target="../embeddings/Microsoft_Excel-Arbeitsblatt303.xlsx"/></Relationships>
</file>

<file path=ppt/charts/_rels/chart304.xml.rels><?xml version="1.0" encoding="UTF-8" standalone="yes"?>
<Relationships xmlns="http://schemas.openxmlformats.org/package/2006/relationships"><Relationship Id="rId2" Type="http://schemas.openxmlformats.org/officeDocument/2006/relationships/chartUserShapes" Target="../drawings/drawing176.xml"/><Relationship Id="rId1" Type="http://schemas.openxmlformats.org/officeDocument/2006/relationships/package" Target="../embeddings/Microsoft_Excel-Arbeitsblatt304.xlsx"/></Relationships>
</file>

<file path=ppt/charts/_rels/chart305.xml.rels><?xml version="1.0" encoding="UTF-8" standalone="yes"?>
<Relationships xmlns="http://schemas.openxmlformats.org/package/2006/relationships"><Relationship Id="rId1" Type="http://schemas.openxmlformats.org/officeDocument/2006/relationships/package" Target="../embeddings/Microsoft_Excel-Arbeitsblatt305.xlsx"/></Relationships>
</file>

<file path=ppt/charts/_rels/chart306.xml.rels><?xml version="1.0" encoding="UTF-8" standalone="yes"?>
<Relationships xmlns="http://schemas.openxmlformats.org/package/2006/relationships"><Relationship Id="rId2" Type="http://schemas.openxmlformats.org/officeDocument/2006/relationships/chartUserShapes" Target="../drawings/drawing177.xml"/><Relationship Id="rId1" Type="http://schemas.openxmlformats.org/officeDocument/2006/relationships/package" Target="../embeddings/Microsoft_Excel-Arbeitsblatt306.xlsx"/></Relationships>
</file>

<file path=ppt/charts/_rels/chart307.xml.rels><?xml version="1.0" encoding="UTF-8" standalone="yes"?>
<Relationships xmlns="http://schemas.openxmlformats.org/package/2006/relationships"><Relationship Id="rId2" Type="http://schemas.openxmlformats.org/officeDocument/2006/relationships/chartUserShapes" Target="../drawings/drawing178.xml"/><Relationship Id="rId1" Type="http://schemas.openxmlformats.org/officeDocument/2006/relationships/package" Target="../embeddings/Microsoft_Excel-Arbeitsblatt307.xlsx"/></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Arbeitsblatt308.xlsx"/></Relationships>
</file>

<file path=ppt/charts/_rels/chart309.xml.rels><?xml version="1.0" encoding="UTF-8" standalone="yes"?>
<Relationships xmlns="http://schemas.openxmlformats.org/package/2006/relationships"><Relationship Id="rId2" Type="http://schemas.openxmlformats.org/officeDocument/2006/relationships/chartUserShapes" Target="../drawings/drawing179.xml"/><Relationship Id="rId1" Type="http://schemas.openxmlformats.org/officeDocument/2006/relationships/package" Target="../embeddings/Microsoft_Excel-Arbeitsblatt309.xlsx"/></Relationships>
</file>

<file path=ppt/charts/_rels/chart31.xml.rels><?xml version="1.0" encoding="UTF-8" standalone="yes"?>
<Relationships xmlns="http://schemas.openxmlformats.org/package/2006/relationships"><Relationship Id="rId2" Type="http://schemas.openxmlformats.org/officeDocument/2006/relationships/chartUserShapes" Target="../drawings/drawing19.xml"/><Relationship Id="rId1" Type="http://schemas.openxmlformats.org/officeDocument/2006/relationships/package" Target="../embeddings/Microsoft_Excel-Arbeitsblatt31.xlsx"/></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Arbeitsblatt310.xlsx"/></Relationships>
</file>

<file path=ppt/charts/_rels/chart311.xml.rels><?xml version="1.0" encoding="UTF-8" standalone="yes"?>
<Relationships xmlns="http://schemas.openxmlformats.org/package/2006/relationships"><Relationship Id="rId2" Type="http://schemas.openxmlformats.org/officeDocument/2006/relationships/chartUserShapes" Target="../drawings/drawing180.xml"/><Relationship Id="rId1" Type="http://schemas.openxmlformats.org/officeDocument/2006/relationships/package" Target="../embeddings/Microsoft_Excel-Arbeitsblatt311.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Arbeitsblatt312.xlsx"/></Relationships>
</file>

<file path=ppt/charts/_rels/chart313.xml.rels><?xml version="1.0" encoding="UTF-8" standalone="yes"?>
<Relationships xmlns="http://schemas.openxmlformats.org/package/2006/relationships"><Relationship Id="rId2" Type="http://schemas.openxmlformats.org/officeDocument/2006/relationships/chartUserShapes" Target="../drawings/drawing181.xml"/><Relationship Id="rId1" Type="http://schemas.openxmlformats.org/officeDocument/2006/relationships/package" Target="../embeddings/Microsoft_Excel-Arbeitsblatt313.xlsx"/></Relationships>
</file>

<file path=ppt/charts/_rels/chart314.xml.rels><?xml version="1.0" encoding="UTF-8" standalone="yes"?>
<Relationships xmlns="http://schemas.openxmlformats.org/package/2006/relationships"><Relationship Id="rId2" Type="http://schemas.openxmlformats.org/officeDocument/2006/relationships/chartUserShapes" Target="../drawings/drawing182.xml"/><Relationship Id="rId1" Type="http://schemas.openxmlformats.org/officeDocument/2006/relationships/package" Target="../embeddings/Microsoft_Excel-Arbeitsblatt314.xlsx"/></Relationships>
</file>

<file path=ppt/charts/_rels/chart315.xml.rels><?xml version="1.0" encoding="UTF-8" standalone="yes"?>
<Relationships xmlns="http://schemas.openxmlformats.org/package/2006/relationships"><Relationship Id="rId2" Type="http://schemas.openxmlformats.org/officeDocument/2006/relationships/chartUserShapes" Target="../drawings/drawing183.xml"/><Relationship Id="rId1" Type="http://schemas.openxmlformats.org/officeDocument/2006/relationships/package" Target="../embeddings/Microsoft_Excel-Arbeitsblatt315.xlsx"/></Relationships>
</file>

<file path=ppt/charts/_rels/chart316.xml.rels><?xml version="1.0" encoding="UTF-8" standalone="yes"?>
<Relationships xmlns="http://schemas.openxmlformats.org/package/2006/relationships"><Relationship Id="rId2" Type="http://schemas.openxmlformats.org/officeDocument/2006/relationships/chartUserShapes" Target="../drawings/drawing184.xml"/><Relationship Id="rId1" Type="http://schemas.openxmlformats.org/officeDocument/2006/relationships/package" Target="../embeddings/Microsoft_Excel-Arbeitsblatt316.xlsx"/></Relationships>
</file>

<file path=ppt/charts/_rels/chart317.xml.rels><?xml version="1.0" encoding="UTF-8" standalone="yes"?>
<Relationships xmlns="http://schemas.openxmlformats.org/package/2006/relationships"><Relationship Id="rId2" Type="http://schemas.openxmlformats.org/officeDocument/2006/relationships/chartUserShapes" Target="../drawings/drawing185.xml"/><Relationship Id="rId1" Type="http://schemas.openxmlformats.org/officeDocument/2006/relationships/package" Target="../embeddings/Microsoft_Excel-Arbeitsblatt317.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Arbeitsblatt318.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Arbeitsblatt319.xlsx"/></Relationships>
</file>

<file path=ppt/charts/_rels/chart32.xml.rels><?xml version="1.0" encoding="UTF-8" standalone="yes"?>
<Relationships xmlns="http://schemas.openxmlformats.org/package/2006/relationships"><Relationship Id="rId2" Type="http://schemas.openxmlformats.org/officeDocument/2006/relationships/chartUserShapes" Target="../drawings/drawing20.xml"/><Relationship Id="rId1" Type="http://schemas.openxmlformats.org/officeDocument/2006/relationships/package" Target="../embeddings/Microsoft_Excel-Arbeitsblatt32.xlsx"/></Relationships>
</file>

<file path=ppt/charts/_rels/chart320.xml.rels><?xml version="1.0" encoding="UTF-8" standalone="yes"?>
<Relationships xmlns="http://schemas.openxmlformats.org/package/2006/relationships"><Relationship Id="rId2" Type="http://schemas.openxmlformats.org/officeDocument/2006/relationships/chartUserShapes" Target="../drawings/drawing186.xml"/><Relationship Id="rId1" Type="http://schemas.openxmlformats.org/officeDocument/2006/relationships/package" Target="../embeddings/Microsoft_Excel-Arbeitsblatt320.xlsx"/></Relationships>
</file>

<file path=ppt/charts/_rels/chart321.xml.rels><?xml version="1.0" encoding="UTF-8" standalone="yes"?>
<Relationships xmlns="http://schemas.openxmlformats.org/package/2006/relationships"><Relationship Id="rId2" Type="http://schemas.openxmlformats.org/officeDocument/2006/relationships/chartUserShapes" Target="../drawings/drawing187.xml"/><Relationship Id="rId1" Type="http://schemas.openxmlformats.org/officeDocument/2006/relationships/package" Target="../embeddings/Microsoft_Excel-Arbeitsblatt321.xlsx"/></Relationships>
</file>

<file path=ppt/charts/_rels/chart322.xml.rels><?xml version="1.0" encoding="UTF-8" standalone="yes"?>
<Relationships xmlns="http://schemas.openxmlformats.org/package/2006/relationships"><Relationship Id="rId2" Type="http://schemas.openxmlformats.org/officeDocument/2006/relationships/chartUserShapes" Target="../drawings/drawing188.xml"/><Relationship Id="rId1" Type="http://schemas.openxmlformats.org/officeDocument/2006/relationships/package" Target="../embeddings/Microsoft_Excel-Arbeitsblatt322.xlsx"/></Relationships>
</file>

<file path=ppt/charts/_rels/chart323.xml.rels><?xml version="1.0" encoding="UTF-8" standalone="yes"?>
<Relationships xmlns="http://schemas.openxmlformats.org/package/2006/relationships"><Relationship Id="rId2" Type="http://schemas.openxmlformats.org/officeDocument/2006/relationships/chartUserShapes" Target="../drawings/drawing189.xml"/><Relationship Id="rId1" Type="http://schemas.openxmlformats.org/officeDocument/2006/relationships/package" Target="../embeddings/Microsoft_Excel-Arbeitsblatt323.xlsx"/></Relationships>
</file>

<file path=ppt/charts/_rels/chart324.xml.rels><?xml version="1.0" encoding="UTF-8" standalone="yes"?>
<Relationships xmlns="http://schemas.openxmlformats.org/package/2006/relationships"><Relationship Id="rId2" Type="http://schemas.openxmlformats.org/officeDocument/2006/relationships/chartUserShapes" Target="../drawings/drawing190.xml"/><Relationship Id="rId1" Type="http://schemas.openxmlformats.org/officeDocument/2006/relationships/package" Target="../embeddings/Microsoft_Excel-Arbeitsblatt324.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Arbeitsblatt325.xlsx"/></Relationships>
</file>

<file path=ppt/charts/_rels/chart326.xml.rels><?xml version="1.0" encoding="UTF-8" standalone="yes"?>
<Relationships xmlns="http://schemas.openxmlformats.org/package/2006/relationships"><Relationship Id="rId2" Type="http://schemas.openxmlformats.org/officeDocument/2006/relationships/chartUserShapes" Target="../drawings/drawing191.xml"/><Relationship Id="rId1" Type="http://schemas.openxmlformats.org/officeDocument/2006/relationships/package" Target="../embeddings/Microsoft_Excel-Arbeitsblatt326.xlsx"/></Relationships>
</file>

<file path=ppt/charts/_rels/chart327.xml.rels><?xml version="1.0" encoding="UTF-8" standalone="yes"?>
<Relationships xmlns="http://schemas.openxmlformats.org/package/2006/relationships"><Relationship Id="rId2" Type="http://schemas.openxmlformats.org/officeDocument/2006/relationships/chartUserShapes" Target="../drawings/drawing192.xml"/><Relationship Id="rId1" Type="http://schemas.openxmlformats.org/officeDocument/2006/relationships/package" Target="../embeddings/Microsoft_Excel-Arbeitsblatt327.xlsx"/></Relationships>
</file>

<file path=ppt/charts/_rels/chart328.xml.rels><?xml version="1.0" encoding="UTF-8" standalone="yes"?>
<Relationships xmlns="http://schemas.openxmlformats.org/package/2006/relationships"><Relationship Id="rId2" Type="http://schemas.openxmlformats.org/officeDocument/2006/relationships/chartUserShapes" Target="../drawings/drawing193.xml"/><Relationship Id="rId1" Type="http://schemas.openxmlformats.org/officeDocument/2006/relationships/package" Target="../embeddings/Microsoft_Excel-Arbeitsblatt328.xlsx"/></Relationships>
</file>

<file path=ppt/charts/_rels/chart329.xml.rels><?xml version="1.0" encoding="UTF-8" standalone="yes"?>
<Relationships xmlns="http://schemas.openxmlformats.org/package/2006/relationships"><Relationship Id="rId2" Type="http://schemas.openxmlformats.org/officeDocument/2006/relationships/chartUserShapes" Target="../drawings/drawing194.xml"/><Relationship Id="rId1" Type="http://schemas.openxmlformats.org/officeDocument/2006/relationships/package" Target="../embeddings/Microsoft_Excel-Arbeitsblatt329.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Arbeitsblatt33.xlsx"/></Relationships>
</file>

<file path=ppt/charts/_rels/chart330.xml.rels><?xml version="1.0" encoding="UTF-8" standalone="yes"?>
<Relationships xmlns="http://schemas.openxmlformats.org/package/2006/relationships"><Relationship Id="rId2" Type="http://schemas.openxmlformats.org/officeDocument/2006/relationships/chartUserShapes" Target="../drawings/drawing195.xml"/><Relationship Id="rId1" Type="http://schemas.openxmlformats.org/officeDocument/2006/relationships/package" Target="../embeddings/Microsoft_Excel-Arbeitsblatt330.xlsx"/></Relationships>
</file>

<file path=ppt/charts/_rels/chart331.xml.rels><?xml version="1.0" encoding="UTF-8" standalone="yes"?>
<Relationships xmlns="http://schemas.openxmlformats.org/package/2006/relationships"><Relationship Id="rId2" Type="http://schemas.openxmlformats.org/officeDocument/2006/relationships/chartUserShapes" Target="../drawings/drawing196.xml"/><Relationship Id="rId1" Type="http://schemas.openxmlformats.org/officeDocument/2006/relationships/package" Target="../embeddings/Microsoft_Excel-Arbeitsblatt331.xlsx"/></Relationships>
</file>

<file path=ppt/charts/_rels/chart332.xml.rels><?xml version="1.0" encoding="UTF-8" standalone="yes"?>
<Relationships xmlns="http://schemas.openxmlformats.org/package/2006/relationships"><Relationship Id="rId2" Type="http://schemas.openxmlformats.org/officeDocument/2006/relationships/chartUserShapes" Target="../drawings/drawing197.xml"/><Relationship Id="rId1" Type="http://schemas.openxmlformats.org/officeDocument/2006/relationships/package" Target="../embeddings/Microsoft_Excel-Arbeitsblatt332.xlsx"/></Relationships>
</file>

<file path=ppt/charts/_rels/chart333.xml.rels><?xml version="1.0" encoding="UTF-8" standalone="yes"?>
<Relationships xmlns="http://schemas.openxmlformats.org/package/2006/relationships"><Relationship Id="rId2" Type="http://schemas.openxmlformats.org/officeDocument/2006/relationships/chartUserShapes" Target="../drawings/drawing198.xml"/><Relationship Id="rId1" Type="http://schemas.openxmlformats.org/officeDocument/2006/relationships/package" Target="../embeddings/Microsoft_Excel-Arbeitsblatt333.xlsx"/></Relationships>
</file>

<file path=ppt/charts/_rels/chart334.xml.rels><?xml version="1.0" encoding="UTF-8" standalone="yes"?>
<Relationships xmlns="http://schemas.openxmlformats.org/package/2006/relationships"><Relationship Id="rId2" Type="http://schemas.openxmlformats.org/officeDocument/2006/relationships/chartUserShapes" Target="../drawings/drawing199.xml"/><Relationship Id="rId1" Type="http://schemas.openxmlformats.org/officeDocument/2006/relationships/package" Target="../embeddings/Microsoft_Excel-Arbeitsblatt334.xlsx"/></Relationships>
</file>

<file path=ppt/charts/_rels/chart335.xml.rels><?xml version="1.0" encoding="UTF-8" standalone="yes"?>
<Relationships xmlns="http://schemas.openxmlformats.org/package/2006/relationships"><Relationship Id="rId2" Type="http://schemas.openxmlformats.org/officeDocument/2006/relationships/chartUserShapes" Target="../drawings/drawing200.xml"/><Relationship Id="rId1" Type="http://schemas.openxmlformats.org/officeDocument/2006/relationships/package" Target="../embeddings/Microsoft_Excel-Arbeitsblatt335.xlsx"/></Relationships>
</file>

<file path=ppt/charts/_rels/chart336.xml.rels><?xml version="1.0" encoding="UTF-8" standalone="yes"?>
<Relationships xmlns="http://schemas.openxmlformats.org/package/2006/relationships"><Relationship Id="rId2" Type="http://schemas.openxmlformats.org/officeDocument/2006/relationships/chartUserShapes" Target="../drawings/drawing201.xml"/><Relationship Id="rId1" Type="http://schemas.openxmlformats.org/officeDocument/2006/relationships/package" Target="../embeddings/Microsoft_Excel-Arbeitsblatt336.xlsx"/></Relationships>
</file>

<file path=ppt/charts/_rels/chart337.xml.rels><?xml version="1.0" encoding="UTF-8" standalone="yes"?>
<Relationships xmlns="http://schemas.openxmlformats.org/package/2006/relationships"><Relationship Id="rId2" Type="http://schemas.openxmlformats.org/officeDocument/2006/relationships/chartUserShapes" Target="../drawings/drawing202.xml"/><Relationship Id="rId1" Type="http://schemas.openxmlformats.org/officeDocument/2006/relationships/package" Target="../embeddings/Microsoft_Excel-Arbeitsblatt337.xlsx"/></Relationships>
</file>

<file path=ppt/charts/_rels/chart338.xml.rels><?xml version="1.0" encoding="UTF-8" standalone="yes"?>
<Relationships xmlns="http://schemas.openxmlformats.org/package/2006/relationships"><Relationship Id="rId2" Type="http://schemas.openxmlformats.org/officeDocument/2006/relationships/chartUserShapes" Target="../drawings/drawing203.xml"/><Relationship Id="rId1" Type="http://schemas.openxmlformats.org/officeDocument/2006/relationships/package" Target="../embeddings/Microsoft_Excel-Arbeitsblatt338.xlsx"/></Relationships>
</file>

<file path=ppt/charts/_rels/chart339.xml.rels><?xml version="1.0" encoding="UTF-8" standalone="yes"?>
<Relationships xmlns="http://schemas.openxmlformats.org/package/2006/relationships"><Relationship Id="rId2" Type="http://schemas.openxmlformats.org/officeDocument/2006/relationships/chartUserShapes" Target="../drawings/drawing204.xml"/><Relationship Id="rId1" Type="http://schemas.openxmlformats.org/officeDocument/2006/relationships/package" Target="../embeddings/Microsoft_Excel-Arbeitsblatt339.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Arbeitsblatt34.xlsx"/></Relationships>
</file>

<file path=ppt/charts/_rels/chart340.xml.rels><?xml version="1.0" encoding="UTF-8" standalone="yes"?>
<Relationships xmlns="http://schemas.openxmlformats.org/package/2006/relationships"><Relationship Id="rId2" Type="http://schemas.openxmlformats.org/officeDocument/2006/relationships/chartUserShapes" Target="../drawings/drawing205.xml"/><Relationship Id="rId1" Type="http://schemas.openxmlformats.org/officeDocument/2006/relationships/package" Target="../embeddings/Microsoft_Excel-Arbeitsblatt340.xlsx"/></Relationships>
</file>

<file path=ppt/charts/_rels/chart341.xml.rels><?xml version="1.0" encoding="UTF-8" standalone="yes"?>
<Relationships xmlns="http://schemas.openxmlformats.org/package/2006/relationships"><Relationship Id="rId2" Type="http://schemas.openxmlformats.org/officeDocument/2006/relationships/chartUserShapes" Target="../drawings/drawing206.xml"/><Relationship Id="rId1" Type="http://schemas.openxmlformats.org/officeDocument/2006/relationships/package" Target="../embeddings/Microsoft_Excel-Arbeitsblatt341.xlsx"/></Relationships>
</file>

<file path=ppt/charts/_rels/chart342.xml.rels><?xml version="1.0" encoding="UTF-8" standalone="yes"?>
<Relationships xmlns="http://schemas.openxmlformats.org/package/2006/relationships"><Relationship Id="rId2" Type="http://schemas.openxmlformats.org/officeDocument/2006/relationships/chartUserShapes" Target="../drawings/drawing207.xml"/><Relationship Id="rId1" Type="http://schemas.openxmlformats.org/officeDocument/2006/relationships/package" Target="../embeddings/Microsoft_Excel-Arbeitsblatt342.xlsx"/></Relationships>
</file>

<file path=ppt/charts/_rels/chart343.xml.rels><?xml version="1.0" encoding="UTF-8" standalone="yes"?>
<Relationships xmlns="http://schemas.openxmlformats.org/package/2006/relationships"><Relationship Id="rId2" Type="http://schemas.openxmlformats.org/officeDocument/2006/relationships/chartUserShapes" Target="../drawings/drawing208.xml"/><Relationship Id="rId1" Type="http://schemas.openxmlformats.org/officeDocument/2006/relationships/package" Target="../embeddings/Microsoft_Excel-Arbeitsblatt343.xlsx"/></Relationships>
</file>

<file path=ppt/charts/_rels/chart344.xml.rels><?xml version="1.0" encoding="UTF-8" standalone="yes"?>
<Relationships xmlns="http://schemas.openxmlformats.org/package/2006/relationships"><Relationship Id="rId2" Type="http://schemas.openxmlformats.org/officeDocument/2006/relationships/chartUserShapes" Target="../drawings/drawing209.xml"/><Relationship Id="rId1" Type="http://schemas.openxmlformats.org/officeDocument/2006/relationships/package" Target="../embeddings/Microsoft_Excel-Arbeitsblatt344.xlsx"/></Relationships>
</file>

<file path=ppt/charts/_rels/chart345.xml.rels><?xml version="1.0" encoding="UTF-8" standalone="yes"?>
<Relationships xmlns="http://schemas.openxmlformats.org/package/2006/relationships"><Relationship Id="rId2" Type="http://schemas.openxmlformats.org/officeDocument/2006/relationships/chartUserShapes" Target="../drawings/drawing210.xml"/><Relationship Id="rId1" Type="http://schemas.openxmlformats.org/officeDocument/2006/relationships/package" Target="../embeddings/Microsoft_Excel-Arbeitsblatt345.xlsx"/></Relationships>
</file>

<file path=ppt/charts/_rels/chart346.xml.rels><?xml version="1.0" encoding="UTF-8" standalone="yes"?>
<Relationships xmlns="http://schemas.openxmlformats.org/package/2006/relationships"><Relationship Id="rId2" Type="http://schemas.openxmlformats.org/officeDocument/2006/relationships/chartUserShapes" Target="../drawings/drawing211.xml"/><Relationship Id="rId1" Type="http://schemas.openxmlformats.org/officeDocument/2006/relationships/package" Target="../embeddings/Microsoft_Excel-Arbeitsblatt346.xlsx"/></Relationships>
</file>

<file path=ppt/charts/_rels/chart347.xml.rels><?xml version="1.0" encoding="UTF-8" standalone="yes"?>
<Relationships xmlns="http://schemas.openxmlformats.org/package/2006/relationships"><Relationship Id="rId2" Type="http://schemas.openxmlformats.org/officeDocument/2006/relationships/chartUserShapes" Target="../drawings/drawing212.xml"/><Relationship Id="rId1" Type="http://schemas.openxmlformats.org/officeDocument/2006/relationships/package" Target="../embeddings/Microsoft_Excel-Arbeitsblatt347.xlsx"/></Relationships>
</file>

<file path=ppt/charts/_rels/chart348.xml.rels><?xml version="1.0" encoding="UTF-8" standalone="yes"?>
<Relationships xmlns="http://schemas.openxmlformats.org/package/2006/relationships"><Relationship Id="rId2" Type="http://schemas.openxmlformats.org/officeDocument/2006/relationships/chartUserShapes" Target="../drawings/drawing213.xml"/><Relationship Id="rId1" Type="http://schemas.openxmlformats.org/officeDocument/2006/relationships/package" Target="../embeddings/Microsoft_Excel-Arbeitsblatt348.xlsx"/></Relationships>
</file>

<file path=ppt/charts/_rels/chart349.xml.rels><?xml version="1.0" encoding="UTF-8" standalone="yes"?>
<Relationships xmlns="http://schemas.openxmlformats.org/package/2006/relationships"><Relationship Id="rId2" Type="http://schemas.openxmlformats.org/officeDocument/2006/relationships/chartUserShapes" Target="../drawings/drawing214.xml"/><Relationship Id="rId1" Type="http://schemas.openxmlformats.org/officeDocument/2006/relationships/package" Target="../embeddings/Microsoft_Excel-Arbeitsblatt349.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Arbeitsblatt35.xlsx"/></Relationships>
</file>

<file path=ppt/charts/_rels/chart350.xml.rels><?xml version="1.0" encoding="UTF-8" standalone="yes"?>
<Relationships xmlns="http://schemas.openxmlformats.org/package/2006/relationships"><Relationship Id="rId2" Type="http://schemas.openxmlformats.org/officeDocument/2006/relationships/chartUserShapes" Target="../drawings/drawing215.xml"/><Relationship Id="rId1" Type="http://schemas.openxmlformats.org/officeDocument/2006/relationships/package" Target="../embeddings/Microsoft_Excel-Arbeitsblatt350.xlsx"/></Relationships>
</file>

<file path=ppt/charts/_rels/chart351.xml.rels><?xml version="1.0" encoding="UTF-8" standalone="yes"?>
<Relationships xmlns="http://schemas.openxmlformats.org/package/2006/relationships"><Relationship Id="rId2" Type="http://schemas.openxmlformats.org/officeDocument/2006/relationships/chartUserShapes" Target="../drawings/drawing216.xml"/><Relationship Id="rId1" Type="http://schemas.openxmlformats.org/officeDocument/2006/relationships/package" Target="../embeddings/Microsoft_Excel-Arbeitsblatt351.xlsx"/></Relationships>
</file>

<file path=ppt/charts/_rels/chart352.xml.rels><?xml version="1.0" encoding="UTF-8" standalone="yes"?>
<Relationships xmlns="http://schemas.openxmlformats.org/package/2006/relationships"><Relationship Id="rId1" Type="http://schemas.openxmlformats.org/officeDocument/2006/relationships/package" Target="../embeddings/Microsoft_Excel-Arbeitsblatt352.xlsx"/></Relationships>
</file>

<file path=ppt/charts/_rels/chart353.xml.rels><?xml version="1.0" encoding="UTF-8" standalone="yes"?>
<Relationships xmlns="http://schemas.openxmlformats.org/package/2006/relationships"><Relationship Id="rId1" Type="http://schemas.openxmlformats.org/officeDocument/2006/relationships/package" Target="../embeddings/Microsoft_Excel-Arbeitsblatt353.xlsx"/></Relationships>
</file>

<file path=ppt/charts/_rels/chart354.xml.rels><?xml version="1.0" encoding="UTF-8" standalone="yes"?>
<Relationships xmlns="http://schemas.openxmlformats.org/package/2006/relationships"><Relationship Id="rId2" Type="http://schemas.openxmlformats.org/officeDocument/2006/relationships/chartUserShapes" Target="../drawings/drawing217.xml"/><Relationship Id="rId1" Type="http://schemas.openxmlformats.org/officeDocument/2006/relationships/package" Target="../embeddings/Microsoft_Excel-Arbeitsblatt354.xlsx"/></Relationships>
</file>

<file path=ppt/charts/_rels/chart355.xml.rels><?xml version="1.0" encoding="UTF-8" standalone="yes"?>
<Relationships xmlns="http://schemas.openxmlformats.org/package/2006/relationships"><Relationship Id="rId1" Type="http://schemas.openxmlformats.org/officeDocument/2006/relationships/package" Target="../embeddings/Microsoft_Excel-Arbeitsblatt355.xlsx"/></Relationships>
</file>

<file path=ppt/charts/_rels/chart356.xml.rels><?xml version="1.0" encoding="UTF-8" standalone="yes"?>
<Relationships xmlns="http://schemas.openxmlformats.org/package/2006/relationships"><Relationship Id="rId1" Type="http://schemas.openxmlformats.org/officeDocument/2006/relationships/package" Target="../embeddings/Microsoft_Excel-Arbeitsblatt356.xlsx"/></Relationships>
</file>

<file path=ppt/charts/_rels/chart357.xml.rels><?xml version="1.0" encoding="UTF-8" standalone="yes"?>
<Relationships xmlns="http://schemas.openxmlformats.org/package/2006/relationships"><Relationship Id="rId1" Type="http://schemas.openxmlformats.org/officeDocument/2006/relationships/package" Target="../embeddings/Microsoft_Excel-Arbeitsblatt357.xlsx"/></Relationships>
</file>

<file path=ppt/charts/_rels/chart358.xml.rels><?xml version="1.0" encoding="UTF-8" standalone="yes"?>
<Relationships xmlns="http://schemas.openxmlformats.org/package/2006/relationships"><Relationship Id="rId1" Type="http://schemas.openxmlformats.org/officeDocument/2006/relationships/package" Target="../embeddings/Microsoft_Excel-Arbeitsblatt358.xlsx"/></Relationships>
</file>

<file path=ppt/charts/_rels/chart359.xml.rels><?xml version="1.0" encoding="UTF-8" standalone="yes"?>
<Relationships xmlns="http://schemas.openxmlformats.org/package/2006/relationships"><Relationship Id="rId2" Type="http://schemas.openxmlformats.org/officeDocument/2006/relationships/chartUserShapes" Target="../drawings/drawing218.xml"/><Relationship Id="rId1" Type="http://schemas.openxmlformats.org/officeDocument/2006/relationships/package" Target="../embeddings/Microsoft_Excel-Arbeitsblatt359.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Arbeitsblatt36.xlsx"/></Relationships>
</file>

<file path=ppt/charts/_rels/chart360.xml.rels><?xml version="1.0" encoding="UTF-8" standalone="yes"?>
<Relationships xmlns="http://schemas.openxmlformats.org/package/2006/relationships"><Relationship Id="rId2" Type="http://schemas.openxmlformats.org/officeDocument/2006/relationships/chartUserShapes" Target="../drawings/drawing219.xml"/><Relationship Id="rId1" Type="http://schemas.openxmlformats.org/officeDocument/2006/relationships/package" Target="../embeddings/Microsoft_Excel-Arbeitsblatt360.xlsx"/></Relationships>
</file>

<file path=ppt/charts/_rels/chart361.xml.rels><?xml version="1.0" encoding="UTF-8" standalone="yes"?>
<Relationships xmlns="http://schemas.openxmlformats.org/package/2006/relationships"><Relationship Id="rId2" Type="http://schemas.openxmlformats.org/officeDocument/2006/relationships/chartUserShapes" Target="../drawings/drawing220.xml"/><Relationship Id="rId1" Type="http://schemas.openxmlformats.org/officeDocument/2006/relationships/package" Target="../embeddings/Microsoft_Excel-Arbeitsblatt361.xlsx"/></Relationships>
</file>

<file path=ppt/charts/_rels/chart362.xml.rels><?xml version="1.0" encoding="UTF-8" standalone="yes"?>
<Relationships xmlns="http://schemas.openxmlformats.org/package/2006/relationships"><Relationship Id="rId2" Type="http://schemas.openxmlformats.org/officeDocument/2006/relationships/chartUserShapes" Target="../drawings/drawing221.xml"/><Relationship Id="rId1" Type="http://schemas.openxmlformats.org/officeDocument/2006/relationships/package" Target="../embeddings/Microsoft_Excel-Arbeitsblatt362.xlsx"/></Relationships>
</file>

<file path=ppt/charts/_rels/chart363.xml.rels><?xml version="1.0" encoding="UTF-8" standalone="yes"?>
<Relationships xmlns="http://schemas.openxmlformats.org/package/2006/relationships"><Relationship Id="rId2" Type="http://schemas.openxmlformats.org/officeDocument/2006/relationships/chartUserShapes" Target="../drawings/drawing222.xml"/><Relationship Id="rId1" Type="http://schemas.openxmlformats.org/officeDocument/2006/relationships/package" Target="../embeddings/Microsoft_Excel-Arbeitsblatt363.xlsx"/></Relationships>
</file>

<file path=ppt/charts/_rels/chart364.xml.rels><?xml version="1.0" encoding="UTF-8" standalone="yes"?>
<Relationships xmlns="http://schemas.openxmlformats.org/package/2006/relationships"><Relationship Id="rId2" Type="http://schemas.openxmlformats.org/officeDocument/2006/relationships/chartUserShapes" Target="../drawings/drawing223.xml"/><Relationship Id="rId1" Type="http://schemas.openxmlformats.org/officeDocument/2006/relationships/package" Target="../embeddings/Microsoft_Excel-Arbeitsblatt364.xlsx"/></Relationships>
</file>

<file path=ppt/charts/_rels/chart365.xml.rels><?xml version="1.0" encoding="UTF-8" standalone="yes"?>
<Relationships xmlns="http://schemas.openxmlformats.org/package/2006/relationships"><Relationship Id="rId2" Type="http://schemas.openxmlformats.org/officeDocument/2006/relationships/chartUserShapes" Target="../drawings/drawing224.xml"/><Relationship Id="rId1" Type="http://schemas.openxmlformats.org/officeDocument/2006/relationships/package" Target="../embeddings/Microsoft_Excel-Arbeitsblatt365.xlsx"/></Relationships>
</file>

<file path=ppt/charts/_rels/chart366.xml.rels><?xml version="1.0" encoding="UTF-8" standalone="yes"?>
<Relationships xmlns="http://schemas.openxmlformats.org/package/2006/relationships"><Relationship Id="rId2" Type="http://schemas.openxmlformats.org/officeDocument/2006/relationships/chartUserShapes" Target="../drawings/drawing225.xml"/><Relationship Id="rId1" Type="http://schemas.openxmlformats.org/officeDocument/2006/relationships/package" Target="../embeddings/Microsoft_Excel-Arbeitsblatt366.xlsx"/></Relationships>
</file>

<file path=ppt/charts/_rels/chart367.xml.rels><?xml version="1.0" encoding="UTF-8" standalone="yes"?>
<Relationships xmlns="http://schemas.openxmlformats.org/package/2006/relationships"><Relationship Id="rId2" Type="http://schemas.openxmlformats.org/officeDocument/2006/relationships/chartUserShapes" Target="../drawings/drawing226.xml"/><Relationship Id="rId1" Type="http://schemas.openxmlformats.org/officeDocument/2006/relationships/package" Target="../embeddings/Microsoft_Excel-Arbeitsblatt367.xlsx"/></Relationships>
</file>

<file path=ppt/charts/_rels/chart368.xml.rels><?xml version="1.0" encoding="UTF-8" standalone="yes"?>
<Relationships xmlns="http://schemas.openxmlformats.org/package/2006/relationships"><Relationship Id="rId2" Type="http://schemas.openxmlformats.org/officeDocument/2006/relationships/chartUserShapes" Target="../drawings/drawing227.xml"/><Relationship Id="rId1" Type="http://schemas.openxmlformats.org/officeDocument/2006/relationships/package" Target="../embeddings/Microsoft_Excel-Arbeitsblatt368.xlsx"/></Relationships>
</file>

<file path=ppt/charts/_rels/chart369.xml.rels><?xml version="1.0" encoding="UTF-8" standalone="yes"?>
<Relationships xmlns="http://schemas.openxmlformats.org/package/2006/relationships"><Relationship Id="rId2" Type="http://schemas.openxmlformats.org/officeDocument/2006/relationships/chartUserShapes" Target="../drawings/drawing228.xml"/><Relationship Id="rId1" Type="http://schemas.openxmlformats.org/officeDocument/2006/relationships/package" Target="../embeddings/Microsoft_Excel-Arbeitsblatt369.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Arbeitsblatt37.xlsx"/></Relationships>
</file>

<file path=ppt/charts/_rels/chart370.xml.rels><?xml version="1.0" encoding="UTF-8" standalone="yes"?>
<Relationships xmlns="http://schemas.openxmlformats.org/package/2006/relationships"><Relationship Id="rId2" Type="http://schemas.openxmlformats.org/officeDocument/2006/relationships/chartUserShapes" Target="../drawings/drawing229.xml"/><Relationship Id="rId1" Type="http://schemas.openxmlformats.org/officeDocument/2006/relationships/package" Target="../embeddings/Microsoft_Excel-Arbeitsblatt370.xlsx"/></Relationships>
</file>

<file path=ppt/charts/_rels/chart371.xml.rels><?xml version="1.0" encoding="UTF-8" standalone="yes"?>
<Relationships xmlns="http://schemas.openxmlformats.org/package/2006/relationships"><Relationship Id="rId1" Type="http://schemas.openxmlformats.org/officeDocument/2006/relationships/package" Target="../embeddings/Microsoft_Excel-Arbeitsblatt371.xlsx"/></Relationships>
</file>

<file path=ppt/charts/_rels/chart372.xml.rels><?xml version="1.0" encoding="UTF-8" standalone="yes"?>
<Relationships xmlns="http://schemas.openxmlformats.org/package/2006/relationships"><Relationship Id="rId1" Type="http://schemas.openxmlformats.org/officeDocument/2006/relationships/package" Target="../embeddings/Microsoft_Excel-Arbeitsblatt372.xlsx"/></Relationships>
</file>

<file path=ppt/charts/_rels/chart373.xml.rels><?xml version="1.0" encoding="UTF-8" standalone="yes"?>
<Relationships xmlns="http://schemas.openxmlformats.org/package/2006/relationships"><Relationship Id="rId2" Type="http://schemas.openxmlformats.org/officeDocument/2006/relationships/chartUserShapes" Target="../drawings/drawing230.xml"/><Relationship Id="rId1" Type="http://schemas.openxmlformats.org/officeDocument/2006/relationships/package" Target="../embeddings/Microsoft_Excel-Arbeitsblatt373.xlsx"/></Relationships>
</file>

<file path=ppt/charts/_rels/chart374.xml.rels><?xml version="1.0" encoding="UTF-8" standalone="yes"?>
<Relationships xmlns="http://schemas.openxmlformats.org/package/2006/relationships"><Relationship Id="rId2" Type="http://schemas.openxmlformats.org/officeDocument/2006/relationships/chartUserShapes" Target="../drawings/drawing231.xml"/><Relationship Id="rId1" Type="http://schemas.openxmlformats.org/officeDocument/2006/relationships/package" Target="../embeddings/Microsoft_Excel-Arbeitsblatt374.xlsx"/></Relationships>
</file>

<file path=ppt/charts/_rels/chart375.xml.rels><?xml version="1.0" encoding="UTF-8" standalone="yes"?>
<Relationships xmlns="http://schemas.openxmlformats.org/package/2006/relationships"><Relationship Id="rId1" Type="http://schemas.openxmlformats.org/officeDocument/2006/relationships/package" Target="../embeddings/Microsoft_Excel-Arbeitsblatt375.xlsx"/></Relationships>
</file>

<file path=ppt/charts/_rels/chart376.xml.rels><?xml version="1.0" encoding="UTF-8" standalone="yes"?>
<Relationships xmlns="http://schemas.openxmlformats.org/package/2006/relationships"><Relationship Id="rId1" Type="http://schemas.openxmlformats.org/officeDocument/2006/relationships/package" Target="../embeddings/Microsoft_Excel-Arbeitsblatt376.xlsx"/></Relationships>
</file>

<file path=ppt/charts/_rels/chart377.xml.rels><?xml version="1.0" encoding="UTF-8" standalone="yes"?>
<Relationships xmlns="http://schemas.openxmlformats.org/package/2006/relationships"><Relationship Id="rId1" Type="http://schemas.openxmlformats.org/officeDocument/2006/relationships/package" Target="../embeddings/Microsoft_Excel-Arbeitsblatt377.xlsx"/></Relationships>
</file>

<file path=ppt/charts/_rels/chart378.xml.rels><?xml version="1.0" encoding="UTF-8" standalone="yes"?>
<Relationships xmlns="http://schemas.openxmlformats.org/package/2006/relationships"><Relationship Id="rId1" Type="http://schemas.openxmlformats.org/officeDocument/2006/relationships/package" Target="../embeddings/Microsoft_Excel-Arbeitsblatt378.xlsx"/></Relationships>
</file>

<file path=ppt/charts/_rels/chart379.xml.rels><?xml version="1.0" encoding="UTF-8" standalone="yes"?>
<Relationships xmlns="http://schemas.openxmlformats.org/package/2006/relationships"><Relationship Id="rId1" Type="http://schemas.openxmlformats.org/officeDocument/2006/relationships/package" Target="../embeddings/Microsoft_Excel-Arbeitsblatt379.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Arbeitsblatt38.xlsx"/></Relationships>
</file>

<file path=ppt/charts/_rels/chart380.xml.rels><?xml version="1.0" encoding="UTF-8" standalone="yes"?>
<Relationships xmlns="http://schemas.openxmlformats.org/package/2006/relationships"><Relationship Id="rId1" Type="http://schemas.openxmlformats.org/officeDocument/2006/relationships/package" Target="../embeddings/Microsoft_Excel-Arbeitsblatt380.xlsx"/></Relationships>
</file>

<file path=ppt/charts/_rels/chart381.xml.rels><?xml version="1.0" encoding="UTF-8" standalone="yes"?>
<Relationships xmlns="http://schemas.openxmlformats.org/package/2006/relationships"><Relationship Id="rId2" Type="http://schemas.openxmlformats.org/officeDocument/2006/relationships/chartUserShapes" Target="../drawings/drawing232.xml"/><Relationship Id="rId1" Type="http://schemas.openxmlformats.org/officeDocument/2006/relationships/package" Target="../embeddings/Microsoft_Excel-Arbeitsblatt381.xlsx"/></Relationships>
</file>

<file path=ppt/charts/_rels/chart382.xml.rels><?xml version="1.0" encoding="UTF-8" standalone="yes"?>
<Relationships xmlns="http://schemas.openxmlformats.org/package/2006/relationships"><Relationship Id="rId1" Type="http://schemas.openxmlformats.org/officeDocument/2006/relationships/package" Target="../embeddings/Microsoft_Excel-Arbeitsblatt382.xlsx"/></Relationships>
</file>

<file path=ppt/charts/_rels/chart383.xml.rels><?xml version="1.0" encoding="UTF-8" standalone="yes"?>
<Relationships xmlns="http://schemas.openxmlformats.org/package/2006/relationships"><Relationship Id="rId1" Type="http://schemas.openxmlformats.org/officeDocument/2006/relationships/package" Target="../embeddings/Microsoft_Excel-Arbeitsblatt383.xlsx"/></Relationships>
</file>

<file path=ppt/charts/_rels/chart384.xml.rels><?xml version="1.0" encoding="UTF-8" standalone="yes"?>
<Relationships xmlns="http://schemas.openxmlformats.org/package/2006/relationships"><Relationship Id="rId1" Type="http://schemas.openxmlformats.org/officeDocument/2006/relationships/package" Target="../embeddings/Microsoft_Excel-Arbeitsblatt384.xlsx"/></Relationships>
</file>

<file path=ppt/charts/_rels/chart385.xml.rels><?xml version="1.0" encoding="UTF-8" standalone="yes"?>
<Relationships xmlns="http://schemas.openxmlformats.org/package/2006/relationships"><Relationship Id="rId1" Type="http://schemas.openxmlformats.org/officeDocument/2006/relationships/package" Target="../embeddings/Microsoft_Excel-Arbeitsblatt385.xlsx"/></Relationships>
</file>

<file path=ppt/charts/_rels/chart386.xml.rels><?xml version="1.0" encoding="UTF-8" standalone="yes"?>
<Relationships xmlns="http://schemas.openxmlformats.org/package/2006/relationships"><Relationship Id="rId2" Type="http://schemas.openxmlformats.org/officeDocument/2006/relationships/chartUserShapes" Target="../drawings/drawing233.xml"/><Relationship Id="rId1" Type="http://schemas.openxmlformats.org/officeDocument/2006/relationships/package" Target="../embeddings/Microsoft_Excel-Arbeitsblatt386.xlsx"/></Relationships>
</file>

<file path=ppt/charts/_rels/chart387.xml.rels><?xml version="1.0" encoding="UTF-8" standalone="yes"?>
<Relationships xmlns="http://schemas.openxmlformats.org/package/2006/relationships"><Relationship Id="rId2" Type="http://schemas.openxmlformats.org/officeDocument/2006/relationships/chartUserShapes" Target="../drawings/drawing234.xml"/><Relationship Id="rId1" Type="http://schemas.openxmlformats.org/officeDocument/2006/relationships/package" Target="../embeddings/Microsoft_Excel-Arbeitsblatt387.xlsx"/></Relationships>
</file>

<file path=ppt/charts/_rels/chart388.xml.rels><?xml version="1.0" encoding="UTF-8" standalone="yes"?>
<Relationships xmlns="http://schemas.openxmlformats.org/package/2006/relationships"><Relationship Id="rId2" Type="http://schemas.openxmlformats.org/officeDocument/2006/relationships/chartUserShapes" Target="../drawings/drawing235.xml"/><Relationship Id="rId1" Type="http://schemas.openxmlformats.org/officeDocument/2006/relationships/package" Target="../embeddings/Microsoft_Excel-Arbeitsblatt388.xlsx"/></Relationships>
</file>

<file path=ppt/charts/_rels/chart389.xml.rels><?xml version="1.0" encoding="UTF-8" standalone="yes"?>
<Relationships xmlns="http://schemas.openxmlformats.org/package/2006/relationships"><Relationship Id="rId1" Type="http://schemas.openxmlformats.org/officeDocument/2006/relationships/package" Target="../embeddings/Microsoft_Excel-Arbeitsblatt389.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Arbeitsblatt39.xlsx"/></Relationships>
</file>

<file path=ppt/charts/_rels/chart390.xml.rels><?xml version="1.0" encoding="UTF-8" standalone="yes"?>
<Relationships xmlns="http://schemas.openxmlformats.org/package/2006/relationships"><Relationship Id="rId2" Type="http://schemas.openxmlformats.org/officeDocument/2006/relationships/chartUserShapes" Target="../drawings/drawing236.xml"/><Relationship Id="rId1" Type="http://schemas.openxmlformats.org/officeDocument/2006/relationships/package" Target="../embeddings/Microsoft_Excel-Arbeitsblatt390.xlsx"/></Relationships>
</file>

<file path=ppt/charts/_rels/chart391.xml.rels><?xml version="1.0" encoding="UTF-8" standalone="yes"?>
<Relationships xmlns="http://schemas.openxmlformats.org/package/2006/relationships"><Relationship Id="rId2" Type="http://schemas.openxmlformats.org/officeDocument/2006/relationships/chartUserShapes" Target="../drawings/drawing237.xml"/><Relationship Id="rId1" Type="http://schemas.openxmlformats.org/officeDocument/2006/relationships/package" Target="../embeddings/Microsoft_Excel-Arbeitsblatt391.xlsx"/></Relationships>
</file>

<file path=ppt/charts/_rels/chart392.xml.rels><?xml version="1.0" encoding="UTF-8" standalone="yes"?>
<Relationships xmlns="http://schemas.openxmlformats.org/package/2006/relationships"><Relationship Id="rId1" Type="http://schemas.openxmlformats.org/officeDocument/2006/relationships/package" Target="../embeddings/Microsoft_Excel-Arbeitsblatt392.xlsx"/></Relationships>
</file>

<file path=ppt/charts/_rels/chart393.xml.rels><?xml version="1.0" encoding="UTF-8" standalone="yes"?>
<Relationships xmlns="http://schemas.openxmlformats.org/package/2006/relationships"><Relationship Id="rId2" Type="http://schemas.openxmlformats.org/officeDocument/2006/relationships/chartUserShapes" Target="../drawings/drawing238.xml"/><Relationship Id="rId1" Type="http://schemas.openxmlformats.org/officeDocument/2006/relationships/package" Target="../embeddings/Microsoft_Excel-Arbeitsblatt393.xlsx"/></Relationships>
</file>

<file path=ppt/charts/_rels/chart394.xml.rels><?xml version="1.0" encoding="UTF-8" standalone="yes"?>
<Relationships xmlns="http://schemas.openxmlformats.org/package/2006/relationships"><Relationship Id="rId2" Type="http://schemas.openxmlformats.org/officeDocument/2006/relationships/chartUserShapes" Target="../drawings/drawing239.xml"/><Relationship Id="rId1" Type="http://schemas.openxmlformats.org/officeDocument/2006/relationships/package" Target="../embeddings/Microsoft_Excel-Arbeitsblatt394.xlsx"/></Relationships>
</file>

<file path=ppt/charts/_rels/chart395.xml.rels><?xml version="1.0" encoding="UTF-8" standalone="yes"?>
<Relationships xmlns="http://schemas.openxmlformats.org/package/2006/relationships"><Relationship Id="rId2" Type="http://schemas.openxmlformats.org/officeDocument/2006/relationships/chartUserShapes" Target="../drawings/drawing240.xml"/><Relationship Id="rId1" Type="http://schemas.openxmlformats.org/officeDocument/2006/relationships/package" Target="../embeddings/Microsoft_Excel-Arbeitsblatt395.xlsx"/></Relationships>
</file>

<file path=ppt/charts/_rels/chart396.xml.rels><?xml version="1.0" encoding="UTF-8" standalone="yes"?>
<Relationships xmlns="http://schemas.openxmlformats.org/package/2006/relationships"><Relationship Id="rId2" Type="http://schemas.openxmlformats.org/officeDocument/2006/relationships/chartUserShapes" Target="../drawings/drawing241.xml"/><Relationship Id="rId1" Type="http://schemas.openxmlformats.org/officeDocument/2006/relationships/package" Target="../embeddings/Microsoft_Excel-Arbeitsblatt396.xlsx"/></Relationships>
</file>

<file path=ppt/charts/_rels/chart397.xml.rels><?xml version="1.0" encoding="UTF-8" standalone="yes"?>
<Relationships xmlns="http://schemas.openxmlformats.org/package/2006/relationships"><Relationship Id="rId2" Type="http://schemas.openxmlformats.org/officeDocument/2006/relationships/chartUserShapes" Target="../drawings/drawing242.xml"/><Relationship Id="rId1" Type="http://schemas.openxmlformats.org/officeDocument/2006/relationships/package" Target="../embeddings/Microsoft_Excel-Arbeitsblatt397.xlsx"/></Relationships>
</file>

<file path=ppt/charts/_rels/chart398.xml.rels><?xml version="1.0" encoding="UTF-8" standalone="yes"?>
<Relationships xmlns="http://schemas.openxmlformats.org/package/2006/relationships"><Relationship Id="rId2" Type="http://schemas.openxmlformats.org/officeDocument/2006/relationships/chartUserShapes" Target="../drawings/drawing243.xml"/><Relationship Id="rId1" Type="http://schemas.openxmlformats.org/officeDocument/2006/relationships/package" Target="../embeddings/Microsoft_Excel-Arbeitsblatt398.xlsx"/></Relationships>
</file>

<file path=ppt/charts/_rels/chart399.xml.rels><?xml version="1.0" encoding="UTF-8" standalone="yes"?>
<Relationships xmlns="http://schemas.openxmlformats.org/package/2006/relationships"><Relationship Id="rId2" Type="http://schemas.openxmlformats.org/officeDocument/2006/relationships/chartUserShapes" Target="../drawings/drawing244.xml"/><Relationship Id="rId1" Type="http://schemas.openxmlformats.org/officeDocument/2006/relationships/package" Target="../embeddings/Microsoft_Excel-Arbeitsblatt399.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Arbeitsblatt4.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Arbeitsblatt40.xlsx"/></Relationships>
</file>

<file path=ppt/charts/_rels/chart400.xml.rels><?xml version="1.0" encoding="UTF-8" standalone="yes"?>
<Relationships xmlns="http://schemas.openxmlformats.org/package/2006/relationships"><Relationship Id="rId2" Type="http://schemas.openxmlformats.org/officeDocument/2006/relationships/chartUserShapes" Target="../drawings/drawing245.xml"/><Relationship Id="rId1" Type="http://schemas.openxmlformats.org/officeDocument/2006/relationships/package" Target="../embeddings/Microsoft_Excel-Arbeitsblatt400.xlsx"/></Relationships>
</file>

<file path=ppt/charts/_rels/chart401.xml.rels><?xml version="1.0" encoding="UTF-8" standalone="yes"?>
<Relationships xmlns="http://schemas.openxmlformats.org/package/2006/relationships"><Relationship Id="rId2" Type="http://schemas.openxmlformats.org/officeDocument/2006/relationships/chartUserShapes" Target="../drawings/drawing246.xml"/><Relationship Id="rId1" Type="http://schemas.openxmlformats.org/officeDocument/2006/relationships/package" Target="../embeddings/Microsoft_Excel-Arbeitsblatt401.xlsx"/></Relationships>
</file>

<file path=ppt/charts/_rels/chart402.xml.rels><?xml version="1.0" encoding="UTF-8" standalone="yes"?>
<Relationships xmlns="http://schemas.openxmlformats.org/package/2006/relationships"><Relationship Id="rId2" Type="http://schemas.openxmlformats.org/officeDocument/2006/relationships/chartUserShapes" Target="../drawings/drawing247.xml"/><Relationship Id="rId1" Type="http://schemas.openxmlformats.org/officeDocument/2006/relationships/package" Target="../embeddings/Microsoft_Excel-Arbeitsblatt402.xlsx"/></Relationships>
</file>

<file path=ppt/charts/_rels/chart403.xml.rels><?xml version="1.0" encoding="UTF-8" standalone="yes"?>
<Relationships xmlns="http://schemas.openxmlformats.org/package/2006/relationships"><Relationship Id="rId2" Type="http://schemas.openxmlformats.org/officeDocument/2006/relationships/chartUserShapes" Target="../drawings/drawing248.xml"/><Relationship Id="rId1" Type="http://schemas.openxmlformats.org/officeDocument/2006/relationships/package" Target="../embeddings/Microsoft_Excel-Arbeitsblatt403.xlsx"/></Relationships>
</file>

<file path=ppt/charts/_rels/chart404.xml.rels><?xml version="1.0" encoding="UTF-8" standalone="yes"?>
<Relationships xmlns="http://schemas.openxmlformats.org/package/2006/relationships"><Relationship Id="rId2" Type="http://schemas.openxmlformats.org/officeDocument/2006/relationships/chartUserShapes" Target="../drawings/drawing249.xml"/><Relationship Id="rId1" Type="http://schemas.openxmlformats.org/officeDocument/2006/relationships/package" Target="../embeddings/Microsoft_Excel-Arbeitsblatt404.xlsx"/></Relationships>
</file>

<file path=ppt/charts/_rels/chart405.xml.rels><?xml version="1.0" encoding="UTF-8" standalone="yes"?>
<Relationships xmlns="http://schemas.openxmlformats.org/package/2006/relationships"><Relationship Id="rId1" Type="http://schemas.openxmlformats.org/officeDocument/2006/relationships/package" Target="../embeddings/Microsoft_Excel-Arbeitsblatt405.xlsx"/></Relationships>
</file>

<file path=ppt/charts/_rels/chart406.xml.rels><?xml version="1.0" encoding="UTF-8" standalone="yes"?>
<Relationships xmlns="http://schemas.openxmlformats.org/package/2006/relationships"><Relationship Id="rId1" Type="http://schemas.openxmlformats.org/officeDocument/2006/relationships/package" Target="../embeddings/Microsoft_Excel-Arbeitsblatt406.xlsx"/></Relationships>
</file>

<file path=ppt/charts/_rels/chart407.xml.rels><?xml version="1.0" encoding="UTF-8" standalone="yes"?>
<Relationships xmlns="http://schemas.openxmlformats.org/package/2006/relationships"><Relationship Id="rId1" Type="http://schemas.openxmlformats.org/officeDocument/2006/relationships/package" Target="../embeddings/Microsoft_Excel-Arbeitsblatt407.xlsx"/></Relationships>
</file>

<file path=ppt/charts/_rels/chart408.xml.rels><?xml version="1.0" encoding="UTF-8" standalone="yes"?>
<Relationships xmlns="http://schemas.openxmlformats.org/package/2006/relationships"><Relationship Id="rId2" Type="http://schemas.openxmlformats.org/officeDocument/2006/relationships/chartUserShapes" Target="../drawings/drawing250.xml"/><Relationship Id="rId1" Type="http://schemas.openxmlformats.org/officeDocument/2006/relationships/package" Target="../embeddings/Microsoft_Excel-Arbeitsblatt408.xlsx"/></Relationships>
</file>

<file path=ppt/charts/_rels/chart409.xml.rels><?xml version="1.0" encoding="UTF-8" standalone="yes"?>
<Relationships xmlns="http://schemas.openxmlformats.org/package/2006/relationships"><Relationship Id="rId2" Type="http://schemas.openxmlformats.org/officeDocument/2006/relationships/chartUserShapes" Target="../drawings/drawing251.xml"/><Relationship Id="rId1" Type="http://schemas.openxmlformats.org/officeDocument/2006/relationships/package" Target="../embeddings/Microsoft_Excel-Arbeitsblatt409.xlsx"/></Relationships>
</file>

<file path=ppt/charts/_rels/chart41.xml.rels><?xml version="1.0" encoding="UTF-8" standalone="yes"?>
<Relationships xmlns="http://schemas.openxmlformats.org/package/2006/relationships"><Relationship Id="rId2" Type="http://schemas.openxmlformats.org/officeDocument/2006/relationships/chartUserShapes" Target="../drawings/drawing21.xml"/><Relationship Id="rId1" Type="http://schemas.openxmlformats.org/officeDocument/2006/relationships/package" Target="../embeddings/Microsoft_Excel-Arbeitsblatt41.xlsx"/></Relationships>
</file>

<file path=ppt/charts/_rels/chart410.xml.rels><?xml version="1.0" encoding="UTF-8" standalone="yes"?>
<Relationships xmlns="http://schemas.openxmlformats.org/package/2006/relationships"><Relationship Id="rId2" Type="http://schemas.openxmlformats.org/officeDocument/2006/relationships/chartUserShapes" Target="../drawings/drawing252.xml"/><Relationship Id="rId1" Type="http://schemas.openxmlformats.org/officeDocument/2006/relationships/package" Target="../embeddings/Microsoft_Excel-Arbeitsblatt410.xlsx"/></Relationships>
</file>

<file path=ppt/charts/_rels/chart411.xml.rels><?xml version="1.0" encoding="UTF-8" standalone="yes"?>
<Relationships xmlns="http://schemas.openxmlformats.org/package/2006/relationships"><Relationship Id="rId2" Type="http://schemas.openxmlformats.org/officeDocument/2006/relationships/chartUserShapes" Target="../drawings/drawing253.xml"/><Relationship Id="rId1" Type="http://schemas.openxmlformats.org/officeDocument/2006/relationships/package" Target="../embeddings/Microsoft_Excel-Arbeitsblatt411.xlsx"/></Relationships>
</file>

<file path=ppt/charts/_rels/chart412.xml.rels><?xml version="1.0" encoding="UTF-8" standalone="yes"?>
<Relationships xmlns="http://schemas.openxmlformats.org/package/2006/relationships"><Relationship Id="rId2" Type="http://schemas.openxmlformats.org/officeDocument/2006/relationships/chartUserShapes" Target="../drawings/drawing254.xml"/><Relationship Id="rId1" Type="http://schemas.openxmlformats.org/officeDocument/2006/relationships/package" Target="../embeddings/Microsoft_Excel-Arbeitsblatt412.xlsx"/></Relationships>
</file>

<file path=ppt/charts/_rels/chart413.xml.rels><?xml version="1.0" encoding="UTF-8" standalone="yes"?>
<Relationships xmlns="http://schemas.openxmlformats.org/package/2006/relationships"><Relationship Id="rId2" Type="http://schemas.openxmlformats.org/officeDocument/2006/relationships/chartUserShapes" Target="../drawings/drawing255.xml"/><Relationship Id="rId1" Type="http://schemas.openxmlformats.org/officeDocument/2006/relationships/package" Target="../embeddings/Microsoft_Excel-Arbeitsblatt413.xlsx"/></Relationships>
</file>

<file path=ppt/charts/_rels/chart414.xml.rels><?xml version="1.0" encoding="UTF-8" standalone="yes"?>
<Relationships xmlns="http://schemas.openxmlformats.org/package/2006/relationships"><Relationship Id="rId1" Type="http://schemas.openxmlformats.org/officeDocument/2006/relationships/package" Target="../embeddings/Microsoft_Excel-Arbeitsblatt414.xlsx"/></Relationships>
</file>

<file path=ppt/charts/_rels/chart415.xml.rels><?xml version="1.0" encoding="UTF-8" standalone="yes"?>
<Relationships xmlns="http://schemas.openxmlformats.org/package/2006/relationships"><Relationship Id="rId1" Type="http://schemas.openxmlformats.org/officeDocument/2006/relationships/package" Target="../embeddings/Microsoft_Excel-Arbeitsblatt415.xlsx"/></Relationships>
</file>

<file path=ppt/charts/_rels/chart416.xml.rels><?xml version="1.0" encoding="UTF-8" standalone="yes"?>
<Relationships xmlns="http://schemas.openxmlformats.org/package/2006/relationships"><Relationship Id="rId1" Type="http://schemas.openxmlformats.org/officeDocument/2006/relationships/package" Target="../embeddings/Microsoft_Excel-Arbeitsblatt416.xlsx"/></Relationships>
</file>

<file path=ppt/charts/_rels/chart417.xml.rels><?xml version="1.0" encoding="UTF-8" standalone="yes"?>
<Relationships xmlns="http://schemas.openxmlformats.org/package/2006/relationships"><Relationship Id="rId2" Type="http://schemas.openxmlformats.org/officeDocument/2006/relationships/chartUserShapes" Target="../drawings/drawing256.xml"/><Relationship Id="rId1" Type="http://schemas.openxmlformats.org/officeDocument/2006/relationships/package" Target="../embeddings/Microsoft_Excel-Arbeitsblatt417.xlsx"/></Relationships>
</file>

<file path=ppt/charts/_rels/chart418.xml.rels><?xml version="1.0" encoding="UTF-8" standalone="yes"?>
<Relationships xmlns="http://schemas.openxmlformats.org/package/2006/relationships"><Relationship Id="rId2" Type="http://schemas.openxmlformats.org/officeDocument/2006/relationships/chartUserShapes" Target="../drawings/drawing257.xml"/><Relationship Id="rId1" Type="http://schemas.openxmlformats.org/officeDocument/2006/relationships/package" Target="../embeddings/Microsoft_Excel-Arbeitsblatt418.xlsx"/></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Arbeitsblatt42.xlsx"/></Relationships>
</file>

<file path=ppt/charts/_rels/chart43.xml.rels><?xml version="1.0" encoding="UTF-8" standalone="yes"?>
<Relationships xmlns="http://schemas.openxmlformats.org/package/2006/relationships"><Relationship Id="rId2" Type="http://schemas.openxmlformats.org/officeDocument/2006/relationships/chartUserShapes" Target="../drawings/drawing22.xml"/><Relationship Id="rId1" Type="http://schemas.openxmlformats.org/officeDocument/2006/relationships/package" Target="../embeddings/Microsoft_Excel-Arbeitsblatt43.xlsx"/></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Arbeitsblatt44.xlsx"/></Relationships>
</file>

<file path=ppt/charts/_rels/chart45.xml.rels><?xml version="1.0" encoding="UTF-8" standalone="yes"?>
<Relationships xmlns="http://schemas.openxmlformats.org/package/2006/relationships"><Relationship Id="rId2" Type="http://schemas.openxmlformats.org/officeDocument/2006/relationships/chartUserShapes" Target="../drawings/drawing23.xml"/><Relationship Id="rId1" Type="http://schemas.openxmlformats.org/officeDocument/2006/relationships/package" Target="../embeddings/Microsoft_Excel-Arbeitsblatt45.xlsx"/></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Arbeitsblatt46.xlsx"/></Relationships>
</file>

<file path=ppt/charts/_rels/chart47.xml.rels><?xml version="1.0" encoding="UTF-8" standalone="yes"?>
<Relationships xmlns="http://schemas.openxmlformats.org/package/2006/relationships"><Relationship Id="rId2" Type="http://schemas.openxmlformats.org/officeDocument/2006/relationships/chartUserShapes" Target="../drawings/drawing24.xml"/><Relationship Id="rId1" Type="http://schemas.openxmlformats.org/officeDocument/2006/relationships/package" Target="../embeddings/Microsoft_Excel-Arbeitsblatt47.xlsx"/></Relationships>
</file>

<file path=ppt/charts/_rels/chart48.xml.rels><?xml version="1.0" encoding="UTF-8" standalone="yes"?>
<Relationships xmlns="http://schemas.openxmlformats.org/package/2006/relationships"><Relationship Id="rId2" Type="http://schemas.openxmlformats.org/officeDocument/2006/relationships/chartUserShapes" Target="../drawings/drawing25.xml"/><Relationship Id="rId1" Type="http://schemas.openxmlformats.org/officeDocument/2006/relationships/package" Target="../embeddings/Microsoft_Excel-Arbeitsblatt48.xlsx"/></Relationships>
</file>

<file path=ppt/charts/_rels/chart49.xml.rels><?xml version="1.0" encoding="UTF-8" standalone="yes"?>
<Relationships xmlns="http://schemas.openxmlformats.org/package/2006/relationships"><Relationship Id="rId2" Type="http://schemas.openxmlformats.org/officeDocument/2006/relationships/chartUserShapes" Target="../drawings/drawing26.xml"/><Relationship Id="rId1" Type="http://schemas.openxmlformats.org/officeDocument/2006/relationships/package" Target="../embeddings/Microsoft_Excel-Arbeitsblatt49.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Arbeitsblatt5.xlsx"/></Relationships>
</file>

<file path=ppt/charts/_rels/chart50.xml.rels><?xml version="1.0" encoding="UTF-8" standalone="yes"?>
<Relationships xmlns="http://schemas.openxmlformats.org/package/2006/relationships"><Relationship Id="rId2" Type="http://schemas.openxmlformats.org/officeDocument/2006/relationships/chartUserShapes" Target="../drawings/drawing27.xml"/><Relationship Id="rId1" Type="http://schemas.openxmlformats.org/officeDocument/2006/relationships/package" Target="../embeddings/Microsoft_Excel-Arbeitsblatt50.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Arbeitsblatt51.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Arbeitsblatt52.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Arbeitsblatt53.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Arbeitsblatt54.xlsx"/></Relationships>
</file>

<file path=ppt/charts/_rels/chart55.xml.rels><?xml version="1.0" encoding="UTF-8" standalone="yes"?>
<Relationships xmlns="http://schemas.openxmlformats.org/package/2006/relationships"><Relationship Id="rId2" Type="http://schemas.openxmlformats.org/officeDocument/2006/relationships/chartUserShapes" Target="../drawings/drawing28.xml"/><Relationship Id="rId1" Type="http://schemas.openxmlformats.org/officeDocument/2006/relationships/package" Target="../embeddings/Microsoft_Excel-Arbeitsblatt55.xlsx"/></Relationships>
</file>

<file path=ppt/charts/_rels/chart56.xml.rels><?xml version="1.0" encoding="UTF-8" standalone="yes"?>
<Relationships xmlns="http://schemas.openxmlformats.org/package/2006/relationships"><Relationship Id="rId2" Type="http://schemas.openxmlformats.org/officeDocument/2006/relationships/chartUserShapes" Target="../drawings/drawing29.xml"/><Relationship Id="rId1" Type="http://schemas.openxmlformats.org/officeDocument/2006/relationships/package" Target="../embeddings/Microsoft_Excel-Arbeitsblatt56.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Arbeitsblatt57.xlsx"/></Relationships>
</file>

<file path=ppt/charts/_rels/chart58.xml.rels><?xml version="1.0" encoding="UTF-8" standalone="yes"?>
<Relationships xmlns="http://schemas.openxmlformats.org/package/2006/relationships"><Relationship Id="rId2" Type="http://schemas.openxmlformats.org/officeDocument/2006/relationships/chartUserShapes" Target="../drawings/drawing30.xml"/><Relationship Id="rId1" Type="http://schemas.openxmlformats.org/officeDocument/2006/relationships/package" Target="../embeddings/Microsoft_Excel-Arbeitsblatt58.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Arbeitsblatt59.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Arbeitsblatt6.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Arbeitsblatt60.xlsx"/></Relationships>
</file>

<file path=ppt/charts/_rels/chart61.xml.rels><?xml version="1.0" encoding="UTF-8" standalone="yes"?>
<Relationships xmlns="http://schemas.openxmlformats.org/package/2006/relationships"><Relationship Id="rId2" Type="http://schemas.openxmlformats.org/officeDocument/2006/relationships/chartUserShapes" Target="../drawings/drawing31.xml"/><Relationship Id="rId1" Type="http://schemas.openxmlformats.org/officeDocument/2006/relationships/package" Target="../embeddings/Microsoft_Excel-Arbeitsblatt61.xlsx"/></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Arbeitsblatt62.xlsx"/></Relationships>
</file>

<file path=ppt/charts/_rels/chart63.xml.rels><?xml version="1.0" encoding="UTF-8" standalone="yes"?>
<Relationships xmlns="http://schemas.openxmlformats.org/package/2006/relationships"><Relationship Id="rId2" Type="http://schemas.openxmlformats.org/officeDocument/2006/relationships/chartUserShapes" Target="../drawings/drawing32.xml"/><Relationship Id="rId1" Type="http://schemas.openxmlformats.org/officeDocument/2006/relationships/package" Target="../embeddings/Microsoft_Excel-Arbeitsblatt63.xlsx"/></Relationships>
</file>

<file path=ppt/charts/_rels/chart64.xml.rels><?xml version="1.0" encoding="UTF-8" standalone="yes"?>
<Relationships xmlns="http://schemas.openxmlformats.org/package/2006/relationships"><Relationship Id="rId1" Type="http://schemas.openxmlformats.org/officeDocument/2006/relationships/package" Target="../embeddings/Microsoft_Excel-Arbeitsblatt64.xlsx"/></Relationships>
</file>

<file path=ppt/charts/_rels/chart65.xml.rels><?xml version="1.0" encoding="UTF-8" standalone="yes"?>
<Relationships xmlns="http://schemas.openxmlformats.org/package/2006/relationships"><Relationship Id="rId2" Type="http://schemas.openxmlformats.org/officeDocument/2006/relationships/chartUserShapes" Target="../drawings/drawing33.xml"/><Relationship Id="rId1" Type="http://schemas.openxmlformats.org/officeDocument/2006/relationships/package" Target="../embeddings/Microsoft_Excel-Arbeitsblatt65.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Arbeitsblatt66.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Arbeitsblatt67.xlsx"/></Relationships>
</file>

<file path=ppt/charts/_rels/chart68.xml.rels><?xml version="1.0" encoding="UTF-8" standalone="yes"?>
<Relationships xmlns="http://schemas.openxmlformats.org/package/2006/relationships"><Relationship Id="rId2" Type="http://schemas.openxmlformats.org/officeDocument/2006/relationships/chartUserShapes" Target="../drawings/drawing34.xml"/><Relationship Id="rId1" Type="http://schemas.openxmlformats.org/officeDocument/2006/relationships/package" Target="../embeddings/Microsoft_Excel-Arbeitsblatt68.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Arbeitsblatt69.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Arbeitsblatt7.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Arbeitsblatt70.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Arbeitsblatt71.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Arbeitsblatt72.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Arbeitsblatt73.xlsx"/></Relationships>
</file>

<file path=ppt/charts/_rels/chart74.xml.rels><?xml version="1.0" encoding="UTF-8" standalone="yes"?>
<Relationships xmlns="http://schemas.openxmlformats.org/package/2006/relationships"><Relationship Id="rId2" Type="http://schemas.openxmlformats.org/officeDocument/2006/relationships/chartUserShapes" Target="../drawings/drawing35.xml"/><Relationship Id="rId1" Type="http://schemas.openxmlformats.org/officeDocument/2006/relationships/package" Target="../embeddings/Microsoft_Excel-Arbeitsblatt74.xlsx"/></Relationships>
</file>

<file path=ppt/charts/_rels/chart75.xml.rels><?xml version="1.0" encoding="UTF-8" standalone="yes"?>
<Relationships xmlns="http://schemas.openxmlformats.org/package/2006/relationships"><Relationship Id="rId2" Type="http://schemas.openxmlformats.org/officeDocument/2006/relationships/chartUserShapes" Target="../drawings/drawing36.xml"/><Relationship Id="rId1" Type="http://schemas.openxmlformats.org/officeDocument/2006/relationships/package" Target="../embeddings/Microsoft_Excel-Arbeitsblatt75.xlsx"/></Relationships>
</file>

<file path=ppt/charts/_rels/chart76.xml.rels><?xml version="1.0" encoding="UTF-8" standalone="yes"?>
<Relationships xmlns="http://schemas.openxmlformats.org/package/2006/relationships"><Relationship Id="rId2" Type="http://schemas.openxmlformats.org/officeDocument/2006/relationships/chartUserShapes" Target="../drawings/drawing37.xml"/><Relationship Id="rId1" Type="http://schemas.openxmlformats.org/officeDocument/2006/relationships/package" Target="../embeddings/Microsoft_Excel-Arbeitsblatt76.xlsx"/></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Excel-Arbeitsblatt77.xlsx"/></Relationships>
</file>

<file path=ppt/charts/_rels/chart78.xml.rels><?xml version="1.0" encoding="UTF-8" standalone="yes"?>
<Relationships xmlns="http://schemas.openxmlformats.org/package/2006/relationships"><Relationship Id="rId2" Type="http://schemas.openxmlformats.org/officeDocument/2006/relationships/chartUserShapes" Target="../drawings/drawing38.xml"/><Relationship Id="rId1" Type="http://schemas.openxmlformats.org/officeDocument/2006/relationships/package" Target="../embeddings/Microsoft_Excel-Arbeitsblatt78.xlsx"/></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Arbeitsblatt79.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Arbeitsblatt8.xlsx"/></Relationships>
</file>

<file path=ppt/charts/_rels/chart80.xml.rels><?xml version="1.0" encoding="UTF-8" standalone="yes"?>
<Relationships xmlns="http://schemas.openxmlformats.org/package/2006/relationships"><Relationship Id="rId2" Type="http://schemas.openxmlformats.org/officeDocument/2006/relationships/chartUserShapes" Target="../drawings/drawing39.xml"/><Relationship Id="rId1" Type="http://schemas.openxmlformats.org/officeDocument/2006/relationships/package" Target="../embeddings/Microsoft_Excel-Arbeitsblatt80.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Arbeitsblatt81.xlsx"/></Relationships>
</file>

<file path=ppt/charts/_rels/chart82.xml.rels><?xml version="1.0" encoding="UTF-8" standalone="yes"?>
<Relationships xmlns="http://schemas.openxmlformats.org/package/2006/relationships"><Relationship Id="rId2" Type="http://schemas.openxmlformats.org/officeDocument/2006/relationships/chartUserShapes" Target="../drawings/drawing40.xml"/><Relationship Id="rId1" Type="http://schemas.openxmlformats.org/officeDocument/2006/relationships/package" Target="../embeddings/Microsoft_Excel-Arbeitsblatt82.xlsx"/></Relationships>
</file>

<file path=ppt/charts/_rels/chart83.xml.rels><?xml version="1.0" encoding="UTF-8" standalone="yes"?>
<Relationships xmlns="http://schemas.openxmlformats.org/package/2006/relationships"><Relationship Id="rId2" Type="http://schemas.openxmlformats.org/officeDocument/2006/relationships/chartUserShapes" Target="../drawings/drawing41.xml"/><Relationship Id="rId1" Type="http://schemas.openxmlformats.org/officeDocument/2006/relationships/package" Target="../embeddings/Microsoft_Excel-Arbeitsblatt83.xlsx"/></Relationships>
</file>

<file path=ppt/charts/_rels/chart84.xml.rels><?xml version="1.0" encoding="UTF-8" standalone="yes"?>
<Relationships xmlns="http://schemas.openxmlformats.org/package/2006/relationships"><Relationship Id="rId2" Type="http://schemas.openxmlformats.org/officeDocument/2006/relationships/chartUserShapes" Target="../drawings/drawing42.xml"/><Relationship Id="rId1" Type="http://schemas.openxmlformats.org/officeDocument/2006/relationships/package" Target="../embeddings/Microsoft_Excel-Arbeitsblatt84.xlsx"/></Relationships>
</file>

<file path=ppt/charts/_rels/chart85.xml.rels><?xml version="1.0" encoding="UTF-8" standalone="yes"?>
<Relationships xmlns="http://schemas.openxmlformats.org/package/2006/relationships"><Relationship Id="rId2" Type="http://schemas.openxmlformats.org/officeDocument/2006/relationships/chartUserShapes" Target="../drawings/drawing43.xml"/><Relationship Id="rId1" Type="http://schemas.openxmlformats.org/officeDocument/2006/relationships/package" Target="../embeddings/Microsoft_Excel-Arbeitsblatt85.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Arbeitsblatt86.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Arbeitsblatt87.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Arbeitsblatt88.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Arbeitsblatt89.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Arbeitsblatt9.xlsx"/></Relationships>
</file>

<file path=ppt/charts/_rels/chart90.xml.rels><?xml version="1.0" encoding="UTF-8" standalone="yes"?>
<Relationships xmlns="http://schemas.openxmlformats.org/package/2006/relationships"><Relationship Id="rId2" Type="http://schemas.openxmlformats.org/officeDocument/2006/relationships/chartUserShapes" Target="../drawings/drawing44.xml"/><Relationship Id="rId1" Type="http://schemas.openxmlformats.org/officeDocument/2006/relationships/package" Target="../embeddings/Microsoft_Excel-Arbeitsblatt90.xlsx"/></Relationships>
</file>

<file path=ppt/charts/_rels/chart91.xml.rels><?xml version="1.0" encoding="UTF-8" standalone="yes"?>
<Relationships xmlns="http://schemas.openxmlformats.org/package/2006/relationships"><Relationship Id="rId2" Type="http://schemas.openxmlformats.org/officeDocument/2006/relationships/chartUserShapes" Target="../drawings/drawing45.xml"/><Relationship Id="rId1" Type="http://schemas.openxmlformats.org/officeDocument/2006/relationships/package" Target="../embeddings/Microsoft_Excel-Arbeitsblatt91.xlsx"/></Relationships>
</file>

<file path=ppt/charts/_rels/chart92.xml.rels><?xml version="1.0" encoding="UTF-8" standalone="yes"?>
<Relationships xmlns="http://schemas.openxmlformats.org/package/2006/relationships"><Relationship Id="rId2" Type="http://schemas.openxmlformats.org/officeDocument/2006/relationships/chartUserShapes" Target="../drawings/drawing46.xml"/><Relationship Id="rId1" Type="http://schemas.openxmlformats.org/officeDocument/2006/relationships/package" Target="../embeddings/Microsoft_Excel-Arbeitsblatt92.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Arbeitsblatt93.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Arbeitsblatt94.xlsx"/></Relationships>
</file>

<file path=ppt/charts/_rels/chart95.xml.rels><?xml version="1.0" encoding="UTF-8" standalone="yes"?>
<Relationships xmlns="http://schemas.openxmlformats.org/package/2006/relationships"><Relationship Id="rId2" Type="http://schemas.openxmlformats.org/officeDocument/2006/relationships/chartUserShapes" Target="../drawings/drawing47.xml"/><Relationship Id="rId1" Type="http://schemas.openxmlformats.org/officeDocument/2006/relationships/package" Target="../embeddings/Microsoft_Excel-Arbeitsblatt95.xlsx"/></Relationships>
</file>

<file path=ppt/charts/_rels/chart96.xml.rels><?xml version="1.0" encoding="UTF-8" standalone="yes"?>
<Relationships xmlns="http://schemas.openxmlformats.org/package/2006/relationships"><Relationship Id="rId2" Type="http://schemas.openxmlformats.org/officeDocument/2006/relationships/chartUserShapes" Target="../drawings/drawing48.xml"/><Relationship Id="rId1" Type="http://schemas.openxmlformats.org/officeDocument/2006/relationships/package" Target="../embeddings/Microsoft_Excel-Arbeitsblatt96.xlsx"/></Relationships>
</file>

<file path=ppt/charts/_rels/chart97.xml.rels><?xml version="1.0" encoding="UTF-8" standalone="yes"?>
<Relationships xmlns="http://schemas.openxmlformats.org/package/2006/relationships"><Relationship Id="rId2" Type="http://schemas.openxmlformats.org/officeDocument/2006/relationships/chartUserShapes" Target="../drawings/drawing49.xml"/><Relationship Id="rId1" Type="http://schemas.openxmlformats.org/officeDocument/2006/relationships/package" Target="../embeddings/Microsoft_Excel-Arbeitsblatt97.xlsx"/></Relationships>
</file>

<file path=ppt/charts/_rels/chart98.xml.rels><?xml version="1.0" encoding="UTF-8" standalone="yes"?>
<Relationships xmlns="http://schemas.openxmlformats.org/package/2006/relationships"><Relationship Id="rId2" Type="http://schemas.openxmlformats.org/officeDocument/2006/relationships/chartUserShapes" Target="../drawings/drawing50.xml"/><Relationship Id="rId1" Type="http://schemas.openxmlformats.org/officeDocument/2006/relationships/package" Target="../embeddings/Microsoft_Excel-Arbeitsblatt98.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Arbeitsblatt9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
      <c:rotY val="5"/>
      <c:depthPercent val="60"/>
      <c:rAngAx val="1"/>
    </c:view3D>
    <c:floor>
      <c:thickness val="0"/>
    </c:floor>
    <c:sideWall>
      <c:thickness val="0"/>
      <c:spPr>
        <a:ln>
          <a:solidFill>
            <a:schemeClr val="bg1">
              <a:lumMod val="65000"/>
            </a:schemeClr>
          </a:solidFill>
        </a:ln>
      </c:spPr>
    </c:sideWall>
    <c:backWall>
      <c:thickness val="0"/>
      <c:spPr>
        <a:ln>
          <a:solidFill>
            <a:schemeClr val="bg1">
              <a:lumMod val="65000"/>
            </a:schemeClr>
          </a:solidFill>
        </a:ln>
      </c:spPr>
    </c:backWall>
    <c:plotArea>
      <c:layout/>
      <c:bar3DChart>
        <c:barDir val="col"/>
        <c:grouping val="stacked"/>
        <c:varyColors val="0"/>
        <c:ser>
          <c:idx val="0"/>
          <c:order val="0"/>
          <c:tx>
            <c:strRef>
              <c:f>Tabelle1!$B$1</c:f>
              <c:strCache>
                <c:ptCount val="1"/>
                <c:pt idx="0">
                  <c:v>mehrmals wöchentlich</c:v>
                </c:pt>
              </c:strCache>
            </c:strRef>
          </c:tx>
          <c:spPr>
            <a:solidFill>
              <a:srgbClr val="00B050"/>
            </a:solidFill>
          </c:spPr>
          <c:invertIfNegative val="0"/>
          <c:dLbls>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Cafés, Kneipen, Lokale</c:v>
                </c:pt>
                <c:pt idx="1">
                  <c:v>Disco, Beatabend usw.</c:v>
                </c:pt>
                <c:pt idx="2">
                  <c:v>Jugendzentrum/-raum, Bauwagen, Hütte</c:v>
                </c:pt>
              </c:strCache>
            </c:strRef>
          </c:cat>
          <c:val>
            <c:numRef>
              <c:f>Tabelle1!$B$2:$B$4</c:f>
              <c:numCache>
                <c:formatCode>General</c:formatCode>
                <c:ptCount val="3"/>
                <c:pt idx="0">
                  <c:v>3.5</c:v>
                </c:pt>
                <c:pt idx="1">
                  <c:v>2.1</c:v>
                </c:pt>
                <c:pt idx="2">
                  <c:v>5.9</c:v>
                </c:pt>
              </c:numCache>
            </c:numRef>
          </c:val>
        </c:ser>
        <c:ser>
          <c:idx val="1"/>
          <c:order val="1"/>
          <c:tx>
            <c:strRef>
              <c:f>Tabelle1!$C$1</c:f>
              <c:strCache>
                <c:ptCount val="1"/>
                <c:pt idx="0">
                  <c:v>ca. einmal wöchentlich</c:v>
                </c:pt>
              </c:strCache>
            </c:strRef>
          </c:tx>
          <c:spPr>
            <a:solidFill>
              <a:srgbClr val="92D050"/>
            </a:solidFill>
          </c:spPr>
          <c:invertIfNegative val="0"/>
          <c:dLbls>
            <c:numFmt formatCode="#,##0.0" sourceLinked="0"/>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Cafés, Kneipen, Lokale</c:v>
                </c:pt>
                <c:pt idx="1">
                  <c:v>Disco, Beatabend usw.</c:v>
                </c:pt>
                <c:pt idx="2">
                  <c:v>Jugendzentrum/-raum, Bauwagen, Hütte</c:v>
                </c:pt>
              </c:strCache>
            </c:strRef>
          </c:cat>
          <c:val>
            <c:numRef>
              <c:f>Tabelle1!$C$2:$C$4</c:f>
              <c:numCache>
                <c:formatCode>General</c:formatCode>
                <c:ptCount val="3"/>
                <c:pt idx="0">
                  <c:v>21.2</c:v>
                </c:pt>
                <c:pt idx="1">
                  <c:v>21</c:v>
                </c:pt>
                <c:pt idx="2">
                  <c:v>11.5</c:v>
                </c:pt>
              </c:numCache>
            </c:numRef>
          </c:val>
        </c:ser>
        <c:dLbls>
          <c:showLegendKey val="0"/>
          <c:showVal val="1"/>
          <c:showCatName val="0"/>
          <c:showSerName val="0"/>
          <c:showPercent val="0"/>
          <c:showBubbleSize val="0"/>
        </c:dLbls>
        <c:gapWidth val="50"/>
        <c:shape val="box"/>
        <c:axId val="306713608"/>
        <c:axId val="306714392"/>
        <c:axId val="0"/>
      </c:bar3DChart>
      <c:catAx>
        <c:axId val="306713608"/>
        <c:scaling>
          <c:orientation val="minMax"/>
        </c:scaling>
        <c:delete val="0"/>
        <c:axPos val="b"/>
        <c:numFmt formatCode="General" sourceLinked="0"/>
        <c:majorTickMark val="out"/>
        <c:minorTickMark val="none"/>
        <c:tickLblPos val="nextTo"/>
        <c:spPr>
          <a:ln>
            <a:solidFill>
              <a:schemeClr val="tx2">
                <a:lumMod val="75000"/>
              </a:schemeClr>
            </a:solidFill>
          </a:ln>
        </c:spPr>
        <c:txPr>
          <a:bodyPr/>
          <a:lstStyle/>
          <a:p>
            <a:pPr>
              <a:defRPr sz="1200" b="1">
                <a:solidFill>
                  <a:schemeClr val="tx2">
                    <a:lumMod val="75000"/>
                  </a:schemeClr>
                </a:solidFill>
              </a:defRPr>
            </a:pPr>
            <a:endParaRPr lang="de-DE"/>
          </a:p>
        </c:txPr>
        <c:crossAx val="306714392"/>
        <c:crosses val="autoZero"/>
        <c:auto val="1"/>
        <c:lblAlgn val="ctr"/>
        <c:lblOffset val="100"/>
        <c:noMultiLvlLbl val="0"/>
      </c:catAx>
      <c:valAx>
        <c:axId val="306714392"/>
        <c:scaling>
          <c:orientation val="minMax"/>
          <c:max val="40"/>
        </c:scaling>
        <c:delete val="0"/>
        <c:axPos val="l"/>
        <c:majorGridlines>
          <c:spPr>
            <a:ln>
              <a:solidFill>
                <a:schemeClr val="bg1">
                  <a:lumMod val="50000"/>
                </a:schemeClr>
              </a:solidFill>
            </a:ln>
          </c:spPr>
        </c:majorGridlines>
        <c:numFmt formatCode="General" sourceLinked="1"/>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306713608"/>
        <c:crosses val="autoZero"/>
        <c:crossBetween val="between"/>
        <c:majorUnit val="10"/>
      </c:valAx>
    </c:plotArea>
    <c:legend>
      <c:legendPos val="t"/>
      <c:layout/>
      <c:overlay val="0"/>
      <c:txPr>
        <a:bodyPr/>
        <a:lstStyle/>
        <a:p>
          <a:pPr>
            <a:defRPr b="1">
              <a:solidFill>
                <a:schemeClr val="tx2">
                  <a:lumMod val="75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20"/>
      <c:depthPercent val="60"/>
      <c:rAngAx val="1"/>
    </c:view3D>
    <c:floor>
      <c:thickness val="0"/>
    </c:floor>
    <c:sideWall>
      <c:thickness val="0"/>
    </c:sideWall>
    <c:backWall>
      <c:thickness val="0"/>
    </c:backWall>
    <c:plotArea>
      <c:layout>
        <c:manualLayout>
          <c:layoutTarget val="inner"/>
          <c:xMode val="edge"/>
          <c:yMode val="edge"/>
          <c:x val="0.13250544956308191"/>
          <c:y val="0.16883116382130381"/>
          <c:w val="0.85843332530754757"/>
          <c:h val="0.81819786227456204"/>
        </c:manualLayout>
      </c:layout>
      <c:bar3DChart>
        <c:barDir val="bar"/>
        <c:grouping val="stacked"/>
        <c:varyColors val="0"/>
        <c:ser>
          <c:idx val="0"/>
          <c:order val="0"/>
          <c:tx>
            <c:strRef>
              <c:f>Tabelle1!$B$1</c:f>
              <c:strCache>
                <c:ptCount val="1"/>
                <c:pt idx="0">
                  <c:v>mehrmals wöchentlich</c:v>
                </c:pt>
              </c:strCache>
            </c:strRef>
          </c:tx>
          <c:spPr>
            <a:solidFill>
              <a:srgbClr val="92D050"/>
            </a:solidFill>
          </c:spPr>
          <c:invertIfNegative val="0"/>
          <c:dLbls>
            <c:dLbl>
              <c:idx val="0"/>
              <c:numFmt formatCode="#,##0.0" sourceLinked="0"/>
              <c:spPr/>
              <c:txPr>
                <a:bodyPr/>
                <a:lstStyle/>
                <a:p>
                  <a:pPr>
                    <a:defRPr sz="1600" b="1">
                      <a:solidFill>
                        <a:schemeClr val="tx2">
                          <a:lumMod val="75000"/>
                        </a:schemeClr>
                      </a:solidFill>
                    </a:defRPr>
                  </a:pPr>
                  <a:endParaRPr lang="de-DE"/>
                </a:p>
              </c:txPr>
              <c:showLegendKey val="0"/>
              <c:showVal val="1"/>
              <c:showCatName val="0"/>
              <c:showSerName val="0"/>
              <c:showPercent val="0"/>
              <c:showBubbleSize val="0"/>
            </c:dLbl>
            <c:dLbl>
              <c:idx val="1"/>
              <c:numFmt formatCode="#,##0.0" sourceLinked="0"/>
              <c:spPr/>
              <c:txPr>
                <a:bodyPr/>
                <a:lstStyle/>
                <a:p>
                  <a:pPr>
                    <a:defRPr sz="1600" b="1">
                      <a:solidFill>
                        <a:schemeClr val="tx2">
                          <a:lumMod val="75000"/>
                        </a:schemeClr>
                      </a:solidFill>
                    </a:defRPr>
                  </a:pPr>
                  <a:endParaRPr lang="de-DE"/>
                </a:p>
              </c:txPr>
              <c:showLegendKey val="0"/>
              <c:showVal val="1"/>
              <c:showCatName val="0"/>
              <c:showSerName val="0"/>
              <c:showPercent val="0"/>
              <c:showBubbleSize val="0"/>
            </c:dLbl>
            <c:dLbl>
              <c:idx val="6"/>
              <c:layout>
                <c:manualLayout>
                  <c:x val="1.4851016821056824E-3"/>
                  <c:y val="-1.4697441025071289E-2"/>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sz="11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Tabelle1!$A$2:$A$8</c:f>
              <c:strCache>
                <c:ptCount val="7"/>
                <c:pt idx="0">
                  <c:v>bei mir/ bei Freunden daheim</c:v>
                </c:pt>
                <c:pt idx="1">
                  <c:v>Café/ Kneipe/ Disco/ Beatabend usw.</c:v>
                </c:pt>
                <c:pt idx="2">
                  <c:v>Jugendzentrum/-raum/ Bauwagen/ Hütte</c:v>
                </c:pt>
                <c:pt idx="3">
                  <c:v>Marktplatz/ Dorfplatz/ Bushaltestelle (Bushäuschen)</c:v>
                </c:pt>
                <c:pt idx="4">
                  <c:v>Spielplatz/ Sportplatz</c:v>
                </c:pt>
                <c:pt idx="5">
                  <c:v>Online im Internet</c:v>
                </c:pt>
                <c:pt idx="6">
                  <c:v>im Schwimmbad</c:v>
                </c:pt>
              </c:strCache>
            </c:strRef>
          </c:cat>
          <c:val>
            <c:numRef>
              <c:f>Tabelle1!$B$2:$B$8</c:f>
              <c:numCache>
                <c:formatCode>General</c:formatCode>
                <c:ptCount val="7"/>
                <c:pt idx="0">
                  <c:v>34.9</c:v>
                </c:pt>
                <c:pt idx="1">
                  <c:v>4</c:v>
                </c:pt>
                <c:pt idx="2">
                  <c:v>5.2</c:v>
                </c:pt>
                <c:pt idx="3">
                  <c:v>7.2</c:v>
                </c:pt>
                <c:pt idx="4">
                  <c:v>4.9000000000000004</c:v>
                </c:pt>
                <c:pt idx="5">
                  <c:v>68.400000000000006</c:v>
                </c:pt>
                <c:pt idx="6">
                  <c:v>2.2000000000000002</c:v>
                </c:pt>
              </c:numCache>
            </c:numRef>
          </c:val>
        </c:ser>
        <c:ser>
          <c:idx val="1"/>
          <c:order val="1"/>
          <c:tx>
            <c:strRef>
              <c:f>Tabelle1!$C$1</c:f>
              <c:strCache>
                <c:ptCount val="1"/>
                <c:pt idx="0">
                  <c:v>ca. einmal wöchentlich</c:v>
                </c:pt>
              </c:strCache>
            </c:strRef>
          </c:tx>
          <c:spPr>
            <a:solidFill>
              <a:schemeClr val="accent3">
                <a:lumMod val="75000"/>
              </a:schemeClr>
            </a:solidFill>
          </c:spPr>
          <c:invertIfNegative val="0"/>
          <c:dLbls>
            <c:dLbl>
              <c:idx val="0"/>
              <c:numFmt formatCode="#,##0.0" sourceLinked="0"/>
              <c:spPr/>
              <c:txPr>
                <a:bodyPr/>
                <a:lstStyle/>
                <a:p>
                  <a:pPr>
                    <a:defRPr sz="1600" b="1">
                      <a:solidFill>
                        <a:schemeClr val="tx2">
                          <a:lumMod val="75000"/>
                        </a:schemeClr>
                      </a:solidFill>
                    </a:defRPr>
                  </a:pPr>
                  <a:endParaRPr lang="de-DE"/>
                </a:p>
              </c:txPr>
              <c:showLegendKey val="0"/>
              <c:showVal val="1"/>
              <c:showCatName val="0"/>
              <c:showSerName val="0"/>
              <c:showPercent val="0"/>
              <c:showBubbleSize val="0"/>
            </c:dLbl>
            <c:dLbl>
              <c:idx val="1"/>
              <c:numFmt formatCode="#,##0.0" sourceLinked="0"/>
              <c:spPr/>
              <c:txPr>
                <a:bodyPr/>
                <a:lstStyle/>
                <a:p>
                  <a:pPr>
                    <a:defRPr sz="1600" b="1">
                      <a:solidFill>
                        <a:schemeClr val="tx2">
                          <a:lumMod val="75000"/>
                        </a:schemeClr>
                      </a:solidFill>
                    </a:defRPr>
                  </a:pPr>
                  <a:endParaRPr lang="de-DE"/>
                </a:p>
              </c:txPr>
              <c:showLegendKey val="0"/>
              <c:showVal val="1"/>
              <c:showCatName val="0"/>
              <c:showSerName val="0"/>
              <c:showPercent val="0"/>
              <c:showBubbleSize val="0"/>
            </c:dLbl>
            <c:dLbl>
              <c:idx val="5"/>
              <c:numFmt formatCode="#,##0.0" sourceLinked="0"/>
              <c:spPr/>
              <c:txPr>
                <a:bodyPr/>
                <a:lstStyle/>
                <a:p>
                  <a:pPr>
                    <a:defRPr sz="1600" b="1">
                      <a:solidFill>
                        <a:schemeClr val="tx2">
                          <a:lumMod val="75000"/>
                        </a:schemeClr>
                      </a:solidFill>
                    </a:defRPr>
                  </a:pPr>
                  <a:endParaRPr lang="de-DE"/>
                </a:p>
              </c:txPr>
              <c:showLegendKey val="0"/>
              <c:showVal val="1"/>
              <c:showCatName val="0"/>
              <c:showSerName val="0"/>
              <c:showPercent val="0"/>
              <c:showBubbleSize val="0"/>
            </c:dLbl>
            <c:dLbl>
              <c:idx val="6"/>
              <c:layout>
                <c:manualLayout>
                  <c:x val="0"/>
                  <c:y val="1.2247867520892739E-2"/>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sz="10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Tabelle1!$A$2:$A$8</c:f>
              <c:strCache>
                <c:ptCount val="7"/>
                <c:pt idx="0">
                  <c:v>bei mir/ bei Freunden daheim</c:v>
                </c:pt>
                <c:pt idx="1">
                  <c:v>Café/ Kneipe/ Disco/ Beatabend usw.</c:v>
                </c:pt>
                <c:pt idx="2">
                  <c:v>Jugendzentrum/-raum/ Bauwagen/ Hütte</c:v>
                </c:pt>
                <c:pt idx="3">
                  <c:v>Marktplatz/ Dorfplatz/ Bushaltestelle (Bushäuschen)</c:v>
                </c:pt>
                <c:pt idx="4">
                  <c:v>Spielplatz/ Sportplatz</c:v>
                </c:pt>
                <c:pt idx="5">
                  <c:v>Online im Internet</c:v>
                </c:pt>
                <c:pt idx="6">
                  <c:v>im Schwimmbad</c:v>
                </c:pt>
              </c:strCache>
            </c:strRef>
          </c:cat>
          <c:val>
            <c:numRef>
              <c:f>Tabelle1!$C$2:$C$8</c:f>
              <c:numCache>
                <c:formatCode>General</c:formatCode>
                <c:ptCount val="7"/>
                <c:pt idx="0">
                  <c:v>38.1</c:v>
                </c:pt>
                <c:pt idx="1">
                  <c:v>25.5</c:v>
                </c:pt>
                <c:pt idx="2">
                  <c:v>9.9</c:v>
                </c:pt>
                <c:pt idx="3">
                  <c:v>4.8</c:v>
                </c:pt>
                <c:pt idx="4">
                  <c:v>9.1</c:v>
                </c:pt>
                <c:pt idx="5">
                  <c:v>12.3</c:v>
                </c:pt>
                <c:pt idx="6">
                  <c:v>5.8</c:v>
                </c:pt>
              </c:numCache>
            </c:numRef>
          </c:val>
        </c:ser>
        <c:dLbls>
          <c:showLegendKey val="0"/>
          <c:showVal val="1"/>
          <c:showCatName val="0"/>
          <c:showSerName val="0"/>
          <c:showPercent val="0"/>
          <c:showBubbleSize val="0"/>
        </c:dLbls>
        <c:gapWidth val="50"/>
        <c:shape val="box"/>
        <c:axId val="58156640"/>
        <c:axId val="58157032"/>
        <c:axId val="0"/>
      </c:bar3DChart>
      <c:catAx>
        <c:axId val="58156640"/>
        <c:scaling>
          <c:orientation val="maxMin"/>
        </c:scaling>
        <c:delete val="0"/>
        <c:axPos val="l"/>
        <c:numFmt formatCode="General" sourceLinked="0"/>
        <c:majorTickMark val="out"/>
        <c:minorTickMark val="none"/>
        <c:tickLblPos val="nextTo"/>
        <c:spPr>
          <a:ln>
            <a:solidFill>
              <a:schemeClr val="tx2">
                <a:lumMod val="75000"/>
              </a:schemeClr>
            </a:solidFill>
          </a:ln>
        </c:spPr>
        <c:txPr>
          <a:bodyPr/>
          <a:lstStyle/>
          <a:p>
            <a:pPr>
              <a:defRPr sz="1800" b="1">
                <a:solidFill>
                  <a:schemeClr val="tx2">
                    <a:lumMod val="75000"/>
                  </a:schemeClr>
                </a:solidFill>
              </a:defRPr>
            </a:pPr>
            <a:endParaRPr lang="de-DE"/>
          </a:p>
        </c:txPr>
        <c:crossAx val="58157032"/>
        <c:crosses val="autoZero"/>
        <c:auto val="1"/>
        <c:lblAlgn val="ctr"/>
        <c:lblOffset val="100"/>
        <c:noMultiLvlLbl val="0"/>
      </c:catAx>
      <c:valAx>
        <c:axId val="58157032"/>
        <c:scaling>
          <c:orientation val="minMax"/>
        </c:scaling>
        <c:delete val="0"/>
        <c:axPos val="t"/>
        <c:majorGridlines>
          <c:spPr>
            <a:ln>
              <a:solidFill>
                <a:schemeClr val="bg1">
                  <a:lumMod val="65000"/>
                </a:schemeClr>
              </a:solidFill>
            </a:ln>
          </c:spPr>
        </c:majorGridlines>
        <c:numFmt formatCode="General" sourceLinked="1"/>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58156640"/>
        <c:crosses val="autoZero"/>
        <c:crossBetween val="between"/>
        <c:majorUnit val="20"/>
      </c:valAx>
    </c:plotArea>
    <c:legend>
      <c:legendPos val="t"/>
      <c:layout/>
      <c:overlay val="0"/>
      <c:txPr>
        <a:bodyPr/>
        <a:lstStyle/>
        <a:p>
          <a:pPr>
            <a:defRPr b="1">
              <a:solidFill>
                <a:schemeClr val="tx2">
                  <a:lumMod val="75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userShapes r:id="rId2"/>
</c:chartSpace>
</file>

<file path=ppt/charts/chart10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32961251659868479"/>
          <c:y val="9.2384253126041663E-2"/>
          <c:w val="0.61527736997476468"/>
          <c:h val="0.81290480423244238"/>
        </c:manualLayout>
      </c:layout>
      <c:bar3DChart>
        <c:barDir val="bar"/>
        <c:grouping val="percentStacked"/>
        <c:varyColors val="0"/>
        <c:ser>
          <c:idx val="0"/>
          <c:order val="0"/>
          <c:tx>
            <c:strRef>
              <c:f>Tabelle1!$B$1</c:f>
              <c:strCache>
                <c:ptCount val="1"/>
                <c:pt idx="0">
                  <c:v>stimmt</c:v>
                </c:pt>
              </c:strCache>
            </c:strRef>
          </c:tx>
          <c:spPr>
            <a:solidFill>
              <a:srgbClr val="FF0000"/>
            </a:solidFill>
          </c:spPr>
          <c:invertIfNegative val="0"/>
          <c:dLbls>
            <c:numFmt formatCode="#,##0.0" sourceLinked="0"/>
            <c:spPr>
              <a:noFill/>
              <a:ln>
                <a:noFill/>
              </a:ln>
              <a:effectLst/>
            </c:spPr>
            <c:txPr>
              <a:bodyPr/>
              <a:lstStyle/>
              <a:p>
                <a:pPr>
                  <a:defRPr b="1">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Tabelle1!$A$2:$A$7</c:f>
              <c:strCache>
                <c:ptCount val="6"/>
                <c:pt idx="0">
                  <c:v>Studium</c:v>
                </c:pt>
                <c:pt idx="1">
                  <c:v>Berufstätigkeit</c:v>
                </c:pt>
                <c:pt idx="2">
                  <c:v>Freiwilligendienst</c:v>
                </c:pt>
                <c:pt idx="3">
                  <c:v>Ausbildung/Lehre</c:v>
                </c:pt>
                <c:pt idx="4">
                  <c:v>Schulbesuch</c:v>
                </c:pt>
                <c:pt idx="5">
                  <c:v>Arbeitslosigkeit</c:v>
                </c:pt>
              </c:strCache>
            </c:strRef>
          </c:cat>
          <c:val>
            <c:numRef>
              <c:f>Tabelle1!$B$2:$B$7</c:f>
              <c:numCache>
                <c:formatCode>###0.0</c:formatCode>
                <c:ptCount val="6"/>
                <c:pt idx="0">
                  <c:v>14.3</c:v>
                </c:pt>
                <c:pt idx="1">
                  <c:v>21.2</c:v>
                </c:pt>
                <c:pt idx="2">
                  <c:v>23.1</c:v>
                </c:pt>
                <c:pt idx="3">
                  <c:v>24.3</c:v>
                </c:pt>
                <c:pt idx="4">
                  <c:v>25.6</c:v>
                </c:pt>
                <c:pt idx="5">
                  <c:v>29.4</c:v>
                </c:pt>
              </c:numCache>
            </c:numRef>
          </c:val>
        </c:ser>
        <c:ser>
          <c:idx val="1"/>
          <c:order val="1"/>
          <c:tx>
            <c:strRef>
              <c:f>Tabelle1!$C$1</c:f>
              <c:strCache>
                <c:ptCount val="1"/>
                <c:pt idx="0">
                  <c:v>stimmt nicht</c:v>
                </c:pt>
              </c:strCache>
            </c:strRef>
          </c:tx>
          <c:spPr>
            <a:solidFill>
              <a:srgbClr val="92D050"/>
            </a:solidFill>
          </c:spPr>
          <c:invertIfNegative val="0"/>
          <c:dLbls>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Tabelle1!$A$2:$A$7</c:f>
              <c:strCache>
                <c:ptCount val="6"/>
                <c:pt idx="0">
                  <c:v>Studium</c:v>
                </c:pt>
                <c:pt idx="1">
                  <c:v>Berufstätigkeit</c:v>
                </c:pt>
                <c:pt idx="2">
                  <c:v>Freiwilligendienst</c:v>
                </c:pt>
                <c:pt idx="3">
                  <c:v>Ausbildung/Lehre</c:v>
                </c:pt>
                <c:pt idx="4">
                  <c:v>Schulbesuch</c:v>
                </c:pt>
                <c:pt idx="5">
                  <c:v>Arbeitslosigkeit</c:v>
                </c:pt>
              </c:strCache>
            </c:strRef>
          </c:cat>
          <c:val>
            <c:numRef>
              <c:f>Tabelle1!$C$2:$C$7</c:f>
              <c:numCache>
                <c:formatCode>General</c:formatCode>
                <c:ptCount val="6"/>
                <c:pt idx="0">
                  <c:v>85.7</c:v>
                </c:pt>
                <c:pt idx="1">
                  <c:v>78.8</c:v>
                </c:pt>
                <c:pt idx="2">
                  <c:v>76.900000000000006</c:v>
                </c:pt>
                <c:pt idx="3">
                  <c:v>75.7</c:v>
                </c:pt>
                <c:pt idx="4">
                  <c:v>74.400000000000006</c:v>
                </c:pt>
                <c:pt idx="5">
                  <c:v>70.599999999999994</c:v>
                </c:pt>
              </c:numCache>
            </c:numRef>
          </c:val>
        </c:ser>
        <c:dLbls>
          <c:showLegendKey val="0"/>
          <c:showVal val="1"/>
          <c:showCatName val="0"/>
          <c:showSerName val="0"/>
          <c:showPercent val="0"/>
          <c:showBubbleSize val="0"/>
        </c:dLbls>
        <c:gapWidth val="50"/>
        <c:shape val="box"/>
        <c:axId val="321218064"/>
        <c:axId val="321218456"/>
        <c:axId val="0"/>
      </c:bar3DChart>
      <c:catAx>
        <c:axId val="321218064"/>
        <c:scaling>
          <c:orientation val="minMax"/>
        </c:scaling>
        <c:delete val="0"/>
        <c:axPos val="l"/>
        <c:numFmt formatCode="General" sourceLinked="1"/>
        <c:majorTickMark val="out"/>
        <c:minorTickMark val="none"/>
        <c:tickLblPos val="nextTo"/>
        <c:spPr>
          <a:ln>
            <a:solidFill>
              <a:schemeClr val="tx2">
                <a:lumMod val="75000"/>
              </a:schemeClr>
            </a:solidFill>
          </a:ln>
        </c:spPr>
        <c:txPr>
          <a:bodyPr anchor="ctr"/>
          <a:lstStyle/>
          <a:p>
            <a:pPr algn="just">
              <a:defRPr lang="de-DE" sz="1800" b="1" i="0" u="none" strike="noStrike" kern="1200" baseline="0">
                <a:solidFill>
                  <a:srgbClr val="1F497D">
                    <a:lumMod val="75000"/>
                  </a:srgbClr>
                </a:solidFill>
                <a:latin typeface="+mn-lt"/>
                <a:ea typeface="+mn-ea"/>
                <a:cs typeface="+mn-cs"/>
              </a:defRPr>
            </a:pPr>
            <a:endParaRPr lang="de-DE"/>
          </a:p>
        </c:txPr>
        <c:crossAx val="321218456"/>
        <c:crosses val="autoZero"/>
        <c:auto val="1"/>
        <c:lblAlgn val="ctr"/>
        <c:lblOffset val="100"/>
        <c:noMultiLvlLbl val="0"/>
      </c:catAx>
      <c:valAx>
        <c:axId val="321218456"/>
        <c:scaling>
          <c:orientation val="minMax"/>
          <c:max val="1"/>
          <c:min val="0"/>
        </c:scaling>
        <c:delete val="0"/>
        <c:axPos val="b"/>
        <c:majorGridlines>
          <c:spPr>
            <a:ln>
              <a:solidFill>
                <a:schemeClr val="bg1">
                  <a:lumMod val="65000"/>
                </a:schemeClr>
              </a:solidFill>
            </a:ln>
          </c:spPr>
        </c:majorGridlines>
        <c:numFmt formatCode="0%" sourceLinked="0"/>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321218064"/>
        <c:crosses val="autoZero"/>
        <c:crossBetween val="between"/>
      </c:valAx>
    </c:plotArea>
    <c:legend>
      <c:legendPos val="t"/>
      <c:layout>
        <c:manualLayout>
          <c:xMode val="edge"/>
          <c:yMode val="edge"/>
          <c:x val="0.46315740558741336"/>
          <c:y val="1.0948582611150743E-2"/>
          <c:w val="0.44200813709091669"/>
          <c:h val="7.8122035719414826E-2"/>
        </c:manualLayout>
      </c:layout>
      <c:overlay val="0"/>
      <c:txPr>
        <a:bodyPr/>
        <a:lstStyle/>
        <a:p>
          <a:pPr>
            <a:defRPr b="1">
              <a:solidFill>
                <a:schemeClr val="tx2">
                  <a:lumMod val="75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32961251659868479"/>
          <c:y val="9.2384253126041663E-2"/>
          <c:w val="0.61527736997476468"/>
          <c:h val="0.81290480423244238"/>
        </c:manualLayout>
      </c:layout>
      <c:bar3DChart>
        <c:barDir val="bar"/>
        <c:grouping val="percentStacked"/>
        <c:varyColors val="0"/>
        <c:ser>
          <c:idx val="0"/>
          <c:order val="0"/>
          <c:tx>
            <c:strRef>
              <c:f>Tabelle1!$B$1</c:f>
              <c:strCache>
                <c:ptCount val="1"/>
                <c:pt idx="0">
                  <c:v>stimmt</c:v>
                </c:pt>
              </c:strCache>
            </c:strRef>
          </c:tx>
          <c:spPr>
            <a:solidFill>
              <a:srgbClr val="FF0000"/>
            </a:solidFill>
          </c:spPr>
          <c:invertIfNegative val="0"/>
          <c:dLbls>
            <c:numFmt formatCode="#,##0.0" sourceLinked="0"/>
            <c:spPr>
              <a:noFill/>
              <a:ln>
                <a:noFill/>
              </a:ln>
              <a:effectLst/>
            </c:spPr>
            <c:txPr>
              <a:bodyPr/>
              <a:lstStyle/>
              <a:p>
                <a:pPr>
                  <a:defRPr b="1">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Gymnasium</c:v>
                </c:pt>
                <c:pt idx="1">
                  <c:v>Sonderpäd. Förderzentrum</c:v>
                </c:pt>
                <c:pt idx="2">
                  <c:v>Berufsschule</c:v>
                </c:pt>
                <c:pt idx="3">
                  <c:v>Mittelschule</c:v>
                </c:pt>
                <c:pt idx="4">
                  <c:v>Real-/Wirtschaftsschule</c:v>
                </c:pt>
              </c:strCache>
            </c:strRef>
          </c:cat>
          <c:val>
            <c:numRef>
              <c:f>Tabelle1!$B$2:$B$6</c:f>
              <c:numCache>
                <c:formatCode>###0.0</c:formatCode>
                <c:ptCount val="5"/>
                <c:pt idx="0">
                  <c:v>20.9</c:v>
                </c:pt>
                <c:pt idx="1">
                  <c:v>20.9</c:v>
                </c:pt>
                <c:pt idx="2">
                  <c:v>25.1</c:v>
                </c:pt>
                <c:pt idx="3">
                  <c:v>27.8</c:v>
                </c:pt>
                <c:pt idx="4">
                  <c:v>28.3</c:v>
                </c:pt>
              </c:numCache>
            </c:numRef>
          </c:val>
        </c:ser>
        <c:ser>
          <c:idx val="1"/>
          <c:order val="1"/>
          <c:tx>
            <c:strRef>
              <c:f>Tabelle1!$C$1</c:f>
              <c:strCache>
                <c:ptCount val="1"/>
                <c:pt idx="0">
                  <c:v>stimmt nicht</c:v>
                </c:pt>
              </c:strCache>
            </c:strRef>
          </c:tx>
          <c:spPr>
            <a:solidFill>
              <a:srgbClr val="92D050"/>
            </a:solidFill>
          </c:spPr>
          <c:invertIfNegative val="0"/>
          <c:dLbls>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Gymnasium</c:v>
                </c:pt>
                <c:pt idx="1">
                  <c:v>Sonderpäd. Förderzentrum</c:v>
                </c:pt>
                <c:pt idx="2">
                  <c:v>Berufsschule</c:v>
                </c:pt>
                <c:pt idx="3">
                  <c:v>Mittelschule</c:v>
                </c:pt>
                <c:pt idx="4">
                  <c:v>Real-/Wirtschaftsschule</c:v>
                </c:pt>
              </c:strCache>
            </c:strRef>
          </c:cat>
          <c:val>
            <c:numRef>
              <c:f>Tabelle1!$C$2:$C$6</c:f>
              <c:numCache>
                <c:formatCode>General</c:formatCode>
                <c:ptCount val="5"/>
                <c:pt idx="0">
                  <c:v>79.099999999999994</c:v>
                </c:pt>
                <c:pt idx="1">
                  <c:v>79.099999999999994</c:v>
                </c:pt>
                <c:pt idx="2">
                  <c:v>74.900000000000006</c:v>
                </c:pt>
                <c:pt idx="3">
                  <c:v>72.2</c:v>
                </c:pt>
                <c:pt idx="4">
                  <c:v>71.7</c:v>
                </c:pt>
              </c:numCache>
            </c:numRef>
          </c:val>
        </c:ser>
        <c:dLbls>
          <c:showLegendKey val="0"/>
          <c:showVal val="1"/>
          <c:showCatName val="0"/>
          <c:showSerName val="0"/>
          <c:showPercent val="0"/>
          <c:showBubbleSize val="0"/>
        </c:dLbls>
        <c:gapWidth val="50"/>
        <c:shape val="box"/>
        <c:axId val="343844224"/>
        <c:axId val="343844616"/>
        <c:axId val="0"/>
      </c:bar3DChart>
      <c:catAx>
        <c:axId val="343844224"/>
        <c:scaling>
          <c:orientation val="minMax"/>
        </c:scaling>
        <c:delete val="0"/>
        <c:axPos val="l"/>
        <c:numFmt formatCode="General" sourceLinked="1"/>
        <c:majorTickMark val="out"/>
        <c:minorTickMark val="none"/>
        <c:tickLblPos val="nextTo"/>
        <c:spPr>
          <a:ln>
            <a:solidFill>
              <a:schemeClr val="tx2">
                <a:lumMod val="75000"/>
              </a:schemeClr>
            </a:solidFill>
          </a:ln>
        </c:spPr>
        <c:txPr>
          <a:bodyPr anchor="ctr"/>
          <a:lstStyle/>
          <a:p>
            <a:pPr algn="just">
              <a:defRPr lang="de-DE" sz="1800" b="1" i="0" u="none" strike="noStrike" kern="1200" baseline="0">
                <a:solidFill>
                  <a:srgbClr val="1F497D">
                    <a:lumMod val="75000"/>
                  </a:srgbClr>
                </a:solidFill>
                <a:latin typeface="+mn-lt"/>
                <a:ea typeface="+mn-ea"/>
                <a:cs typeface="+mn-cs"/>
              </a:defRPr>
            </a:pPr>
            <a:endParaRPr lang="de-DE"/>
          </a:p>
        </c:txPr>
        <c:crossAx val="343844616"/>
        <c:crosses val="autoZero"/>
        <c:auto val="1"/>
        <c:lblAlgn val="ctr"/>
        <c:lblOffset val="100"/>
        <c:noMultiLvlLbl val="0"/>
      </c:catAx>
      <c:valAx>
        <c:axId val="343844616"/>
        <c:scaling>
          <c:orientation val="minMax"/>
          <c:max val="1"/>
          <c:min val="0"/>
        </c:scaling>
        <c:delete val="0"/>
        <c:axPos val="b"/>
        <c:majorGridlines>
          <c:spPr>
            <a:ln>
              <a:solidFill>
                <a:schemeClr val="bg1">
                  <a:lumMod val="65000"/>
                </a:schemeClr>
              </a:solidFill>
            </a:ln>
          </c:spPr>
        </c:majorGridlines>
        <c:numFmt formatCode="0%" sourceLinked="0"/>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343844224"/>
        <c:crosses val="autoZero"/>
        <c:crossBetween val="between"/>
      </c:valAx>
    </c:plotArea>
    <c:legend>
      <c:legendPos val="t"/>
      <c:layout>
        <c:manualLayout>
          <c:xMode val="edge"/>
          <c:yMode val="edge"/>
          <c:x val="0.46315740558741336"/>
          <c:y val="1.0948582611150743E-2"/>
          <c:w val="0.473362748054449"/>
          <c:h val="7.5970016401321588E-2"/>
        </c:manualLayout>
      </c:layout>
      <c:overlay val="0"/>
      <c:txPr>
        <a:bodyPr/>
        <a:lstStyle/>
        <a:p>
          <a:pPr>
            <a:defRPr b="1">
              <a:solidFill>
                <a:schemeClr val="tx2">
                  <a:lumMod val="75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5"/>
      <c:rotY val="10"/>
      <c:depthPercent val="50"/>
      <c:rAngAx val="1"/>
    </c:view3D>
    <c:floor>
      <c:thickness val="0"/>
    </c:floor>
    <c:sideWall>
      <c:thickness val="0"/>
    </c:sideWall>
    <c:backWall>
      <c:thickness val="0"/>
    </c:backWall>
    <c:plotArea>
      <c:layout>
        <c:manualLayout>
          <c:layoutTarget val="inner"/>
          <c:xMode val="edge"/>
          <c:yMode val="edge"/>
          <c:x val="0.50467932941537574"/>
          <c:y val="0.12333503742639707"/>
          <c:w val="0.44861646728517923"/>
          <c:h val="0.76670517511943115"/>
        </c:manualLayout>
      </c:layout>
      <c:bar3DChart>
        <c:barDir val="bar"/>
        <c:grouping val="percentStacked"/>
        <c:varyColors val="0"/>
        <c:ser>
          <c:idx val="0"/>
          <c:order val="0"/>
          <c:tx>
            <c:strRef>
              <c:f>Tabelle1!$B$1</c:f>
              <c:strCache>
                <c:ptCount val="1"/>
                <c:pt idx="0">
                  <c:v>pro Ehrenamt</c:v>
                </c:pt>
              </c:strCache>
            </c:strRef>
          </c:tx>
          <c:spPr>
            <a:solidFill>
              <a:srgbClr val="92D050"/>
            </a:solidFill>
          </c:spPr>
          <c:invertIfNegative val="0"/>
          <c:dLbls>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Ehrenamtlich im Verein/Verband oder einer Gruppe tätig? (grün=ja)</c:v>
                </c:pt>
                <c:pt idx="1">
                  <c:v>Ehrenamtliches Engagement im eigenen Ort (grün=ja)*</c:v>
                </c:pt>
                <c:pt idx="2">
                  <c:v>Ich habe keine Lust, mich ehrenamtlich zu engagieren. (grün=stimmt nicht)</c:v>
                </c:pt>
                <c:pt idx="3">
                  <c:v>Für einen interessanten Verein würde ich auch schon 'mal umsonst arbeiten. (grün=stimmt)</c:v>
                </c:pt>
              </c:strCache>
            </c:strRef>
          </c:cat>
          <c:val>
            <c:numRef>
              <c:f>Tabelle1!$B$2:$B$5</c:f>
              <c:numCache>
                <c:formatCode>General</c:formatCode>
                <c:ptCount val="4"/>
                <c:pt idx="0">
                  <c:v>25.2</c:v>
                </c:pt>
                <c:pt idx="1">
                  <c:v>59.8</c:v>
                </c:pt>
                <c:pt idx="2">
                  <c:v>75.8</c:v>
                </c:pt>
                <c:pt idx="3">
                  <c:v>78.900000000000006</c:v>
                </c:pt>
              </c:numCache>
            </c:numRef>
          </c:val>
        </c:ser>
        <c:ser>
          <c:idx val="1"/>
          <c:order val="1"/>
          <c:tx>
            <c:strRef>
              <c:f>Tabelle1!$C$1</c:f>
              <c:strCache>
                <c:ptCount val="1"/>
                <c:pt idx="0">
                  <c:v>contra Ehrenamt</c:v>
                </c:pt>
              </c:strCache>
            </c:strRef>
          </c:tx>
          <c:spPr>
            <a:solidFill>
              <a:srgbClr val="FF0000"/>
            </a:solidFill>
          </c:spPr>
          <c:invertIfNegative val="0"/>
          <c:dLbls>
            <c:spPr>
              <a:noFill/>
              <a:ln>
                <a:noFill/>
              </a:ln>
              <a:effectLst/>
            </c:spPr>
            <c:txPr>
              <a:bodyPr/>
              <a:lstStyle/>
              <a:p>
                <a:pPr>
                  <a:defRPr b="1">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Ehrenamtlich im Verein/Verband oder einer Gruppe tätig? (grün=ja)</c:v>
                </c:pt>
                <c:pt idx="1">
                  <c:v>Ehrenamtliches Engagement im eigenen Ort (grün=ja)*</c:v>
                </c:pt>
                <c:pt idx="2">
                  <c:v>Ich habe keine Lust, mich ehrenamtlich zu engagieren. (grün=stimmt nicht)</c:v>
                </c:pt>
                <c:pt idx="3">
                  <c:v>Für einen interessanten Verein würde ich auch schon 'mal umsonst arbeiten. (grün=stimmt)</c:v>
                </c:pt>
              </c:strCache>
            </c:strRef>
          </c:cat>
          <c:val>
            <c:numRef>
              <c:f>Tabelle1!$C$2:$C$5</c:f>
              <c:numCache>
                <c:formatCode>General</c:formatCode>
                <c:ptCount val="4"/>
                <c:pt idx="0">
                  <c:v>74.8</c:v>
                </c:pt>
                <c:pt idx="1">
                  <c:v>40.200000000000003</c:v>
                </c:pt>
                <c:pt idx="2">
                  <c:v>24.2</c:v>
                </c:pt>
                <c:pt idx="3">
                  <c:v>21.1</c:v>
                </c:pt>
              </c:numCache>
            </c:numRef>
          </c:val>
        </c:ser>
        <c:dLbls>
          <c:showLegendKey val="0"/>
          <c:showVal val="1"/>
          <c:showCatName val="0"/>
          <c:showSerName val="0"/>
          <c:showPercent val="0"/>
          <c:showBubbleSize val="0"/>
        </c:dLbls>
        <c:gapWidth val="50"/>
        <c:shape val="box"/>
        <c:axId val="341314520"/>
        <c:axId val="343845792"/>
        <c:axId val="0"/>
      </c:bar3DChart>
      <c:catAx>
        <c:axId val="341314520"/>
        <c:scaling>
          <c:orientation val="minMax"/>
        </c:scaling>
        <c:delete val="0"/>
        <c:axPos val="l"/>
        <c:numFmt formatCode="General" sourceLinked="1"/>
        <c:majorTickMark val="out"/>
        <c:minorTickMark val="none"/>
        <c:tickLblPos val="nextTo"/>
        <c:spPr>
          <a:ln>
            <a:solidFill>
              <a:schemeClr val="tx2">
                <a:lumMod val="75000"/>
              </a:schemeClr>
            </a:solidFill>
          </a:ln>
        </c:spPr>
        <c:txPr>
          <a:bodyPr/>
          <a:lstStyle/>
          <a:p>
            <a:pPr>
              <a:defRPr sz="1600" b="1">
                <a:solidFill>
                  <a:schemeClr val="tx2">
                    <a:lumMod val="75000"/>
                  </a:schemeClr>
                </a:solidFill>
              </a:defRPr>
            </a:pPr>
            <a:endParaRPr lang="de-DE"/>
          </a:p>
        </c:txPr>
        <c:crossAx val="343845792"/>
        <c:crosses val="autoZero"/>
        <c:auto val="1"/>
        <c:lblAlgn val="ctr"/>
        <c:lblOffset val="100"/>
        <c:noMultiLvlLbl val="0"/>
      </c:catAx>
      <c:valAx>
        <c:axId val="343845792"/>
        <c:scaling>
          <c:orientation val="minMax"/>
        </c:scaling>
        <c:delete val="0"/>
        <c:axPos val="b"/>
        <c:majorGridlines>
          <c:spPr>
            <a:ln>
              <a:solidFill>
                <a:schemeClr val="bg1">
                  <a:lumMod val="65000"/>
                </a:schemeClr>
              </a:solidFill>
            </a:ln>
          </c:spPr>
        </c:majorGridlines>
        <c:numFmt formatCode="0%" sourceLinked="1"/>
        <c:majorTickMark val="out"/>
        <c:minorTickMark val="none"/>
        <c:tickLblPos val="nextTo"/>
        <c:txPr>
          <a:bodyPr/>
          <a:lstStyle/>
          <a:p>
            <a:pPr>
              <a:defRPr b="1">
                <a:solidFill>
                  <a:schemeClr val="tx2">
                    <a:lumMod val="75000"/>
                  </a:schemeClr>
                </a:solidFill>
              </a:defRPr>
            </a:pPr>
            <a:endParaRPr lang="de-DE"/>
          </a:p>
        </c:txPr>
        <c:crossAx val="341314520"/>
        <c:crosses val="autoZero"/>
        <c:crossBetween val="between"/>
      </c:valAx>
    </c:plotArea>
    <c:legend>
      <c:legendPos val="t"/>
      <c:layout>
        <c:manualLayout>
          <c:xMode val="edge"/>
          <c:yMode val="edge"/>
          <c:x val="0.52435958151542483"/>
          <c:y val="3.9180195690468829E-2"/>
          <c:w val="0.41462377532439898"/>
          <c:h val="6.3967884942700545E-2"/>
        </c:manualLayout>
      </c:layout>
      <c:overlay val="0"/>
      <c:txPr>
        <a:bodyPr/>
        <a:lstStyle/>
        <a:p>
          <a:pPr>
            <a:defRPr b="1">
              <a:solidFill>
                <a:schemeClr val="tx2">
                  <a:lumMod val="75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bar3DChart>
        <c:barDir val="col"/>
        <c:grouping val="clustered"/>
        <c:varyColors val="0"/>
        <c:ser>
          <c:idx val="0"/>
          <c:order val="0"/>
          <c:tx>
            <c:strRef>
              <c:f>Tabelle1!$B$1</c:f>
              <c:strCache>
                <c:ptCount val="1"/>
                <c:pt idx="0">
                  <c:v>pro Ehrenamt</c:v>
                </c:pt>
              </c:strCache>
            </c:strRef>
          </c:tx>
          <c:spPr>
            <a:solidFill>
              <a:srgbClr val="92D05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0 Punkte</c:v>
                </c:pt>
                <c:pt idx="1">
                  <c:v>1 - 2 Punkte</c:v>
                </c:pt>
                <c:pt idx="2">
                  <c:v>3 - 4 Punkte</c:v>
                </c:pt>
                <c:pt idx="3">
                  <c:v>5 Punkte und mehr</c:v>
                </c:pt>
              </c:strCache>
            </c:strRef>
          </c:cat>
          <c:val>
            <c:numRef>
              <c:f>Tabelle1!$B$2:$B$5</c:f>
              <c:numCache>
                <c:formatCode>General</c:formatCode>
                <c:ptCount val="4"/>
                <c:pt idx="0">
                  <c:v>8.5</c:v>
                </c:pt>
                <c:pt idx="1">
                  <c:v>36.5</c:v>
                </c:pt>
                <c:pt idx="2">
                  <c:v>40.700000000000003</c:v>
                </c:pt>
                <c:pt idx="3">
                  <c:v>14.3</c:v>
                </c:pt>
              </c:numCache>
            </c:numRef>
          </c:val>
        </c:ser>
        <c:dLbls>
          <c:showLegendKey val="0"/>
          <c:showVal val="1"/>
          <c:showCatName val="0"/>
          <c:showSerName val="0"/>
          <c:showPercent val="0"/>
          <c:showBubbleSize val="0"/>
        </c:dLbls>
        <c:gapWidth val="50"/>
        <c:shape val="box"/>
        <c:axId val="343846576"/>
        <c:axId val="343846968"/>
        <c:axId val="0"/>
      </c:bar3DChart>
      <c:catAx>
        <c:axId val="343846576"/>
        <c:scaling>
          <c:orientation val="minMax"/>
        </c:scaling>
        <c:delete val="0"/>
        <c:axPos val="b"/>
        <c:numFmt formatCode="General" sourceLinked="1"/>
        <c:majorTickMark val="out"/>
        <c:minorTickMark val="none"/>
        <c:tickLblPos val="nextTo"/>
        <c:spPr>
          <a:ln>
            <a:solidFill>
              <a:schemeClr val="tx2">
                <a:lumMod val="75000"/>
              </a:schemeClr>
            </a:solidFill>
          </a:ln>
        </c:spPr>
        <c:crossAx val="343846968"/>
        <c:crosses val="autoZero"/>
        <c:auto val="1"/>
        <c:lblAlgn val="ctr"/>
        <c:lblOffset val="100"/>
        <c:noMultiLvlLbl val="0"/>
      </c:catAx>
      <c:valAx>
        <c:axId val="343846968"/>
        <c:scaling>
          <c:orientation val="minMax"/>
          <c:min val="0"/>
        </c:scaling>
        <c:delete val="0"/>
        <c:axPos val="l"/>
        <c:majorGridlines>
          <c:spPr>
            <a:ln>
              <a:solidFill>
                <a:schemeClr val="bg1">
                  <a:lumMod val="65000"/>
                </a:schemeClr>
              </a:solidFill>
            </a:ln>
          </c:spPr>
        </c:majorGridlines>
        <c:numFmt formatCode="General" sourceLinked="1"/>
        <c:majorTickMark val="out"/>
        <c:minorTickMark val="none"/>
        <c:tickLblPos val="nextTo"/>
        <c:spPr>
          <a:ln>
            <a:solidFill>
              <a:schemeClr val="tx2">
                <a:lumMod val="75000"/>
              </a:schemeClr>
            </a:solidFill>
          </a:ln>
        </c:spPr>
        <c:crossAx val="343846576"/>
        <c:crosses val="autoZero"/>
        <c:crossBetween val="between"/>
        <c:majorUnit val="20"/>
      </c:valAx>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0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0 Punkte</c:v>
                </c:pt>
                <c:pt idx="1">
                  <c:v>1 - 2 Punkte</c:v>
                </c:pt>
                <c:pt idx="2">
                  <c:v>3 - 4 Punkte</c:v>
                </c:pt>
                <c:pt idx="3">
                  <c:v>5 Punkte und mehr</c:v>
                </c:pt>
              </c:strCache>
            </c:strRef>
          </c:cat>
          <c:val>
            <c:numRef>
              <c:f>Tabelle1!$B$2:$B$5</c:f>
              <c:numCache>
                <c:formatCode>General</c:formatCode>
                <c:ptCount val="4"/>
                <c:pt idx="0">
                  <c:v>9.5</c:v>
                </c:pt>
                <c:pt idx="1">
                  <c:v>31.9</c:v>
                </c:pt>
                <c:pt idx="2">
                  <c:v>44.4</c:v>
                </c:pt>
                <c:pt idx="3">
                  <c:v>14.2</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0 Punkte</c:v>
                </c:pt>
                <c:pt idx="1">
                  <c:v>1 - 2 Punkte</c:v>
                </c:pt>
                <c:pt idx="2">
                  <c:v>3 - 4 Punkte</c:v>
                </c:pt>
                <c:pt idx="3">
                  <c:v>5 Punkte und mehr</c:v>
                </c:pt>
              </c:strCache>
            </c:strRef>
          </c:cat>
          <c:val>
            <c:numRef>
              <c:f>Tabelle1!$C$2:$C$5</c:f>
              <c:numCache>
                <c:formatCode>General</c:formatCode>
                <c:ptCount val="4"/>
                <c:pt idx="0">
                  <c:v>7.4</c:v>
                </c:pt>
                <c:pt idx="1">
                  <c:v>41.3</c:v>
                </c:pt>
                <c:pt idx="2">
                  <c:v>36.799999999999997</c:v>
                </c:pt>
                <c:pt idx="3">
                  <c:v>14.5</c:v>
                </c:pt>
              </c:numCache>
            </c:numRef>
          </c:val>
        </c:ser>
        <c:dLbls>
          <c:showLegendKey val="0"/>
          <c:showVal val="1"/>
          <c:showCatName val="0"/>
          <c:showSerName val="0"/>
          <c:showPercent val="0"/>
          <c:showBubbleSize val="0"/>
        </c:dLbls>
        <c:gapWidth val="100"/>
        <c:shape val="box"/>
        <c:axId val="343848144"/>
        <c:axId val="343848536"/>
        <c:axId val="0"/>
      </c:bar3DChart>
      <c:catAx>
        <c:axId val="343848144"/>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43848536"/>
        <c:crosses val="autoZero"/>
        <c:auto val="1"/>
        <c:lblAlgn val="ctr"/>
        <c:lblOffset val="100"/>
        <c:noMultiLvlLbl val="0"/>
      </c:catAx>
      <c:valAx>
        <c:axId val="343848536"/>
        <c:scaling>
          <c:orientation val="minMax"/>
          <c:max val="80"/>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43848144"/>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0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0 Punkte</c:v>
                </c:pt>
                <c:pt idx="1">
                  <c:v>1 - 2 Punkte</c:v>
                </c:pt>
                <c:pt idx="2">
                  <c:v>3 - 4 Punkte</c:v>
                </c:pt>
                <c:pt idx="3">
                  <c:v>5 Punkte und mehr</c:v>
                </c:pt>
              </c:strCache>
            </c:strRef>
          </c:cat>
          <c:val>
            <c:numRef>
              <c:f>Tabelle1!$B$2:$B$5</c:f>
              <c:numCache>
                <c:formatCode>General</c:formatCode>
                <c:ptCount val="4"/>
                <c:pt idx="0">
                  <c:v>7</c:v>
                </c:pt>
                <c:pt idx="1">
                  <c:v>42.4</c:v>
                </c:pt>
                <c:pt idx="2">
                  <c:v>44.7</c:v>
                </c:pt>
                <c:pt idx="3">
                  <c:v>5.9</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0 Punkte</c:v>
                </c:pt>
                <c:pt idx="1">
                  <c:v>1 - 2 Punkte</c:v>
                </c:pt>
                <c:pt idx="2">
                  <c:v>3 - 4 Punkte</c:v>
                </c:pt>
                <c:pt idx="3">
                  <c:v>5 Punkte und mehr</c:v>
                </c:pt>
              </c:strCache>
            </c:strRef>
          </c:cat>
          <c:val>
            <c:numRef>
              <c:f>Tabelle1!$C$2:$C$5</c:f>
              <c:numCache>
                <c:formatCode>General</c:formatCode>
                <c:ptCount val="4"/>
                <c:pt idx="0">
                  <c:v>11.5</c:v>
                </c:pt>
                <c:pt idx="1">
                  <c:v>32.299999999999997</c:v>
                </c:pt>
                <c:pt idx="2">
                  <c:v>37.4</c:v>
                </c:pt>
                <c:pt idx="3">
                  <c:v>18.8</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0 Punkte</c:v>
                </c:pt>
                <c:pt idx="1">
                  <c:v>1 - 2 Punkte</c:v>
                </c:pt>
                <c:pt idx="2">
                  <c:v>3 - 4 Punkte</c:v>
                </c:pt>
                <c:pt idx="3">
                  <c:v>5 Punkte und mehr</c:v>
                </c:pt>
              </c:strCache>
            </c:strRef>
          </c:cat>
          <c:val>
            <c:numRef>
              <c:f>Tabelle1!$D$2:$D$5</c:f>
              <c:numCache>
                <c:formatCode>General</c:formatCode>
                <c:ptCount val="4"/>
                <c:pt idx="0">
                  <c:v>7.3</c:v>
                </c:pt>
                <c:pt idx="1">
                  <c:v>35.4</c:v>
                </c:pt>
                <c:pt idx="2">
                  <c:v>40.1</c:v>
                </c:pt>
                <c:pt idx="3">
                  <c:v>17.2</c:v>
                </c:pt>
              </c:numCache>
            </c:numRef>
          </c:val>
        </c:ser>
        <c:dLbls>
          <c:showLegendKey val="0"/>
          <c:showVal val="1"/>
          <c:showCatName val="0"/>
          <c:showSerName val="0"/>
          <c:showPercent val="0"/>
          <c:showBubbleSize val="0"/>
        </c:dLbls>
        <c:gapWidth val="100"/>
        <c:shape val="box"/>
        <c:axId val="343849320"/>
        <c:axId val="343849712"/>
        <c:axId val="0"/>
      </c:bar3DChart>
      <c:catAx>
        <c:axId val="343849320"/>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43849712"/>
        <c:crosses val="autoZero"/>
        <c:auto val="1"/>
        <c:lblAlgn val="ctr"/>
        <c:lblOffset val="100"/>
        <c:noMultiLvlLbl val="0"/>
      </c:catAx>
      <c:valAx>
        <c:axId val="343849712"/>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43849320"/>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Mitglied im Verein/Verband</c:v>
                </c:pt>
              </c:strCache>
            </c:strRef>
          </c:tx>
          <c:spPr>
            <a:solidFill>
              <a:srgbClr val="92D05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0 Punkte</c:v>
                </c:pt>
                <c:pt idx="1">
                  <c:v>1 - 2 Punkte</c:v>
                </c:pt>
                <c:pt idx="2">
                  <c:v>3 - 4 Punkte</c:v>
                </c:pt>
                <c:pt idx="3">
                  <c:v>5 Punkte und mehr</c:v>
                </c:pt>
              </c:strCache>
            </c:strRef>
          </c:cat>
          <c:val>
            <c:numRef>
              <c:f>Tabelle1!$B$2:$B$5</c:f>
              <c:numCache>
                <c:formatCode>General</c:formatCode>
                <c:ptCount val="4"/>
                <c:pt idx="0">
                  <c:v>4.5</c:v>
                </c:pt>
                <c:pt idx="1">
                  <c:v>27.3</c:v>
                </c:pt>
                <c:pt idx="2">
                  <c:v>49.3</c:v>
                </c:pt>
                <c:pt idx="3">
                  <c:v>18.899999999999999</c:v>
                </c:pt>
              </c:numCache>
            </c:numRef>
          </c:val>
        </c:ser>
        <c:ser>
          <c:idx val="1"/>
          <c:order val="1"/>
          <c:tx>
            <c:strRef>
              <c:f>Tabelle1!$C$1</c:f>
              <c:strCache>
                <c:ptCount val="1"/>
                <c:pt idx="0">
                  <c:v>kein Mitglied im Verein/Verband</c:v>
                </c:pt>
              </c:strCache>
            </c:strRef>
          </c:tx>
          <c:spPr>
            <a:solidFill>
              <a:schemeClr val="accent1">
                <a:lumMod val="60000"/>
                <a:lumOff val="40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0 Punkte</c:v>
                </c:pt>
                <c:pt idx="1">
                  <c:v>1 - 2 Punkte</c:v>
                </c:pt>
                <c:pt idx="2">
                  <c:v>3 - 4 Punkte</c:v>
                </c:pt>
                <c:pt idx="3">
                  <c:v>5 Punkte und mehr</c:v>
                </c:pt>
              </c:strCache>
            </c:strRef>
          </c:cat>
          <c:val>
            <c:numRef>
              <c:f>Tabelle1!$C$2:$C$5</c:f>
              <c:numCache>
                <c:formatCode>General</c:formatCode>
                <c:ptCount val="4"/>
                <c:pt idx="0">
                  <c:v>20.399999999999999</c:v>
                </c:pt>
                <c:pt idx="1">
                  <c:v>64.099999999999994</c:v>
                </c:pt>
                <c:pt idx="2">
                  <c:v>14.8</c:v>
                </c:pt>
                <c:pt idx="3">
                  <c:v>0.7</c:v>
                </c:pt>
              </c:numCache>
            </c:numRef>
          </c:val>
        </c:ser>
        <c:dLbls>
          <c:showLegendKey val="0"/>
          <c:showVal val="1"/>
          <c:showCatName val="0"/>
          <c:showSerName val="0"/>
          <c:showPercent val="0"/>
          <c:showBubbleSize val="0"/>
        </c:dLbls>
        <c:gapWidth val="100"/>
        <c:shape val="box"/>
        <c:axId val="321218848"/>
        <c:axId val="321217672"/>
        <c:axId val="0"/>
      </c:bar3DChart>
      <c:catAx>
        <c:axId val="321218848"/>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21217672"/>
        <c:crosses val="autoZero"/>
        <c:auto val="1"/>
        <c:lblAlgn val="ctr"/>
        <c:lblOffset val="100"/>
        <c:noMultiLvlLbl val="0"/>
      </c:catAx>
      <c:valAx>
        <c:axId val="321217672"/>
        <c:scaling>
          <c:orientation val="minMax"/>
          <c:max val="80"/>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21218848"/>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0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15"/>
      <c:depthPercent val="60"/>
      <c:rAngAx val="1"/>
    </c:view3D>
    <c:floor>
      <c:thickness val="0"/>
    </c:floor>
    <c:sideWall>
      <c:thickness val="0"/>
    </c:sideWall>
    <c:backWall>
      <c:thickness val="0"/>
    </c:backWall>
    <c:plotArea>
      <c:layout/>
      <c:bar3DChart>
        <c:barDir val="bar"/>
        <c:grouping val="clustered"/>
        <c:varyColors val="0"/>
        <c:ser>
          <c:idx val="0"/>
          <c:order val="0"/>
          <c:tx>
            <c:strRef>
              <c:f>Tabelle1!$B$1</c:f>
              <c:strCache>
                <c:ptCount val="1"/>
                <c:pt idx="0">
                  <c:v>5 Punkte und mehr</c:v>
                </c:pt>
              </c:strCache>
            </c:strRef>
          </c:tx>
          <c:spPr>
            <a:solidFill>
              <a:srgbClr val="92D050"/>
            </a:solidFill>
          </c:spPr>
          <c:invertIfNegative val="0"/>
          <c:dLbls>
            <c:numFmt formatCode="#,##0.0" sourceLinked="0"/>
            <c:spPr>
              <a:noFill/>
              <a:ln>
                <a:noFill/>
              </a:ln>
              <a:effectLst/>
            </c:spPr>
            <c:txPr>
              <a:bodyPr/>
              <a:lstStyle/>
              <a:p>
                <a:pPr>
                  <a:defRPr sz="16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Tabelle1!$A$2:$A$27</c:f>
              <c:strCache>
                <c:ptCount val="26"/>
                <c:pt idx="0">
                  <c:v>Ramsthal</c:v>
                </c:pt>
                <c:pt idx="1">
                  <c:v>Bad Brückenau</c:v>
                </c:pt>
                <c:pt idx="2">
                  <c:v>Nüdlingen</c:v>
                </c:pt>
                <c:pt idx="3">
                  <c:v>Wartmannsroth</c:v>
                </c:pt>
                <c:pt idx="4">
                  <c:v>Bad Kissingen</c:v>
                </c:pt>
                <c:pt idx="5">
                  <c:v>Oberleichtersbach</c:v>
                </c:pt>
                <c:pt idx="6">
                  <c:v>Elfershausen</c:v>
                </c:pt>
                <c:pt idx="7">
                  <c:v>Bad Bocklet</c:v>
                </c:pt>
                <c:pt idx="8">
                  <c:v>Burkardroth</c:v>
                </c:pt>
                <c:pt idx="9">
                  <c:v>Rannungen</c:v>
                </c:pt>
                <c:pt idx="10">
                  <c:v>Münnerstadt</c:v>
                </c:pt>
                <c:pt idx="11">
                  <c:v>Oerlenbach</c:v>
                </c:pt>
                <c:pt idx="12">
                  <c:v>Maßbach</c:v>
                </c:pt>
                <c:pt idx="13">
                  <c:v>Riedenberg</c:v>
                </c:pt>
                <c:pt idx="14">
                  <c:v>Hammelburg</c:v>
                </c:pt>
                <c:pt idx="15">
                  <c:v>Fuchsstadt</c:v>
                </c:pt>
                <c:pt idx="16">
                  <c:v>Oberthulba</c:v>
                </c:pt>
                <c:pt idx="17">
                  <c:v>Sulzthal</c:v>
                </c:pt>
                <c:pt idx="18">
                  <c:v>Motten</c:v>
                </c:pt>
                <c:pt idx="19">
                  <c:v>Zeitlofs</c:v>
                </c:pt>
                <c:pt idx="20">
                  <c:v>Euerdorf</c:v>
                </c:pt>
                <c:pt idx="21">
                  <c:v>Wildflecken</c:v>
                </c:pt>
                <c:pt idx="22">
                  <c:v>Schondra</c:v>
                </c:pt>
                <c:pt idx="23">
                  <c:v>Thundorf i.Ufr.</c:v>
                </c:pt>
                <c:pt idx="24">
                  <c:v>Geroda</c:v>
                </c:pt>
                <c:pt idx="25">
                  <c:v>Aura a.d.Saale</c:v>
                </c:pt>
              </c:strCache>
            </c:strRef>
          </c:cat>
          <c:val>
            <c:numRef>
              <c:f>Tabelle1!$B$2:$B$27</c:f>
              <c:numCache>
                <c:formatCode>General</c:formatCode>
                <c:ptCount val="26"/>
                <c:pt idx="0">
                  <c:v>0</c:v>
                </c:pt>
                <c:pt idx="1">
                  <c:v>4.9000000000000004</c:v>
                </c:pt>
                <c:pt idx="2">
                  <c:v>7</c:v>
                </c:pt>
                <c:pt idx="3">
                  <c:v>8.3000000000000007</c:v>
                </c:pt>
                <c:pt idx="4">
                  <c:v>8.4</c:v>
                </c:pt>
                <c:pt idx="5">
                  <c:v>10.3</c:v>
                </c:pt>
                <c:pt idx="6">
                  <c:v>12.8</c:v>
                </c:pt>
                <c:pt idx="7">
                  <c:v>13</c:v>
                </c:pt>
                <c:pt idx="8">
                  <c:v>13.3</c:v>
                </c:pt>
                <c:pt idx="9">
                  <c:v>13.3</c:v>
                </c:pt>
                <c:pt idx="10">
                  <c:v>14.1</c:v>
                </c:pt>
                <c:pt idx="11">
                  <c:v>14.1</c:v>
                </c:pt>
                <c:pt idx="12">
                  <c:v>14.5</c:v>
                </c:pt>
                <c:pt idx="13">
                  <c:v>16.7</c:v>
                </c:pt>
                <c:pt idx="14">
                  <c:v>17</c:v>
                </c:pt>
                <c:pt idx="15">
                  <c:v>17.399999999999999</c:v>
                </c:pt>
                <c:pt idx="16">
                  <c:v>18.2</c:v>
                </c:pt>
                <c:pt idx="17">
                  <c:v>18.2</c:v>
                </c:pt>
                <c:pt idx="18">
                  <c:v>19.2</c:v>
                </c:pt>
                <c:pt idx="19">
                  <c:v>21.7</c:v>
                </c:pt>
                <c:pt idx="20">
                  <c:v>23.5</c:v>
                </c:pt>
                <c:pt idx="21">
                  <c:v>24.4</c:v>
                </c:pt>
                <c:pt idx="22">
                  <c:v>25</c:v>
                </c:pt>
                <c:pt idx="23">
                  <c:v>30</c:v>
                </c:pt>
                <c:pt idx="24">
                  <c:v>33.299999999999997</c:v>
                </c:pt>
                <c:pt idx="25">
                  <c:v>60</c:v>
                </c:pt>
              </c:numCache>
            </c:numRef>
          </c:val>
        </c:ser>
        <c:dLbls>
          <c:showLegendKey val="0"/>
          <c:showVal val="0"/>
          <c:showCatName val="0"/>
          <c:showSerName val="0"/>
          <c:showPercent val="0"/>
          <c:showBubbleSize val="0"/>
        </c:dLbls>
        <c:gapWidth val="50"/>
        <c:shape val="box"/>
        <c:axId val="321216888"/>
        <c:axId val="321216496"/>
        <c:axId val="0"/>
      </c:bar3DChart>
      <c:catAx>
        <c:axId val="321216888"/>
        <c:scaling>
          <c:orientation val="minMax"/>
        </c:scaling>
        <c:delete val="0"/>
        <c:axPos val="l"/>
        <c:numFmt formatCode="General" sourceLinked="1"/>
        <c:majorTickMark val="out"/>
        <c:minorTickMark val="none"/>
        <c:tickLblPos val="nextTo"/>
        <c:spPr>
          <a:ln>
            <a:solidFill>
              <a:schemeClr val="tx2">
                <a:lumMod val="75000"/>
              </a:schemeClr>
            </a:solidFill>
          </a:ln>
        </c:spPr>
        <c:txPr>
          <a:bodyPr/>
          <a:lstStyle/>
          <a:p>
            <a:pPr>
              <a:defRPr sz="1050" b="1">
                <a:solidFill>
                  <a:schemeClr val="tx2">
                    <a:lumMod val="75000"/>
                  </a:schemeClr>
                </a:solidFill>
              </a:defRPr>
            </a:pPr>
            <a:endParaRPr lang="de-DE"/>
          </a:p>
        </c:txPr>
        <c:crossAx val="321216496"/>
        <c:crosses val="autoZero"/>
        <c:auto val="1"/>
        <c:lblAlgn val="ctr"/>
        <c:lblOffset val="100"/>
        <c:noMultiLvlLbl val="0"/>
      </c:catAx>
      <c:valAx>
        <c:axId val="321216496"/>
        <c:scaling>
          <c:orientation val="minMax"/>
        </c:scaling>
        <c:delete val="0"/>
        <c:axPos val="b"/>
        <c:majorGridlines>
          <c:spPr>
            <a:ln>
              <a:solidFill>
                <a:schemeClr val="bg1">
                  <a:lumMod val="65000"/>
                </a:schemeClr>
              </a:solidFill>
            </a:ln>
          </c:spPr>
        </c:majorGridlines>
        <c:numFmt formatCode="General" sourceLinked="1"/>
        <c:majorTickMark val="out"/>
        <c:minorTickMark val="none"/>
        <c:tickLblPos val="nextTo"/>
        <c:txPr>
          <a:bodyPr/>
          <a:lstStyle/>
          <a:p>
            <a:pPr>
              <a:defRPr sz="1100" b="1">
                <a:solidFill>
                  <a:schemeClr val="tx2">
                    <a:lumMod val="75000"/>
                  </a:schemeClr>
                </a:solidFill>
              </a:defRPr>
            </a:pPr>
            <a:endParaRPr lang="de-DE"/>
          </a:p>
        </c:txPr>
        <c:crossAx val="321216888"/>
        <c:crosses val="autoZero"/>
        <c:crossBetween val="between"/>
      </c:valAx>
    </c:plotArea>
    <c:plotVisOnly val="1"/>
    <c:dispBlanksAs val="gap"/>
    <c:showDLblsOverMax val="0"/>
  </c:chart>
  <c:txPr>
    <a:bodyPr/>
    <a:lstStyle/>
    <a:p>
      <a:pPr>
        <a:defRPr sz="1800"/>
      </a:pPr>
      <a:endParaRPr lang="de-DE"/>
    </a:p>
  </c:txPr>
  <c:externalData r:id="rId1">
    <c:autoUpdate val="0"/>
  </c:externalData>
  <c:userShapes r:id="rId2"/>
</c:chartSpace>
</file>

<file path=ppt/charts/chart10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2013</c:v>
                </c:pt>
              </c:strCache>
            </c:strRef>
          </c:tx>
          <c:spPr>
            <a:solidFill>
              <a:schemeClr val="accent4">
                <a:lumMod val="75000"/>
              </a:schemeClr>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21.1</c:v>
                </c:pt>
                <c:pt idx="1">
                  <c:v>78.900000000000006</c:v>
                </c:pt>
              </c:numCache>
            </c:numRef>
          </c:val>
        </c:ser>
        <c:ser>
          <c:idx val="1"/>
          <c:order val="1"/>
          <c:tx>
            <c:strRef>
              <c:f>Tabelle1!$C$1</c:f>
              <c:strCache>
                <c:ptCount val="1"/>
                <c:pt idx="0">
                  <c:v>1999</c:v>
                </c:pt>
              </c:strCache>
            </c:strRef>
          </c:tx>
          <c:spPr>
            <a:solidFill>
              <a:schemeClr val="bg1">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25.8</c:v>
                </c:pt>
                <c:pt idx="1">
                  <c:v>66.599999999999994</c:v>
                </c:pt>
              </c:numCache>
            </c:numRef>
          </c:val>
        </c:ser>
        <c:dLbls>
          <c:showLegendKey val="0"/>
          <c:showVal val="1"/>
          <c:showCatName val="0"/>
          <c:showSerName val="0"/>
          <c:showPercent val="0"/>
          <c:showBubbleSize val="0"/>
        </c:dLbls>
        <c:gapWidth val="100"/>
        <c:shape val="box"/>
        <c:axId val="321213360"/>
        <c:axId val="321212968"/>
        <c:axId val="0"/>
      </c:bar3DChart>
      <c:catAx>
        <c:axId val="321213360"/>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21212968"/>
        <c:crosses val="autoZero"/>
        <c:auto val="1"/>
        <c:lblAlgn val="ctr"/>
        <c:lblOffset val="100"/>
        <c:noMultiLvlLbl val="0"/>
      </c:catAx>
      <c:valAx>
        <c:axId val="321212968"/>
        <c:scaling>
          <c:orientation val="minMax"/>
          <c:max val="100"/>
          <c:min val="0"/>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21213360"/>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0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21.6</c:v>
                </c:pt>
                <c:pt idx="1">
                  <c:v>78.400000000000006</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20.7</c:v>
                </c:pt>
                <c:pt idx="1">
                  <c:v>79.3</c:v>
                </c:pt>
              </c:numCache>
            </c:numRef>
          </c:val>
        </c:ser>
        <c:dLbls>
          <c:showLegendKey val="0"/>
          <c:showVal val="1"/>
          <c:showCatName val="0"/>
          <c:showSerName val="0"/>
          <c:showPercent val="0"/>
          <c:showBubbleSize val="0"/>
        </c:dLbls>
        <c:gapWidth val="100"/>
        <c:shape val="box"/>
        <c:axId val="343843832"/>
        <c:axId val="321211792"/>
        <c:axId val="0"/>
      </c:bar3DChart>
      <c:catAx>
        <c:axId val="343843832"/>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21211792"/>
        <c:crosses val="autoZero"/>
        <c:auto val="1"/>
        <c:lblAlgn val="ctr"/>
        <c:lblOffset val="100"/>
        <c:noMultiLvlLbl val="0"/>
      </c:catAx>
      <c:valAx>
        <c:axId val="321211792"/>
        <c:scaling>
          <c:orientation val="minMax"/>
          <c:max val="100"/>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43843832"/>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498609909744407"/>
          <c:y val="0.16573042810058145"/>
          <c:w val="0.46472667171289406"/>
          <c:h val="0.77792938130331191"/>
        </c:manualLayout>
      </c:layout>
      <c:bar3DChart>
        <c:barDir val="bar"/>
        <c:grouping val="clustered"/>
        <c:varyColors val="0"/>
        <c:ser>
          <c:idx val="0"/>
          <c:order val="0"/>
          <c:tx>
            <c:strRef>
              <c:f>Tabelle1!$B$1</c:f>
              <c:strCache>
                <c:ptCount val="1"/>
                <c:pt idx="0">
                  <c:v>im Sommer</c:v>
                </c:pt>
              </c:strCache>
            </c:strRef>
          </c:tx>
          <c:spPr>
            <a:solidFill>
              <a:srgbClr val="FFFF66"/>
            </a:solidFill>
          </c:spPr>
          <c:invertIfNegative val="0"/>
          <c:dLbls>
            <c:numFmt formatCode="#,##0.0" sourceLinked="0"/>
            <c:spPr>
              <a:noFill/>
              <a:ln>
                <a:noFill/>
              </a:ln>
              <a:effectLst/>
            </c:spPr>
            <c:txPr>
              <a:bodyPr/>
              <a:lstStyle/>
              <a:p>
                <a:pPr>
                  <a:defRPr sz="14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Tabelle1!$A$2:$A$8</c:f>
              <c:strCache>
                <c:ptCount val="7"/>
                <c:pt idx="0">
                  <c:v>bei mir/ bei Freunden daheim</c:v>
                </c:pt>
                <c:pt idx="1">
                  <c:v>Café/ Kneipe/ Disco/ Beatabend usw.</c:v>
                </c:pt>
                <c:pt idx="2">
                  <c:v>Jugendzentrum/-raum/ Bauwagen/ Hütte</c:v>
                </c:pt>
                <c:pt idx="3">
                  <c:v>Marktplatz/ Dorfplatz/ Bushaltestelle (Bushäuschen)</c:v>
                </c:pt>
                <c:pt idx="4">
                  <c:v>Spielplatz/ Sportplatz</c:v>
                </c:pt>
                <c:pt idx="5">
                  <c:v>Online im Internet</c:v>
                </c:pt>
                <c:pt idx="6">
                  <c:v>im Schwimmbad</c:v>
                </c:pt>
              </c:strCache>
            </c:strRef>
          </c:cat>
          <c:val>
            <c:numRef>
              <c:f>Tabelle1!$B$2:$B$8</c:f>
              <c:numCache>
                <c:formatCode>General</c:formatCode>
                <c:ptCount val="7"/>
                <c:pt idx="0">
                  <c:v>70.5</c:v>
                </c:pt>
                <c:pt idx="1">
                  <c:v>37.6</c:v>
                </c:pt>
                <c:pt idx="2">
                  <c:v>21.4</c:v>
                </c:pt>
                <c:pt idx="3">
                  <c:v>24.5</c:v>
                </c:pt>
                <c:pt idx="4">
                  <c:v>44.7</c:v>
                </c:pt>
                <c:pt idx="5">
                  <c:v>74.900000000000006</c:v>
                </c:pt>
                <c:pt idx="6">
                  <c:v>59.4</c:v>
                </c:pt>
              </c:numCache>
            </c:numRef>
          </c:val>
        </c:ser>
        <c:ser>
          <c:idx val="1"/>
          <c:order val="1"/>
          <c:tx>
            <c:strRef>
              <c:f>Tabelle1!$C$1</c:f>
              <c:strCache>
                <c:ptCount val="1"/>
                <c:pt idx="0">
                  <c:v>im Winter</c:v>
                </c:pt>
              </c:strCache>
            </c:strRef>
          </c:tx>
          <c:spPr>
            <a:solidFill>
              <a:srgbClr val="99CCFF"/>
            </a:solidFill>
          </c:spPr>
          <c:invertIfNegative val="0"/>
          <c:dLbls>
            <c:dLbl>
              <c:idx val="0"/>
              <c:layout>
                <c:manualLayout>
                  <c:x val="4.4553050463170471E-3"/>
                  <c:y val="4.8991470083570958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sz="14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Tabelle1!$A$2:$A$8</c:f>
              <c:strCache>
                <c:ptCount val="7"/>
                <c:pt idx="0">
                  <c:v>bei mir/ bei Freunden daheim</c:v>
                </c:pt>
                <c:pt idx="1">
                  <c:v>Café/ Kneipe/ Disco/ Beatabend usw.</c:v>
                </c:pt>
                <c:pt idx="2">
                  <c:v>Jugendzentrum/-raum/ Bauwagen/ Hütte</c:v>
                </c:pt>
                <c:pt idx="3">
                  <c:v>Marktplatz/ Dorfplatz/ Bushaltestelle (Bushäuschen)</c:v>
                </c:pt>
                <c:pt idx="4">
                  <c:v>Spielplatz/ Sportplatz</c:v>
                </c:pt>
                <c:pt idx="5">
                  <c:v>Online im Internet</c:v>
                </c:pt>
                <c:pt idx="6">
                  <c:v>im Schwimmbad</c:v>
                </c:pt>
              </c:strCache>
            </c:strRef>
          </c:cat>
          <c:val>
            <c:numRef>
              <c:f>Tabelle1!$C$2:$C$8</c:f>
              <c:numCache>
                <c:formatCode>General</c:formatCode>
                <c:ptCount val="7"/>
                <c:pt idx="0">
                  <c:v>73</c:v>
                </c:pt>
                <c:pt idx="1">
                  <c:v>29.5</c:v>
                </c:pt>
                <c:pt idx="2">
                  <c:v>15.1</c:v>
                </c:pt>
                <c:pt idx="3">
                  <c:v>12</c:v>
                </c:pt>
                <c:pt idx="4">
                  <c:v>14</c:v>
                </c:pt>
                <c:pt idx="5">
                  <c:v>80.7</c:v>
                </c:pt>
                <c:pt idx="6">
                  <c:v>7.9</c:v>
                </c:pt>
              </c:numCache>
            </c:numRef>
          </c:val>
        </c:ser>
        <c:dLbls>
          <c:showLegendKey val="0"/>
          <c:showVal val="1"/>
          <c:showCatName val="0"/>
          <c:showSerName val="0"/>
          <c:showPercent val="0"/>
          <c:showBubbleSize val="0"/>
        </c:dLbls>
        <c:gapWidth val="50"/>
        <c:shape val="box"/>
        <c:axId val="58157816"/>
        <c:axId val="58158208"/>
        <c:axId val="0"/>
      </c:bar3DChart>
      <c:catAx>
        <c:axId val="58157816"/>
        <c:scaling>
          <c:orientation val="maxMin"/>
        </c:scaling>
        <c:delete val="0"/>
        <c:axPos val="l"/>
        <c:numFmt formatCode="General" sourceLinked="0"/>
        <c:majorTickMark val="out"/>
        <c:minorTickMark val="none"/>
        <c:tickLblPos val="nextTo"/>
        <c:spPr>
          <a:ln>
            <a:solidFill>
              <a:schemeClr val="tx2">
                <a:lumMod val="75000"/>
              </a:schemeClr>
            </a:solidFill>
          </a:ln>
        </c:spPr>
        <c:txPr>
          <a:bodyPr/>
          <a:lstStyle/>
          <a:p>
            <a:pPr>
              <a:defRPr sz="1800" b="1">
                <a:solidFill>
                  <a:schemeClr val="tx2">
                    <a:lumMod val="75000"/>
                  </a:schemeClr>
                </a:solidFill>
              </a:defRPr>
            </a:pPr>
            <a:endParaRPr lang="de-DE"/>
          </a:p>
        </c:txPr>
        <c:crossAx val="58158208"/>
        <c:crosses val="autoZero"/>
        <c:auto val="1"/>
        <c:lblAlgn val="ctr"/>
        <c:lblOffset val="100"/>
        <c:noMultiLvlLbl val="0"/>
      </c:catAx>
      <c:valAx>
        <c:axId val="58158208"/>
        <c:scaling>
          <c:orientation val="minMax"/>
        </c:scaling>
        <c:delete val="0"/>
        <c:axPos val="t"/>
        <c:majorGridlines>
          <c:spPr>
            <a:ln>
              <a:solidFill>
                <a:schemeClr val="bg1">
                  <a:lumMod val="65000"/>
                </a:schemeClr>
              </a:solidFill>
            </a:ln>
          </c:spPr>
        </c:majorGridlines>
        <c:numFmt formatCode="General" sourceLinked="1"/>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58157816"/>
        <c:crosses val="autoZero"/>
        <c:crossBetween val="between"/>
        <c:majorUnit val="20"/>
      </c:valAx>
    </c:plotArea>
    <c:legend>
      <c:legendPos val="t"/>
      <c:layout/>
      <c:overlay val="0"/>
      <c:txPr>
        <a:bodyPr/>
        <a:lstStyle/>
        <a:p>
          <a:pPr>
            <a:defRPr b="1">
              <a:solidFill>
                <a:schemeClr val="tx2">
                  <a:lumMod val="75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userShapes r:id="rId2"/>
</c:chartSpace>
</file>

<file path=ppt/charts/chart11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19.600000000000001</c:v>
                </c:pt>
                <c:pt idx="1">
                  <c:v>80.400000000000006</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21.4</c:v>
                </c:pt>
                <c:pt idx="1">
                  <c:v>78.599999999999994</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Tabelle1!$D$2:$D$3</c:f>
              <c:numCache>
                <c:formatCode>General</c:formatCode>
                <c:ptCount val="2"/>
                <c:pt idx="0">
                  <c:v>22</c:v>
                </c:pt>
                <c:pt idx="1">
                  <c:v>78</c:v>
                </c:pt>
              </c:numCache>
            </c:numRef>
          </c:val>
        </c:ser>
        <c:dLbls>
          <c:showLegendKey val="0"/>
          <c:showVal val="1"/>
          <c:showCatName val="0"/>
          <c:showSerName val="0"/>
          <c:showPercent val="0"/>
          <c:showBubbleSize val="0"/>
        </c:dLbls>
        <c:gapWidth val="100"/>
        <c:shape val="box"/>
        <c:axId val="343250912"/>
        <c:axId val="343250520"/>
        <c:axId val="0"/>
      </c:bar3DChart>
      <c:catAx>
        <c:axId val="343250912"/>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43250520"/>
        <c:crosses val="autoZero"/>
        <c:auto val="1"/>
        <c:lblAlgn val="ctr"/>
        <c:lblOffset val="100"/>
        <c:noMultiLvlLbl val="0"/>
      </c:catAx>
      <c:valAx>
        <c:axId val="343250520"/>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43250912"/>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1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10"/>
    </c:view3D>
    <c:floor>
      <c:thickness val="0"/>
    </c:floor>
    <c:sideWall>
      <c:thickness val="0"/>
    </c:sideWall>
    <c:backWall>
      <c:thickness val="0"/>
    </c:backWall>
    <c:plotArea>
      <c:layout>
        <c:manualLayout>
          <c:layoutTarget val="inner"/>
          <c:xMode val="edge"/>
          <c:yMode val="edge"/>
          <c:x val="0.15625000000000003"/>
          <c:y val="0.19062499999999999"/>
          <c:w val="0.6875"/>
          <c:h val="0.66874999999999996"/>
        </c:manualLayout>
      </c:layout>
      <c:pie3DChart>
        <c:varyColors val="1"/>
        <c:ser>
          <c:idx val="0"/>
          <c:order val="0"/>
          <c:tx>
            <c:strRef>
              <c:f>Tabelle1!$B$1</c:f>
              <c:strCache>
                <c:ptCount val="1"/>
                <c:pt idx="0">
                  <c:v>Anzahl</c:v>
                </c:pt>
              </c:strCache>
            </c:strRef>
          </c:tx>
          <c:spPr>
            <a:solidFill>
              <a:srgbClr val="FF0000"/>
            </a:solidFill>
          </c:spPr>
          <c:dPt>
            <c:idx val="0"/>
            <c:bubble3D val="0"/>
            <c:spPr>
              <a:solidFill>
                <a:srgbClr val="00B050"/>
              </a:solidFill>
            </c:spPr>
          </c:dPt>
          <c:dPt>
            <c:idx val="1"/>
            <c:bubble3D val="0"/>
            <c:spPr>
              <a:solidFill>
                <a:srgbClr val="92D050"/>
              </a:solidFill>
            </c:spPr>
          </c:dPt>
          <c:dLbls>
            <c:dLbl>
              <c:idx val="0"/>
              <c:layout>
                <c:manualLayout>
                  <c:x val="-6.6666666666666666E-2"/>
                  <c:y val="-8.9517195056390578E-19"/>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1"/>
              <c:layout>
                <c:manualLayout>
                  <c:x val="-2.0833333333333333E-3"/>
                  <c:y val="0.19062499999999999"/>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numFmt formatCode="0.0%" sourceLinked="0"/>
            <c:spPr>
              <a:noFill/>
              <a:ln>
                <a:noFill/>
              </a:ln>
              <a:effectLst/>
            </c:spPr>
            <c:txPr>
              <a:bodyPr/>
              <a:lstStyle/>
              <a:p>
                <a:pPr>
                  <a:defRPr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15:layout/>
              </c:ext>
            </c:extLst>
          </c:dLbls>
          <c:cat>
            <c:strRef>
              <c:f>Tabelle1!$A$2:$A$4</c:f>
              <c:strCache>
                <c:ptCount val="3"/>
                <c:pt idx="0">
                  <c:v>ja, regelmäßig</c:v>
                </c:pt>
                <c:pt idx="1">
                  <c:v>ja, aber nur ab und zu</c:v>
                </c:pt>
                <c:pt idx="2">
                  <c:v>nein</c:v>
                </c:pt>
              </c:strCache>
            </c:strRef>
          </c:cat>
          <c:val>
            <c:numRef>
              <c:f>Tabelle1!$B$2:$B$4</c:f>
              <c:numCache>
                <c:formatCode>General</c:formatCode>
                <c:ptCount val="3"/>
                <c:pt idx="0">
                  <c:v>6.7</c:v>
                </c:pt>
                <c:pt idx="1">
                  <c:v>39.200000000000003</c:v>
                </c:pt>
                <c:pt idx="2">
                  <c:v>54.1</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ja, regelmäßig</c:v>
                </c:pt>
                <c:pt idx="1">
                  <c:v>ja, aber nur ab und zu</c:v>
                </c:pt>
                <c:pt idx="2">
                  <c:v>nein</c:v>
                </c:pt>
              </c:strCache>
            </c:strRef>
          </c:cat>
          <c:val>
            <c:numRef>
              <c:f>Tabelle1!$B$2:$B$4</c:f>
              <c:numCache>
                <c:formatCode>General</c:formatCode>
                <c:ptCount val="3"/>
                <c:pt idx="0">
                  <c:v>8.5</c:v>
                </c:pt>
                <c:pt idx="1">
                  <c:v>39</c:v>
                </c:pt>
                <c:pt idx="2">
                  <c:v>52.4</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ja, regelmäßig</c:v>
                </c:pt>
                <c:pt idx="1">
                  <c:v>ja, aber nur ab und zu</c:v>
                </c:pt>
                <c:pt idx="2">
                  <c:v>nein</c:v>
                </c:pt>
              </c:strCache>
            </c:strRef>
          </c:cat>
          <c:val>
            <c:numRef>
              <c:f>Tabelle1!$C$2:$C$4</c:f>
              <c:numCache>
                <c:formatCode>General</c:formatCode>
                <c:ptCount val="3"/>
                <c:pt idx="0">
                  <c:v>4.9000000000000004</c:v>
                </c:pt>
                <c:pt idx="1">
                  <c:v>39.299999999999997</c:v>
                </c:pt>
                <c:pt idx="2">
                  <c:v>55.8</c:v>
                </c:pt>
              </c:numCache>
            </c:numRef>
          </c:val>
        </c:ser>
        <c:dLbls>
          <c:showLegendKey val="0"/>
          <c:showVal val="1"/>
          <c:showCatName val="0"/>
          <c:showSerName val="0"/>
          <c:showPercent val="0"/>
          <c:showBubbleSize val="0"/>
        </c:dLbls>
        <c:gapWidth val="100"/>
        <c:shape val="box"/>
        <c:axId val="343852808"/>
        <c:axId val="343853200"/>
        <c:axId val="0"/>
      </c:bar3DChart>
      <c:catAx>
        <c:axId val="343852808"/>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43853200"/>
        <c:crosses val="autoZero"/>
        <c:auto val="1"/>
        <c:lblAlgn val="ctr"/>
        <c:lblOffset val="100"/>
        <c:noMultiLvlLbl val="0"/>
      </c:catAx>
      <c:valAx>
        <c:axId val="343853200"/>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43852808"/>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1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ja, regelmäßig</c:v>
                </c:pt>
                <c:pt idx="1">
                  <c:v>ja, aber nur ab und zu</c:v>
                </c:pt>
                <c:pt idx="2">
                  <c:v>nein</c:v>
                </c:pt>
              </c:strCache>
            </c:strRef>
          </c:cat>
          <c:val>
            <c:numRef>
              <c:f>Tabelle1!$B$2:$B$4</c:f>
              <c:numCache>
                <c:formatCode>General</c:formatCode>
                <c:ptCount val="3"/>
                <c:pt idx="0">
                  <c:v>6.7</c:v>
                </c:pt>
                <c:pt idx="1">
                  <c:v>39.200000000000003</c:v>
                </c:pt>
                <c:pt idx="2">
                  <c:v>54.1</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ja, regelmäßig</c:v>
                </c:pt>
                <c:pt idx="1">
                  <c:v>ja, aber nur ab und zu</c:v>
                </c:pt>
                <c:pt idx="2">
                  <c:v>nein</c:v>
                </c:pt>
              </c:strCache>
            </c:strRef>
          </c:cat>
          <c:val>
            <c:numRef>
              <c:f>Tabelle1!$C$2:$C$4</c:f>
              <c:numCache>
                <c:formatCode>General</c:formatCode>
                <c:ptCount val="3"/>
                <c:pt idx="0">
                  <c:v>5.9</c:v>
                </c:pt>
                <c:pt idx="1">
                  <c:v>38.9</c:v>
                </c:pt>
                <c:pt idx="2">
                  <c:v>55.2</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ja, regelmäßig</c:v>
                </c:pt>
                <c:pt idx="1">
                  <c:v>ja, aber nur ab und zu</c:v>
                </c:pt>
                <c:pt idx="2">
                  <c:v>nein</c:v>
                </c:pt>
              </c:strCache>
            </c:strRef>
          </c:cat>
          <c:val>
            <c:numRef>
              <c:f>Tabelle1!$D$2:$D$4</c:f>
              <c:numCache>
                <c:formatCode>General</c:formatCode>
                <c:ptCount val="3"/>
                <c:pt idx="0">
                  <c:v>7.3</c:v>
                </c:pt>
                <c:pt idx="1">
                  <c:v>39.299999999999997</c:v>
                </c:pt>
                <c:pt idx="2">
                  <c:v>53.5</c:v>
                </c:pt>
              </c:numCache>
            </c:numRef>
          </c:val>
        </c:ser>
        <c:dLbls>
          <c:showLegendKey val="0"/>
          <c:showVal val="1"/>
          <c:showCatName val="0"/>
          <c:showSerName val="0"/>
          <c:showPercent val="0"/>
          <c:showBubbleSize val="0"/>
        </c:dLbls>
        <c:gapWidth val="100"/>
        <c:shape val="box"/>
        <c:axId val="343853984"/>
        <c:axId val="343854376"/>
        <c:axId val="0"/>
      </c:bar3DChart>
      <c:catAx>
        <c:axId val="343853984"/>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43854376"/>
        <c:crosses val="autoZero"/>
        <c:auto val="1"/>
        <c:lblAlgn val="ctr"/>
        <c:lblOffset val="100"/>
        <c:noMultiLvlLbl val="0"/>
      </c:catAx>
      <c:valAx>
        <c:axId val="343854376"/>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43853984"/>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1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2013</c:v>
                </c:pt>
              </c:strCache>
            </c:strRef>
          </c:tx>
          <c:spPr>
            <a:solidFill>
              <a:schemeClr val="accent4">
                <a:lumMod val="75000"/>
              </a:schemeClr>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28.6</c:v>
                </c:pt>
                <c:pt idx="1">
                  <c:v>71.400000000000006</c:v>
                </c:pt>
              </c:numCache>
            </c:numRef>
          </c:val>
        </c:ser>
        <c:dLbls>
          <c:showLegendKey val="0"/>
          <c:showVal val="1"/>
          <c:showCatName val="0"/>
          <c:showSerName val="0"/>
          <c:showPercent val="0"/>
          <c:showBubbleSize val="0"/>
        </c:dLbls>
        <c:gapWidth val="100"/>
        <c:shape val="box"/>
        <c:axId val="343855160"/>
        <c:axId val="343855552"/>
        <c:axId val="0"/>
      </c:bar3DChart>
      <c:catAx>
        <c:axId val="343855160"/>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43855552"/>
        <c:crosses val="autoZero"/>
        <c:auto val="1"/>
        <c:lblAlgn val="ctr"/>
        <c:lblOffset val="100"/>
        <c:noMultiLvlLbl val="0"/>
      </c:catAx>
      <c:valAx>
        <c:axId val="343855552"/>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43855160"/>
        <c:crosses val="autoZero"/>
        <c:crossBetween val="between"/>
        <c:majorUnit val="20"/>
      </c:valAx>
      <c:spPr>
        <a:ln w="25400">
          <a:noFill/>
        </a:ln>
      </c:spPr>
    </c:plotArea>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1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31</c:v>
                </c:pt>
                <c:pt idx="1">
                  <c:v>69</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26.2</c:v>
                </c:pt>
                <c:pt idx="1">
                  <c:v>73.8</c:v>
                </c:pt>
              </c:numCache>
            </c:numRef>
          </c:val>
        </c:ser>
        <c:dLbls>
          <c:showLegendKey val="0"/>
          <c:showVal val="1"/>
          <c:showCatName val="0"/>
          <c:showSerName val="0"/>
          <c:showPercent val="0"/>
          <c:showBubbleSize val="0"/>
        </c:dLbls>
        <c:gapWidth val="100"/>
        <c:shape val="box"/>
        <c:axId val="343856336"/>
        <c:axId val="343856728"/>
        <c:axId val="0"/>
      </c:bar3DChart>
      <c:catAx>
        <c:axId val="343856336"/>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43856728"/>
        <c:crosses val="autoZero"/>
        <c:auto val="1"/>
        <c:lblAlgn val="ctr"/>
        <c:lblOffset val="100"/>
        <c:noMultiLvlLbl val="0"/>
      </c:catAx>
      <c:valAx>
        <c:axId val="343856728"/>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43856336"/>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1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38.9</c:v>
                </c:pt>
                <c:pt idx="1">
                  <c:v>61.1</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32.9</c:v>
                </c:pt>
                <c:pt idx="1">
                  <c:v>67.099999999999994</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Tabelle1!$D$2:$D$3</c:f>
              <c:numCache>
                <c:formatCode>General</c:formatCode>
                <c:ptCount val="2"/>
                <c:pt idx="0">
                  <c:v>18.399999999999999</c:v>
                </c:pt>
                <c:pt idx="1">
                  <c:v>81.599999999999994</c:v>
                </c:pt>
              </c:numCache>
            </c:numRef>
          </c:val>
        </c:ser>
        <c:dLbls>
          <c:showLegendKey val="0"/>
          <c:showVal val="1"/>
          <c:showCatName val="0"/>
          <c:showSerName val="0"/>
          <c:showPercent val="0"/>
          <c:showBubbleSize val="0"/>
        </c:dLbls>
        <c:gapWidth val="100"/>
        <c:shape val="box"/>
        <c:axId val="343858296"/>
        <c:axId val="343248168"/>
        <c:axId val="0"/>
      </c:bar3DChart>
      <c:catAx>
        <c:axId val="343858296"/>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43248168"/>
        <c:crosses val="autoZero"/>
        <c:auto val="1"/>
        <c:lblAlgn val="ctr"/>
        <c:lblOffset val="100"/>
        <c:noMultiLvlLbl val="0"/>
      </c:catAx>
      <c:valAx>
        <c:axId val="343248168"/>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43858296"/>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1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10"/>
    </c:view3D>
    <c:floor>
      <c:thickness val="0"/>
    </c:floor>
    <c:sideWall>
      <c:thickness val="0"/>
    </c:sideWall>
    <c:backWall>
      <c:thickness val="0"/>
    </c:backWall>
    <c:plotArea>
      <c:layout>
        <c:manualLayout>
          <c:layoutTarget val="inner"/>
          <c:xMode val="edge"/>
          <c:yMode val="edge"/>
          <c:x val="0.15208333333333332"/>
          <c:y val="0.16250000000000001"/>
          <c:w val="0.6875"/>
          <c:h val="0.66874999999999996"/>
        </c:manualLayout>
      </c:layout>
      <c:pie3DChart>
        <c:varyColors val="1"/>
        <c:ser>
          <c:idx val="0"/>
          <c:order val="0"/>
          <c:tx>
            <c:strRef>
              <c:f>Tabelle1!$B$1</c:f>
              <c:strCache>
                <c:ptCount val="1"/>
                <c:pt idx="0">
                  <c:v>Anzahl</c:v>
                </c:pt>
              </c:strCache>
            </c:strRef>
          </c:tx>
          <c:spPr>
            <a:solidFill>
              <a:srgbClr val="FF0000"/>
            </a:solidFill>
          </c:spPr>
          <c:dPt>
            <c:idx val="0"/>
            <c:bubble3D val="0"/>
            <c:spPr>
              <a:solidFill>
                <a:srgbClr val="92D050"/>
              </a:solidFill>
            </c:spPr>
          </c:dPt>
          <c:dPt>
            <c:idx val="1"/>
            <c:bubble3D val="0"/>
          </c:dPt>
          <c:dLbls>
            <c:dLbl>
              <c:idx val="0"/>
              <c:layout>
                <c:manualLayout>
                  <c:x val="-6.6666666666666666E-2"/>
                  <c:y val="0"/>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1"/>
              <c:layout>
                <c:manualLayout>
                  <c:x val="6.2500000000000003E-3"/>
                  <c:y val="-2.1874999999999999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numFmt formatCode="0.0%" sourceLinked="0"/>
            <c:spPr>
              <a:noFill/>
              <a:ln>
                <a:noFill/>
              </a:ln>
              <a:effectLst/>
            </c:spPr>
            <c:txPr>
              <a:bodyPr/>
              <a:lstStyle/>
              <a:p>
                <a:pPr>
                  <a:defRPr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Tabelle1!$A$2:$A$3</c:f>
              <c:strCache>
                <c:ptCount val="2"/>
                <c:pt idx="0">
                  <c:v>ja</c:v>
                </c:pt>
                <c:pt idx="1">
                  <c:v>nein</c:v>
                </c:pt>
              </c:strCache>
            </c:strRef>
          </c:cat>
          <c:val>
            <c:numRef>
              <c:f>Tabelle1!$B$2:$B$3</c:f>
              <c:numCache>
                <c:formatCode>General</c:formatCode>
                <c:ptCount val="2"/>
                <c:pt idx="0">
                  <c:v>1045</c:v>
                </c:pt>
                <c:pt idx="1">
                  <c:v>174</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ja</c:v>
                </c:pt>
                <c:pt idx="1">
                  <c:v>nein</c:v>
                </c:pt>
              </c:strCache>
            </c:strRef>
          </c:cat>
          <c:val>
            <c:numRef>
              <c:f>Tabelle1!$B$2:$B$3</c:f>
              <c:numCache>
                <c:formatCode>General</c:formatCode>
                <c:ptCount val="2"/>
                <c:pt idx="0">
                  <c:v>87.7</c:v>
                </c:pt>
                <c:pt idx="1">
                  <c:v>12.3</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ja</c:v>
                </c:pt>
                <c:pt idx="1">
                  <c:v>nein</c:v>
                </c:pt>
              </c:strCache>
            </c:strRef>
          </c:cat>
          <c:val>
            <c:numRef>
              <c:f>Tabelle1!$C$2:$C$3</c:f>
              <c:numCache>
                <c:formatCode>General</c:formatCode>
                <c:ptCount val="2"/>
                <c:pt idx="0">
                  <c:v>83.7</c:v>
                </c:pt>
                <c:pt idx="1">
                  <c:v>16.3</c:v>
                </c:pt>
              </c:numCache>
            </c:numRef>
          </c:val>
        </c:ser>
        <c:dLbls>
          <c:showLegendKey val="0"/>
          <c:showVal val="1"/>
          <c:showCatName val="0"/>
          <c:showSerName val="0"/>
          <c:showPercent val="0"/>
          <c:showBubbleSize val="0"/>
        </c:dLbls>
        <c:gapWidth val="100"/>
        <c:shape val="box"/>
        <c:axId val="340922800"/>
        <c:axId val="340923192"/>
        <c:axId val="0"/>
      </c:bar3DChart>
      <c:catAx>
        <c:axId val="340922800"/>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40923192"/>
        <c:crosses val="autoZero"/>
        <c:auto val="1"/>
        <c:lblAlgn val="ctr"/>
        <c:lblOffset val="100"/>
        <c:noMultiLvlLbl val="0"/>
      </c:catAx>
      <c:valAx>
        <c:axId val="340923192"/>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40922800"/>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1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ja</c:v>
                </c:pt>
                <c:pt idx="1">
                  <c:v>nein</c:v>
                </c:pt>
              </c:strCache>
            </c:strRef>
          </c:cat>
          <c:val>
            <c:numRef>
              <c:f>Tabelle1!$B$2:$B$3</c:f>
              <c:numCache>
                <c:formatCode>General</c:formatCode>
                <c:ptCount val="2"/>
                <c:pt idx="0">
                  <c:v>81.7</c:v>
                </c:pt>
                <c:pt idx="1">
                  <c:v>18.3</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ja</c:v>
                </c:pt>
                <c:pt idx="1">
                  <c:v>nein</c:v>
                </c:pt>
              </c:strCache>
            </c:strRef>
          </c:cat>
          <c:val>
            <c:numRef>
              <c:f>Tabelle1!$C$2:$C$3</c:f>
              <c:numCache>
                <c:formatCode>General</c:formatCode>
                <c:ptCount val="2"/>
                <c:pt idx="0">
                  <c:v>82.3</c:v>
                </c:pt>
                <c:pt idx="1">
                  <c:v>17.7</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ja</c:v>
                </c:pt>
                <c:pt idx="1">
                  <c:v>nein</c:v>
                </c:pt>
              </c:strCache>
            </c:strRef>
          </c:cat>
          <c:val>
            <c:numRef>
              <c:f>Tabelle1!$D$2:$D$3</c:f>
              <c:numCache>
                <c:formatCode>General</c:formatCode>
                <c:ptCount val="2"/>
                <c:pt idx="0">
                  <c:v>90.9</c:v>
                </c:pt>
                <c:pt idx="1">
                  <c:v>9.1</c:v>
                </c:pt>
              </c:numCache>
            </c:numRef>
          </c:val>
        </c:ser>
        <c:dLbls>
          <c:showLegendKey val="0"/>
          <c:showVal val="1"/>
          <c:showCatName val="0"/>
          <c:showSerName val="0"/>
          <c:showPercent val="0"/>
          <c:showBubbleSize val="0"/>
        </c:dLbls>
        <c:gapWidth val="100"/>
        <c:shape val="box"/>
        <c:axId val="340924368"/>
        <c:axId val="340924760"/>
        <c:axId val="0"/>
      </c:bar3DChart>
      <c:catAx>
        <c:axId val="340924368"/>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40924760"/>
        <c:crosses val="autoZero"/>
        <c:auto val="1"/>
        <c:lblAlgn val="ctr"/>
        <c:lblOffset val="100"/>
        <c:noMultiLvlLbl val="0"/>
      </c:catAx>
      <c:valAx>
        <c:axId val="340924760"/>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40924368"/>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8.0260975632288067E-3"/>
          <c:y val="0.16573042810058145"/>
          <c:w val="0.90963682481518393"/>
          <c:h val="0.73278354874149787"/>
        </c:manualLayout>
      </c:layout>
      <c:bar3DChart>
        <c:barDir val="col"/>
        <c:grouping val="clustered"/>
        <c:varyColors val="0"/>
        <c:ser>
          <c:idx val="0"/>
          <c:order val="0"/>
          <c:tx>
            <c:strRef>
              <c:f>Tabelle1!$B$1</c:f>
              <c:strCache>
                <c:ptCount val="1"/>
                <c:pt idx="0">
                  <c:v>im Sommer</c:v>
                </c:pt>
              </c:strCache>
            </c:strRef>
          </c:tx>
          <c:spPr>
            <a:solidFill>
              <a:srgbClr val="FFFF66"/>
            </a:solidFill>
          </c:spPr>
          <c:invertIfNegative val="0"/>
          <c:dLbls>
            <c:numFmt formatCode="#,##0.0" sourceLinked="0"/>
            <c:spPr>
              <a:noFill/>
              <a:ln>
                <a:noFill/>
              </a:ln>
              <a:effectLst/>
            </c:spPr>
            <c:txPr>
              <a:bodyPr rot="-5400000" vert="horz"/>
              <a:lstStyle/>
              <a:p>
                <a:pPr>
                  <a:defRPr sz="14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Tabelle1!$A$2:$A$8</c:f>
              <c:strCache>
                <c:ptCount val="7"/>
                <c:pt idx="0">
                  <c:v>bei mir/ bei Freunden daheim</c:v>
                </c:pt>
                <c:pt idx="1">
                  <c:v>Café/ Kneipe/ Disco/ Beatabend usw.</c:v>
                </c:pt>
                <c:pt idx="2">
                  <c:v>Jugendzentrum/-raum/ Bauwagen/ Hütte</c:v>
                </c:pt>
                <c:pt idx="3">
                  <c:v>Marktplatz/ Dorfplatz/ Bushaltestelle (Bushäuschen)</c:v>
                </c:pt>
                <c:pt idx="4">
                  <c:v>Spielplatz/ Sportplatz</c:v>
                </c:pt>
                <c:pt idx="5">
                  <c:v>Online im Internet</c:v>
                </c:pt>
                <c:pt idx="6">
                  <c:v>im Schwimmbad</c:v>
                </c:pt>
              </c:strCache>
            </c:strRef>
          </c:cat>
          <c:val>
            <c:numRef>
              <c:f>Tabelle1!$B$2:$B$8</c:f>
              <c:numCache>
                <c:formatCode>General</c:formatCode>
                <c:ptCount val="7"/>
                <c:pt idx="0">
                  <c:v>70.5</c:v>
                </c:pt>
                <c:pt idx="1">
                  <c:v>37.6</c:v>
                </c:pt>
                <c:pt idx="2">
                  <c:v>21.4</c:v>
                </c:pt>
                <c:pt idx="3">
                  <c:v>24.5</c:v>
                </c:pt>
                <c:pt idx="4">
                  <c:v>44.7</c:v>
                </c:pt>
                <c:pt idx="5">
                  <c:v>74.900000000000006</c:v>
                </c:pt>
                <c:pt idx="6">
                  <c:v>59.4</c:v>
                </c:pt>
              </c:numCache>
            </c:numRef>
          </c:val>
        </c:ser>
        <c:ser>
          <c:idx val="1"/>
          <c:order val="1"/>
          <c:tx>
            <c:strRef>
              <c:f>Tabelle1!$C$1</c:f>
              <c:strCache>
                <c:ptCount val="1"/>
                <c:pt idx="0">
                  <c:v>1999</c:v>
                </c:pt>
              </c:strCache>
            </c:strRef>
          </c:tx>
          <c:spPr>
            <a:solidFill>
              <a:srgbClr val="C0C0C0"/>
            </a:solidFill>
          </c:spPr>
          <c:invertIfNegative val="0"/>
          <c:dLbls>
            <c:numFmt formatCode="#,##0.0" sourceLinked="0"/>
            <c:spPr>
              <a:noFill/>
              <a:ln>
                <a:noFill/>
              </a:ln>
              <a:effectLst/>
            </c:spPr>
            <c:txPr>
              <a:bodyPr rot="-5400000" vert="horz"/>
              <a:lstStyle/>
              <a:p>
                <a:pPr>
                  <a:defRPr sz="14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Tabelle1!$A$2:$A$8</c:f>
              <c:strCache>
                <c:ptCount val="7"/>
                <c:pt idx="0">
                  <c:v>bei mir/ bei Freunden daheim</c:v>
                </c:pt>
                <c:pt idx="1">
                  <c:v>Café/ Kneipe/ Disco/ Beatabend usw.</c:v>
                </c:pt>
                <c:pt idx="2">
                  <c:v>Jugendzentrum/-raum/ Bauwagen/ Hütte</c:v>
                </c:pt>
                <c:pt idx="3">
                  <c:v>Marktplatz/ Dorfplatz/ Bushaltestelle (Bushäuschen)</c:v>
                </c:pt>
                <c:pt idx="4">
                  <c:v>Spielplatz/ Sportplatz</c:v>
                </c:pt>
                <c:pt idx="5">
                  <c:v>Online im Internet</c:v>
                </c:pt>
                <c:pt idx="6">
                  <c:v>im Schwimmbad</c:v>
                </c:pt>
              </c:strCache>
            </c:strRef>
          </c:cat>
          <c:val>
            <c:numRef>
              <c:f>Tabelle1!$C$2:$C$8</c:f>
              <c:numCache>
                <c:formatCode>General</c:formatCode>
                <c:ptCount val="7"/>
                <c:pt idx="0">
                  <c:v>68</c:v>
                </c:pt>
                <c:pt idx="1">
                  <c:v>36.9</c:v>
                </c:pt>
                <c:pt idx="2">
                  <c:v>16.7</c:v>
                </c:pt>
                <c:pt idx="3">
                  <c:v>47.1</c:v>
                </c:pt>
                <c:pt idx="4">
                  <c:v>34.5</c:v>
                </c:pt>
                <c:pt idx="6">
                  <c:v>50</c:v>
                </c:pt>
              </c:numCache>
            </c:numRef>
          </c:val>
        </c:ser>
        <c:dLbls>
          <c:showLegendKey val="0"/>
          <c:showVal val="1"/>
          <c:showCatName val="0"/>
          <c:showSerName val="0"/>
          <c:showPercent val="0"/>
          <c:showBubbleSize val="0"/>
        </c:dLbls>
        <c:gapWidth val="50"/>
        <c:shape val="box"/>
        <c:axId val="310134536"/>
        <c:axId val="310134928"/>
        <c:axId val="0"/>
      </c:bar3DChart>
      <c:catAx>
        <c:axId val="310134536"/>
        <c:scaling>
          <c:orientation val="minMax"/>
        </c:scaling>
        <c:delete val="0"/>
        <c:axPos val="b"/>
        <c:numFmt formatCode="General" sourceLinked="0"/>
        <c:majorTickMark val="out"/>
        <c:minorTickMark val="none"/>
        <c:tickLblPos val="nextTo"/>
        <c:spPr>
          <a:ln>
            <a:solidFill>
              <a:schemeClr val="tx2">
                <a:lumMod val="75000"/>
              </a:schemeClr>
            </a:solidFill>
          </a:ln>
        </c:spPr>
        <c:txPr>
          <a:bodyPr rot="0"/>
          <a:lstStyle/>
          <a:p>
            <a:pPr>
              <a:defRPr sz="700" b="1">
                <a:solidFill>
                  <a:schemeClr val="tx2">
                    <a:lumMod val="75000"/>
                  </a:schemeClr>
                </a:solidFill>
              </a:defRPr>
            </a:pPr>
            <a:endParaRPr lang="de-DE"/>
          </a:p>
        </c:txPr>
        <c:crossAx val="310134928"/>
        <c:crosses val="autoZero"/>
        <c:auto val="1"/>
        <c:lblAlgn val="ctr"/>
        <c:lblOffset val="100"/>
        <c:noMultiLvlLbl val="0"/>
      </c:catAx>
      <c:valAx>
        <c:axId val="310134928"/>
        <c:scaling>
          <c:orientation val="minMax"/>
          <c:max val="100"/>
        </c:scaling>
        <c:delete val="0"/>
        <c:axPos val="l"/>
        <c:majorGridlines>
          <c:spPr>
            <a:ln>
              <a:solidFill>
                <a:schemeClr val="bg1">
                  <a:lumMod val="65000"/>
                </a:schemeClr>
              </a:solidFill>
            </a:ln>
          </c:spPr>
        </c:majorGridlines>
        <c:numFmt formatCode="General" sourceLinked="1"/>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310134536"/>
        <c:crosses val="autoZero"/>
        <c:crossBetween val="between"/>
        <c:majorUnit val="20"/>
      </c:valAx>
    </c:plotArea>
    <c:legend>
      <c:legendPos val="t"/>
      <c:layout/>
      <c:overlay val="0"/>
      <c:txPr>
        <a:bodyPr/>
        <a:lstStyle/>
        <a:p>
          <a:pPr>
            <a:defRPr b="1">
              <a:solidFill>
                <a:schemeClr val="tx2">
                  <a:lumMod val="75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userShapes r:id="rId2"/>
</c:chartSpace>
</file>

<file path=ppt/charts/chart12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60"/>
      <c:depthPercent val="100"/>
      <c:rAngAx val="0"/>
      <c:perspective val="10"/>
    </c:view3D>
    <c:floor>
      <c:thickness val="0"/>
    </c:floor>
    <c:sideWall>
      <c:thickness val="0"/>
    </c:sideWall>
    <c:backWall>
      <c:thickness val="0"/>
    </c:backWall>
    <c:plotArea>
      <c:layout>
        <c:manualLayout>
          <c:layoutTarget val="inner"/>
          <c:xMode val="edge"/>
          <c:yMode val="edge"/>
          <c:x val="0.15208333333333332"/>
          <c:y val="0.16250000000000001"/>
          <c:w val="0.6875"/>
          <c:h val="0.66874999999999996"/>
        </c:manualLayout>
      </c:layout>
      <c:pie3DChart>
        <c:varyColors val="1"/>
        <c:ser>
          <c:idx val="0"/>
          <c:order val="0"/>
          <c:tx>
            <c:strRef>
              <c:f>Tabelle1!$B$1</c:f>
              <c:strCache>
                <c:ptCount val="1"/>
                <c:pt idx="0">
                  <c:v>Anzahl</c:v>
                </c:pt>
              </c:strCache>
            </c:strRef>
          </c:tx>
          <c:spPr>
            <a:solidFill>
              <a:srgbClr val="FF0000"/>
            </a:solidFill>
          </c:spPr>
          <c:explosion val="10"/>
          <c:dPt>
            <c:idx val="0"/>
            <c:bubble3D val="0"/>
            <c:spPr>
              <a:solidFill>
                <a:srgbClr val="92D050"/>
              </a:solidFill>
            </c:spPr>
          </c:dPt>
          <c:dPt>
            <c:idx val="1"/>
            <c:bubble3D val="0"/>
          </c:dPt>
          <c:dLbls>
            <c:dLbl>
              <c:idx val="0"/>
              <c:layout>
                <c:manualLayout>
                  <c:x val="-6.6666666666666666E-2"/>
                  <c:y val="0"/>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1"/>
              <c:layout>
                <c:manualLayout>
                  <c:x val="6.2500000000000003E-3"/>
                  <c:y val="-2.1874999999999999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numFmt formatCode="0.0%" sourceLinked="0"/>
            <c:spPr>
              <a:noFill/>
              <a:ln>
                <a:noFill/>
              </a:ln>
              <a:effectLst/>
            </c:spPr>
            <c:txPr>
              <a:bodyPr/>
              <a:lstStyle/>
              <a:p>
                <a:pPr>
                  <a:defRPr sz="1100"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Tabelle1!$A$2:$A$3</c:f>
              <c:strCache>
                <c:ptCount val="2"/>
                <c:pt idx="0">
                  <c:v>ja</c:v>
                </c:pt>
                <c:pt idx="1">
                  <c:v>nein</c:v>
                </c:pt>
              </c:strCache>
            </c:strRef>
          </c:cat>
          <c:val>
            <c:numRef>
              <c:f>Tabelle1!$B$2:$B$3</c:f>
              <c:numCache>
                <c:formatCode>General</c:formatCode>
                <c:ptCount val="2"/>
                <c:pt idx="0">
                  <c:v>1045</c:v>
                </c:pt>
                <c:pt idx="1">
                  <c:v>174</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31980309802193208"/>
          <c:y val="2.8116843700136378E-2"/>
          <c:w val="0.61996116944219404"/>
          <c:h val="0.86989146938584927"/>
        </c:manualLayout>
      </c:layout>
      <c:bar3DChart>
        <c:barDir val="bar"/>
        <c:grouping val="clustered"/>
        <c:varyColors val="0"/>
        <c:ser>
          <c:idx val="0"/>
          <c:order val="0"/>
          <c:tx>
            <c:strRef>
              <c:f>Tabelle1!$B$1</c:f>
              <c:strCache>
                <c:ptCount val="1"/>
                <c:pt idx="0">
                  <c:v>Spalte2</c:v>
                </c:pt>
              </c:strCache>
            </c:strRef>
          </c:tx>
          <c:spPr>
            <a:solidFill>
              <a:srgbClr val="FF0000"/>
            </a:solidFill>
          </c:spPr>
          <c:invertIfNegative val="0"/>
          <c:dLbls>
            <c:numFmt formatCode="#,##0.0" sourceLinked="0"/>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Sonstiges</c:v>
                </c:pt>
                <c:pt idx="1">
                  <c:v>verstehe die Zusammenhänge nicht</c:v>
                </c:pt>
                <c:pt idx="2">
                  <c:v>ändert eh nix</c:v>
                </c:pt>
                <c:pt idx="3">
                  <c:v>interessiert mich nicht</c:v>
                </c:pt>
              </c:strCache>
            </c:strRef>
          </c:cat>
          <c:val>
            <c:numRef>
              <c:f>Tabelle1!$B$2:$B$5</c:f>
              <c:numCache>
                <c:formatCode>###0.0</c:formatCode>
                <c:ptCount val="4"/>
                <c:pt idx="0">
                  <c:v>15</c:v>
                </c:pt>
                <c:pt idx="1">
                  <c:v>20.100000000000001</c:v>
                </c:pt>
                <c:pt idx="2">
                  <c:v>27.1</c:v>
                </c:pt>
                <c:pt idx="3">
                  <c:v>37.700000000000003</c:v>
                </c:pt>
              </c:numCache>
            </c:numRef>
          </c:val>
        </c:ser>
        <c:dLbls>
          <c:showLegendKey val="0"/>
          <c:showVal val="1"/>
          <c:showCatName val="0"/>
          <c:showSerName val="0"/>
          <c:showPercent val="0"/>
          <c:showBubbleSize val="0"/>
        </c:dLbls>
        <c:gapWidth val="50"/>
        <c:shape val="box"/>
        <c:axId val="317803912"/>
        <c:axId val="340923976"/>
        <c:axId val="0"/>
      </c:bar3DChart>
      <c:catAx>
        <c:axId val="317803912"/>
        <c:scaling>
          <c:orientation val="minMax"/>
        </c:scaling>
        <c:delete val="0"/>
        <c:axPos val="l"/>
        <c:numFmt formatCode="General" sourceLinked="1"/>
        <c:majorTickMark val="out"/>
        <c:minorTickMark val="none"/>
        <c:tickLblPos val="nextTo"/>
        <c:spPr>
          <a:ln>
            <a:solidFill>
              <a:schemeClr val="tx2">
                <a:lumMod val="75000"/>
              </a:schemeClr>
            </a:solidFill>
          </a:ln>
        </c:spPr>
        <c:txPr>
          <a:bodyPr/>
          <a:lstStyle/>
          <a:p>
            <a:pPr>
              <a:defRPr sz="1800" b="1">
                <a:solidFill>
                  <a:schemeClr val="tx2">
                    <a:lumMod val="75000"/>
                  </a:schemeClr>
                </a:solidFill>
              </a:defRPr>
            </a:pPr>
            <a:endParaRPr lang="de-DE"/>
          </a:p>
        </c:txPr>
        <c:crossAx val="340923976"/>
        <c:crosses val="autoZero"/>
        <c:auto val="1"/>
        <c:lblAlgn val="ctr"/>
        <c:lblOffset val="100"/>
        <c:noMultiLvlLbl val="0"/>
      </c:catAx>
      <c:valAx>
        <c:axId val="340923976"/>
        <c:scaling>
          <c:orientation val="minMax"/>
          <c:min val="0"/>
        </c:scaling>
        <c:delete val="0"/>
        <c:axPos val="b"/>
        <c:majorGridlines>
          <c:spPr>
            <a:ln>
              <a:solidFill>
                <a:schemeClr val="bg1">
                  <a:lumMod val="65000"/>
                </a:schemeClr>
              </a:solidFill>
            </a:ln>
          </c:spPr>
        </c:majorGridlines>
        <c:numFmt formatCode="General" sourceLinked="0"/>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317803912"/>
        <c:crosses val="autoZero"/>
        <c:crossBetween val="between"/>
        <c:majorUnit val="10"/>
      </c:valAx>
    </c:plotArea>
    <c:plotVisOnly val="1"/>
    <c:dispBlanksAs val="gap"/>
    <c:showDLblsOverMax val="0"/>
  </c:chart>
  <c:txPr>
    <a:bodyPr/>
    <a:lstStyle/>
    <a:p>
      <a:pPr>
        <a:defRPr sz="1800"/>
      </a:pPr>
      <a:endParaRPr lang="de-DE"/>
    </a:p>
  </c:txPr>
  <c:externalData r:id="rId1">
    <c:autoUpdate val="0"/>
  </c:externalData>
  <c:userShapes r:id="rId2"/>
</c:chartSpace>
</file>

<file path=ppt/charts/chart12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320"/>
      <c:depthPercent val="100"/>
      <c:rAngAx val="0"/>
      <c:perspective val="10"/>
    </c:view3D>
    <c:floor>
      <c:thickness val="0"/>
    </c:floor>
    <c:sideWall>
      <c:thickness val="0"/>
    </c:sideWall>
    <c:backWall>
      <c:thickness val="0"/>
    </c:backWall>
    <c:plotArea>
      <c:layout>
        <c:manualLayout>
          <c:layoutTarget val="inner"/>
          <c:xMode val="edge"/>
          <c:yMode val="edge"/>
          <c:x val="0.15208333333333332"/>
          <c:y val="0.16250000000000001"/>
          <c:w val="0.6875"/>
          <c:h val="0.66874999999999996"/>
        </c:manualLayout>
      </c:layout>
      <c:pie3DChart>
        <c:varyColors val="1"/>
        <c:ser>
          <c:idx val="0"/>
          <c:order val="0"/>
          <c:tx>
            <c:strRef>
              <c:f>Tabelle1!$B$1</c:f>
              <c:strCache>
                <c:ptCount val="1"/>
                <c:pt idx="0">
                  <c:v>Anzahl</c:v>
                </c:pt>
              </c:strCache>
            </c:strRef>
          </c:tx>
          <c:spPr>
            <a:solidFill>
              <a:srgbClr val="FF0000"/>
            </a:solidFill>
          </c:spPr>
          <c:dPt>
            <c:idx val="0"/>
            <c:bubble3D val="0"/>
            <c:spPr>
              <a:solidFill>
                <a:srgbClr val="92D050"/>
              </a:solidFill>
            </c:spPr>
          </c:dPt>
          <c:dPt>
            <c:idx val="1"/>
            <c:bubble3D val="0"/>
          </c:dPt>
          <c:dLbls>
            <c:dLbl>
              <c:idx val="1"/>
              <c:layout>
                <c:manualLayout>
                  <c:x val="6.2500000000000003E-3"/>
                  <c:y val="-5.6250000000000001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numFmt formatCode="0.0%" sourceLinked="0"/>
            <c:spPr>
              <a:noFill/>
              <a:ln>
                <a:noFill/>
              </a:ln>
              <a:effectLst/>
            </c:spPr>
            <c:txPr>
              <a:bodyPr/>
              <a:lstStyle/>
              <a:p>
                <a:pPr>
                  <a:defRPr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15:layout/>
              </c:ext>
            </c:extLst>
          </c:dLbls>
          <c:cat>
            <c:strRef>
              <c:f>Tabelle1!$A$2:$A$3</c:f>
              <c:strCache>
                <c:ptCount val="2"/>
                <c:pt idx="0">
                  <c:v>ja</c:v>
                </c:pt>
                <c:pt idx="1">
                  <c:v>nein, muss ich googeln oder nachfragen</c:v>
                </c:pt>
              </c:strCache>
            </c:strRef>
          </c:cat>
          <c:val>
            <c:numRef>
              <c:f>Tabelle1!$B$2:$B$3</c:f>
              <c:numCache>
                <c:formatCode>General</c:formatCode>
                <c:ptCount val="2"/>
                <c:pt idx="0">
                  <c:v>1080</c:v>
                </c:pt>
                <c:pt idx="1">
                  <c:v>139</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ja</c:v>
                </c:pt>
                <c:pt idx="1">
                  <c:v>nein, muss ich googeln...</c:v>
                </c:pt>
              </c:strCache>
            </c:strRef>
          </c:cat>
          <c:val>
            <c:numRef>
              <c:f>Tabelle1!$B$2:$B$3</c:f>
              <c:numCache>
                <c:formatCode>General</c:formatCode>
                <c:ptCount val="2"/>
                <c:pt idx="0">
                  <c:v>89</c:v>
                </c:pt>
                <c:pt idx="1">
                  <c:v>11</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ja</c:v>
                </c:pt>
                <c:pt idx="1">
                  <c:v>nein, muss ich googeln...</c:v>
                </c:pt>
              </c:strCache>
            </c:strRef>
          </c:cat>
          <c:val>
            <c:numRef>
              <c:f>Tabelle1!$C$2:$C$3</c:f>
              <c:numCache>
                <c:formatCode>General</c:formatCode>
                <c:ptCount val="2"/>
                <c:pt idx="0">
                  <c:v>88.2</c:v>
                </c:pt>
                <c:pt idx="1">
                  <c:v>11.8</c:v>
                </c:pt>
              </c:numCache>
            </c:numRef>
          </c:val>
        </c:ser>
        <c:dLbls>
          <c:showLegendKey val="0"/>
          <c:showVal val="1"/>
          <c:showCatName val="0"/>
          <c:showSerName val="0"/>
          <c:showPercent val="0"/>
          <c:showBubbleSize val="0"/>
        </c:dLbls>
        <c:gapWidth val="100"/>
        <c:shape val="box"/>
        <c:axId val="340927112"/>
        <c:axId val="340927504"/>
        <c:axId val="0"/>
      </c:bar3DChart>
      <c:catAx>
        <c:axId val="340927112"/>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40927504"/>
        <c:crosses val="autoZero"/>
        <c:auto val="1"/>
        <c:lblAlgn val="ctr"/>
        <c:lblOffset val="100"/>
        <c:noMultiLvlLbl val="0"/>
      </c:catAx>
      <c:valAx>
        <c:axId val="340927504"/>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40927112"/>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2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ja</c:v>
                </c:pt>
                <c:pt idx="1">
                  <c:v>nein, muss ich googeln...</c:v>
                </c:pt>
              </c:strCache>
            </c:strRef>
          </c:cat>
          <c:val>
            <c:numRef>
              <c:f>Tabelle1!$B$2:$B$3</c:f>
              <c:numCache>
                <c:formatCode>General</c:formatCode>
                <c:ptCount val="2"/>
                <c:pt idx="0">
                  <c:v>88.2</c:v>
                </c:pt>
                <c:pt idx="1">
                  <c:v>11.8</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ja</c:v>
                </c:pt>
                <c:pt idx="1">
                  <c:v>nein, muss ich googeln...</c:v>
                </c:pt>
              </c:strCache>
            </c:strRef>
          </c:cat>
          <c:val>
            <c:numRef>
              <c:f>Tabelle1!$C$2:$C$3</c:f>
              <c:numCache>
                <c:formatCode>General</c:formatCode>
                <c:ptCount val="2"/>
                <c:pt idx="0">
                  <c:v>89.6</c:v>
                </c:pt>
                <c:pt idx="1">
                  <c:v>10.4</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ja</c:v>
                </c:pt>
                <c:pt idx="1">
                  <c:v>nein, muss ich googeln...</c:v>
                </c:pt>
              </c:strCache>
            </c:strRef>
          </c:cat>
          <c:val>
            <c:numRef>
              <c:f>Tabelle1!$D$2:$D$3</c:f>
              <c:numCache>
                <c:formatCode>General</c:formatCode>
                <c:ptCount val="2"/>
                <c:pt idx="0">
                  <c:v>88.2</c:v>
                </c:pt>
                <c:pt idx="1">
                  <c:v>11.8</c:v>
                </c:pt>
              </c:numCache>
            </c:numRef>
          </c:val>
        </c:ser>
        <c:dLbls>
          <c:showLegendKey val="0"/>
          <c:showVal val="1"/>
          <c:showCatName val="0"/>
          <c:showSerName val="0"/>
          <c:showPercent val="0"/>
          <c:showBubbleSize val="0"/>
        </c:dLbls>
        <c:gapWidth val="100"/>
        <c:shape val="box"/>
        <c:axId val="340928288"/>
        <c:axId val="340928680"/>
        <c:axId val="0"/>
      </c:bar3DChart>
      <c:catAx>
        <c:axId val="340928288"/>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40928680"/>
        <c:crosses val="autoZero"/>
        <c:auto val="1"/>
        <c:lblAlgn val="ctr"/>
        <c:lblOffset val="100"/>
        <c:noMultiLvlLbl val="0"/>
      </c:catAx>
      <c:valAx>
        <c:axId val="340928680"/>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40928288"/>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2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15"/>
      <c:depthPercent val="60"/>
      <c:rAngAx val="1"/>
    </c:view3D>
    <c:floor>
      <c:thickness val="0"/>
    </c:floor>
    <c:sideWall>
      <c:thickness val="0"/>
    </c:sideWall>
    <c:backWall>
      <c:thickness val="0"/>
    </c:backWall>
    <c:plotArea>
      <c:layout>
        <c:manualLayout>
          <c:layoutTarget val="inner"/>
          <c:xMode val="edge"/>
          <c:yMode val="edge"/>
          <c:x val="0.25446444297517073"/>
          <c:y val="5.3776038875456171E-2"/>
          <c:w val="0.66361579743172172"/>
          <c:h val="0.91102005938648745"/>
        </c:manualLayout>
      </c:layout>
      <c:bar3DChart>
        <c:barDir val="bar"/>
        <c:grouping val="clustered"/>
        <c:varyColors val="0"/>
        <c:ser>
          <c:idx val="0"/>
          <c:order val="0"/>
          <c:tx>
            <c:strRef>
              <c:f>Tabelle1!$B$1</c:f>
              <c:strCache>
                <c:ptCount val="1"/>
                <c:pt idx="0">
                  <c:v>Spalte1</c:v>
                </c:pt>
              </c:strCache>
            </c:strRef>
          </c:tx>
          <c:spPr>
            <a:solidFill>
              <a:srgbClr val="92D050"/>
            </a:solidFill>
          </c:spPr>
          <c:invertIfNegative val="0"/>
          <c:dLbls>
            <c:numFmt formatCode="#,##0.0" sourceLinked="0"/>
            <c:spPr>
              <a:noFill/>
              <a:ln>
                <a:noFill/>
              </a:ln>
              <a:effectLst/>
            </c:spPr>
            <c:txPr>
              <a:bodyPr/>
              <a:lstStyle/>
              <a:p>
                <a:pPr>
                  <a:defRPr sz="16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Tabelle1!$A$2:$A$27</c:f>
              <c:strCache>
                <c:ptCount val="26"/>
                <c:pt idx="0">
                  <c:v>Aura a.d.Saale</c:v>
                </c:pt>
                <c:pt idx="1">
                  <c:v>Motten</c:v>
                </c:pt>
                <c:pt idx="2">
                  <c:v>Oberleichtersbach</c:v>
                </c:pt>
                <c:pt idx="3">
                  <c:v>Ramsthal</c:v>
                </c:pt>
                <c:pt idx="4">
                  <c:v>Rannungen</c:v>
                </c:pt>
                <c:pt idx="5">
                  <c:v>Riedenberg</c:v>
                </c:pt>
                <c:pt idx="6">
                  <c:v>Schondra</c:v>
                </c:pt>
                <c:pt idx="7">
                  <c:v>Bad Bocklet</c:v>
                </c:pt>
                <c:pt idx="8">
                  <c:v>Fuchsstadt</c:v>
                </c:pt>
                <c:pt idx="9">
                  <c:v>Wildflecken</c:v>
                </c:pt>
                <c:pt idx="10">
                  <c:v>Thundorf i.Ufr.</c:v>
                </c:pt>
                <c:pt idx="11">
                  <c:v>Euerdorf</c:v>
                </c:pt>
                <c:pt idx="12">
                  <c:v>Münnerstadt</c:v>
                </c:pt>
                <c:pt idx="13">
                  <c:v>Hammelburg</c:v>
                </c:pt>
                <c:pt idx="14">
                  <c:v>Nüdlingen</c:v>
                </c:pt>
                <c:pt idx="15">
                  <c:v>Sulzthal</c:v>
                </c:pt>
                <c:pt idx="16">
                  <c:v>Bad Brückenau</c:v>
                </c:pt>
                <c:pt idx="17">
                  <c:v>Geroda</c:v>
                </c:pt>
                <c:pt idx="18">
                  <c:v>Oerlenbach</c:v>
                </c:pt>
                <c:pt idx="19">
                  <c:v>Bad Kissingen</c:v>
                </c:pt>
                <c:pt idx="20">
                  <c:v>Elfershausen</c:v>
                </c:pt>
                <c:pt idx="21">
                  <c:v>Zeitlofs</c:v>
                </c:pt>
                <c:pt idx="22">
                  <c:v>Burkardroth</c:v>
                </c:pt>
                <c:pt idx="23">
                  <c:v>Maßbach</c:v>
                </c:pt>
                <c:pt idx="24">
                  <c:v>Wartmannsroth</c:v>
                </c:pt>
                <c:pt idx="25">
                  <c:v>Oberthulba</c:v>
                </c:pt>
              </c:strCache>
            </c:strRef>
          </c:cat>
          <c:val>
            <c:numRef>
              <c:f>Tabelle1!$B$2:$B$27</c:f>
              <c:numCache>
                <c:formatCode>General</c:formatCode>
                <c:ptCount val="26"/>
                <c:pt idx="0">
                  <c:v>100</c:v>
                </c:pt>
                <c:pt idx="1">
                  <c:v>100</c:v>
                </c:pt>
                <c:pt idx="2">
                  <c:v>100</c:v>
                </c:pt>
                <c:pt idx="3">
                  <c:v>100</c:v>
                </c:pt>
                <c:pt idx="4">
                  <c:v>100</c:v>
                </c:pt>
                <c:pt idx="5">
                  <c:v>100</c:v>
                </c:pt>
                <c:pt idx="6">
                  <c:v>95.8</c:v>
                </c:pt>
                <c:pt idx="7">
                  <c:v>95.7</c:v>
                </c:pt>
                <c:pt idx="8">
                  <c:v>95.5</c:v>
                </c:pt>
                <c:pt idx="9">
                  <c:v>95.2</c:v>
                </c:pt>
                <c:pt idx="10">
                  <c:v>95</c:v>
                </c:pt>
                <c:pt idx="11">
                  <c:v>94.1</c:v>
                </c:pt>
                <c:pt idx="12">
                  <c:v>93</c:v>
                </c:pt>
                <c:pt idx="13">
                  <c:v>91.8</c:v>
                </c:pt>
                <c:pt idx="14">
                  <c:v>91.2</c:v>
                </c:pt>
                <c:pt idx="15">
                  <c:v>90</c:v>
                </c:pt>
                <c:pt idx="16">
                  <c:v>89</c:v>
                </c:pt>
                <c:pt idx="17">
                  <c:v>88.9</c:v>
                </c:pt>
                <c:pt idx="18">
                  <c:v>88.9</c:v>
                </c:pt>
                <c:pt idx="19">
                  <c:v>83.6</c:v>
                </c:pt>
                <c:pt idx="20">
                  <c:v>83.3</c:v>
                </c:pt>
                <c:pt idx="21">
                  <c:v>83.3</c:v>
                </c:pt>
                <c:pt idx="22">
                  <c:v>82.4</c:v>
                </c:pt>
                <c:pt idx="23">
                  <c:v>80.599999999999994</c:v>
                </c:pt>
                <c:pt idx="24">
                  <c:v>79.2</c:v>
                </c:pt>
                <c:pt idx="25">
                  <c:v>77.900000000000006</c:v>
                </c:pt>
              </c:numCache>
            </c:numRef>
          </c:val>
        </c:ser>
        <c:dLbls>
          <c:showLegendKey val="0"/>
          <c:showVal val="0"/>
          <c:showCatName val="0"/>
          <c:showSerName val="0"/>
          <c:showPercent val="0"/>
          <c:showBubbleSize val="0"/>
        </c:dLbls>
        <c:gapWidth val="50"/>
        <c:shape val="box"/>
        <c:axId val="343857512"/>
        <c:axId val="343850848"/>
        <c:axId val="0"/>
      </c:bar3DChart>
      <c:catAx>
        <c:axId val="343857512"/>
        <c:scaling>
          <c:orientation val="maxMin"/>
        </c:scaling>
        <c:delete val="0"/>
        <c:axPos val="l"/>
        <c:numFmt formatCode="General" sourceLinked="1"/>
        <c:majorTickMark val="out"/>
        <c:minorTickMark val="none"/>
        <c:tickLblPos val="nextTo"/>
        <c:spPr>
          <a:ln>
            <a:solidFill>
              <a:schemeClr val="tx2">
                <a:lumMod val="75000"/>
              </a:schemeClr>
            </a:solidFill>
          </a:ln>
        </c:spPr>
        <c:txPr>
          <a:bodyPr/>
          <a:lstStyle/>
          <a:p>
            <a:pPr>
              <a:defRPr sz="1050" b="1">
                <a:solidFill>
                  <a:schemeClr val="tx2">
                    <a:lumMod val="75000"/>
                  </a:schemeClr>
                </a:solidFill>
              </a:defRPr>
            </a:pPr>
            <a:endParaRPr lang="de-DE"/>
          </a:p>
        </c:txPr>
        <c:crossAx val="343850848"/>
        <c:crosses val="autoZero"/>
        <c:auto val="1"/>
        <c:lblAlgn val="ctr"/>
        <c:lblOffset val="100"/>
        <c:noMultiLvlLbl val="0"/>
      </c:catAx>
      <c:valAx>
        <c:axId val="343850848"/>
        <c:scaling>
          <c:orientation val="minMax"/>
        </c:scaling>
        <c:delete val="0"/>
        <c:axPos val="t"/>
        <c:majorGridlines>
          <c:spPr>
            <a:ln>
              <a:solidFill>
                <a:schemeClr val="bg1">
                  <a:lumMod val="65000"/>
                </a:schemeClr>
              </a:solidFill>
            </a:ln>
          </c:spPr>
        </c:majorGridlines>
        <c:numFmt formatCode="General" sourceLinked="1"/>
        <c:majorTickMark val="out"/>
        <c:minorTickMark val="none"/>
        <c:tickLblPos val="nextTo"/>
        <c:txPr>
          <a:bodyPr/>
          <a:lstStyle/>
          <a:p>
            <a:pPr>
              <a:defRPr sz="1100" b="1">
                <a:solidFill>
                  <a:schemeClr val="tx2">
                    <a:lumMod val="75000"/>
                  </a:schemeClr>
                </a:solidFill>
              </a:defRPr>
            </a:pPr>
            <a:endParaRPr lang="de-DE"/>
          </a:p>
        </c:txPr>
        <c:crossAx val="343857512"/>
        <c:crosses val="autoZero"/>
        <c:crossBetween val="between"/>
      </c:valAx>
    </c:plotArea>
    <c:plotVisOnly val="1"/>
    <c:dispBlanksAs val="gap"/>
    <c:showDLblsOverMax val="0"/>
  </c:chart>
  <c:txPr>
    <a:bodyPr/>
    <a:lstStyle/>
    <a:p>
      <a:pPr>
        <a:defRPr sz="1800"/>
      </a:pPr>
      <a:endParaRPr lang="de-DE"/>
    </a:p>
  </c:txPr>
  <c:externalData r:id="rId1">
    <c:autoUpdate val="0"/>
  </c:externalData>
  <c:userShapes r:id="rId2"/>
</c:chartSpace>
</file>

<file path=ppt/charts/chart12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10"/>
    </c:view3D>
    <c:floor>
      <c:thickness val="0"/>
    </c:floor>
    <c:sideWall>
      <c:thickness val="0"/>
    </c:sideWall>
    <c:backWall>
      <c:thickness val="0"/>
    </c:backWall>
    <c:plotArea>
      <c:layout>
        <c:manualLayout>
          <c:layoutTarget val="inner"/>
          <c:xMode val="edge"/>
          <c:yMode val="edge"/>
          <c:x val="0.15208333333333332"/>
          <c:y val="0.16250000000000001"/>
          <c:w val="0.6875"/>
          <c:h val="0.66874999999999996"/>
        </c:manualLayout>
      </c:layout>
      <c:pie3DChart>
        <c:varyColors val="1"/>
        <c:ser>
          <c:idx val="0"/>
          <c:order val="0"/>
          <c:tx>
            <c:strRef>
              <c:f>Tabelle1!$B$1</c:f>
              <c:strCache>
                <c:ptCount val="1"/>
                <c:pt idx="0">
                  <c:v>Anzahl</c:v>
                </c:pt>
              </c:strCache>
            </c:strRef>
          </c:tx>
          <c:spPr>
            <a:solidFill>
              <a:srgbClr val="FF0000"/>
            </a:solidFill>
          </c:spPr>
          <c:dPt>
            <c:idx val="0"/>
            <c:bubble3D val="0"/>
            <c:spPr>
              <a:solidFill>
                <a:srgbClr val="92D050"/>
              </a:solidFill>
            </c:spPr>
          </c:dPt>
          <c:dPt>
            <c:idx val="1"/>
            <c:bubble3D val="0"/>
            <c:spPr>
              <a:solidFill>
                <a:schemeClr val="accent1">
                  <a:lumMod val="75000"/>
                </a:schemeClr>
              </a:solidFill>
            </c:spPr>
          </c:dPt>
          <c:dLbls>
            <c:dLbl>
              <c:idx val="1"/>
              <c:layout>
                <c:manualLayout>
                  <c:x val="6.2500000000000003E-3"/>
                  <c:y val="-5.6250000000000001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numFmt formatCode="0.0%" sourceLinked="0"/>
            <c:spPr>
              <a:noFill/>
              <a:ln>
                <a:noFill/>
              </a:ln>
              <a:effectLst/>
            </c:spPr>
            <c:txPr>
              <a:bodyPr/>
              <a:lstStyle/>
              <a:p>
                <a:pPr>
                  <a:defRPr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15:layout/>
              </c:ext>
            </c:extLst>
          </c:dLbls>
          <c:cat>
            <c:strRef>
              <c:f>Tabelle1!$A$2:$A$3</c:f>
              <c:strCache>
                <c:ptCount val="2"/>
                <c:pt idx="0">
                  <c:v>stimmt</c:v>
                </c:pt>
                <c:pt idx="1">
                  <c:v>stimmt nicht</c:v>
                </c:pt>
              </c:strCache>
            </c:strRef>
          </c:cat>
          <c:val>
            <c:numRef>
              <c:f>Tabelle1!$B$2:$B$3</c:f>
              <c:numCache>
                <c:formatCode>General</c:formatCode>
                <c:ptCount val="2"/>
                <c:pt idx="0">
                  <c:v>70.900000000000006</c:v>
                </c:pt>
                <c:pt idx="1">
                  <c:v>29.1</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70.3</c:v>
                </c:pt>
                <c:pt idx="1">
                  <c:v>29.7</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71.599999999999994</c:v>
                </c:pt>
                <c:pt idx="1">
                  <c:v>28.4</c:v>
                </c:pt>
              </c:numCache>
            </c:numRef>
          </c:val>
        </c:ser>
        <c:dLbls>
          <c:showLegendKey val="0"/>
          <c:showVal val="1"/>
          <c:showCatName val="0"/>
          <c:showSerName val="0"/>
          <c:showPercent val="0"/>
          <c:showBubbleSize val="0"/>
        </c:dLbls>
        <c:gapWidth val="100"/>
        <c:shape val="box"/>
        <c:axId val="349213400"/>
        <c:axId val="349213792"/>
        <c:axId val="0"/>
      </c:bar3DChart>
      <c:catAx>
        <c:axId val="349213400"/>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49213792"/>
        <c:crosses val="autoZero"/>
        <c:auto val="1"/>
        <c:lblAlgn val="ctr"/>
        <c:lblOffset val="100"/>
        <c:noMultiLvlLbl val="0"/>
      </c:catAx>
      <c:valAx>
        <c:axId val="349213792"/>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49213400"/>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2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76.099999999999994</c:v>
                </c:pt>
                <c:pt idx="1">
                  <c:v>23.9</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77.5</c:v>
                </c:pt>
                <c:pt idx="1">
                  <c:v>22.5</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Tabelle1!$D$2:$D$3</c:f>
              <c:numCache>
                <c:formatCode>General</c:formatCode>
                <c:ptCount val="2"/>
                <c:pt idx="0">
                  <c:v>62.7</c:v>
                </c:pt>
                <c:pt idx="1">
                  <c:v>37.299999999999997</c:v>
                </c:pt>
              </c:numCache>
            </c:numRef>
          </c:val>
        </c:ser>
        <c:dLbls>
          <c:showLegendKey val="0"/>
          <c:showVal val="1"/>
          <c:showCatName val="0"/>
          <c:showSerName val="0"/>
          <c:showPercent val="0"/>
          <c:showBubbleSize val="0"/>
        </c:dLbls>
        <c:gapWidth val="100"/>
        <c:shape val="box"/>
        <c:axId val="349214184"/>
        <c:axId val="349214576"/>
        <c:axId val="0"/>
      </c:bar3DChart>
      <c:catAx>
        <c:axId val="349214184"/>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49214576"/>
        <c:crosses val="autoZero"/>
        <c:auto val="1"/>
        <c:lblAlgn val="ctr"/>
        <c:lblOffset val="100"/>
        <c:noMultiLvlLbl val="0"/>
      </c:catAx>
      <c:valAx>
        <c:axId val="349214576"/>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49214184"/>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2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10"/>
    </c:view3D>
    <c:floor>
      <c:thickness val="0"/>
    </c:floor>
    <c:sideWall>
      <c:thickness val="0"/>
    </c:sideWall>
    <c:backWall>
      <c:thickness val="0"/>
    </c:backWall>
    <c:plotArea>
      <c:layout>
        <c:manualLayout>
          <c:layoutTarget val="inner"/>
          <c:xMode val="edge"/>
          <c:yMode val="edge"/>
          <c:x val="0.15208333333333332"/>
          <c:y val="0.16250000000000001"/>
          <c:w val="0.6875"/>
          <c:h val="0.66874999999999996"/>
        </c:manualLayout>
      </c:layout>
      <c:pie3DChart>
        <c:varyColors val="1"/>
        <c:ser>
          <c:idx val="0"/>
          <c:order val="0"/>
          <c:tx>
            <c:strRef>
              <c:f>Tabelle1!$B$1</c:f>
              <c:strCache>
                <c:ptCount val="1"/>
                <c:pt idx="0">
                  <c:v>Anzahl</c:v>
                </c:pt>
              </c:strCache>
            </c:strRef>
          </c:tx>
          <c:spPr>
            <a:solidFill>
              <a:srgbClr val="FF0000"/>
            </a:solidFill>
          </c:spPr>
          <c:dPt>
            <c:idx val="0"/>
            <c:bubble3D val="0"/>
            <c:explosion val="8"/>
            <c:spPr>
              <a:solidFill>
                <a:srgbClr val="92D050"/>
              </a:solidFill>
            </c:spPr>
          </c:dPt>
          <c:dPt>
            <c:idx val="1"/>
            <c:bubble3D val="0"/>
            <c:spPr>
              <a:solidFill>
                <a:schemeClr val="accent1">
                  <a:lumMod val="75000"/>
                </a:schemeClr>
              </a:solidFill>
            </c:spPr>
          </c:dPt>
          <c:dLbls>
            <c:dLbl>
              <c:idx val="1"/>
              <c:layout>
                <c:manualLayout>
                  <c:x val="6.2500000000000003E-3"/>
                  <c:y val="-5.6250000000000001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numFmt formatCode="0.0%" sourceLinked="0"/>
            <c:spPr>
              <a:noFill/>
              <a:ln>
                <a:noFill/>
              </a:ln>
              <a:effectLst/>
            </c:spPr>
            <c:txPr>
              <a:bodyPr/>
              <a:lstStyle/>
              <a:p>
                <a:pPr>
                  <a:defRPr>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15:layout/>
              </c:ext>
            </c:extLst>
          </c:dLbls>
          <c:cat>
            <c:strRef>
              <c:f>Tabelle1!$A$2:$A$3</c:f>
              <c:strCache>
                <c:ptCount val="2"/>
                <c:pt idx="0">
                  <c:v>stimmt</c:v>
                </c:pt>
                <c:pt idx="1">
                  <c:v>stimmt nicht</c:v>
                </c:pt>
              </c:strCache>
            </c:strRef>
          </c:cat>
          <c:val>
            <c:numRef>
              <c:f>Tabelle1!$B$2:$B$3</c:f>
              <c:numCache>
                <c:formatCode>General</c:formatCode>
                <c:ptCount val="2"/>
                <c:pt idx="0">
                  <c:v>70.900000000000006</c:v>
                </c:pt>
                <c:pt idx="1">
                  <c:v>29.1</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200" b="1">
          <a:solidFill>
            <a:schemeClr val="tx2">
              <a:lumMod val="75000"/>
            </a:schemeClr>
          </a:solidFill>
        </a:defRPr>
      </a:pPr>
      <a:endParaRPr lang="de-DE"/>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8.0260975632288067E-3"/>
          <c:y val="0.16573042810058145"/>
          <c:w val="0.90963682481518393"/>
          <c:h val="0.77792938130331191"/>
        </c:manualLayout>
      </c:layout>
      <c:bar3DChart>
        <c:barDir val="col"/>
        <c:grouping val="clustered"/>
        <c:varyColors val="0"/>
        <c:ser>
          <c:idx val="0"/>
          <c:order val="0"/>
          <c:tx>
            <c:strRef>
              <c:f>Tabelle1!$B$1</c:f>
              <c:strCache>
                <c:ptCount val="1"/>
                <c:pt idx="0">
                  <c:v>im Winter</c:v>
                </c:pt>
              </c:strCache>
            </c:strRef>
          </c:tx>
          <c:spPr>
            <a:solidFill>
              <a:srgbClr val="99CCFF"/>
            </a:solidFill>
          </c:spPr>
          <c:invertIfNegative val="0"/>
          <c:dLbls>
            <c:numFmt formatCode="#,##0.0" sourceLinked="0"/>
            <c:spPr>
              <a:noFill/>
              <a:ln>
                <a:noFill/>
              </a:ln>
              <a:effectLst/>
            </c:spPr>
            <c:txPr>
              <a:bodyPr rot="-5400000" vert="horz"/>
              <a:lstStyle/>
              <a:p>
                <a:pPr>
                  <a:defRPr sz="14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Tabelle1!$A$2:$A$8</c:f>
              <c:strCache>
                <c:ptCount val="7"/>
                <c:pt idx="0">
                  <c:v>bei mir/ bei Freunden daheim</c:v>
                </c:pt>
                <c:pt idx="1">
                  <c:v>Café/ Kneipe/ Disco/ Beatabend usw.</c:v>
                </c:pt>
                <c:pt idx="2">
                  <c:v>Jugendzentrum/-raum/ Bauwagen/ Hütte</c:v>
                </c:pt>
                <c:pt idx="3">
                  <c:v>Marktplatz/ Dorfplatz/ Bushaltestelle (Bushäuschen)</c:v>
                </c:pt>
                <c:pt idx="4">
                  <c:v>Spielplatz/ Sportplatz</c:v>
                </c:pt>
                <c:pt idx="5">
                  <c:v>Online im Internet</c:v>
                </c:pt>
                <c:pt idx="6">
                  <c:v>im Schwimmbad</c:v>
                </c:pt>
              </c:strCache>
            </c:strRef>
          </c:cat>
          <c:val>
            <c:numRef>
              <c:f>Tabelle1!$B$2:$B$8</c:f>
              <c:numCache>
                <c:formatCode>General</c:formatCode>
                <c:ptCount val="7"/>
                <c:pt idx="0">
                  <c:v>73</c:v>
                </c:pt>
                <c:pt idx="1">
                  <c:v>29.5</c:v>
                </c:pt>
                <c:pt idx="2">
                  <c:v>15.1</c:v>
                </c:pt>
                <c:pt idx="3">
                  <c:v>12</c:v>
                </c:pt>
                <c:pt idx="4">
                  <c:v>14</c:v>
                </c:pt>
                <c:pt idx="5">
                  <c:v>80.7</c:v>
                </c:pt>
                <c:pt idx="6">
                  <c:v>7.9</c:v>
                </c:pt>
              </c:numCache>
            </c:numRef>
          </c:val>
        </c:ser>
        <c:ser>
          <c:idx val="1"/>
          <c:order val="1"/>
          <c:tx>
            <c:strRef>
              <c:f>Tabelle1!$C$1</c:f>
              <c:strCache>
                <c:ptCount val="1"/>
                <c:pt idx="0">
                  <c:v>1999</c:v>
                </c:pt>
              </c:strCache>
            </c:strRef>
          </c:tx>
          <c:spPr>
            <a:solidFill>
              <a:srgbClr val="C0C0C0"/>
            </a:solidFill>
          </c:spPr>
          <c:invertIfNegative val="0"/>
          <c:dLbls>
            <c:numFmt formatCode="#,##0.0" sourceLinked="0"/>
            <c:spPr>
              <a:noFill/>
              <a:ln>
                <a:noFill/>
              </a:ln>
              <a:effectLst/>
            </c:spPr>
            <c:txPr>
              <a:bodyPr rot="-5400000" vert="horz"/>
              <a:lstStyle/>
              <a:p>
                <a:pPr>
                  <a:defRPr sz="14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Tabelle1!$A$2:$A$8</c:f>
              <c:strCache>
                <c:ptCount val="7"/>
                <c:pt idx="0">
                  <c:v>bei mir/ bei Freunden daheim</c:v>
                </c:pt>
                <c:pt idx="1">
                  <c:v>Café/ Kneipe/ Disco/ Beatabend usw.</c:v>
                </c:pt>
                <c:pt idx="2">
                  <c:v>Jugendzentrum/-raum/ Bauwagen/ Hütte</c:v>
                </c:pt>
                <c:pt idx="3">
                  <c:v>Marktplatz/ Dorfplatz/ Bushaltestelle (Bushäuschen)</c:v>
                </c:pt>
                <c:pt idx="4">
                  <c:v>Spielplatz/ Sportplatz</c:v>
                </c:pt>
                <c:pt idx="5">
                  <c:v>Online im Internet</c:v>
                </c:pt>
                <c:pt idx="6">
                  <c:v>im Schwimmbad</c:v>
                </c:pt>
              </c:strCache>
            </c:strRef>
          </c:cat>
          <c:val>
            <c:numRef>
              <c:f>Tabelle1!$C$2:$C$8</c:f>
              <c:numCache>
                <c:formatCode>General</c:formatCode>
                <c:ptCount val="7"/>
                <c:pt idx="0">
                  <c:v>78</c:v>
                </c:pt>
                <c:pt idx="1">
                  <c:v>44.5</c:v>
                </c:pt>
                <c:pt idx="2">
                  <c:v>17.7</c:v>
                </c:pt>
                <c:pt idx="3">
                  <c:v>27.4</c:v>
                </c:pt>
                <c:pt idx="4">
                  <c:v>14.7</c:v>
                </c:pt>
                <c:pt idx="6">
                  <c:v>5.7</c:v>
                </c:pt>
              </c:numCache>
            </c:numRef>
          </c:val>
        </c:ser>
        <c:dLbls>
          <c:showLegendKey val="0"/>
          <c:showVal val="1"/>
          <c:showCatName val="0"/>
          <c:showSerName val="0"/>
          <c:showPercent val="0"/>
          <c:showBubbleSize val="0"/>
        </c:dLbls>
        <c:gapWidth val="50"/>
        <c:shape val="box"/>
        <c:axId val="310135712"/>
        <c:axId val="310136104"/>
        <c:axId val="0"/>
      </c:bar3DChart>
      <c:catAx>
        <c:axId val="310135712"/>
        <c:scaling>
          <c:orientation val="minMax"/>
        </c:scaling>
        <c:delete val="0"/>
        <c:axPos val="b"/>
        <c:numFmt formatCode="General" sourceLinked="0"/>
        <c:majorTickMark val="out"/>
        <c:minorTickMark val="none"/>
        <c:tickLblPos val="nextTo"/>
        <c:spPr>
          <a:ln>
            <a:solidFill>
              <a:schemeClr val="tx2">
                <a:lumMod val="75000"/>
              </a:schemeClr>
            </a:solidFill>
          </a:ln>
        </c:spPr>
        <c:txPr>
          <a:bodyPr/>
          <a:lstStyle/>
          <a:p>
            <a:pPr>
              <a:defRPr sz="700" b="1">
                <a:solidFill>
                  <a:schemeClr val="tx2">
                    <a:lumMod val="75000"/>
                  </a:schemeClr>
                </a:solidFill>
              </a:defRPr>
            </a:pPr>
            <a:endParaRPr lang="de-DE"/>
          </a:p>
        </c:txPr>
        <c:crossAx val="310136104"/>
        <c:crosses val="autoZero"/>
        <c:auto val="1"/>
        <c:lblAlgn val="ctr"/>
        <c:lblOffset val="100"/>
        <c:noMultiLvlLbl val="0"/>
      </c:catAx>
      <c:valAx>
        <c:axId val="310136104"/>
        <c:scaling>
          <c:orientation val="minMax"/>
        </c:scaling>
        <c:delete val="0"/>
        <c:axPos val="l"/>
        <c:majorGridlines>
          <c:spPr>
            <a:ln>
              <a:solidFill>
                <a:schemeClr val="bg1">
                  <a:lumMod val="65000"/>
                </a:schemeClr>
              </a:solidFill>
            </a:ln>
          </c:spPr>
        </c:majorGridlines>
        <c:numFmt formatCode="General" sourceLinked="1"/>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310135712"/>
        <c:crosses val="autoZero"/>
        <c:crossBetween val="between"/>
        <c:majorUnit val="20"/>
      </c:valAx>
    </c:plotArea>
    <c:legend>
      <c:legendPos val="t"/>
      <c:layout/>
      <c:overlay val="0"/>
      <c:txPr>
        <a:bodyPr/>
        <a:lstStyle/>
        <a:p>
          <a:pPr>
            <a:defRPr b="1">
              <a:solidFill>
                <a:schemeClr val="tx2">
                  <a:lumMod val="75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userShapes r:id="rId2"/>
</c:chartSpace>
</file>

<file path=ppt/charts/chart13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31980309802193208"/>
          <c:y val="2.8116843700136378E-2"/>
          <c:w val="0.61996116944219404"/>
          <c:h val="0.86989146938584927"/>
        </c:manualLayout>
      </c:layout>
      <c:bar3DChart>
        <c:barDir val="col"/>
        <c:grouping val="clustered"/>
        <c:varyColors val="0"/>
        <c:ser>
          <c:idx val="0"/>
          <c:order val="0"/>
          <c:tx>
            <c:strRef>
              <c:f>Tabelle1!$B$1</c:f>
              <c:strCache>
                <c:ptCount val="1"/>
                <c:pt idx="0">
                  <c:v>Spalte2</c:v>
                </c:pt>
              </c:strCache>
            </c:strRef>
          </c:tx>
          <c:spPr>
            <a:solidFill>
              <a:srgbClr val="92D05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1 Vorschlag</c:v>
                </c:pt>
                <c:pt idx="1">
                  <c:v>2 Vorschläge</c:v>
                </c:pt>
                <c:pt idx="2">
                  <c:v>3 Vorschläge</c:v>
                </c:pt>
              </c:strCache>
            </c:strRef>
          </c:cat>
          <c:val>
            <c:numRef>
              <c:f>Tabelle1!$B$2:$B$4</c:f>
              <c:numCache>
                <c:formatCode>###0.0</c:formatCode>
                <c:ptCount val="3"/>
                <c:pt idx="0">
                  <c:v>36.200000000000003</c:v>
                </c:pt>
                <c:pt idx="1">
                  <c:v>29.3</c:v>
                </c:pt>
                <c:pt idx="2">
                  <c:v>34.5</c:v>
                </c:pt>
              </c:numCache>
            </c:numRef>
          </c:val>
        </c:ser>
        <c:dLbls>
          <c:showLegendKey val="0"/>
          <c:showVal val="1"/>
          <c:showCatName val="0"/>
          <c:showSerName val="0"/>
          <c:showPercent val="0"/>
          <c:showBubbleSize val="0"/>
        </c:dLbls>
        <c:gapWidth val="50"/>
        <c:shape val="box"/>
        <c:axId val="349215752"/>
        <c:axId val="349216144"/>
        <c:axId val="0"/>
      </c:bar3DChart>
      <c:catAx>
        <c:axId val="349215752"/>
        <c:scaling>
          <c:orientation val="minMax"/>
        </c:scaling>
        <c:delete val="0"/>
        <c:axPos val="b"/>
        <c:numFmt formatCode="General" sourceLinked="1"/>
        <c:majorTickMark val="out"/>
        <c:minorTickMark val="none"/>
        <c:tickLblPos val="nextTo"/>
        <c:spPr>
          <a:ln>
            <a:solidFill>
              <a:schemeClr val="tx2">
                <a:lumMod val="75000"/>
              </a:schemeClr>
            </a:solidFill>
          </a:ln>
        </c:spPr>
        <c:crossAx val="349216144"/>
        <c:crosses val="autoZero"/>
        <c:auto val="1"/>
        <c:lblAlgn val="ctr"/>
        <c:lblOffset val="100"/>
        <c:noMultiLvlLbl val="0"/>
      </c:catAx>
      <c:valAx>
        <c:axId val="349216144"/>
        <c:scaling>
          <c:orientation val="minMax"/>
          <c:max val="50"/>
          <c:min val="0"/>
        </c:scaling>
        <c:delete val="0"/>
        <c:axPos val="l"/>
        <c:majorGridlines>
          <c:spPr>
            <a:ln>
              <a:solidFill>
                <a:schemeClr val="bg1">
                  <a:lumMod val="65000"/>
                </a:schemeClr>
              </a:solidFill>
            </a:ln>
          </c:spPr>
        </c:majorGridlines>
        <c:numFmt formatCode="General" sourceLinked="0"/>
        <c:majorTickMark val="out"/>
        <c:minorTickMark val="none"/>
        <c:tickLblPos val="nextTo"/>
        <c:spPr>
          <a:ln>
            <a:solidFill>
              <a:schemeClr val="tx2">
                <a:lumMod val="75000"/>
              </a:schemeClr>
            </a:solidFill>
          </a:ln>
        </c:spPr>
        <c:crossAx val="349215752"/>
        <c:crosses val="autoZero"/>
        <c:crossBetween val="between"/>
        <c:majorUnit val="10"/>
      </c:valAx>
    </c:plotArea>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3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10"/>
    </c:view3D>
    <c:floor>
      <c:thickness val="0"/>
    </c:floor>
    <c:sideWall>
      <c:thickness val="0"/>
    </c:sideWall>
    <c:backWall>
      <c:thickness val="0"/>
    </c:backWall>
    <c:plotArea>
      <c:layout>
        <c:manualLayout>
          <c:layoutTarget val="inner"/>
          <c:xMode val="edge"/>
          <c:yMode val="edge"/>
          <c:x val="0.15208333333333332"/>
          <c:y val="0.16250000000000001"/>
          <c:w val="0.6875"/>
          <c:h val="0.66874999999999996"/>
        </c:manualLayout>
      </c:layout>
      <c:pie3DChart>
        <c:varyColors val="1"/>
        <c:ser>
          <c:idx val="0"/>
          <c:order val="0"/>
          <c:tx>
            <c:strRef>
              <c:f>Tabelle1!$B$1</c:f>
              <c:strCache>
                <c:ptCount val="1"/>
                <c:pt idx="0">
                  <c:v>Anzahl</c:v>
                </c:pt>
              </c:strCache>
            </c:strRef>
          </c:tx>
          <c:spPr>
            <a:solidFill>
              <a:srgbClr val="FF0000"/>
            </a:solidFill>
          </c:spPr>
          <c:dPt>
            <c:idx val="0"/>
            <c:bubble3D val="0"/>
            <c:explosion val="8"/>
            <c:spPr>
              <a:solidFill>
                <a:srgbClr val="92D050"/>
              </a:solidFill>
            </c:spPr>
          </c:dPt>
          <c:dPt>
            <c:idx val="1"/>
            <c:bubble3D val="0"/>
            <c:spPr>
              <a:solidFill>
                <a:schemeClr val="accent1">
                  <a:lumMod val="75000"/>
                </a:schemeClr>
              </a:solidFill>
            </c:spPr>
          </c:dPt>
          <c:dLbls>
            <c:dLbl>
              <c:idx val="1"/>
              <c:layout>
                <c:manualLayout>
                  <c:x val="6.2500000000000003E-3"/>
                  <c:y val="-5.6250000000000001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numFmt formatCode="0.0%" sourceLinked="0"/>
            <c:spPr>
              <a:noFill/>
              <a:ln>
                <a:noFill/>
              </a:ln>
              <a:effectLst/>
            </c:spPr>
            <c:txPr>
              <a:bodyPr/>
              <a:lstStyle/>
              <a:p>
                <a:pPr>
                  <a:defRPr>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15:layout/>
              </c:ext>
            </c:extLst>
          </c:dLbls>
          <c:cat>
            <c:strRef>
              <c:f>Tabelle1!$A$2:$A$3</c:f>
              <c:strCache>
                <c:ptCount val="2"/>
                <c:pt idx="0">
                  <c:v>stimmt</c:v>
                </c:pt>
                <c:pt idx="1">
                  <c:v>stimmt nicht</c:v>
                </c:pt>
              </c:strCache>
            </c:strRef>
          </c:cat>
          <c:val>
            <c:numRef>
              <c:f>Tabelle1!$B$2:$B$3</c:f>
              <c:numCache>
                <c:formatCode>General</c:formatCode>
                <c:ptCount val="2"/>
                <c:pt idx="0">
                  <c:v>70.900000000000006</c:v>
                </c:pt>
                <c:pt idx="1">
                  <c:v>29.1</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200" b="1">
          <a:solidFill>
            <a:schemeClr val="tx2">
              <a:lumMod val="75000"/>
            </a:schemeClr>
          </a:solidFill>
        </a:defRPr>
      </a:pPr>
      <a:endParaRPr lang="de-DE"/>
    </a:p>
  </c:txPr>
  <c:externalData r:id="rId1">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15"/>
      <c:depthPercent val="60"/>
      <c:rAngAx val="1"/>
    </c:view3D>
    <c:floor>
      <c:thickness val="0"/>
    </c:floor>
    <c:sideWall>
      <c:thickness val="0"/>
    </c:sideWall>
    <c:backWall>
      <c:thickness val="0"/>
    </c:backWall>
    <c:plotArea>
      <c:layout>
        <c:manualLayout>
          <c:layoutTarget val="inner"/>
          <c:xMode val="edge"/>
          <c:yMode val="edge"/>
          <c:x val="0.50977376289234733"/>
          <c:y val="6.4485601696587833E-2"/>
          <c:w val="0.40205975370487607"/>
          <c:h val="0.91425050246408834"/>
        </c:manualLayout>
      </c:layout>
      <c:bar3DChart>
        <c:barDir val="bar"/>
        <c:grouping val="clustered"/>
        <c:varyColors val="0"/>
        <c:ser>
          <c:idx val="0"/>
          <c:order val="0"/>
          <c:tx>
            <c:strRef>
              <c:f>Tabelle1!$B$1</c:f>
              <c:strCache>
                <c:ptCount val="1"/>
                <c:pt idx="0">
                  <c:v>Spalte1</c:v>
                </c:pt>
              </c:strCache>
            </c:strRef>
          </c:tx>
          <c:spPr>
            <a:solidFill>
              <a:srgbClr val="92D050"/>
            </a:solidFill>
          </c:spPr>
          <c:invertIfNegative val="0"/>
          <c:dLbls>
            <c:numFmt formatCode="#,##0.0" sourceLinked="0"/>
            <c:spPr>
              <a:noFill/>
              <a:ln>
                <a:noFill/>
              </a:ln>
              <a:effectLst/>
            </c:spPr>
            <c:txPr>
              <a:bodyPr/>
              <a:lstStyle/>
              <a:p>
                <a:pPr>
                  <a:defRPr sz="16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Tabelle1!$A$2:$A$18</c:f>
              <c:strCache>
                <c:ptCount val="17"/>
                <c:pt idx="0">
                  <c:v>Jugendtreffs/Jugendarbeit</c:v>
                </c:pt>
                <c:pt idx="1">
                  <c:v>Freizeitsport</c:v>
                </c:pt>
                <c:pt idx="2">
                  <c:v>Freizeitangebote für junge Menschen</c:v>
                </c:pt>
                <c:pt idx="3">
                  <c:v>Infrastruktur für junge Menschen (Kleidung, Café, Fast-Food, Disco, Kino...)</c:v>
                </c:pt>
                <c:pt idx="4">
                  <c:v>Kommunalverwaltung</c:v>
                </c:pt>
                <c:pt idx="5">
                  <c:v>ÖPNV</c:v>
                </c:pt>
                <c:pt idx="6">
                  <c:v>Straßen</c:v>
                </c:pt>
                <c:pt idx="7">
                  <c:v>Infrastruktur für den tägl. Bedarf (Lebensmittel, Drogerie, Ärzte, Arbeitsplätze...)</c:v>
                </c:pt>
                <c:pt idx="8">
                  <c:v>Ortsbild</c:v>
                </c:pt>
                <c:pt idx="9">
                  <c:v>Spielplätze</c:v>
                </c:pt>
                <c:pt idx="10">
                  <c:v>Wertschätzung und Beteiligung junger Menschen</c:v>
                </c:pt>
                <c:pt idx="11">
                  <c:v>Schule/Bildung</c:v>
                </c:pt>
                <c:pt idx="12">
                  <c:v>Vereine</c:v>
                </c:pt>
                <c:pt idx="13">
                  <c:v>Internet/Mobilfunknetz</c:v>
                </c:pt>
                <c:pt idx="14">
                  <c:v>Umwelt- und Naturschutz</c:v>
                </c:pt>
                <c:pt idx="15">
                  <c:v>Jugendschutz</c:v>
                </c:pt>
                <c:pt idx="16">
                  <c:v>sonstiges</c:v>
                </c:pt>
              </c:strCache>
            </c:strRef>
          </c:cat>
          <c:val>
            <c:numRef>
              <c:f>Tabelle1!$B$2:$B$18</c:f>
              <c:numCache>
                <c:formatCode>###0.0</c:formatCode>
                <c:ptCount val="17"/>
                <c:pt idx="0">
                  <c:v>16.300426023110123</c:v>
                </c:pt>
                <c:pt idx="1">
                  <c:v>12.532281997246756</c:v>
                </c:pt>
                <c:pt idx="2">
                  <c:v>10.262120294558766</c:v>
                </c:pt>
                <c:pt idx="3">
                  <c:v>8.5880466583387243</c:v>
                </c:pt>
                <c:pt idx="4">
                  <c:v>7.4629724402343474</c:v>
                </c:pt>
                <c:pt idx="5">
                  <c:v>7.015827462744693</c:v>
                </c:pt>
                <c:pt idx="6">
                  <c:v>6.8535914412318935</c:v>
                </c:pt>
                <c:pt idx="7">
                  <c:v>6.0999020560391459</c:v>
                </c:pt>
                <c:pt idx="8">
                  <c:v>4.2635978093934606</c:v>
                </c:pt>
                <c:pt idx="9">
                  <c:v>3.9502342929040917</c:v>
                </c:pt>
                <c:pt idx="10">
                  <c:v>3.2072208093366417</c:v>
                </c:pt>
                <c:pt idx="11">
                  <c:v>2.7102254824438519</c:v>
                </c:pt>
                <c:pt idx="12">
                  <c:v>2.5380130254844948</c:v>
                </c:pt>
                <c:pt idx="13">
                  <c:v>2.3563010410270069</c:v>
                </c:pt>
                <c:pt idx="14">
                  <c:v>1.9392839466524803</c:v>
                </c:pt>
                <c:pt idx="15">
                  <c:v>1.5332911006192818</c:v>
                </c:pt>
                <c:pt idx="16">
                  <c:v>2.3866641186342457</c:v>
                </c:pt>
              </c:numCache>
            </c:numRef>
          </c:val>
        </c:ser>
        <c:dLbls>
          <c:showLegendKey val="0"/>
          <c:showVal val="0"/>
          <c:showCatName val="0"/>
          <c:showSerName val="0"/>
          <c:showPercent val="0"/>
          <c:showBubbleSize val="0"/>
        </c:dLbls>
        <c:gapWidth val="50"/>
        <c:shape val="box"/>
        <c:axId val="349217320"/>
        <c:axId val="349217712"/>
        <c:axId val="0"/>
      </c:bar3DChart>
      <c:catAx>
        <c:axId val="349217320"/>
        <c:scaling>
          <c:orientation val="maxMin"/>
        </c:scaling>
        <c:delete val="0"/>
        <c:axPos val="l"/>
        <c:numFmt formatCode="General" sourceLinked="1"/>
        <c:majorTickMark val="out"/>
        <c:minorTickMark val="none"/>
        <c:tickLblPos val="nextTo"/>
        <c:spPr>
          <a:ln>
            <a:solidFill>
              <a:schemeClr val="tx2">
                <a:lumMod val="75000"/>
              </a:schemeClr>
            </a:solidFill>
          </a:ln>
        </c:spPr>
        <c:txPr>
          <a:bodyPr/>
          <a:lstStyle/>
          <a:p>
            <a:pPr>
              <a:defRPr sz="1400" b="1">
                <a:solidFill>
                  <a:schemeClr val="tx2">
                    <a:lumMod val="75000"/>
                  </a:schemeClr>
                </a:solidFill>
              </a:defRPr>
            </a:pPr>
            <a:endParaRPr lang="de-DE"/>
          </a:p>
        </c:txPr>
        <c:crossAx val="349217712"/>
        <c:crosses val="autoZero"/>
        <c:auto val="1"/>
        <c:lblAlgn val="ctr"/>
        <c:lblOffset val="100"/>
        <c:noMultiLvlLbl val="0"/>
      </c:catAx>
      <c:valAx>
        <c:axId val="349217712"/>
        <c:scaling>
          <c:orientation val="minMax"/>
        </c:scaling>
        <c:delete val="0"/>
        <c:axPos val="t"/>
        <c:majorGridlines>
          <c:spPr>
            <a:ln>
              <a:solidFill>
                <a:schemeClr val="bg1">
                  <a:lumMod val="65000"/>
                </a:schemeClr>
              </a:solidFill>
            </a:ln>
          </c:spPr>
        </c:majorGridlines>
        <c:numFmt formatCode="###0.0" sourceLinked="1"/>
        <c:majorTickMark val="out"/>
        <c:minorTickMark val="none"/>
        <c:tickLblPos val="nextTo"/>
        <c:txPr>
          <a:bodyPr/>
          <a:lstStyle/>
          <a:p>
            <a:pPr>
              <a:defRPr sz="1400" b="1">
                <a:solidFill>
                  <a:schemeClr val="tx2">
                    <a:lumMod val="75000"/>
                  </a:schemeClr>
                </a:solidFill>
              </a:defRPr>
            </a:pPr>
            <a:endParaRPr lang="de-DE"/>
          </a:p>
        </c:txPr>
        <c:crossAx val="349217320"/>
        <c:crosses val="autoZero"/>
        <c:crossBetween val="between"/>
        <c:majorUnit val="5"/>
      </c:valAx>
    </c:plotArea>
    <c:plotVisOnly val="1"/>
    <c:dispBlanksAs val="gap"/>
    <c:showDLblsOverMax val="0"/>
  </c:chart>
  <c:txPr>
    <a:bodyPr/>
    <a:lstStyle/>
    <a:p>
      <a:pPr>
        <a:defRPr sz="1800"/>
      </a:pPr>
      <a:endParaRPr lang="de-DE"/>
    </a:p>
  </c:txPr>
  <c:externalData r:id="rId1">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15"/>
      <c:depthPercent val="60"/>
      <c:rAngAx val="1"/>
    </c:view3D>
    <c:floor>
      <c:thickness val="0"/>
    </c:floor>
    <c:sideWall>
      <c:thickness val="0"/>
    </c:sideWall>
    <c:backWall>
      <c:thickness val="0"/>
    </c:backWall>
    <c:plotArea>
      <c:layout>
        <c:manualLayout>
          <c:layoutTarget val="inner"/>
          <c:xMode val="edge"/>
          <c:yMode val="edge"/>
          <c:x val="0.41706379501742918"/>
          <c:y val="6.4485601696587833E-2"/>
          <c:w val="0.49476972157979415"/>
          <c:h val="0.85261715981437847"/>
        </c:manualLayout>
      </c:layout>
      <c:bar3DChart>
        <c:barDir val="bar"/>
        <c:grouping val="clustered"/>
        <c:varyColors val="0"/>
        <c:ser>
          <c:idx val="0"/>
          <c:order val="0"/>
          <c:tx>
            <c:strRef>
              <c:f>Tabelle1!$B$1</c:f>
              <c:strCache>
                <c:ptCount val="1"/>
                <c:pt idx="0">
                  <c:v>Spalte1</c:v>
                </c:pt>
              </c:strCache>
            </c:strRef>
          </c:tx>
          <c:spPr>
            <a:solidFill>
              <a:srgbClr val="92D050"/>
            </a:solidFill>
          </c:spPr>
          <c:invertIfNegative val="0"/>
          <c:dLbls>
            <c:numFmt formatCode="#,##0.0" sourceLinked="0"/>
            <c:spPr>
              <a:noFill/>
              <a:ln>
                <a:noFill/>
              </a:ln>
              <a:effectLst/>
            </c:spPr>
            <c:txPr>
              <a:bodyPr/>
              <a:lstStyle/>
              <a:p>
                <a:pPr>
                  <a:defRPr sz="16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Kommune</c:v>
                </c:pt>
                <c:pt idx="1">
                  <c:v>Freizeit/Infrastruktur für junge Menschen</c:v>
                </c:pt>
                <c:pt idx="2">
                  <c:v>Jugendtreffs/Jugendarbeit</c:v>
                </c:pt>
                <c:pt idx="3">
                  <c:v>Infrastruktur für den täglichen Bedarf</c:v>
                </c:pt>
                <c:pt idx="4">
                  <c:v>Sonstiges</c:v>
                </c:pt>
              </c:strCache>
            </c:strRef>
          </c:cat>
          <c:val>
            <c:numRef>
              <c:f>Tabelle1!$B$2:$B$6</c:f>
              <c:numCache>
                <c:formatCode>###0.0</c:formatCode>
                <c:ptCount val="5"/>
                <c:pt idx="0">
                  <c:v>40.31366516047455</c:v>
                </c:pt>
                <c:pt idx="1">
                  <c:v>31.382448950144216</c:v>
                </c:pt>
                <c:pt idx="2">
                  <c:v>16.300426023110127</c:v>
                </c:pt>
                <c:pt idx="3">
                  <c:v>6.0999020560391459</c:v>
                </c:pt>
                <c:pt idx="4">
                  <c:v>5.9035578102319537</c:v>
                </c:pt>
              </c:numCache>
            </c:numRef>
          </c:val>
        </c:ser>
        <c:dLbls>
          <c:showLegendKey val="0"/>
          <c:showVal val="0"/>
          <c:showCatName val="0"/>
          <c:showSerName val="0"/>
          <c:showPercent val="0"/>
          <c:showBubbleSize val="0"/>
        </c:dLbls>
        <c:gapWidth val="50"/>
        <c:shape val="box"/>
        <c:axId val="349218496"/>
        <c:axId val="349218888"/>
        <c:axId val="0"/>
      </c:bar3DChart>
      <c:catAx>
        <c:axId val="349218496"/>
        <c:scaling>
          <c:orientation val="maxMin"/>
        </c:scaling>
        <c:delete val="0"/>
        <c:axPos val="l"/>
        <c:numFmt formatCode="General" sourceLinked="1"/>
        <c:majorTickMark val="out"/>
        <c:minorTickMark val="none"/>
        <c:tickLblPos val="nextTo"/>
        <c:spPr>
          <a:ln>
            <a:solidFill>
              <a:schemeClr val="tx2">
                <a:lumMod val="75000"/>
              </a:schemeClr>
            </a:solidFill>
          </a:ln>
        </c:spPr>
        <c:txPr>
          <a:bodyPr anchor="t" anchorCtr="0"/>
          <a:lstStyle/>
          <a:p>
            <a:pPr algn="just">
              <a:defRPr sz="1600" b="1">
                <a:solidFill>
                  <a:schemeClr val="tx2">
                    <a:lumMod val="75000"/>
                  </a:schemeClr>
                </a:solidFill>
              </a:defRPr>
            </a:pPr>
            <a:endParaRPr lang="de-DE"/>
          </a:p>
        </c:txPr>
        <c:crossAx val="349218888"/>
        <c:crosses val="autoZero"/>
        <c:auto val="1"/>
        <c:lblAlgn val="ctr"/>
        <c:lblOffset val="100"/>
        <c:noMultiLvlLbl val="0"/>
      </c:catAx>
      <c:valAx>
        <c:axId val="349218888"/>
        <c:scaling>
          <c:orientation val="minMax"/>
        </c:scaling>
        <c:delete val="0"/>
        <c:axPos val="t"/>
        <c:majorGridlines>
          <c:spPr>
            <a:ln>
              <a:solidFill>
                <a:schemeClr val="bg1">
                  <a:lumMod val="65000"/>
                </a:schemeClr>
              </a:solidFill>
            </a:ln>
          </c:spPr>
        </c:majorGridlines>
        <c:numFmt formatCode="###0.0" sourceLinked="1"/>
        <c:majorTickMark val="out"/>
        <c:minorTickMark val="none"/>
        <c:tickLblPos val="nextTo"/>
        <c:txPr>
          <a:bodyPr/>
          <a:lstStyle/>
          <a:p>
            <a:pPr>
              <a:defRPr sz="1400" b="1">
                <a:solidFill>
                  <a:schemeClr val="tx2">
                    <a:lumMod val="75000"/>
                  </a:schemeClr>
                </a:solidFill>
              </a:defRPr>
            </a:pPr>
            <a:endParaRPr lang="de-DE"/>
          </a:p>
        </c:txPr>
        <c:crossAx val="349218496"/>
        <c:crosses val="autoZero"/>
        <c:crossBetween val="between"/>
        <c:majorUnit val="10"/>
      </c:valAx>
    </c:plotArea>
    <c:plotVisOnly val="1"/>
    <c:dispBlanksAs val="gap"/>
    <c:showDLblsOverMax val="0"/>
  </c:chart>
  <c:txPr>
    <a:bodyPr/>
    <a:lstStyle/>
    <a:p>
      <a:pPr>
        <a:defRPr sz="1800"/>
      </a:pPr>
      <a:endParaRPr lang="de-DE"/>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10"/>
    </c:view3D>
    <c:floor>
      <c:thickness val="0"/>
    </c:floor>
    <c:sideWall>
      <c:thickness val="0"/>
    </c:sideWall>
    <c:backWall>
      <c:thickness val="0"/>
    </c:backWall>
    <c:plotArea>
      <c:layout>
        <c:manualLayout>
          <c:layoutTarget val="inner"/>
          <c:xMode val="edge"/>
          <c:yMode val="edge"/>
          <c:x val="0.15208333333333332"/>
          <c:y val="0.16250000000000001"/>
          <c:w val="0.6875"/>
          <c:h val="0.66874999999999996"/>
        </c:manualLayout>
      </c:layout>
      <c:pie3DChart>
        <c:varyColors val="1"/>
        <c:ser>
          <c:idx val="0"/>
          <c:order val="0"/>
          <c:tx>
            <c:strRef>
              <c:f>Tabelle1!$B$1</c:f>
              <c:strCache>
                <c:ptCount val="1"/>
                <c:pt idx="0">
                  <c:v>Anzahl</c:v>
                </c:pt>
              </c:strCache>
            </c:strRef>
          </c:tx>
          <c:spPr>
            <a:solidFill>
              <a:srgbClr val="FF0000"/>
            </a:solidFill>
          </c:spPr>
          <c:dPt>
            <c:idx val="0"/>
            <c:bubble3D val="0"/>
            <c:explosion val="8"/>
            <c:spPr>
              <a:solidFill>
                <a:srgbClr val="92D050"/>
              </a:solidFill>
            </c:spPr>
          </c:dPt>
          <c:dPt>
            <c:idx val="1"/>
            <c:bubble3D val="0"/>
            <c:spPr>
              <a:solidFill>
                <a:schemeClr val="accent1">
                  <a:lumMod val="75000"/>
                </a:schemeClr>
              </a:solidFill>
            </c:spPr>
          </c:dPt>
          <c:dLbls>
            <c:dLbl>
              <c:idx val="1"/>
              <c:layout>
                <c:manualLayout>
                  <c:x val="6.2500000000000003E-3"/>
                  <c:y val="-5.6250000000000001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numFmt formatCode="0.0%" sourceLinked="0"/>
            <c:spPr>
              <a:noFill/>
              <a:ln>
                <a:noFill/>
              </a:ln>
              <a:effectLst/>
            </c:spPr>
            <c:txPr>
              <a:bodyPr/>
              <a:lstStyle/>
              <a:p>
                <a:pPr>
                  <a:defRPr>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15:layout/>
              </c:ext>
            </c:extLst>
          </c:dLbls>
          <c:cat>
            <c:strRef>
              <c:f>Tabelle1!$A$2:$A$3</c:f>
              <c:strCache>
                <c:ptCount val="2"/>
                <c:pt idx="0">
                  <c:v>stimmt</c:v>
                </c:pt>
                <c:pt idx="1">
                  <c:v>stimmt nicht</c:v>
                </c:pt>
              </c:strCache>
            </c:strRef>
          </c:cat>
          <c:val>
            <c:numRef>
              <c:f>Tabelle1!$B$2:$B$3</c:f>
              <c:numCache>
                <c:formatCode>General</c:formatCode>
                <c:ptCount val="2"/>
                <c:pt idx="0">
                  <c:v>70.900000000000006</c:v>
                </c:pt>
                <c:pt idx="1">
                  <c:v>29.1</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200" b="1">
          <a:solidFill>
            <a:schemeClr val="tx2">
              <a:lumMod val="75000"/>
            </a:schemeClr>
          </a:solidFill>
        </a:defRPr>
      </a:pPr>
      <a:endParaRPr lang="de-DE"/>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5"/>
      <c:rotY val="10"/>
      <c:depthPercent val="50"/>
      <c:rAngAx val="1"/>
    </c:view3D>
    <c:floor>
      <c:thickness val="0"/>
    </c:floor>
    <c:sideWall>
      <c:thickness val="0"/>
    </c:sideWall>
    <c:backWall>
      <c:thickness val="0"/>
    </c:backWall>
    <c:plotArea>
      <c:layout>
        <c:manualLayout>
          <c:layoutTarget val="inner"/>
          <c:xMode val="edge"/>
          <c:yMode val="edge"/>
          <c:x val="0.50249701539753588"/>
          <c:y val="7.6510492179863984E-2"/>
          <c:w val="0.45079878130301904"/>
          <c:h val="0.84453822939864465"/>
        </c:manualLayout>
      </c:layout>
      <c:bar3DChart>
        <c:barDir val="bar"/>
        <c:grouping val="percentStacked"/>
        <c:varyColors val="0"/>
        <c:ser>
          <c:idx val="0"/>
          <c:order val="0"/>
          <c:tx>
            <c:strRef>
              <c:f>Tabelle1!$B$1</c:f>
              <c:strCache>
                <c:ptCount val="1"/>
                <c:pt idx="0">
                  <c:v>politisch interessiert</c:v>
                </c:pt>
              </c:strCache>
            </c:strRef>
          </c:tx>
          <c:spPr>
            <a:solidFill>
              <a:srgbClr val="92D050"/>
            </a:solidFill>
          </c:spPr>
          <c:invertIfNegative val="0"/>
          <c:dLbls>
            <c:numFmt formatCode="#,##0.0" sourceLinked="0"/>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In einem Jugendbeirat, der den Stadt- bzw. Gemeinderat in Jugendfragen berät, würde ich gerne mitarbeiten. (grün=stimtm)</c:v>
                </c:pt>
                <c:pt idx="1">
                  <c:v>Um in der Gemeinde polit. mitbestimmen zu können, muss man sich in einem Gremium (z. B. Jugendbeirat, Stadt-/Gemeinderat...) engagieren. (grün = ich habe Interesse - regelmäßig &amp; ja, aber nur ab und zu)</c:v>
                </c:pt>
                <c:pt idx="2">
                  <c:v>Was würdest du in deinem Ort ändern, wenn du Bürgermeister/in wärst? (grün=würde etwas verändern)</c:v>
                </c:pt>
                <c:pt idx="3">
                  <c:v>Gehst du wählen (bzw. würdest du wenn du schon alt genug wärst)? (grün=ja)</c:v>
                </c:pt>
                <c:pt idx="4">
                  <c:v>Weißt du, wie der/die Bürgermeister/in in denem Ort heißt? (grün=ja)</c:v>
                </c:pt>
              </c:strCache>
            </c:strRef>
          </c:cat>
          <c:val>
            <c:numRef>
              <c:f>Tabelle1!$B$2:$B$6</c:f>
              <c:numCache>
                <c:formatCode>General</c:formatCode>
                <c:ptCount val="5"/>
                <c:pt idx="0">
                  <c:v>20.8</c:v>
                </c:pt>
                <c:pt idx="1">
                  <c:v>45</c:v>
                </c:pt>
                <c:pt idx="2">
                  <c:v>69.5</c:v>
                </c:pt>
                <c:pt idx="3">
                  <c:v>84.1</c:v>
                </c:pt>
                <c:pt idx="4">
                  <c:v>86.9</c:v>
                </c:pt>
              </c:numCache>
            </c:numRef>
          </c:val>
        </c:ser>
        <c:ser>
          <c:idx val="1"/>
          <c:order val="1"/>
          <c:tx>
            <c:strRef>
              <c:f>Tabelle1!$C$1</c:f>
              <c:strCache>
                <c:ptCount val="1"/>
                <c:pt idx="0">
                  <c:v>politisch nicht interessiert</c:v>
                </c:pt>
              </c:strCache>
            </c:strRef>
          </c:tx>
          <c:spPr>
            <a:solidFill>
              <a:srgbClr val="FF0000"/>
            </a:solidFill>
          </c:spPr>
          <c:invertIfNegative val="0"/>
          <c:dLbls>
            <c:numFmt formatCode="#,##0.0" sourceLinked="0"/>
            <c:spPr>
              <a:noFill/>
              <a:ln>
                <a:noFill/>
              </a:ln>
              <a:effectLst/>
            </c:spPr>
            <c:txPr>
              <a:bodyPr/>
              <a:lstStyle/>
              <a:p>
                <a:pPr>
                  <a:defRPr b="1">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In einem Jugendbeirat, der den Stadt- bzw. Gemeinderat in Jugendfragen berät, würde ich gerne mitarbeiten. (grün=stimtm)</c:v>
                </c:pt>
                <c:pt idx="1">
                  <c:v>Um in der Gemeinde polit. mitbestimmen zu können, muss man sich in einem Gremium (z. B. Jugendbeirat, Stadt-/Gemeinderat...) engagieren. (grün = ich habe Interesse - regelmäßig &amp; ja, aber nur ab und zu)</c:v>
                </c:pt>
                <c:pt idx="2">
                  <c:v>Was würdest du in deinem Ort ändern, wenn du Bürgermeister/in wärst? (grün=würde etwas verändern)</c:v>
                </c:pt>
                <c:pt idx="3">
                  <c:v>Gehst du wählen (bzw. würdest du wenn du schon alt genug wärst)? (grün=ja)</c:v>
                </c:pt>
                <c:pt idx="4">
                  <c:v>Weißt du, wie der/die Bürgermeister/in in denem Ort heißt? (grün=ja)</c:v>
                </c:pt>
              </c:strCache>
            </c:strRef>
          </c:cat>
          <c:val>
            <c:numRef>
              <c:f>Tabelle1!$C$2:$C$6</c:f>
              <c:numCache>
                <c:formatCode>General</c:formatCode>
                <c:ptCount val="5"/>
                <c:pt idx="0">
                  <c:v>79.2</c:v>
                </c:pt>
                <c:pt idx="1">
                  <c:v>55</c:v>
                </c:pt>
                <c:pt idx="2">
                  <c:v>30.5</c:v>
                </c:pt>
                <c:pt idx="3">
                  <c:v>15.9</c:v>
                </c:pt>
                <c:pt idx="4">
                  <c:v>13.1</c:v>
                </c:pt>
              </c:numCache>
            </c:numRef>
          </c:val>
        </c:ser>
        <c:dLbls>
          <c:showLegendKey val="0"/>
          <c:showVal val="1"/>
          <c:showCatName val="0"/>
          <c:showSerName val="0"/>
          <c:showPercent val="0"/>
          <c:showBubbleSize val="0"/>
        </c:dLbls>
        <c:gapWidth val="20"/>
        <c:shape val="box"/>
        <c:axId val="349221632"/>
        <c:axId val="349222024"/>
        <c:axId val="0"/>
      </c:bar3DChart>
      <c:catAx>
        <c:axId val="349221632"/>
        <c:scaling>
          <c:orientation val="minMax"/>
        </c:scaling>
        <c:delete val="0"/>
        <c:axPos val="l"/>
        <c:numFmt formatCode="General" sourceLinked="1"/>
        <c:majorTickMark val="out"/>
        <c:minorTickMark val="none"/>
        <c:tickLblPos val="nextTo"/>
        <c:spPr>
          <a:ln>
            <a:solidFill>
              <a:schemeClr val="tx2">
                <a:lumMod val="75000"/>
              </a:schemeClr>
            </a:solidFill>
          </a:ln>
        </c:spPr>
        <c:txPr>
          <a:bodyPr anchor="ctr" anchorCtr="0"/>
          <a:lstStyle/>
          <a:p>
            <a:pPr>
              <a:defRPr sz="1200" b="1">
                <a:solidFill>
                  <a:schemeClr val="tx2">
                    <a:lumMod val="75000"/>
                  </a:schemeClr>
                </a:solidFill>
              </a:defRPr>
            </a:pPr>
            <a:endParaRPr lang="de-DE"/>
          </a:p>
        </c:txPr>
        <c:crossAx val="349222024"/>
        <c:crosses val="autoZero"/>
        <c:auto val="1"/>
        <c:lblAlgn val="ctr"/>
        <c:lblOffset val="100"/>
        <c:noMultiLvlLbl val="0"/>
      </c:catAx>
      <c:valAx>
        <c:axId val="349222024"/>
        <c:scaling>
          <c:orientation val="minMax"/>
        </c:scaling>
        <c:delete val="0"/>
        <c:axPos val="b"/>
        <c:majorGridlines>
          <c:spPr>
            <a:ln>
              <a:solidFill>
                <a:schemeClr val="bg1">
                  <a:lumMod val="65000"/>
                </a:schemeClr>
              </a:solidFill>
            </a:ln>
          </c:spPr>
        </c:majorGridlines>
        <c:numFmt formatCode="0%" sourceLinked="1"/>
        <c:majorTickMark val="out"/>
        <c:minorTickMark val="none"/>
        <c:tickLblPos val="nextTo"/>
        <c:txPr>
          <a:bodyPr/>
          <a:lstStyle/>
          <a:p>
            <a:pPr>
              <a:defRPr b="1">
                <a:solidFill>
                  <a:schemeClr val="tx2">
                    <a:lumMod val="75000"/>
                  </a:schemeClr>
                </a:solidFill>
              </a:defRPr>
            </a:pPr>
            <a:endParaRPr lang="de-DE"/>
          </a:p>
        </c:txPr>
        <c:crossAx val="349221632"/>
        <c:crosses val="autoZero"/>
        <c:crossBetween val="between"/>
        <c:majorUnit val="0.25"/>
      </c:valAx>
    </c:plotArea>
    <c:legend>
      <c:legendPos val="t"/>
      <c:layout>
        <c:manualLayout>
          <c:xMode val="edge"/>
          <c:yMode val="edge"/>
          <c:x val="0.48549855100845674"/>
          <c:y val="1.6674683368795112E-2"/>
          <c:w val="0.48038859618234508"/>
          <c:h val="6.3967884942700545E-2"/>
        </c:manualLayout>
      </c:layout>
      <c:overlay val="0"/>
      <c:txPr>
        <a:bodyPr/>
        <a:lstStyle/>
        <a:p>
          <a:pPr>
            <a:defRPr sz="1400" b="1">
              <a:solidFill>
                <a:schemeClr val="tx2">
                  <a:lumMod val="75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bar3DChart>
        <c:barDir val="col"/>
        <c:grouping val="clustered"/>
        <c:varyColors val="0"/>
        <c:ser>
          <c:idx val="0"/>
          <c:order val="0"/>
          <c:tx>
            <c:strRef>
              <c:f>Tabelle1!$B$1</c:f>
              <c:strCache>
                <c:ptCount val="1"/>
                <c:pt idx="0">
                  <c:v>Dimension politisches Interesse</c:v>
                </c:pt>
              </c:strCache>
            </c:strRef>
          </c:tx>
          <c:spPr>
            <a:solidFill>
              <a:srgbClr val="92D05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Tabelle1!$A$2:$A$7</c:f>
              <c:strCache>
                <c:ptCount val="6"/>
                <c:pt idx="0">
                  <c:v>0 Punkte</c:v>
                </c:pt>
                <c:pt idx="1">
                  <c:v>1 Punkt</c:v>
                </c:pt>
                <c:pt idx="2">
                  <c:v>2 Punkte</c:v>
                </c:pt>
                <c:pt idx="3">
                  <c:v>3 Punkte</c:v>
                </c:pt>
                <c:pt idx="4">
                  <c:v>4 Punkte</c:v>
                </c:pt>
                <c:pt idx="5">
                  <c:v>5 Punkte</c:v>
                </c:pt>
              </c:strCache>
            </c:strRef>
          </c:cat>
          <c:val>
            <c:numRef>
              <c:f>Tabelle1!$B$2:$B$7</c:f>
              <c:numCache>
                <c:formatCode>General</c:formatCode>
                <c:ptCount val="6"/>
                <c:pt idx="0">
                  <c:v>2.9</c:v>
                </c:pt>
                <c:pt idx="1">
                  <c:v>6.4</c:v>
                </c:pt>
                <c:pt idx="2">
                  <c:v>21.4</c:v>
                </c:pt>
                <c:pt idx="3">
                  <c:v>32.200000000000003</c:v>
                </c:pt>
                <c:pt idx="4">
                  <c:v>25</c:v>
                </c:pt>
                <c:pt idx="5">
                  <c:v>12.2</c:v>
                </c:pt>
              </c:numCache>
            </c:numRef>
          </c:val>
        </c:ser>
        <c:dLbls>
          <c:showLegendKey val="0"/>
          <c:showVal val="1"/>
          <c:showCatName val="0"/>
          <c:showSerName val="0"/>
          <c:showPercent val="0"/>
          <c:showBubbleSize val="0"/>
        </c:dLbls>
        <c:gapWidth val="50"/>
        <c:shape val="box"/>
        <c:axId val="349223984"/>
        <c:axId val="349224376"/>
        <c:axId val="0"/>
      </c:bar3DChart>
      <c:catAx>
        <c:axId val="349223984"/>
        <c:scaling>
          <c:orientation val="minMax"/>
        </c:scaling>
        <c:delete val="0"/>
        <c:axPos val="b"/>
        <c:numFmt formatCode="General" sourceLinked="1"/>
        <c:majorTickMark val="out"/>
        <c:minorTickMark val="none"/>
        <c:tickLblPos val="nextTo"/>
        <c:spPr>
          <a:ln>
            <a:solidFill>
              <a:schemeClr val="tx2">
                <a:lumMod val="75000"/>
              </a:schemeClr>
            </a:solidFill>
          </a:ln>
        </c:spPr>
        <c:crossAx val="349224376"/>
        <c:crosses val="autoZero"/>
        <c:auto val="1"/>
        <c:lblAlgn val="ctr"/>
        <c:lblOffset val="100"/>
        <c:noMultiLvlLbl val="0"/>
      </c:catAx>
      <c:valAx>
        <c:axId val="349224376"/>
        <c:scaling>
          <c:orientation val="minMax"/>
          <c:min val="0"/>
        </c:scaling>
        <c:delete val="0"/>
        <c:axPos val="l"/>
        <c:majorGridlines>
          <c:spPr>
            <a:ln>
              <a:solidFill>
                <a:schemeClr val="bg1">
                  <a:lumMod val="65000"/>
                </a:schemeClr>
              </a:solidFill>
            </a:ln>
          </c:spPr>
        </c:majorGridlines>
        <c:numFmt formatCode="General" sourceLinked="1"/>
        <c:majorTickMark val="out"/>
        <c:minorTickMark val="none"/>
        <c:tickLblPos val="nextTo"/>
        <c:spPr>
          <a:ln>
            <a:solidFill>
              <a:schemeClr val="tx2">
                <a:lumMod val="75000"/>
              </a:schemeClr>
            </a:solidFill>
          </a:ln>
        </c:spPr>
        <c:crossAx val="349223984"/>
        <c:crosses val="autoZero"/>
        <c:crossBetween val="between"/>
        <c:majorUnit val="20"/>
      </c:valAx>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3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Tabelle1!$A$2:$A$7</c:f>
              <c:strCache>
                <c:ptCount val="6"/>
                <c:pt idx="0">
                  <c:v>0 Punkte</c:v>
                </c:pt>
                <c:pt idx="1">
                  <c:v>1 Punkt</c:v>
                </c:pt>
                <c:pt idx="2">
                  <c:v>2 Punkte</c:v>
                </c:pt>
                <c:pt idx="3">
                  <c:v>3 Punkte</c:v>
                </c:pt>
                <c:pt idx="4">
                  <c:v>4 Punkte</c:v>
                </c:pt>
                <c:pt idx="5">
                  <c:v>5 Punkte</c:v>
                </c:pt>
              </c:strCache>
            </c:strRef>
          </c:cat>
          <c:val>
            <c:numRef>
              <c:f>Tabelle1!$B$2:$B$7</c:f>
              <c:numCache>
                <c:formatCode>General</c:formatCode>
                <c:ptCount val="6"/>
                <c:pt idx="0">
                  <c:v>3</c:v>
                </c:pt>
                <c:pt idx="1">
                  <c:v>5.6</c:v>
                </c:pt>
                <c:pt idx="2">
                  <c:v>21.8</c:v>
                </c:pt>
                <c:pt idx="3">
                  <c:v>30.8</c:v>
                </c:pt>
                <c:pt idx="4">
                  <c:v>26.2</c:v>
                </c:pt>
                <c:pt idx="5">
                  <c:v>12.5</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Tabelle1!$A$2:$A$7</c:f>
              <c:strCache>
                <c:ptCount val="6"/>
                <c:pt idx="0">
                  <c:v>0 Punkte</c:v>
                </c:pt>
                <c:pt idx="1">
                  <c:v>1 Punkt</c:v>
                </c:pt>
                <c:pt idx="2">
                  <c:v>2 Punkte</c:v>
                </c:pt>
                <c:pt idx="3">
                  <c:v>3 Punkte</c:v>
                </c:pt>
                <c:pt idx="4">
                  <c:v>4 Punkte</c:v>
                </c:pt>
                <c:pt idx="5">
                  <c:v>5 Punkte</c:v>
                </c:pt>
              </c:strCache>
            </c:strRef>
          </c:cat>
          <c:val>
            <c:numRef>
              <c:f>Tabelle1!$C$2:$C$7</c:f>
              <c:numCache>
                <c:formatCode>General</c:formatCode>
                <c:ptCount val="6"/>
                <c:pt idx="0">
                  <c:v>2.9</c:v>
                </c:pt>
                <c:pt idx="1">
                  <c:v>7.1</c:v>
                </c:pt>
                <c:pt idx="2">
                  <c:v>21</c:v>
                </c:pt>
                <c:pt idx="3">
                  <c:v>33.4</c:v>
                </c:pt>
                <c:pt idx="4">
                  <c:v>23.7</c:v>
                </c:pt>
                <c:pt idx="5">
                  <c:v>11.8</c:v>
                </c:pt>
              </c:numCache>
            </c:numRef>
          </c:val>
        </c:ser>
        <c:dLbls>
          <c:showLegendKey val="0"/>
          <c:showVal val="1"/>
          <c:showCatName val="0"/>
          <c:showSerName val="0"/>
          <c:showPercent val="0"/>
          <c:showBubbleSize val="0"/>
        </c:dLbls>
        <c:gapWidth val="100"/>
        <c:shape val="box"/>
        <c:axId val="349227904"/>
        <c:axId val="349228296"/>
        <c:axId val="0"/>
      </c:bar3DChart>
      <c:catAx>
        <c:axId val="349227904"/>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49228296"/>
        <c:crosses val="autoZero"/>
        <c:auto val="1"/>
        <c:lblAlgn val="ctr"/>
        <c:lblOffset val="100"/>
        <c:noMultiLvlLbl val="0"/>
      </c:catAx>
      <c:valAx>
        <c:axId val="349228296"/>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49227904"/>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3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sz="14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Tabelle1!$A$2:$A$7</c:f>
              <c:strCache>
                <c:ptCount val="6"/>
                <c:pt idx="0">
                  <c:v>0 Punkte</c:v>
                </c:pt>
                <c:pt idx="1">
                  <c:v>1 Punkt</c:v>
                </c:pt>
                <c:pt idx="2">
                  <c:v>2 Punkte</c:v>
                </c:pt>
                <c:pt idx="3">
                  <c:v>3 Punkte</c:v>
                </c:pt>
                <c:pt idx="4">
                  <c:v>4 Punkte</c:v>
                </c:pt>
                <c:pt idx="5">
                  <c:v>5 Punkte</c:v>
                </c:pt>
              </c:strCache>
            </c:strRef>
          </c:cat>
          <c:val>
            <c:numRef>
              <c:f>Tabelle1!$B$2:$B$7</c:f>
              <c:numCache>
                <c:formatCode>General</c:formatCode>
                <c:ptCount val="6"/>
                <c:pt idx="0">
                  <c:v>3.3</c:v>
                </c:pt>
                <c:pt idx="1">
                  <c:v>6.9</c:v>
                </c:pt>
                <c:pt idx="2">
                  <c:v>17.7</c:v>
                </c:pt>
                <c:pt idx="3">
                  <c:v>33.799999999999997</c:v>
                </c:pt>
                <c:pt idx="4">
                  <c:v>27.7</c:v>
                </c:pt>
                <c:pt idx="5">
                  <c:v>10.5</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txPr>
              <a:bodyPr/>
              <a:lstStyle/>
              <a:p>
                <a:pPr>
                  <a:defRPr sz="14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Tabelle1!$A$2:$A$7</c:f>
              <c:strCache>
                <c:ptCount val="6"/>
                <c:pt idx="0">
                  <c:v>0 Punkte</c:v>
                </c:pt>
                <c:pt idx="1">
                  <c:v>1 Punkt</c:v>
                </c:pt>
                <c:pt idx="2">
                  <c:v>2 Punkte</c:v>
                </c:pt>
                <c:pt idx="3">
                  <c:v>3 Punkte</c:v>
                </c:pt>
                <c:pt idx="4">
                  <c:v>4 Punkte</c:v>
                </c:pt>
                <c:pt idx="5">
                  <c:v>5 Punkte</c:v>
                </c:pt>
              </c:strCache>
            </c:strRef>
          </c:cat>
          <c:val>
            <c:numRef>
              <c:f>Tabelle1!$C$2:$C$7</c:f>
              <c:numCache>
                <c:formatCode>General</c:formatCode>
                <c:ptCount val="6"/>
                <c:pt idx="0">
                  <c:v>1.4</c:v>
                </c:pt>
                <c:pt idx="1">
                  <c:v>6.7</c:v>
                </c:pt>
                <c:pt idx="2">
                  <c:v>19.8</c:v>
                </c:pt>
                <c:pt idx="3">
                  <c:v>34.299999999999997</c:v>
                </c:pt>
                <c:pt idx="4">
                  <c:v>25.3</c:v>
                </c:pt>
                <c:pt idx="5">
                  <c:v>12.5</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numFmt formatCode="#,##0.0" sourceLinked="0"/>
            <c:spPr>
              <a:noFill/>
              <a:ln>
                <a:noFill/>
              </a:ln>
              <a:effectLst/>
            </c:spPr>
            <c:txPr>
              <a:bodyPr/>
              <a:lstStyle/>
              <a:p>
                <a:pPr>
                  <a:defRPr sz="14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Tabelle1!$A$2:$A$7</c:f>
              <c:strCache>
                <c:ptCount val="6"/>
                <c:pt idx="0">
                  <c:v>0 Punkte</c:v>
                </c:pt>
                <c:pt idx="1">
                  <c:v>1 Punkt</c:v>
                </c:pt>
                <c:pt idx="2">
                  <c:v>2 Punkte</c:v>
                </c:pt>
                <c:pt idx="3">
                  <c:v>3 Punkte</c:v>
                </c:pt>
                <c:pt idx="4">
                  <c:v>4 Punkte</c:v>
                </c:pt>
                <c:pt idx="5">
                  <c:v>5 Punkte</c:v>
                </c:pt>
              </c:strCache>
            </c:strRef>
          </c:cat>
          <c:val>
            <c:numRef>
              <c:f>Tabelle1!$D$2:$D$7</c:f>
              <c:numCache>
                <c:formatCode>General</c:formatCode>
                <c:ptCount val="6"/>
                <c:pt idx="0">
                  <c:v>4</c:v>
                </c:pt>
                <c:pt idx="1">
                  <c:v>5.7</c:v>
                </c:pt>
                <c:pt idx="2">
                  <c:v>25</c:v>
                </c:pt>
                <c:pt idx="3">
                  <c:v>29.4</c:v>
                </c:pt>
                <c:pt idx="4">
                  <c:v>22.8</c:v>
                </c:pt>
                <c:pt idx="5">
                  <c:v>13</c:v>
                </c:pt>
              </c:numCache>
            </c:numRef>
          </c:val>
        </c:ser>
        <c:dLbls>
          <c:showLegendKey val="0"/>
          <c:showVal val="1"/>
          <c:showCatName val="0"/>
          <c:showSerName val="0"/>
          <c:showPercent val="0"/>
          <c:showBubbleSize val="0"/>
        </c:dLbls>
        <c:gapWidth val="100"/>
        <c:shape val="box"/>
        <c:axId val="349229080"/>
        <c:axId val="343851632"/>
        <c:axId val="0"/>
      </c:bar3DChart>
      <c:catAx>
        <c:axId val="349229080"/>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43851632"/>
        <c:crosses val="autoZero"/>
        <c:auto val="1"/>
        <c:lblAlgn val="ctr"/>
        <c:lblOffset val="100"/>
        <c:noMultiLvlLbl val="0"/>
      </c:catAx>
      <c:valAx>
        <c:axId val="343851632"/>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49229080"/>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3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bar3DChart>
        <c:barDir val="col"/>
        <c:grouping val="clustered"/>
        <c:varyColors val="0"/>
        <c:ser>
          <c:idx val="0"/>
          <c:order val="0"/>
          <c:tx>
            <c:strRef>
              <c:f>Tabelle1!$B$1</c:f>
              <c:strCache>
                <c:ptCount val="1"/>
                <c:pt idx="0">
                  <c:v>Dimension politisches Interesse</c:v>
                </c:pt>
              </c:strCache>
            </c:strRef>
          </c:tx>
          <c:spPr>
            <a:solidFill>
              <a:srgbClr val="92D05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0 Punkte</c:v>
                </c:pt>
                <c:pt idx="1">
                  <c:v>1 Punkt</c:v>
                </c:pt>
                <c:pt idx="2">
                  <c:v>2 Punkte</c:v>
                </c:pt>
                <c:pt idx="3">
                  <c:v>3 Punkte</c:v>
                </c:pt>
                <c:pt idx="4">
                  <c:v>4 Punkte und mehr</c:v>
                </c:pt>
              </c:strCache>
            </c:strRef>
          </c:cat>
          <c:val>
            <c:numRef>
              <c:f>Tabelle1!$B$2:$B$6</c:f>
              <c:numCache>
                <c:formatCode>General</c:formatCode>
                <c:ptCount val="5"/>
                <c:pt idx="0">
                  <c:v>2.9</c:v>
                </c:pt>
                <c:pt idx="1">
                  <c:v>6.4</c:v>
                </c:pt>
                <c:pt idx="2">
                  <c:v>21.4</c:v>
                </c:pt>
                <c:pt idx="3">
                  <c:v>32.200000000000003</c:v>
                </c:pt>
                <c:pt idx="4">
                  <c:v>37.200000000000003</c:v>
                </c:pt>
              </c:numCache>
            </c:numRef>
          </c:val>
        </c:ser>
        <c:dLbls>
          <c:showLegendKey val="0"/>
          <c:showVal val="1"/>
          <c:showCatName val="0"/>
          <c:showSerName val="0"/>
          <c:showPercent val="0"/>
          <c:showBubbleSize val="0"/>
        </c:dLbls>
        <c:gapWidth val="50"/>
        <c:shape val="box"/>
        <c:axId val="349220456"/>
        <c:axId val="349226336"/>
        <c:axId val="0"/>
      </c:bar3DChart>
      <c:catAx>
        <c:axId val="349220456"/>
        <c:scaling>
          <c:orientation val="minMax"/>
        </c:scaling>
        <c:delete val="0"/>
        <c:axPos val="b"/>
        <c:numFmt formatCode="General" sourceLinked="1"/>
        <c:majorTickMark val="out"/>
        <c:minorTickMark val="none"/>
        <c:tickLblPos val="nextTo"/>
        <c:spPr>
          <a:ln>
            <a:solidFill>
              <a:schemeClr val="tx2">
                <a:lumMod val="75000"/>
              </a:schemeClr>
            </a:solidFill>
          </a:ln>
        </c:spPr>
        <c:crossAx val="349226336"/>
        <c:crosses val="autoZero"/>
        <c:auto val="1"/>
        <c:lblAlgn val="ctr"/>
        <c:lblOffset val="100"/>
        <c:noMultiLvlLbl val="0"/>
      </c:catAx>
      <c:valAx>
        <c:axId val="349226336"/>
        <c:scaling>
          <c:orientation val="minMax"/>
          <c:min val="0"/>
        </c:scaling>
        <c:delete val="0"/>
        <c:axPos val="l"/>
        <c:majorGridlines>
          <c:spPr>
            <a:ln>
              <a:solidFill>
                <a:schemeClr val="bg1">
                  <a:lumMod val="65000"/>
                </a:schemeClr>
              </a:solidFill>
            </a:ln>
          </c:spPr>
        </c:majorGridlines>
        <c:numFmt formatCode="General" sourceLinked="1"/>
        <c:majorTickMark val="out"/>
        <c:minorTickMark val="none"/>
        <c:tickLblPos val="nextTo"/>
        <c:spPr>
          <a:ln>
            <a:solidFill>
              <a:schemeClr val="tx2">
                <a:lumMod val="75000"/>
              </a:schemeClr>
            </a:solidFill>
          </a:ln>
        </c:spPr>
        <c:crossAx val="349220456"/>
        <c:crosses val="autoZero"/>
        <c:crossBetween val="between"/>
        <c:majorUnit val="20"/>
      </c:valAx>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8.0260975632288067E-3"/>
          <c:y val="0.16573042810058145"/>
          <c:w val="0.90963682481518393"/>
          <c:h val="0.77792938130331191"/>
        </c:manualLayout>
      </c:layout>
      <c:bar3DChart>
        <c:barDir val="col"/>
        <c:grouping val="clustered"/>
        <c:varyColors val="0"/>
        <c:ser>
          <c:idx val="0"/>
          <c:order val="0"/>
          <c:tx>
            <c:strRef>
              <c:f>Tabelle1!$B$1</c:f>
              <c:strCache>
                <c:ptCount val="1"/>
                <c:pt idx="0">
                  <c:v>"mehrmals wöchentl." im Internet</c:v>
                </c:pt>
              </c:strCache>
            </c:strRef>
          </c:tx>
          <c:spPr>
            <a:solidFill>
              <a:schemeClr val="accent4">
                <a:lumMod val="75000"/>
              </a:schemeClr>
            </a:solidFill>
          </c:spPr>
          <c:invertIfNegative val="0"/>
          <c:dLbls>
            <c:numFmt formatCode="#,##0.0" sourceLinked="0"/>
            <c:spPr>
              <a:noFill/>
              <a:ln>
                <a:noFill/>
              </a:ln>
              <a:effectLst/>
            </c:spPr>
            <c:txPr>
              <a:bodyPr rot="-5400000" vert="horz"/>
              <a:lstStyle/>
              <a:p>
                <a:pPr>
                  <a:defRPr sz="18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Tabelle1!$A$2:$A$7</c:f>
              <c:strCache>
                <c:ptCount val="6"/>
                <c:pt idx="0">
                  <c:v>bei mir/ bei Freunden daheim</c:v>
                </c:pt>
                <c:pt idx="1">
                  <c:v>Café/ Kneipe/ Disco/ Beatabend usw.</c:v>
                </c:pt>
                <c:pt idx="2">
                  <c:v>Jugendzentrum/-raum/ Bauwagen/ Hütte</c:v>
                </c:pt>
                <c:pt idx="3">
                  <c:v>Marktplatz/ Dorfplatz/ Bushaltestelle (Bushäuschen)</c:v>
                </c:pt>
                <c:pt idx="4">
                  <c:v>Spielplatz/ Sportplatz</c:v>
                </c:pt>
                <c:pt idx="5">
                  <c:v>im Schwimmbad</c:v>
                </c:pt>
              </c:strCache>
            </c:strRef>
          </c:cat>
          <c:val>
            <c:numRef>
              <c:f>Tabelle1!$B$2:$B$7</c:f>
              <c:numCache>
                <c:formatCode>General</c:formatCode>
                <c:ptCount val="6"/>
                <c:pt idx="0">
                  <c:v>35.700000000000003</c:v>
                </c:pt>
                <c:pt idx="1">
                  <c:v>9.3000000000000007</c:v>
                </c:pt>
                <c:pt idx="2">
                  <c:v>8.4</c:v>
                </c:pt>
                <c:pt idx="3">
                  <c:v>12.2</c:v>
                </c:pt>
                <c:pt idx="4">
                  <c:v>23.6</c:v>
                </c:pt>
                <c:pt idx="5">
                  <c:v>28.4</c:v>
                </c:pt>
              </c:numCache>
            </c:numRef>
          </c:val>
        </c:ser>
        <c:ser>
          <c:idx val="1"/>
          <c:order val="1"/>
          <c:tx>
            <c:strRef>
              <c:f>Tabelle1!$C$1</c:f>
              <c:strCache>
                <c:ptCount val="1"/>
                <c:pt idx="0">
                  <c:v>"nie" im Internet</c:v>
                </c:pt>
              </c:strCache>
            </c:strRef>
          </c:tx>
          <c:spPr>
            <a:solidFill>
              <a:schemeClr val="accent5">
                <a:lumMod val="75000"/>
              </a:schemeClr>
            </a:solidFill>
          </c:spPr>
          <c:invertIfNegative val="0"/>
          <c:dLbls>
            <c:numFmt formatCode="#,##0.0" sourceLinked="0"/>
            <c:spPr>
              <a:noFill/>
              <a:ln>
                <a:noFill/>
              </a:ln>
              <a:effectLst/>
            </c:spPr>
            <c:txPr>
              <a:bodyPr rot="-5400000" vert="horz"/>
              <a:lstStyle/>
              <a:p>
                <a:pPr>
                  <a:defRPr sz="18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Tabelle1!$A$2:$A$7</c:f>
              <c:strCache>
                <c:ptCount val="6"/>
                <c:pt idx="0">
                  <c:v>bei mir/ bei Freunden daheim</c:v>
                </c:pt>
                <c:pt idx="1">
                  <c:v>Café/ Kneipe/ Disco/ Beatabend usw.</c:v>
                </c:pt>
                <c:pt idx="2">
                  <c:v>Jugendzentrum/-raum/ Bauwagen/ Hütte</c:v>
                </c:pt>
                <c:pt idx="3">
                  <c:v>Marktplatz/ Dorfplatz/ Bushaltestelle (Bushäuschen)</c:v>
                </c:pt>
                <c:pt idx="4">
                  <c:v>Spielplatz/ Sportplatz</c:v>
                </c:pt>
                <c:pt idx="5">
                  <c:v>im Schwimmbad</c:v>
                </c:pt>
              </c:strCache>
            </c:strRef>
          </c:cat>
          <c:val>
            <c:numRef>
              <c:f>Tabelle1!$C$2:$C$7</c:f>
              <c:numCache>
                <c:formatCode>General</c:formatCode>
                <c:ptCount val="6"/>
                <c:pt idx="0">
                  <c:v>34.299999999999997</c:v>
                </c:pt>
                <c:pt idx="1">
                  <c:v>2.9</c:v>
                </c:pt>
                <c:pt idx="2">
                  <c:v>4.9000000000000004</c:v>
                </c:pt>
                <c:pt idx="3">
                  <c:v>7.8</c:v>
                </c:pt>
                <c:pt idx="4">
                  <c:v>18.600000000000001</c:v>
                </c:pt>
                <c:pt idx="5">
                  <c:v>15.5</c:v>
                </c:pt>
              </c:numCache>
            </c:numRef>
          </c:val>
        </c:ser>
        <c:dLbls>
          <c:showLegendKey val="0"/>
          <c:showVal val="1"/>
          <c:showCatName val="0"/>
          <c:showSerName val="0"/>
          <c:showPercent val="0"/>
          <c:showBubbleSize val="0"/>
        </c:dLbls>
        <c:gapWidth val="50"/>
        <c:shape val="box"/>
        <c:axId val="57141944"/>
        <c:axId val="58394280"/>
        <c:axId val="0"/>
      </c:bar3DChart>
      <c:catAx>
        <c:axId val="57141944"/>
        <c:scaling>
          <c:orientation val="minMax"/>
        </c:scaling>
        <c:delete val="0"/>
        <c:axPos val="b"/>
        <c:numFmt formatCode="General" sourceLinked="0"/>
        <c:majorTickMark val="out"/>
        <c:minorTickMark val="none"/>
        <c:tickLblPos val="nextTo"/>
        <c:spPr>
          <a:ln>
            <a:solidFill>
              <a:schemeClr val="tx2">
                <a:lumMod val="75000"/>
              </a:schemeClr>
            </a:solidFill>
          </a:ln>
        </c:spPr>
        <c:txPr>
          <a:bodyPr/>
          <a:lstStyle/>
          <a:p>
            <a:pPr>
              <a:defRPr sz="900" b="1">
                <a:solidFill>
                  <a:schemeClr val="tx2">
                    <a:lumMod val="75000"/>
                  </a:schemeClr>
                </a:solidFill>
              </a:defRPr>
            </a:pPr>
            <a:endParaRPr lang="de-DE"/>
          </a:p>
        </c:txPr>
        <c:crossAx val="58394280"/>
        <c:crosses val="autoZero"/>
        <c:auto val="1"/>
        <c:lblAlgn val="ctr"/>
        <c:lblOffset val="100"/>
        <c:noMultiLvlLbl val="0"/>
      </c:catAx>
      <c:valAx>
        <c:axId val="58394280"/>
        <c:scaling>
          <c:orientation val="minMax"/>
          <c:max val="50"/>
        </c:scaling>
        <c:delete val="0"/>
        <c:axPos val="l"/>
        <c:majorGridlines>
          <c:spPr>
            <a:ln>
              <a:solidFill>
                <a:schemeClr val="bg1">
                  <a:lumMod val="65000"/>
                </a:schemeClr>
              </a:solidFill>
            </a:ln>
          </c:spPr>
        </c:majorGridlines>
        <c:numFmt formatCode="General" sourceLinked="1"/>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57141944"/>
        <c:crosses val="autoZero"/>
        <c:crossBetween val="between"/>
        <c:majorUnit val="10"/>
      </c:valAx>
    </c:plotArea>
    <c:legend>
      <c:legendPos val="t"/>
      <c:layout/>
      <c:overlay val="0"/>
      <c:txPr>
        <a:bodyPr/>
        <a:lstStyle/>
        <a:p>
          <a:pPr>
            <a:defRPr b="1">
              <a:solidFill>
                <a:schemeClr val="tx2">
                  <a:lumMod val="75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userShapes r:id="rId2"/>
</c:chartSpace>
</file>

<file path=ppt/charts/chart14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15"/>
      <c:depthPercent val="60"/>
      <c:rAngAx val="1"/>
    </c:view3D>
    <c:floor>
      <c:thickness val="0"/>
    </c:floor>
    <c:sideWall>
      <c:thickness val="0"/>
    </c:sideWall>
    <c:backWall>
      <c:thickness val="0"/>
    </c:backWall>
    <c:plotArea>
      <c:layout/>
      <c:bar3DChart>
        <c:barDir val="bar"/>
        <c:grouping val="clustered"/>
        <c:varyColors val="0"/>
        <c:ser>
          <c:idx val="0"/>
          <c:order val="0"/>
          <c:tx>
            <c:strRef>
              <c:f>Tabelle1!$B$1</c:f>
              <c:strCache>
                <c:ptCount val="1"/>
                <c:pt idx="0">
                  <c:v>4 Punkte und mehr</c:v>
                </c:pt>
              </c:strCache>
            </c:strRef>
          </c:tx>
          <c:spPr>
            <a:solidFill>
              <a:srgbClr val="92D050"/>
            </a:solidFill>
          </c:spPr>
          <c:invertIfNegative val="0"/>
          <c:dLbls>
            <c:numFmt formatCode="#,##0.0" sourceLinked="0"/>
            <c:spPr>
              <a:noFill/>
              <a:ln>
                <a:noFill/>
              </a:ln>
              <a:effectLst/>
            </c:spPr>
            <c:txPr>
              <a:bodyPr/>
              <a:lstStyle/>
              <a:p>
                <a:pPr>
                  <a:defRPr sz="16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Tabelle1!$A$2:$A$27</c:f>
              <c:strCache>
                <c:ptCount val="26"/>
                <c:pt idx="0">
                  <c:v>Oberleichtersbach</c:v>
                </c:pt>
                <c:pt idx="1">
                  <c:v>Sulzthal</c:v>
                </c:pt>
                <c:pt idx="2">
                  <c:v>Hammelburg</c:v>
                </c:pt>
                <c:pt idx="3">
                  <c:v>Oerlenbach</c:v>
                </c:pt>
                <c:pt idx="4">
                  <c:v>Münnerstadt</c:v>
                </c:pt>
                <c:pt idx="5">
                  <c:v>Maßbach</c:v>
                </c:pt>
                <c:pt idx="6">
                  <c:v>Riedenberg</c:v>
                </c:pt>
                <c:pt idx="7">
                  <c:v>Burkardroth</c:v>
                </c:pt>
                <c:pt idx="8">
                  <c:v>Bad Kissingen</c:v>
                </c:pt>
                <c:pt idx="9">
                  <c:v>Fuchsstadt</c:v>
                </c:pt>
                <c:pt idx="10">
                  <c:v>Euerdorf</c:v>
                </c:pt>
                <c:pt idx="11">
                  <c:v>Motten</c:v>
                </c:pt>
                <c:pt idx="12">
                  <c:v>Elfershausen</c:v>
                </c:pt>
                <c:pt idx="13">
                  <c:v>Wartmannsroth</c:v>
                </c:pt>
                <c:pt idx="14">
                  <c:v>Schondra</c:v>
                </c:pt>
                <c:pt idx="15">
                  <c:v>Bad Brückenau</c:v>
                </c:pt>
                <c:pt idx="16">
                  <c:v>Bad Bocklet</c:v>
                </c:pt>
                <c:pt idx="17">
                  <c:v>Oberthulba</c:v>
                </c:pt>
                <c:pt idx="18">
                  <c:v>Nüdlingen</c:v>
                </c:pt>
                <c:pt idx="19">
                  <c:v>Rannungen</c:v>
                </c:pt>
                <c:pt idx="20">
                  <c:v>Wildflecken</c:v>
                </c:pt>
                <c:pt idx="21">
                  <c:v>Zeitlofs</c:v>
                </c:pt>
                <c:pt idx="22">
                  <c:v>Aura a.d.Saale</c:v>
                </c:pt>
                <c:pt idx="23">
                  <c:v>Geroda</c:v>
                </c:pt>
                <c:pt idx="24">
                  <c:v>Thundorf i.Ufr.</c:v>
                </c:pt>
                <c:pt idx="25">
                  <c:v>Ramsthal</c:v>
                </c:pt>
              </c:strCache>
            </c:strRef>
          </c:cat>
          <c:val>
            <c:numRef>
              <c:f>Tabelle1!$B$2:$B$27</c:f>
              <c:numCache>
                <c:formatCode>General</c:formatCode>
                <c:ptCount val="26"/>
                <c:pt idx="0">
                  <c:v>28.6</c:v>
                </c:pt>
                <c:pt idx="1">
                  <c:v>30</c:v>
                </c:pt>
                <c:pt idx="2">
                  <c:v>31.4</c:v>
                </c:pt>
                <c:pt idx="3">
                  <c:v>31.7</c:v>
                </c:pt>
                <c:pt idx="4">
                  <c:v>32.200000000000003</c:v>
                </c:pt>
                <c:pt idx="5">
                  <c:v>32.299999999999997</c:v>
                </c:pt>
                <c:pt idx="6">
                  <c:v>33.299999999999997</c:v>
                </c:pt>
                <c:pt idx="7">
                  <c:v>34.4</c:v>
                </c:pt>
                <c:pt idx="8">
                  <c:v>34.6</c:v>
                </c:pt>
                <c:pt idx="9">
                  <c:v>34.799999999999997</c:v>
                </c:pt>
                <c:pt idx="10">
                  <c:v>35.299999999999997</c:v>
                </c:pt>
                <c:pt idx="11">
                  <c:v>35.700000000000003</c:v>
                </c:pt>
                <c:pt idx="12">
                  <c:v>36</c:v>
                </c:pt>
                <c:pt idx="13">
                  <c:v>36</c:v>
                </c:pt>
                <c:pt idx="14">
                  <c:v>37.5</c:v>
                </c:pt>
                <c:pt idx="15">
                  <c:v>39.299999999999997</c:v>
                </c:pt>
                <c:pt idx="16">
                  <c:v>39.6</c:v>
                </c:pt>
                <c:pt idx="17">
                  <c:v>42.3</c:v>
                </c:pt>
                <c:pt idx="18">
                  <c:v>44.3</c:v>
                </c:pt>
                <c:pt idx="19">
                  <c:v>46.7</c:v>
                </c:pt>
                <c:pt idx="20">
                  <c:v>50</c:v>
                </c:pt>
                <c:pt idx="21">
                  <c:v>54.2</c:v>
                </c:pt>
                <c:pt idx="22">
                  <c:v>54.5</c:v>
                </c:pt>
                <c:pt idx="23">
                  <c:v>55.6</c:v>
                </c:pt>
                <c:pt idx="24">
                  <c:v>60</c:v>
                </c:pt>
                <c:pt idx="25">
                  <c:v>61.5</c:v>
                </c:pt>
              </c:numCache>
            </c:numRef>
          </c:val>
        </c:ser>
        <c:dLbls>
          <c:showLegendKey val="0"/>
          <c:showVal val="0"/>
          <c:showCatName val="0"/>
          <c:showSerName val="0"/>
          <c:showPercent val="0"/>
          <c:showBubbleSize val="0"/>
        </c:dLbls>
        <c:gapWidth val="50"/>
        <c:shape val="box"/>
        <c:axId val="349226728"/>
        <c:axId val="349224768"/>
        <c:axId val="0"/>
      </c:bar3DChart>
      <c:catAx>
        <c:axId val="349226728"/>
        <c:scaling>
          <c:orientation val="minMax"/>
        </c:scaling>
        <c:delete val="0"/>
        <c:axPos val="l"/>
        <c:numFmt formatCode="General" sourceLinked="1"/>
        <c:majorTickMark val="out"/>
        <c:minorTickMark val="none"/>
        <c:tickLblPos val="nextTo"/>
        <c:spPr>
          <a:ln>
            <a:solidFill>
              <a:schemeClr val="tx2">
                <a:lumMod val="75000"/>
              </a:schemeClr>
            </a:solidFill>
          </a:ln>
        </c:spPr>
        <c:txPr>
          <a:bodyPr/>
          <a:lstStyle/>
          <a:p>
            <a:pPr>
              <a:defRPr sz="1050" b="1">
                <a:solidFill>
                  <a:schemeClr val="tx2">
                    <a:lumMod val="75000"/>
                  </a:schemeClr>
                </a:solidFill>
              </a:defRPr>
            </a:pPr>
            <a:endParaRPr lang="de-DE"/>
          </a:p>
        </c:txPr>
        <c:crossAx val="349224768"/>
        <c:crosses val="autoZero"/>
        <c:auto val="1"/>
        <c:lblAlgn val="ctr"/>
        <c:lblOffset val="100"/>
        <c:noMultiLvlLbl val="0"/>
      </c:catAx>
      <c:valAx>
        <c:axId val="349224768"/>
        <c:scaling>
          <c:orientation val="minMax"/>
        </c:scaling>
        <c:delete val="0"/>
        <c:axPos val="b"/>
        <c:majorGridlines>
          <c:spPr>
            <a:ln>
              <a:solidFill>
                <a:schemeClr val="bg1">
                  <a:lumMod val="65000"/>
                </a:schemeClr>
              </a:solidFill>
            </a:ln>
          </c:spPr>
        </c:majorGridlines>
        <c:numFmt formatCode="General" sourceLinked="1"/>
        <c:majorTickMark val="out"/>
        <c:minorTickMark val="none"/>
        <c:tickLblPos val="nextTo"/>
        <c:txPr>
          <a:bodyPr/>
          <a:lstStyle/>
          <a:p>
            <a:pPr>
              <a:defRPr sz="1100" b="1">
                <a:solidFill>
                  <a:schemeClr val="tx2">
                    <a:lumMod val="75000"/>
                  </a:schemeClr>
                </a:solidFill>
              </a:defRPr>
            </a:pPr>
            <a:endParaRPr lang="de-DE"/>
          </a:p>
        </c:txPr>
        <c:crossAx val="349226728"/>
        <c:crosses val="autoZero"/>
        <c:crossBetween val="between"/>
      </c:valAx>
    </c:plotArea>
    <c:plotVisOnly val="1"/>
    <c:dispBlanksAs val="gap"/>
    <c:showDLblsOverMax val="0"/>
  </c:chart>
  <c:txPr>
    <a:bodyPr/>
    <a:lstStyle/>
    <a:p>
      <a:pPr>
        <a:defRPr sz="1800"/>
      </a:pPr>
      <a:endParaRPr lang="de-DE"/>
    </a:p>
  </c:txPr>
  <c:externalData r:id="rId1">
    <c:autoUpdate val="0"/>
  </c:externalData>
  <c:userShapes r:id="rId2"/>
</c:chartSpace>
</file>

<file path=ppt/charts/chart14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2013</c:v>
                </c:pt>
              </c:strCache>
            </c:strRef>
          </c:tx>
          <c:spPr>
            <a:solidFill>
              <a:schemeClr val="accent4">
                <a:lumMod val="75000"/>
              </a:schemeClr>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74</c:v>
                </c:pt>
                <c:pt idx="1">
                  <c:v>26</c:v>
                </c:pt>
              </c:numCache>
            </c:numRef>
          </c:val>
        </c:ser>
        <c:ser>
          <c:idx val="1"/>
          <c:order val="1"/>
          <c:tx>
            <c:strRef>
              <c:f>Tabelle1!$C$1</c:f>
              <c:strCache>
                <c:ptCount val="1"/>
                <c:pt idx="0">
                  <c:v>1999</c:v>
                </c:pt>
              </c:strCache>
            </c:strRef>
          </c:tx>
          <c:spPr>
            <a:solidFill>
              <a:schemeClr val="bg1">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48.7</c:v>
                </c:pt>
                <c:pt idx="1">
                  <c:v>47.1</c:v>
                </c:pt>
              </c:numCache>
            </c:numRef>
          </c:val>
        </c:ser>
        <c:dLbls>
          <c:showLegendKey val="0"/>
          <c:showVal val="1"/>
          <c:showCatName val="0"/>
          <c:showSerName val="0"/>
          <c:showPercent val="0"/>
          <c:showBubbleSize val="0"/>
        </c:dLbls>
        <c:gapWidth val="100"/>
        <c:shape val="box"/>
        <c:axId val="349219672"/>
        <c:axId val="349223200"/>
        <c:axId val="0"/>
      </c:bar3DChart>
      <c:catAx>
        <c:axId val="349219672"/>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49223200"/>
        <c:crosses val="autoZero"/>
        <c:auto val="1"/>
        <c:lblAlgn val="ctr"/>
        <c:lblOffset val="100"/>
        <c:noMultiLvlLbl val="0"/>
      </c:catAx>
      <c:valAx>
        <c:axId val="349223200"/>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49219672"/>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4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74</c:v>
                </c:pt>
                <c:pt idx="1">
                  <c:v>26</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73.900000000000006</c:v>
                </c:pt>
                <c:pt idx="1">
                  <c:v>26.1</c:v>
                </c:pt>
              </c:numCache>
            </c:numRef>
          </c:val>
        </c:ser>
        <c:dLbls>
          <c:showLegendKey val="0"/>
          <c:showVal val="1"/>
          <c:showCatName val="0"/>
          <c:showSerName val="0"/>
          <c:showPercent val="0"/>
          <c:showBubbleSize val="0"/>
        </c:dLbls>
        <c:gapWidth val="100"/>
        <c:shape val="box"/>
        <c:axId val="349222416"/>
        <c:axId val="349225944"/>
        <c:axId val="0"/>
      </c:bar3DChart>
      <c:catAx>
        <c:axId val="349222416"/>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49225944"/>
        <c:crosses val="autoZero"/>
        <c:auto val="1"/>
        <c:lblAlgn val="ctr"/>
        <c:lblOffset val="100"/>
        <c:noMultiLvlLbl val="0"/>
      </c:catAx>
      <c:valAx>
        <c:axId val="349225944"/>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49222416"/>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4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58.8</c:v>
                </c:pt>
                <c:pt idx="1">
                  <c:v>41.2</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73.900000000000006</c:v>
                </c:pt>
                <c:pt idx="1">
                  <c:v>26.1</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Tabelle1!$D$2:$D$3</c:f>
              <c:numCache>
                <c:formatCode>General</c:formatCode>
                <c:ptCount val="2"/>
                <c:pt idx="0">
                  <c:v>84.7</c:v>
                </c:pt>
                <c:pt idx="1">
                  <c:v>15.3</c:v>
                </c:pt>
              </c:numCache>
            </c:numRef>
          </c:val>
        </c:ser>
        <c:dLbls>
          <c:showLegendKey val="0"/>
          <c:showVal val="1"/>
          <c:showCatName val="0"/>
          <c:showSerName val="0"/>
          <c:showPercent val="0"/>
          <c:showBubbleSize val="0"/>
        </c:dLbls>
        <c:gapWidth val="100"/>
        <c:shape val="box"/>
        <c:axId val="340929464"/>
        <c:axId val="340929072"/>
        <c:axId val="0"/>
      </c:bar3DChart>
      <c:catAx>
        <c:axId val="340929464"/>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40929072"/>
        <c:crosses val="autoZero"/>
        <c:auto val="1"/>
        <c:lblAlgn val="ctr"/>
        <c:lblOffset val="100"/>
        <c:noMultiLvlLbl val="0"/>
      </c:catAx>
      <c:valAx>
        <c:axId val="340929072"/>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40929464"/>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4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2013</c:v>
                </c:pt>
              </c:strCache>
            </c:strRef>
          </c:tx>
          <c:spPr>
            <a:solidFill>
              <a:schemeClr val="accent4">
                <a:lumMod val="75000"/>
              </a:schemeClr>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72.8</c:v>
                </c:pt>
                <c:pt idx="1">
                  <c:v>27.2</c:v>
                </c:pt>
              </c:numCache>
            </c:numRef>
          </c:val>
        </c:ser>
        <c:ser>
          <c:idx val="1"/>
          <c:order val="1"/>
          <c:tx>
            <c:strRef>
              <c:f>Tabelle1!$C$1</c:f>
              <c:strCache>
                <c:ptCount val="1"/>
                <c:pt idx="0">
                  <c:v>1999</c:v>
                </c:pt>
              </c:strCache>
            </c:strRef>
          </c:tx>
          <c:spPr>
            <a:solidFill>
              <a:schemeClr val="bg1">
                <a:lumMod val="75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59.8</c:v>
                </c:pt>
                <c:pt idx="1">
                  <c:v>37</c:v>
                </c:pt>
              </c:numCache>
            </c:numRef>
          </c:val>
        </c:ser>
        <c:dLbls>
          <c:showLegendKey val="0"/>
          <c:showVal val="1"/>
          <c:showCatName val="0"/>
          <c:showSerName val="0"/>
          <c:showPercent val="0"/>
          <c:showBubbleSize val="0"/>
        </c:dLbls>
        <c:gapWidth val="100"/>
        <c:shape val="box"/>
        <c:axId val="352054024"/>
        <c:axId val="352054416"/>
        <c:axId val="0"/>
      </c:bar3DChart>
      <c:catAx>
        <c:axId val="352054024"/>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52054416"/>
        <c:crosses val="autoZero"/>
        <c:auto val="1"/>
        <c:lblAlgn val="ctr"/>
        <c:lblOffset val="100"/>
        <c:noMultiLvlLbl val="0"/>
      </c:catAx>
      <c:valAx>
        <c:axId val="352054416"/>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52054024"/>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4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74.7</c:v>
                </c:pt>
                <c:pt idx="1">
                  <c:v>25.3</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70.8</c:v>
                </c:pt>
                <c:pt idx="1">
                  <c:v>29.2</c:v>
                </c:pt>
              </c:numCache>
            </c:numRef>
          </c:val>
        </c:ser>
        <c:dLbls>
          <c:showLegendKey val="0"/>
          <c:showVal val="1"/>
          <c:showCatName val="0"/>
          <c:showSerName val="0"/>
          <c:showPercent val="0"/>
          <c:showBubbleSize val="0"/>
        </c:dLbls>
        <c:gapWidth val="100"/>
        <c:shape val="box"/>
        <c:axId val="352055200"/>
        <c:axId val="352055592"/>
        <c:axId val="0"/>
      </c:bar3DChart>
      <c:catAx>
        <c:axId val="352055200"/>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52055592"/>
        <c:crosses val="autoZero"/>
        <c:auto val="1"/>
        <c:lblAlgn val="ctr"/>
        <c:lblOffset val="100"/>
        <c:noMultiLvlLbl val="0"/>
      </c:catAx>
      <c:valAx>
        <c:axId val="352055592"/>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52055200"/>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4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79.8</c:v>
                </c:pt>
                <c:pt idx="1">
                  <c:v>20.2</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49.3</c:v>
                </c:pt>
                <c:pt idx="1">
                  <c:v>50.7</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Tabelle1!$D$2:$D$3</c:f>
              <c:numCache>
                <c:formatCode>General</c:formatCode>
                <c:ptCount val="2"/>
                <c:pt idx="0">
                  <c:v>84.1</c:v>
                </c:pt>
                <c:pt idx="1">
                  <c:v>15.9</c:v>
                </c:pt>
              </c:numCache>
            </c:numRef>
          </c:val>
        </c:ser>
        <c:dLbls>
          <c:showLegendKey val="0"/>
          <c:showVal val="1"/>
          <c:showCatName val="0"/>
          <c:showSerName val="0"/>
          <c:showPercent val="0"/>
          <c:showBubbleSize val="0"/>
        </c:dLbls>
        <c:gapWidth val="100"/>
        <c:shape val="box"/>
        <c:axId val="352062256"/>
        <c:axId val="352062648"/>
        <c:axId val="0"/>
      </c:bar3DChart>
      <c:catAx>
        <c:axId val="352062256"/>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52062648"/>
        <c:crosses val="autoZero"/>
        <c:auto val="1"/>
        <c:lblAlgn val="ctr"/>
        <c:lblOffset val="100"/>
        <c:noMultiLvlLbl val="0"/>
      </c:catAx>
      <c:valAx>
        <c:axId val="352062648"/>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52062256"/>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4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2013</c:v>
                </c:pt>
              </c:strCache>
            </c:strRef>
          </c:tx>
          <c:spPr>
            <a:solidFill>
              <a:schemeClr val="accent4">
                <a:lumMod val="75000"/>
              </a:schemeClr>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84.4</c:v>
                </c:pt>
                <c:pt idx="1">
                  <c:v>15.6</c:v>
                </c:pt>
              </c:numCache>
            </c:numRef>
          </c:val>
        </c:ser>
        <c:ser>
          <c:idx val="1"/>
          <c:order val="1"/>
          <c:tx>
            <c:strRef>
              <c:f>Tabelle1!$C$1</c:f>
              <c:strCache>
                <c:ptCount val="1"/>
                <c:pt idx="0">
                  <c:v>1999</c:v>
                </c:pt>
              </c:strCache>
            </c:strRef>
          </c:tx>
          <c:spPr>
            <a:solidFill>
              <a:schemeClr val="bg1">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49.5</c:v>
                </c:pt>
                <c:pt idx="1">
                  <c:v>47.6</c:v>
                </c:pt>
              </c:numCache>
            </c:numRef>
          </c:val>
        </c:ser>
        <c:dLbls>
          <c:showLegendKey val="0"/>
          <c:showVal val="1"/>
          <c:showCatName val="0"/>
          <c:showSerName val="0"/>
          <c:showPercent val="0"/>
          <c:showBubbleSize val="0"/>
        </c:dLbls>
        <c:gapWidth val="100"/>
        <c:shape val="box"/>
        <c:axId val="352063824"/>
        <c:axId val="352064216"/>
        <c:axId val="0"/>
      </c:bar3DChart>
      <c:catAx>
        <c:axId val="352063824"/>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52064216"/>
        <c:crosses val="autoZero"/>
        <c:auto val="1"/>
        <c:lblAlgn val="ctr"/>
        <c:lblOffset val="100"/>
        <c:noMultiLvlLbl val="0"/>
      </c:catAx>
      <c:valAx>
        <c:axId val="352064216"/>
        <c:scaling>
          <c:orientation val="minMax"/>
          <c:min val="0"/>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52063824"/>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4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84</c:v>
                </c:pt>
                <c:pt idx="1">
                  <c:v>16</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84.8</c:v>
                </c:pt>
                <c:pt idx="1">
                  <c:v>15.2</c:v>
                </c:pt>
              </c:numCache>
            </c:numRef>
          </c:val>
        </c:ser>
        <c:dLbls>
          <c:showLegendKey val="0"/>
          <c:showVal val="1"/>
          <c:showCatName val="0"/>
          <c:showSerName val="0"/>
          <c:showPercent val="0"/>
          <c:showBubbleSize val="0"/>
        </c:dLbls>
        <c:gapWidth val="100"/>
        <c:shape val="box"/>
        <c:axId val="352065000"/>
        <c:axId val="352065392"/>
        <c:axId val="0"/>
      </c:bar3DChart>
      <c:catAx>
        <c:axId val="352065000"/>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52065392"/>
        <c:crosses val="autoZero"/>
        <c:auto val="1"/>
        <c:lblAlgn val="ctr"/>
        <c:lblOffset val="100"/>
        <c:noMultiLvlLbl val="0"/>
      </c:catAx>
      <c:valAx>
        <c:axId val="352065392"/>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52065000"/>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4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83.8</c:v>
                </c:pt>
                <c:pt idx="1">
                  <c:v>16.2</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73</c:v>
                </c:pt>
                <c:pt idx="1">
                  <c:v>27</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Tabelle1!$D$2:$D$3</c:f>
              <c:numCache>
                <c:formatCode>General</c:formatCode>
                <c:ptCount val="2"/>
                <c:pt idx="0">
                  <c:v>92.5</c:v>
                </c:pt>
                <c:pt idx="1">
                  <c:v>7.5</c:v>
                </c:pt>
              </c:numCache>
            </c:numRef>
          </c:val>
        </c:ser>
        <c:dLbls>
          <c:showLegendKey val="0"/>
          <c:showVal val="1"/>
          <c:showCatName val="0"/>
          <c:showSerName val="0"/>
          <c:showPercent val="0"/>
          <c:showBubbleSize val="0"/>
        </c:dLbls>
        <c:gapWidth val="100"/>
        <c:shape val="box"/>
        <c:axId val="352066176"/>
        <c:axId val="352066568"/>
        <c:axId val="0"/>
      </c:bar3DChart>
      <c:catAx>
        <c:axId val="352066176"/>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52066568"/>
        <c:crosses val="autoZero"/>
        <c:auto val="1"/>
        <c:lblAlgn val="ctr"/>
        <c:lblOffset val="100"/>
        <c:noMultiLvlLbl val="0"/>
      </c:catAx>
      <c:valAx>
        <c:axId val="352066568"/>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52066176"/>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10"/>
    </c:view3D>
    <c:floor>
      <c:thickness val="0"/>
    </c:floor>
    <c:sideWall>
      <c:thickness val="0"/>
    </c:sideWall>
    <c:backWall>
      <c:thickness val="0"/>
    </c:backWall>
    <c:plotArea>
      <c:layout>
        <c:manualLayout>
          <c:layoutTarget val="inner"/>
          <c:xMode val="edge"/>
          <c:yMode val="edge"/>
          <c:x val="7.459909191876217E-2"/>
          <c:y val="8.6419047121125955E-2"/>
          <c:w val="0.845448553131247"/>
          <c:h val="0.82437000464000731"/>
        </c:manualLayout>
      </c:layout>
      <c:pie3DChart>
        <c:varyColors val="1"/>
        <c:ser>
          <c:idx val="0"/>
          <c:order val="0"/>
          <c:tx>
            <c:strRef>
              <c:f>Tabelle1!$B$1</c:f>
              <c:strCache>
                <c:ptCount val="1"/>
                <c:pt idx="0">
                  <c:v>Anzahl</c:v>
                </c:pt>
              </c:strCache>
            </c:strRef>
          </c:tx>
          <c:dPt>
            <c:idx val="0"/>
            <c:bubble3D val="0"/>
            <c:spPr>
              <a:solidFill>
                <a:srgbClr val="0070C0"/>
              </a:solidFill>
            </c:spPr>
          </c:dPt>
          <c:dPt>
            <c:idx val="1"/>
            <c:bubble3D val="0"/>
            <c:spPr>
              <a:solidFill>
                <a:srgbClr val="CC99FF"/>
              </a:solidFill>
            </c:spPr>
          </c:dPt>
          <c:dLbls>
            <c:dLbl>
              <c:idx val="0"/>
              <c:layout>
                <c:manualLayout>
                  <c:x val="-5.66230819898942E-2"/>
                  <c:y val="0.14178707812421715"/>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1"/>
              <c:layout>
                <c:manualLayout>
                  <c:x val="8.940486629983295E-2"/>
                  <c:y val="-0.1590781852125363"/>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numFmt formatCode="0.0%" sourceLinked="0"/>
            <c:spPr>
              <a:noFill/>
              <a:ln>
                <a:noFill/>
              </a:ln>
              <a:effectLst/>
            </c:spPr>
            <c:txPr>
              <a:bodyPr/>
              <a:lstStyle/>
              <a:p>
                <a:pPr>
                  <a:defRPr sz="1600"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Tabelle1!$A$2:$A$3</c:f>
              <c:strCache>
                <c:ptCount val="2"/>
                <c:pt idx="0">
                  <c:v>im Wohnort</c:v>
                </c:pt>
                <c:pt idx="1">
                  <c:v>in anderen Orten</c:v>
                </c:pt>
              </c:strCache>
            </c:strRef>
          </c:cat>
          <c:val>
            <c:numRef>
              <c:f>Tabelle1!$B$2:$B$3</c:f>
              <c:numCache>
                <c:formatCode>General</c:formatCode>
                <c:ptCount val="2"/>
                <c:pt idx="0">
                  <c:v>941</c:v>
                </c:pt>
                <c:pt idx="1">
                  <c:v>293</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2013</c:v>
                </c:pt>
              </c:strCache>
            </c:strRef>
          </c:tx>
          <c:spPr>
            <a:solidFill>
              <a:schemeClr val="accent4">
                <a:lumMod val="75000"/>
              </a:schemeClr>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86.8</c:v>
                </c:pt>
                <c:pt idx="1">
                  <c:v>13.2</c:v>
                </c:pt>
              </c:numCache>
            </c:numRef>
          </c:val>
        </c:ser>
        <c:ser>
          <c:idx val="1"/>
          <c:order val="1"/>
          <c:tx>
            <c:strRef>
              <c:f>Tabelle1!$C$1</c:f>
              <c:strCache>
                <c:ptCount val="1"/>
                <c:pt idx="0">
                  <c:v>1999</c:v>
                </c:pt>
              </c:strCache>
            </c:strRef>
          </c:tx>
          <c:spPr>
            <a:solidFill>
              <a:schemeClr val="bg1">
                <a:lumMod val="75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72.3</c:v>
                </c:pt>
                <c:pt idx="1">
                  <c:v>23</c:v>
                </c:pt>
              </c:numCache>
            </c:numRef>
          </c:val>
        </c:ser>
        <c:dLbls>
          <c:showLegendKey val="0"/>
          <c:showVal val="1"/>
          <c:showCatName val="0"/>
          <c:showSerName val="0"/>
          <c:showPercent val="0"/>
          <c:showBubbleSize val="0"/>
        </c:dLbls>
        <c:gapWidth val="100"/>
        <c:shape val="box"/>
        <c:axId val="352067744"/>
        <c:axId val="352068136"/>
        <c:axId val="0"/>
      </c:bar3DChart>
      <c:catAx>
        <c:axId val="352067744"/>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52068136"/>
        <c:crosses val="autoZero"/>
        <c:auto val="1"/>
        <c:lblAlgn val="ctr"/>
        <c:lblOffset val="100"/>
        <c:noMultiLvlLbl val="0"/>
      </c:catAx>
      <c:valAx>
        <c:axId val="352068136"/>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52067744"/>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5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87.1</c:v>
                </c:pt>
                <c:pt idx="1">
                  <c:v>12.9</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86.4</c:v>
                </c:pt>
                <c:pt idx="1">
                  <c:v>13.6</c:v>
                </c:pt>
              </c:numCache>
            </c:numRef>
          </c:val>
        </c:ser>
        <c:dLbls>
          <c:showLegendKey val="0"/>
          <c:showVal val="1"/>
          <c:showCatName val="0"/>
          <c:showSerName val="0"/>
          <c:showPercent val="0"/>
          <c:showBubbleSize val="0"/>
        </c:dLbls>
        <c:gapWidth val="100"/>
        <c:shape val="box"/>
        <c:axId val="352068920"/>
        <c:axId val="352069312"/>
        <c:axId val="0"/>
      </c:bar3DChart>
      <c:catAx>
        <c:axId val="352068920"/>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52069312"/>
        <c:crosses val="autoZero"/>
        <c:auto val="1"/>
        <c:lblAlgn val="ctr"/>
        <c:lblOffset val="100"/>
        <c:noMultiLvlLbl val="0"/>
      </c:catAx>
      <c:valAx>
        <c:axId val="352069312"/>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52068920"/>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5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92.7</c:v>
                </c:pt>
                <c:pt idx="1">
                  <c:v>7.3</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80</c:v>
                </c:pt>
                <c:pt idx="1">
                  <c:v>20</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Tabelle1!$D$2:$D$3</c:f>
              <c:numCache>
                <c:formatCode>General</c:formatCode>
                <c:ptCount val="2"/>
                <c:pt idx="0">
                  <c:v>87.4</c:v>
                </c:pt>
                <c:pt idx="1">
                  <c:v>12.6</c:v>
                </c:pt>
              </c:numCache>
            </c:numRef>
          </c:val>
        </c:ser>
        <c:dLbls>
          <c:showLegendKey val="0"/>
          <c:showVal val="1"/>
          <c:showCatName val="0"/>
          <c:showSerName val="0"/>
          <c:showPercent val="0"/>
          <c:showBubbleSize val="0"/>
        </c:dLbls>
        <c:gapWidth val="100"/>
        <c:shape val="box"/>
        <c:axId val="350531640"/>
        <c:axId val="350532032"/>
        <c:axId val="0"/>
      </c:bar3DChart>
      <c:catAx>
        <c:axId val="350531640"/>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50532032"/>
        <c:crosses val="autoZero"/>
        <c:auto val="1"/>
        <c:lblAlgn val="ctr"/>
        <c:lblOffset val="100"/>
        <c:noMultiLvlLbl val="0"/>
      </c:catAx>
      <c:valAx>
        <c:axId val="350532032"/>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50531640"/>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5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2013</c:v>
                </c:pt>
              </c:strCache>
            </c:strRef>
          </c:tx>
          <c:spPr>
            <a:solidFill>
              <a:schemeClr val="accent4">
                <a:lumMod val="75000"/>
              </a:schemeClr>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43.9</c:v>
                </c:pt>
                <c:pt idx="1">
                  <c:v>56.1</c:v>
                </c:pt>
              </c:numCache>
            </c:numRef>
          </c:val>
        </c:ser>
        <c:ser>
          <c:idx val="1"/>
          <c:order val="1"/>
          <c:tx>
            <c:strRef>
              <c:f>Tabelle1!$C$1</c:f>
              <c:strCache>
                <c:ptCount val="1"/>
                <c:pt idx="0">
                  <c:v>1999</c:v>
                </c:pt>
              </c:strCache>
            </c:strRef>
          </c:tx>
          <c:spPr>
            <a:solidFill>
              <a:schemeClr val="bg1">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36.6</c:v>
                </c:pt>
                <c:pt idx="1">
                  <c:v>59.8</c:v>
                </c:pt>
              </c:numCache>
            </c:numRef>
          </c:val>
        </c:ser>
        <c:dLbls>
          <c:showLegendKey val="0"/>
          <c:showVal val="1"/>
          <c:showCatName val="0"/>
          <c:showSerName val="0"/>
          <c:showPercent val="0"/>
          <c:showBubbleSize val="0"/>
        </c:dLbls>
        <c:gapWidth val="100"/>
        <c:shape val="box"/>
        <c:axId val="350533600"/>
        <c:axId val="350533992"/>
        <c:axId val="0"/>
      </c:bar3DChart>
      <c:catAx>
        <c:axId val="350533600"/>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50533992"/>
        <c:crosses val="autoZero"/>
        <c:auto val="1"/>
        <c:lblAlgn val="ctr"/>
        <c:lblOffset val="100"/>
        <c:noMultiLvlLbl val="0"/>
      </c:catAx>
      <c:valAx>
        <c:axId val="350533992"/>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50533600"/>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5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46.6</c:v>
                </c:pt>
                <c:pt idx="1">
                  <c:v>53.4</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41.3</c:v>
                </c:pt>
                <c:pt idx="1">
                  <c:v>58.7</c:v>
                </c:pt>
              </c:numCache>
            </c:numRef>
          </c:val>
        </c:ser>
        <c:dLbls>
          <c:showLegendKey val="0"/>
          <c:showVal val="1"/>
          <c:showCatName val="0"/>
          <c:showSerName val="0"/>
          <c:showPercent val="0"/>
          <c:showBubbleSize val="0"/>
        </c:dLbls>
        <c:gapWidth val="100"/>
        <c:shape val="box"/>
        <c:axId val="350536344"/>
        <c:axId val="350536736"/>
        <c:axId val="0"/>
      </c:bar3DChart>
      <c:catAx>
        <c:axId val="350536344"/>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50536736"/>
        <c:crosses val="autoZero"/>
        <c:auto val="1"/>
        <c:lblAlgn val="ctr"/>
        <c:lblOffset val="100"/>
        <c:noMultiLvlLbl val="0"/>
      </c:catAx>
      <c:valAx>
        <c:axId val="350536736"/>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50536344"/>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5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52.9</c:v>
                </c:pt>
                <c:pt idx="1">
                  <c:v>47.1</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46.8</c:v>
                </c:pt>
                <c:pt idx="1">
                  <c:v>53.2</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Tabelle1!$D$2:$D$3</c:f>
              <c:numCache>
                <c:formatCode>General</c:formatCode>
                <c:ptCount val="2"/>
                <c:pt idx="0">
                  <c:v>35.6</c:v>
                </c:pt>
                <c:pt idx="1">
                  <c:v>64.400000000000006</c:v>
                </c:pt>
              </c:numCache>
            </c:numRef>
          </c:val>
        </c:ser>
        <c:dLbls>
          <c:showLegendKey val="0"/>
          <c:showVal val="1"/>
          <c:showCatName val="0"/>
          <c:showSerName val="0"/>
          <c:showPercent val="0"/>
          <c:showBubbleSize val="0"/>
        </c:dLbls>
        <c:gapWidth val="100"/>
        <c:shape val="box"/>
        <c:axId val="350538696"/>
        <c:axId val="354119184"/>
        <c:axId val="0"/>
      </c:bar3DChart>
      <c:catAx>
        <c:axId val="350538696"/>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54119184"/>
        <c:crosses val="autoZero"/>
        <c:auto val="1"/>
        <c:lblAlgn val="ctr"/>
        <c:lblOffset val="100"/>
        <c:noMultiLvlLbl val="0"/>
      </c:catAx>
      <c:valAx>
        <c:axId val="354119184"/>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50538696"/>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5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0"/>
      <c:rotY val="15"/>
      <c:depthPercent val="60"/>
      <c:rAngAx val="1"/>
    </c:view3D>
    <c:floor>
      <c:thickness val="0"/>
    </c:floor>
    <c:sideWall>
      <c:thickness val="0"/>
    </c:sideWall>
    <c:backWall>
      <c:thickness val="0"/>
    </c:backWall>
    <c:plotArea>
      <c:layout/>
      <c:bar3DChart>
        <c:barDir val="bar"/>
        <c:grouping val="percentStacked"/>
        <c:varyColors val="0"/>
        <c:ser>
          <c:idx val="0"/>
          <c:order val="0"/>
          <c:tx>
            <c:strRef>
              <c:f>Tabelle1!$B$1</c:f>
              <c:strCache>
                <c:ptCount val="1"/>
                <c:pt idx="0">
                  <c:v>pro JS</c:v>
                </c:pt>
              </c:strCache>
            </c:strRef>
          </c:tx>
          <c:spPr>
            <a:solidFill>
              <a:srgbClr val="92D050"/>
            </a:solidFill>
          </c:spPr>
          <c:invertIfNegative val="0"/>
          <c:dLbls>
            <c:numFmt formatCode="#,##0.0" sourceLinked="0"/>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Es ist OK, dass 16- und 17jährige um 24 Uhr die Disco verlassen müssen.</c:v>
                </c:pt>
                <c:pt idx="1">
                  <c:v>Jugendliche unter 16 Jahren haben in einer Disco nichts zu suchen.</c:v>
                </c:pt>
                <c:pt idx="2">
                  <c:v>Dass man Wodka und anderen Schnaps oder ähnliches erst mit 18 Jahren konsumieren darf, finde ich gut.</c:v>
                </c:pt>
                <c:pt idx="3">
                  <c:v>Ich finde es gut, dass Jugendliche unter 18 Jahren nicht rauchen dürfen.</c:v>
                </c:pt>
              </c:strCache>
            </c:strRef>
          </c:cat>
          <c:val>
            <c:numRef>
              <c:f>Tabelle1!$B$2:$B$5</c:f>
              <c:numCache>
                <c:formatCode>General</c:formatCode>
                <c:ptCount val="4"/>
                <c:pt idx="0">
                  <c:v>72.8</c:v>
                </c:pt>
                <c:pt idx="1">
                  <c:v>74</c:v>
                </c:pt>
                <c:pt idx="2">
                  <c:v>84.4</c:v>
                </c:pt>
                <c:pt idx="3">
                  <c:v>86.8</c:v>
                </c:pt>
              </c:numCache>
            </c:numRef>
          </c:val>
        </c:ser>
        <c:ser>
          <c:idx val="1"/>
          <c:order val="1"/>
          <c:tx>
            <c:strRef>
              <c:f>Tabelle1!$C$1</c:f>
              <c:strCache>
                <c:ptCount val="1"/>
                <c:pt idx="0">
                  <c:v>contra JS</c:v>
                </c:pt>
              </c:strCache>
            </c:strRef>
          </c:tx>
          <c:spPr>
            <a:solidFill>
              <a:srgbClr val="FF0000"/>
            </a:solidFill>
          </c:spPr>
          <c:invertIfNegative val="0"/>
          <c:dLbls>
            <c:numFmt formatCode="#,##0.0" sourceLinked="0"/>
            <c:spPr>
              <a:noFill/>
              <a:ln>
                <a:noFill/>
              </a:ln>
              <a:effectLst/>
            </c:spPr>
            <c:txPr>
              <a:bodyPr/>
              <a:lstStyle/>
              <a:p>
                <a:pPr>
                  <a:defRPr b="1">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Es ist OK, dass 16- und 17jährige um 24 Uhr die Disco verlassen müssen.</c:v>
                </c:pt>
                <c:pt idx="1">
                  <c:v>Jugendliche unter 16 Jahren haben in einer Disco nichts zu suchen.</c:v>
                </c:pt>
                <c:pt idx="2">
                  <c:v>Dass man Wodka und anderen Schnaps oder ähnliches erst mit 18 Jahren konsumieren darf, finde ich gut.</c:v>
                </c:pt>
                <c:pt idx="3">
                  <c:v>Ich finde es gut, dass Jugendliche unter 18 Jahren nicht rauchen dürfen.</c:v>
                </c:pt>
              </c:strCache>
            </c:strRef>
          </c:cat>
          <c:val>
            <c:numRef>
              <c:f>Tabelle1!$C$2:$C$5</c:f>
              <c:numCache>
                <c:formatCode>General</c:formatCode>
                <c:ptCount val="4"/>
                <c:pt idx="0">
                  <c:v>27.2</c:v>
                </c:pt>
                <c:pt idx="1">
                  <c:v>26</c:v>
                </c:pt>
                <c:pt idx="2">
                  <c:v>15.6</c:v>
                </c:pt>
                <c:pt idx="3">
                  <c:v>13.2</c:v>
                </c:pt>
              </c:numCache>
            </c:numRef>
          </c:val>
        </c:ser>
        <c:dLbls>
          <c:showLegendKey val="0"/>
          <c:showVal val="1"/>
          <c:showCatName val="0"/>
          <c:showSerName val="0"/>
          <c:showPercent val="0"/>
          <c:showBubbleSize val="0"/>
        </c:dLbls>
        <c:gapWidth val="50"/>
        <c:shape val="box"/>
        <c:axId val="354123104"/>
        <c:axId val="354123496"/>
        <c:axId val="0"/>
      </c:bar3DChart>
      <c:catAx>
        <c:axId val="354123104"/>
        <c:scaling>
          <c:orientation val="minMax"/>
        </c:scaling>
        <c:delete val="0"/>
        <c:axPos val="l"/>
        <c:numFmt formatCode="General" sourceLinked="0"/>
        <c:majorTickMark val="out"/>
        <c:minorTickMark val="none"/>
        <c:tickLblPos val="nextTo"/>
        <c:spPr>
          <a:ln>
            <a:solidFill>
              <a:schemeClr val="tx2">
                <a:lumMod val="75000"/>
              </a:schemeClr>
            </a:solidFill>
          </a:ln>
        </c:spPr>
        <c:txPr>
          <a:bodyPr/>
          <a:lstStyle/>
          <a:p>
            <a:pPr>
              <a:defRPr sz="1800" b="1">
                <a:solidFill>
                  <a:schemeClr val="tx2">
                    <a:lumMod val="75000"/>
                  </a:schemeClr>
                </a:solidFill>
              </a:defRPr>
            </a:pPr>
            <a:endParaRPr lang="de-DE"/>
          </a:p>
        </c:txPr>
        <c:crossAx val="354123496"/>
        <c:crosses val="autoZero"/>
        <c:auto val="1"/>
        <c:lblAlgn val="ctr"/>
        <c:lblOffset val="100"/>
        <c:noMultiLvlLbl val="0"/>
      </c:catAx>
      <c:valAx>
        <c:axId val="354123496"/>
        <c:scaling>
          <c:orientation val="minMax"/>
        </c:scaling>
        <c:delete val="0"/>
        <c:axPos val="b"/>
        <c:majorGridlines>
          <c:spPr>
            <a:ln>
              <a:solidFill>
                <a:schemeClr val="bg1">
                  <a:lumMod val="65000"/>
                </a:schemeClr>
              </a:solidFill>
            </a:ln>
          </c:spPr>
        </c:majorGridlines>
        <c:numFmt formatCode="0%" sourceLinked="1"/>
        <c:majorTickMark val="out"/>
        <c:minorTickMark val="none"/>
        <c:tickLblPos val="nextTo"/>
        <c:txPr>
          <a:bodyPr/>
          <a:lstStyle/>
          <a:p>
            <a:pPr>
              <a:defRPr b="1">
                <a:solidFill>
                  <a:schemeClr val="tx2">
                    <a:lumMod val="75000"/>
                  </a:schemeClr>
                </a:solidFill>
              </a:defRPr>
            </a:pPr>
            <a:endParaRPr lang="de-DE"/>
          </a:p>
        </c:txPr>
        <c:crossAx val="354123104"/>
        <c:crosses val="autoZero"/>
        <c:crossBetween val="between"/>
      </c:valAx>
    </c:plotArea>
    <c:legend>
      <c:legendPos val="t"/>
      <c:layout>
        <c:manualLayout>
          <c:xMode val="edge"/>
          <c:yMode val="edge"/>
          <c:x val="0.54864195880307087"/>
          <c:y val="3.2266043509797865E-2"/>
          <c:w val="0.27040109950118535"/>
          <c:h val="6.3967884942700545E-2"/>
        </c:manualLayout>
      </c:layout>
      <c:overlay val="0"/>
      <c:txPr>
        <a:bodyPr/>
        <a:lstStyle/>
        <a:p>
          <a:pPr>
            <a:defRPr b="1">
              <a:solidFill>
                <a:schemeClr val="tx2">
                  <a:lumMod val="75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0"/>
      <c:rotY val="15"/>
      <c:depthPercent val="60"/>
      <c:rAngAx val="1"/>
    </c:view3D>
    <c:floor>
      <c:thickness val="0"/>
    </c:floor>
    <c:sideWall>
      <c:thickness val="0"/>
    </c:sideWall>
    <c:backWall>
      <c:thickness val="0"/>
    </c:backWall>
    <c:plotArea>
      <c:layout/>
      <c:bar3DChart>
        <c:barDir val="bar"/>
        <c:grouping val="percentStacked"/>
        <c:varyColors val="0"/>
        <c:ser>
          <c:idx val="0"/>
          <c:order val="0"/>
          <c:tx>
            <c:strRef>
              <c:f>Tabelle1!$B$1</c:f>
              <c:strCache>
                <c:ptCount val="1"/>
                <c:pt idx="0">
                  <c:v>pro JS</c:v>
                </c:pt>
              </c:strCache>
            </c:strRef>
          </c:tx>
          <c:spPr>
            <a:solidFill>
              <a:srgbClr val="92D050"/>
            </a:solidFill>
          </c:spPr>
          <c:invertIfNegative val="0"/>
          <c:dLbls>
            <c:numFmt formatCode="#,##0.0" sourceLinked="0"/>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Tabelle1!$A$2:$A$5</c:f>
              <c:numCache>
                <c:formatCode>General</c:formatCode>
                <c:ptCount val="4"/>
              </c:numCache>
            </c:numRef>
          </c:cat>
          <c:val>
            <c:numRef>
              <c:f>Tabelle1!$B$2:$B$5</c:f>
              <c:numCache>
                <c:formatCode>General</c:formatCode>
                <c:ptCount val="4"/>
                <c:pt idx="0">
                  <c:v>72.8</c:v>
                </c:pt>
                <c:pt idx="1">
                  <c:v>74</c:v>
                </c:pt>
                <c:pt idx="2">
                  <c:v>84.4</c:v>
                </c:pt>
                <c:pt idx="3">
                  <c:v>86.8</c:v>
                </c:pt>
              </c:numCache>
            </c:numRef>
          </c:val>
        </c:ser>
        <c:ser>
          <c:idx val="1"/>
          <c:order val="1"/>
          <c:tx>
            <c:strRef>
              <c:f>Tabelle1!$C$1</c:f>
              <c:strCache>
                <c:ptCount val="1"/>
                <c:pt idx="0">
                  <c:v>contra JS</c:v>
                </c:pt>
              </c:strCache>
            </c:strRef>
          </c:tx>
          <c:spPr>
            <a:solidFill>
              <a:srgbClr val="FF0000"/>
            </a:solidFill>
          </c:spPr>
          <c:invertIfNegative val="0"/>
          <c:dLbls>
            <c:numFmt formatCode="#,##0.0" sourceLinked="0"/>
            <c:spPr>
              <a:noFill/>
              <a:ln>
                <a:noFill/>
              </a:ln>
              <a:effectLst/>
            </c:spPr>
            <c:txPr>
              <a:bodyPr/>
              <a:lstStyle/>
              <a:p>
                <a:pPr>
                  <a:defRPr b="1">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Tabelle1!$A$2:$A$5</c:f>
              <c:numCache>
                <c:formatCode>General</c:formatCode>
                <c:ptCount val="4"/>
              </c:numCache>
            </c:numRef>
          </c:cat>
          <c:val>
            <c:numRef>
              <c:f>Tabelle1!$C$2:$C$5</c:f>
              <c:numCache>
                <c:formatCode>General</c:formatCode>
                <c:ptCount val="4"/>
                <c:pt idx="0">
                  <c:v>27.2</c:v>
                </c:pt>
                <c:pt idx="1">
                  <c:v>26</c:v>
                </c:pt>
                <c:pt idx="2">
                  <c:v>15.6</c:v>
                </c:pt>
                <c:pt idx="3">
                  <c:v>13.2</c:v>
                </c:pt>
              </c:numCache>
            </c:numRef>
          </c:val>
        </c:ser>
        <c:dLbls>
          <c:showLegendKey val="0"/>
          <c:showVal val="1"/>
          <c:showCatName val="0"/>
          <c:showSerName val="0"/>
          <c:showPercent val="0"/>
          <c:showBubbleSize val="0"/>
        </c:dLbls>
        <c:gapWidth val="50"/>
        <c:shape val="box"/>
        <c:axId val="354124280"/>
        <c:axId val="354124672"/>
        <c:axId val="0"/>
      </c:bar3DChart>
      <c:catAx>
        <c:axId val="354124280"/>
        <c:scaling>
          <c:orientation val="minMax"/>
        </c:scaling>
        <c:delete val="0"/>
        <c:axPos val="l"/>
        <c:numFmt formatCode="General" sourceLinked="1"/>
        <c:majorTickMark val="out"/>
        <c:minorTickMark val="none"/>
        <c:tickLblPos val="nextTo"/>
        <c:spPr>
          <a:ln>
            <a:solidFill>
              <a:schemeClr val="tx2">
                <a:lumMod val="75000"/>
              </a:schemeClr>
            </a:solidFill>
          </a:ln>
        </c:spPr>
        <c:txPr>
          <a:bodyPr/>
          <a:lstStyle/>
          <a:p>
            <a:pPr>
              <a:defRPr sz="1800" b="1">
                <a:solidFill>
                  <a:schemeClr val="tx2">
                    <a:lumMod val="75000"/>
                  </a:schemeClr>
                </a:solidFill>
              </a:defRPr>
            </a:pPr>
            <a:endParaRPr lang="de-DE"/>
          </a:p>
        </c:txPr>
        <c:crossAx val="354124672"/>
        <c:crosses val="autoZero"/>
        <c:auto val="1"/>
        <c:lblAlgn val="ctr"/>
        <c:lblOffset val="100"/>
        <c:noMultiLvlLbl val="0"/>
      </c:catAx>
      <c:valAx>
        <c:axId val="354124672"/>
        <c:scaling>
          <c:orientation val="minMax"/>
        </c:scaling>
        <c:delete val="0"/>
        <c:axPos val="b"/>
        <c:majorGridlines>
          <c:spPr>
            <a:ln>
              <a:solidFill>
                <a:schemeClr val="bg1">
                  <a:lumMod val="65000"/>
                </a:schemeClr>
              </a:solidFill>
            </a:ln>
          </c:spPr>
        </c:majorGridlines>
        <c:numFmt formatCode="0%" sourceLinked="1"/>
        <c:majorTickMark val="out"/>
        <c:minorTickMark val="none"/>
        <c:tickLblPos val="nextTo"/>
        <c:txPr>
          <a:bodyPr/>
          <a:lstStyle/>
          <a:p>
            <a:pPr>
              <a:defRPr b="1">
                <a:solidFill>
                  <a:schemeClr val="tx2">
                    <a:lumMod val="75000"/>
                  </a:schemeClr>
                </a:solidFill>
              </a:defRPr>
            </a:pPr>
            <a:endParaRPr lang="de-DE"/>
          </a:p>
        </c:txPr>
        <c:crossAx val="354124280"/>
        <c:crosses val="autoZero"/>
        <c:crossBetween val="between"/>
        <c:majorUnit val="0.25"/>
      </c:valAx>
    </c:plotArea>
    <c:legend>
      <c:legendPos val="t"/>
      <c:layout>
        <c:manualLayout>
          <c:xMode val="edge"/>
          <c:yMode val="edge"/>
          <c:x val="0.19293923999491236"/>
          <c:y val="5.0703782658253781E-2"/>
          <c:w val="0.64667768990774899"/>
          <c:h val="6.3967884942700545E-2"/>
        </c:manualLayout>
      </c:layout>
      <c:overlay val="0"/>
      <c:txPr>
        <a:bodyPr/>
        <a:lstStyle/>
        <a:p>
          <a:pPr>
            <a:defRPr b="1">
              <a:solidFill>
                <a:schemeClr val="tx2">
                  <a:lumMod val="75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0"/>
      <c:rotY val="15"/>
      <c:depthPercent val="60"/>
      <c:rAngAx val="1"/>
    </c:view3D>
    <c:floor>
      <c:thickness val="0"/>
    </c:floor>
    <c:sideWall>
      <c:thickness val="0"/>
    </c:sideWall>
    <c:backWall>
      <c:thickness val="0"/>
    </c:backWall>
    <c:plotArea>
      <c:layout/>
      <c:bar3DChart>
        <c:barDir val="bar"/>
        <c:grouping val="percentStacked"/>
        <c:varyColors val="0"/>
        <c:ser>
          <c:idx val="0"/>
          <c:order val="0"/>
          <c:tx>
            <c:strRef>
              <c:f>Tabelle1!$B$1</c:f>
              <c:strCache>
                <c:ptCount val="1"/>
                <c:pt idx="0">
                  <c:v>pro JS</c:v>
                </c:pt>
              </c:strCache>
            </c:strRef>
          </c:tx>
          <c:spPr>
            <a:solidFill>
              <a:srgbClr val="92D050"/>
            </a:solidFill>
          </c:spPr>
          <c:invertIfNegative val="0"/>
          <c:dLbls>
            <c:numFmt formatCode="#,##0.0" sourceLinked="0"/>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Tabelle1!$A$2:$A$5</c:f>
              <c:numCache>
                <c:formatCode>General</c:formatCode>
                <c:ptCount val="4"/>
              </c:numCache>
            </c:numRef>
          </c:cat>
          <c:val>
            <c:numRef>
              <c:f>Tabelle1!$B$2:$B$5</c:f>
              <c:numCache>
                <c:formatCode>General</c:formatCode>
                <c:ptCount val="4"/>
                <c:pt idx="0">
                  <c:v>59.8</c:v>
                </c:pt>
                <c:pt idx="1">
                  <c:v>49.5</c:v>
                </c:pt>
                <c:pt idx="2">
                  <c:v>48.7</c:v>
                </c:pt>
                <c:pt idx="3">
                  <c:v>72.3</c:v>
                </c:pt>
              </c:numCache>
            </c:numRef>
          </c:val>
        </c:ser>
        <c:ser>
          <c:idx val="1"/>
          <c:order val="1"/>
          <c:tx>
            <c:strRef>
              <c:f>Tabelle1!$C$1</c:f>
              <c:strCache>
                <c:ptCount val="1"/>
                <c:pt idx="0">
                  <c:v>k. A.</c:v>
                </c:pt>
              </c:strCache>
            </c:strRef>
          </c:tx>
          <c:spPr>
            <a:solidFill>
              <a:schemeClr val="bg1">
                <a:lumMod val="75000"/>
              </a:schemeClr>
            </a:solidFill>
          </c:spPr>
          <c:invertIfNegative val="0"/>
          <c:dLbls>
            <c:numFmt formatCode="#,##0.0" sourceLinked="0"/>
            <c:spPr>
              <a:noFill/>
              <a:ln>
                <a:noFill/>
              </a:ln>
              <a:effectLst/>
            </c:spPr>
            <c:txPr>
              <a:bodyPr/>
              <a:lstStyle/>
              <a:p>
                <a:pPr>
                  <a:defRPr sz="11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Tabelle1!$A$2:$A$5</c:f>
              <c:numCache>
                <c:formatCode>General</c:formatCode>
                <c:ptCount val="4"/>
              </c:numCache>
            </c:numRef>
          </c:cat>
          <c:val>
            <c:numRef>
              <c:f>Tabelle1!$C$2:$C$5</c:f>
              <c:numCache>
                <c:formatCode>General</c:formatCode>
                <c:ptCount val="4"/>
                <c:pt idx="0">
                  <c:v>3.2</c:v>
                </c:pt>
                <c:pt idx="1">
                  <c:v>2.8</c:v>
                </c:pt>
                <c:pt idx="2">
                  <c:v>4.2</c:v>
                </c:pt>
                <c:pt idx="3">
                  <c:v>4.7</c:v>
                </c:pt>
              </c:numCache>
            </c:numRef>
          </c:val>
        </c:ser>
        <c:ser>
          <c:idx val="2"/>
          <c:order val="2"/>
          <c:tx>
            <c:strRef>
              <c:f>Tabelle1!$D$1</c:f>
              <c:strCache>
                <c:ptCount val="1"/>
                <c:pt idx="0">
                  <c:v>contra JS</c:v>
                </c:pt>
              </c:strCache>
            </c:strRef>
          </c:tx>
          <c:spPr>
            <a:solidFill>
              <a:srgbClr val="FF0000"/>
            </a:solidFill>
          </c:spPr>
          <c:invertIfNegative val="0"/>
          <c:dLbls>
            <c:spPr>
              <a:noFill/>
              <a:ln>
                <a:noFill/>
              </a:ln>
              <a:effectLst/>
            </c:spPr>
            <c:txPr>
              <a:bodyPr/>
              <a:lstStyle/>
              <a:p>
                <a:pPr>
                  <a:defRPr b="1">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Tabelle1!$A$2:$A$5</c:f>
              <c:numCache>
                <c:formatCode>General</c:formatCode>
                <c:ptCount val="4"/>
              </c:numCache>
            </c:numRef>
          </c:cat>
          <c:val>
            <c:numRef>
              <c:f>Tabelle1!$D$2:$D$5</c:f>
              <c:numCache>
                <c:formatCode>General</c:formatCode>
                <c:ptCount val="4"/>
                <c:pt idx="0">
                  <c:v>37</c:v>
                </c:pt>
                <c:pt idx="1">
                  <c:v>47.6</c:v>
                </c:pt>
                <c:pt idx="2">
                  <c:v>47.1</c:v>
                </c:pt>
                <c:pt idx="3">
                  <c:v>23</c:v>
                </c:pt>
              </c:numCache>
            </c:numRef>
          </c:val>
        </c:ser>
        <c:dLbls>
          <c:showLegendKey val="0"/>
          <c:showVal val="1"/>
          <c:showCatName val="0"/>
          <c:showSerName val="0"/>
          <c:showPercent val="0"/>
          <c:showBubbleSize val="0"/>
        </c:dLbls>
        <c:gapWidth val="50"/>
        <c:shape val="box"/>
        <c:axId val="354121144"/>
        <c:axId val="354121928"/>
        <c:axId val="0"/>
      </c:bar3DChart>
      <c:catAx>
        <c:axId val="354121144"/>
        <c:scaling>
          <c:orientation val="minMax"/>
        </c:scaling>
        <c:delete val="0"/>
        <c:axPos val="l"/>
        <c:numFmt formatCode="General" sourceLinked="1"/>
        <c:majorTickMark val="out"/>
        <c:minorTickMark val="none"/>
        <c:tickLblPos val="nextTo"/>
        <c:spPr>
          <a:ln>
            <a:solidFill>
              <a:schemeClr val="tx2">
                <a:lumMod val="75000"/>
              </a:schemeClr>
            </a:solidFill>
          </a:ln>
        </c:spPr>
        <c:txPr>
          <a:bodyPr/>
          <a:lstStyle/>
          <a:p>
            <a:pPr>
              <a:defRPr sz="1800" b="1">
                <a:solidFill>
                  <a:schemeClr val="tx2">
                    <a:lumMod val="75000"/>
                  </a:schemeClr>
                </a:solidFill>
              </a:defRPr>
            </a:pPr>
            <a:endParaRPr lang="de-DE"/>
          </a:p>
        </c:txPr>
        <c:crossAx val="354121928"/>
        <c:crosses val="autoZero"/>
        <c:auto val="1"/>
        <c:lblAlgn val="ctr"/>
        <c:lblOffset val="100"/>
        <c:noMultiLvlLbl val="0"/>
      </c:catAx>
      <c:valAx>
        <c:axId val="354121928"/>
        <c:scaling>
          <c:orientation val="minMax"/>
        </c:scaling>
        <c:delete val="0"/>
        <c:axPos val="b"/>
        <c:majorGridlines>
          <c:spPr>
            <a:ln>
              <a:solidFill>
                <a:schemeClr val="bg1">
                  <a:lumMod val="65000"/>
                </a:schemeClr>
              </a:solidFill>
            </a:ln>
          </c:spPr>
        </c:majorGridlines>
        <c:numFmt formatCode="0%" sourceLinked="1"/>
        <c:majorTickMark val="out"/>
        <c:minorTickMark val="none"/>
        <c:tickLblPos val="nextTo"/>
        <c:txPr>
          <a:bodyPr/>
          <a:lstStyle/>
          <a:p>
            <a:pPr>
              <a:defRPr b="1">
                <a:solidFill>
                  <a:schemeClr val="tx2">
                    <a:lumMod val="75000"/>
                  </a:schemeClr>
                </a:solidFill>
              </a:defRPr>
            </a:pPr>
            <a:endParaRPr lang="de-DE"/>
          </a:p>
        </c:txPr>
        <c:crossAx val="354121144"/>
        <c:crosses val="autoZero"/>
        <c:crossBetween val="between"/>
        <c:majorUnit val="0.25"/>
      </c:valAx>
    </c:plotArea>
    <c:legend>
      <c:legendPos val="t"/>
      <c:layout>
        <c:manualLayout>
          <c:xMode val="edge"/>
          <c:yMode val="edge"/>
          <c:x val="0.11312299393222951"/>
          <c:y val="5.0703782658253781E-2"/>
          <c:w val="0.81846308087118524"/>
          <c:h val="6.3967884942700545E-2"/>
        </c:manualLayout>
      </c:layout>
      <c:overlay val="0"/>
      <c:txPr>
        <a:bodyPr/>
        <a:lstStyle/>
        <a:p>
          <a:pPr>
            <a:defRPr b="1">
              <a:solidFill>
                <a:schemeClr val="tx2">
                  <a:lumMod val="75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bar3DChart>
        <c:barDir val="col"/>
        <c:grouping val="clustered"/>
        <c:varyColors val="0"/>
        <c:ser>
          <c:idx val="0"/>
          <c:order val="0"/>
          <c:tx>
            <c:strRef>
              <c:f>Tabelle1!$B$1</c:f>
              <c:strCache>
                <c:ptCount val="1"/>
                <c:pt idx="0">
                  <c:v>pro Jugendschutz</c:v>
                </c:pt>
              </c:strCache>
            </c:strRef>
          </c:tx>
          <c:spPr>
            <a:solidFill>
              <a:srgbClr val="92D050"/>
            </a:solidFill>
          </c:spPr>
          <c:invertIfNegative val="0"/>
          <c:dLbls>
            <c:numFmt formatCode="#,##0.0" sourceLinked="0"/>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0 Punkte</c:v>
                </c:pt>
                <c:pt idx="1">
                  <c:v>1 Punkt</c:v>
                </c:pt>
                <c:pt idx="2">
                  <c:v>2 Punkte</c:v>
                </c:pt>
                <c:pt idx="3">
                  <c:v>3 Punkte und mehr</c:v>
                </c:pt>
              </c:strCache>
            </c:strRef>
          </c:cat>
          <c:val>
            <c:numRef>
              <c:f>Tabelle1!$B$2:$B$5</c:f>
              <c:numCache>
                <c:formatCode>General</c:formatCode>
                <c:ptCount val="4"/>
                <c:pt idx="0">
                  <c:v>2</c:v>
                </c:pt>
                <c:pt idx="1">
                  <c:v>6</c:v>
                </c:pt>
                <c:pt idx="2">
                  <c:v>13.7</c:v>
                </c:pt>
                <c:pt idx="3">
                  <c:v>78.3</c:v>
                </c:pt>
              </c:numCache>
            </c:numRef>
          </c:val>
        </c:ser>
        <c:ser>
          <c:idx val="1"/>
          <c:order val="1"/>
          <c:tx>
            <c:strRef>
              <c:f>Tabelle1!$C$1</c:f>
              <c:strCache>
                <c:ptCount val="1"/>
                <c:pt idx="0">
                  <c:v>1999</c:v>
                </c:pt>
              </c:strCache>
            </c:strRef>
          </c:tx>
          <c:spPr>
            <a:solidFill>
              <a:schemeClr val="bg1">
                <a:lumMod val="65000"/>
              </a:schemeClr>
            </a:solidFill>
          </c:spPr>
          <c:invertIfNegative val="0"/>
          <c:dLbls>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0 Punkte</c:v>
                </c:pt>
                <c:pt idx="1">
                  <c:v>1 Punkt</c:v>
                </c:pt>
                <c:pt idx="2">
                  <c:v>2 Punkte</c:v>
                </c:pt>
                <c:pt idx="3">
                  <c:v>3 Punkte und mehr</c:v>
                </c:pt>
              </c:strCache>
            </c:strRef>
          </c:cat>
          <c:val>
            <c:numRef>
              <c:f>Tabelle1!$C$2:$C$5</c:f>
              <c:numCache>
                <c:formatCode>General</c:formatCode>
                <c:ptCount val="4"/>
                <c:pt idx="0">
                  <c:v>11.6</c:v>
                </c:pt>
                <c:pt idx="1">
                  <c:v>17.399999999999999</c:v>
                </c:pt>
                <c:pt idx="2">
                  <c:v>22.6</c:v>
                </c:pt>
                <c:pt idx="3">
                  <c:v>48.3</c:v>
                </c:pt>
              </c:numCache>
            </c:numRef>
          </c:val>
        </c:ser>
        <c:dLbls>
          <c:showLegendKey val="0"/>
          <c:showVal val="1"/>
          <c:showCatName val="0"/>
          <c:showSerName val="0"/>
          <c:showPercent val="0"/>
          <c:showBubbleSize val="0"/>
        </c:dLbls>
        <c:gapWidth val="50"/>
        <c:shape val="box"/>
        <c:axId val="354120752"/>
        <c:axId val="354119968"/>
        <c:axId val="0"/>
      </c:bar3DChart>
      <c:catAx>
        <c:axId val="354120752"/>
        <c:scaling>
          <c:orientation val="minMax"/>
        </c:scaling>
        <c:delete val="0"/>
        <c:axPos val="b"/>
        <c:numFmt formatCode="General" sourceLinked="1"/>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354119968"/>
        <c:crosses val="autoZero"/>
        <c:auto val="1"/>
        <c:lblAlgn val="ctr"/>
        <c:lblOffset val="100"/>
        <c:noMultiLvlLbl val="0"/>
      </c:catAx>
      <c:valAx>
        <c:axId val="354119968"/>
        <c:scaling>
          <c:orientation val="minMax"/>
          <c:max val="80"/>
          <c:min val="0"/>
        </c:scaling>
        <c:delete val="0"/>
        <c:axPos val="l"/>
        <c:majorGridlines>
          <c:spPr>
            <a:ln>
              <a:solidFill>
                <a:schemeClr val="bg1">
                  <a:lumMod val="65000"/>
                </a:schemeClr>
              </a:solidFill>
            </a:ln>
          </c:spPr>
        </c:majorGridlines>
        <c:numFmt formatCode="General" sourceLinked="1"/>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354120752"/>
        <c:crosses val="autoZero"/>
        <c:crossBetween val="between"/>
        <c:majorUnit val="20"/>
      </c:valAx>
    </c:plotArea>
    <c:legend>
      <c:legendPos val="t"/>
      <c:layout/>
      <c:overlay val="0"/>
      <c:txPr>
        <a:bodyPr/>
        <a:lstStyle/>
        <a:p>
          <a:pPr>
            <a:defRPr b="1">
              <a:solidFill>
                <a:schemeClr val="tx2">
                  <a:lumMod val="75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10"/>
    </c:view3D>
    <c:floor>
      <c:thickness val="0"/>
    </c:floor>
    <c:sideWall>
      <c:thickness val="0"/>
    </c:sideWall>
    <c:backWall>
      <c:thickness val="0"/>
    </c:backWall>
    <c:plotArea>
      <c:layout>
        <c:manualLayout>
          <c:layoutTarget val="inner"/>
          <c:xMode val="edge"/>
          <c:yMode val="edge"/>
          <c:x val="7.459909191876217E-2"/>
          <c:y val="8.6419047121125955E-2"/>
          <c:w val="0.845448553131247"/>
          <c:h val="0.82437000464000731"/>
        </c:manualLayout>
      </c:layout>
      <c:pie3DChart>
        <c:varyColors val="1"/>
        <c:ser>
          <c:idx val="0"/>
          <c:order val="0"/>
          <c:tx>
            <c:strRef>
              <c:f>Tabelle1!$B$1</c:f>
              <c:strCache>
                <c:ptCount val="1"/>
                <c:pt idx="0">
                  <c:v>Anzahl</c:v>
                </c:pt>
              </c:strCache>
            </c:strRef>
          </c:tx>
          <c:dPt>
            <c:idx val="0"/>
            <c:bubble3D val="0"/>
            <c:spPr>
              <a:solidFill>
                <a:srgbClr val="0070C0"/>
              </a:solidFill>
            </c:spPr>
          </c:dPt>
          <c:dPt>
            <c:idx val="1"/>
            <c:bubble3D val="0"/>
            <c:spPr>
              <a:solidFill>
                <a:srgbClr val="CC99FF"/>
              </a:solidFill>
            </c:spPr>
          </c:dPt>
          <c:dPt>
            <c:idx val="2"/>
            <c:bubble3D val="0"/>
            <c:spPr>
              <a:solidFill>
                <a:srgbClr val="C0C0C0"/>
              </a:solidFill>
            </c:spPr>
          </c:dPt>
          <c:dLbls>
            <c:dLbl>
              <c:idx val="0"/>
              <c:layout>
                <c:manualLayout>
                  <c:x val="-4.8570154952985271E-2"/>
                  <c:y val="0.24665540165206878"/>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1"/>
              <c:layout>
                <c:manualLayout>
                  <c:x val="1.6928028691380596E-2"/>
                  <c:y val="-0.1781449959013563"/>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2"/>
              <c:layout>
                <c:manualLayout>
                  <c:x val="2.8185375436175782E-2"/>
                  <c:y val="-9.5334752595057012E-3"/>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numFmt formatCode="0.0%" sourceLinked="0"/>
            <c:spPr>
              <a:noFill/>
              <a:ln>
                <a:noFill/>
              </a:ln>
              <a:effectLst/>
            </c:spPr>
            <c:txPr>
              <a:bodyPr/>
              <a:lstStyle/>
              <a:p>
                <a:pPr>
                  <a:defRPr sz="1100"/>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Tabelle1!$A$2:$A$4</c:f>
              <c:strCache>
                <c:ptCount val="3"/>
                <c:pt idx="0">
                  <c:v>im Wohnort</c:v>
                </c:pt>
                <c:pt idx="1">
                  <c:v>in anderen Orten</c:v>
                </c:pt>
                <c:pt idx="2">
                  <c:v>k. A.</c:v>
                </c:pt>
              </c:strCache>
            </c:strRef>
          </c:cat>
          <c:val>
            <c:numRef>
              <c:f>Tabelle1!$B$2:$B$4</c:f>
              <c:numCache>
                <c:formatCode>General</c:formatCode>
                <c:ptCount val="3"/>
                <c:pt idx="0">
                  <c:v>66</c:v>
                </c:pt>
                <c:pt idx="1">
                  <c:v>32.1</c:v>
                </c:pt>
                <c:pt idx="2">
                  <c:v>2</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200" b="1">
          <a:solidFill>
            <a:schemeClr val="tx2">
              <a:lumMod val="75000"/>
            </a:schemeClr>
          </a:solidFill>
        </a:defRPr>
      </a:pPr>
      <a:endParaRPr lang="de-DE"/>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0 Punkte</c:v>
                </c:pt>
                <c:pt idx="1">
                  <c:v>1 Punkt</c:v>
                </c:pt>
                <c:pt idx="2">
                  <c:v>2 Punkte</c:v>
                </c:pt>
                <c:pt idx="3">
                  <c:v>3 Punkte und mehr</c:v>
                </c:pt>
              </c:strCache>
            </c:strRef>
          </c:cat>
          <c:val>
            <c:numRef>
              <c:f>Tabelle1!$B$2:$B$5</c:f>
              <c:numCache>
                <c:formatCode>General</c:formatCode>
                <c:ptCount val="4"/>
                <c:pt idx="0">
                  <c:v>1</c:v>
                </c:pt>
                <c:pt idx="1">
                  <c:v>5.7</c:v>
                </c:pt>
                <c:pt idx="2">
                  <c:v>15.1</c:v>
                </c:pt>
                <c:pt idx="3">
                  <c:v>78.2</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0 Punkte</c:v>
                </c:pt>
                <c:pt idx="1">
                  <c:v>1 Punkt</c:v>
                </c:pt>
                <c:pt idx="2">
                  <c:v>2 Punkte</c:v>
                </c:pt>
                <c:pt idx="3">
                  <c:v>3 Punkte und mehr</c:v>
                </c:pt>
              </c:strCache>
            </c:strRef>
          </c:cat>
          <c:val>
            <c:numRef>
              <c:f>Tabelle1!$C$2:$C$5</c:f>
              <c:numCache>
                <c:formatCode>General</c:formatCode>
                <c:ptCount val="4"/>
                <c:pt idx="0">
                  <c:v>3</c:v>
                </c:pt>
                <c:pt idx="1">
                  <c:v>6.2</c:v>
                </c:pt>
                <c:pt idx="2">
                  <c:v>12.3</c:v>
                </c:pt>
                <c:pt idx="3">
                  <c:v>78.5</c:v>
                </c:pt>
              </c:numCache>
            </c:numRef>
          </c:val>
        </c:ser>
        <c:dLbls>
          <c:showLegendKey val="0"/>
          <c:showVal val="1"/>
          <c:showCatName val="0"/>
          <c:showSerName val="0"/>
          <c:showPercent val="0"/>
          <c:showBubbleSize val="0"/>
        </c:dLbls>
        <c:gapWidth val="100"/>
        <c:shape val="box"/>
        <c:axId val="354125456"/>
        <c:axId val="354125848"/>
        <c:axId val="0"/>
      </c:bar3DChart>
      <c:catAx>
        <c:axId val="354125456"/>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54125848"/>
        <c:crosses val="autoZero"/>
        <c:auto val="1"/>
        <c:lblAlgn val="ctr"/>
        <c:lblOffset val="100"/>
        <c:noMultiLvlLbl val="0"/>
      </c:catAx>
      <c:valAx>
        <c:axId val="354125848"/>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54125456"/>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6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0 Punkte</c:v>
                </c:pt>
                <c:pt idx="1">
                  <c:v>1 Punkt</c:v>
                </c:pt>
                <c:pt idx="2">
                  <c:v>2 Punkte</c:v>
                </c:pt>
                <c:pt idx="3">
                  <c:v>3 Punkte und mehr</c:v>
                </c:pt>
              </c:strCache>
            </c:strRef>
          </c:cat>
          <c:val>
            <c:numRef>
              <c:f>Tabelle1!$B$2:$B$5</c:f>
              <c:numCache>
                <c:formatCode>General</c:formatCode>
                <c:ptCount val="4"/>
                <c:pt idx="0">
                  <c:v>2.5</c:v>
                </c:pt>
                <c:pt idx="1">
                  <c:v>4.7</c:v>
                </c:pt>
                <c:pt idx="2">
                  <c:v>13.1</c:v>
                </c:pt>
                <c:pt idx="3">
                  <c:v>79.599999999999994</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0 Punkte</c:v>
                </c:pt>
                <c:pt idx="1">
                  <c:v>1 Punkt</c:v>
                </c:pt>
                <c:pt idx="2">
                  <c:v>2 Punkte</c:v>
                </c:pt>
                <c:pt idx="3">
                  <c:v>3 Punkte und mehr</c:v>
                </c:pt>
              </c:strCache>
            </c:strRef>
          </c:cat>
          <c:val>
            <c:numRef>
              <c:f>Tabelle1!$C$2:$C$5</c:f>
              <c:numCache>
                <c:formatCode>General</c:formatCode>
                <c:ptCount val="4"/>
                <c:pt idx="0">
                  <c:v>3.7</c:v>
                </c:pt>
                <c:pt idx="1">
                  <c:v>12.4</c:v>
                </c:pt>
                <c:pt idx="2">
                  <c:v>20.6</c:v>
                </c:pt>
                <c:pt idx="3">
                  <c:v>63.4</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0 Punkte</c:v>
                </c:pt>
                <c:pt idx="1">
                  <c:v>1 Punkt</c:v>
                </c:pt>
                <c:pt idx="2">
                  <c:v>2 Punkte</c:v>
                </c:pt>
                <c:pt idx="3">
                  <c:v>3 Punkte und mehr</c:v>
                </c:pt>
              </c:strCache>
            </c:strRef>
          </c:cat>
          <c:val>
            <c:numRef>
              <c:f>Tabelle1!$D$2:$D$5</c:f>
              <c:numCache>
                <c:formatCode>General</c:formatCode>
                <c:ptCount val="4"/>
                <c:pt idx="0">
                  <c:v>0.6</c:v>
                </c:pt>
                <c:pt idx="1">
                  <c:v>2.4</c:v>
                </c:pt>
                <c:pt idx="2">
                  <c:v>9.4</c:v>
                </c:pt>
                <c:pt idx="3">
                  <c:v>87.6</c:v>
                </c:pt>
              </c:numCache>
            </c:numRef>
          </c:val>
        </c:ser>
        <c:dLbls>
          <c:showLegendKey val="0"/>
          <c:showVal val="1"/>
          <c:showCatName val="0"/>
          <c:showSerName val="0"/>
          <c:showPercent val="0"/>
          <c:showBubbleSize val="0"/>
        </c:dLbls>
        <c:gapWidth val="100"/>
        <c:shape val="box"/>
        <c:axId val="354126632"/>
        <c:axId val="354127024"/>
        <c:axId val="0"/>
      </c:bar3DChart>
      <c:catAx>
        <c:axId val="354126632"/>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54127024"/>
        <c:crosses val="autoZero"/>
        <c:auto val="1"/>
        <c:lblAlgn val="ctr"/>
        <c:lblOffset val="100"/>
        <c:noMultiLvlLbl val="0"/>
      </c:catAx>
      <c:valAx>
        <c:axId val="354127024"/>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54126632"/>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6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10"/>
    </c:view3D>
    <c:floor>
      <c:thickness val="0"/>
    </c:floor>
    <c:sideWall>
      <c:thickness val="0"/>
    </c:sideWall>
    <c:backWall>
      <c:thickness val="0"/>
    </c:backWall>
    <c:plotArea>
      <c:layout>
        <c:manualLayout>
          <c:layoutTarget val="inner"/>
          <c:xMode val="edge"/>
          <c:yMode val="edge"/>
          <c:x val="0.15568267358048651"/>
          <c:y val="0.19375000000000001"/>
          <c:w val="0.6875"/>
          <c:h val="0.66874999999999996"/>
        </c:manualLayout>
      </c:layout>
      <c:pie3DChart>
        <c:varyColors val="1"/>
        <c:ser>
          <c:idx val="0"/>
          <c:order val="0"/>
          <c:tx>
            <c:strRef>
              <c:f>Tabelle1!$B$1</c:f>
              <c:strCache>
                <c:ptCount val="1"/>
                <c:pt idx="0">
                  <c:v>Anzahl</c:v>
                </c:pt>
              </c:strCache>
            </c:strRef>
          </c:tx>
          <c:spPr>
            <a:solidFill>
              <a:srgbClr val="FF0000"/>
            </a:solidFill>
          </c:spPr>
          <c:dPt>
            <c:idx val="0"/>
            <c:bubble3D val="0"/>
          </c:dPt>
          <c:dPt>
            <c:idx val="1"/>
            <c:bubble3D val="0"/>
            <c:spPr>
              <a:solidFill>
                <a:srgbClr val="FF6600"/>
              </a:solidFill>
            </c:spPr>
          </c:dPt>
          <c:dPt>
            <c:idx val="2"/>
            <c:bubble3D val="0"/>
            <c:spPr>
              <a:solidFill>
                <a:srgbClr val="92D050"/>
              </a:solidFill>
            </c:spPr>
          </c:dPt>
          <c:dLbls>
            <c:dLbl>
              <c:idx val="0"/>
              <c:layout>
                <c:manualLayout>
                  <c:x val="-2.5195613185836494E-2"/>
                  <c:y val="0"/>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numFmt formatCode="0.0%" sourceLinked="0"/>
            <c:spPr>
              <a:noFill/>
              <a:ln>
                <a:noFill/>
              </a:ln>
              <a:effectLst/>
            </c:spPr>
            <c:txPr>
              <a:bodyPr/>
              <a:lstStyle/>
              <a:p>
                <a:pPr>
                  <a:defRPr sz="1800"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15:layout/>
              </c:ext>
            </c:extLst>
          </c:dLbls>
          <c:cat>
            <c:strRef>
              <c:f>Tabelle1!$A$2:$A$4</c:f>
              <c:strCache>
                <c:ptCount val="3"/>
                <c:pt idx="0">
                  <c:v>ja, regelmäßig</c:v>
                </c:pt>
                <c:pt idx="1">
                  <c:v>ja, gelegentlich</c:v>
                </c:pt>
                <c:pt idx="2">
                  <c:v>nein</c:v>
                </c:pt>
              </c:strCache>
            </c:strRef>
          </c:cat>
          <c:val>
            <c:numRef>
              <c:f>Tabelle1!$B$2:$B$4</c:f>
              <c:numCache>
                <c:formatCode>General</c:formatCode>
                <c:ptCount val="3"/>
                <c:pt idx="0">
                  <c:v>9.6</c:v>
                </c:pt>
                <c:pt idx="1">
                  <c:v>12.6</c:v>
                </c:pt>
                <c:pt idx="2">
                  <c:v>77.900000000000006</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2013</c:v>
                </c:pt>
              </c:strCache>
            </c:strRef>
          </c:tx>
          <c:spPr>
            <a:solidFill>
              <a:schemeClr val="accent4">
                <a:lumMod val="75000"/>
              </a:schemeClr>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ja, regelmäßig</c:v>
                </c:pt>
                <c:pt idx="1">
                  <c:v>ja, gelegentlich</c:v>
                </c:pt>
                <c:pt idx="2">
                  <c:v>nein</c:v>
                </c:pt>
              </c:strCache>
            </c:strRef>
          </c:cat>
          <c:val>
            <c:numRef>
              <c:f>Tabelle1!$B$2:$B$4</c:f>
              <c:numCache>
                <c:formatCode>General</c:formatCode>
                <c:ptCount val="3"/>
                <c:pt idx="0">
                  <c:v>9.6</c:v>
                </c:pt>
                <c:pt idx="1">
                  <c:v>12.6</c:v>
                </c:pt>
                <c:pt idx="2">
                  <c:v>77.900000000000006</c:v>
                </c:pt>
              </c:numCache>
            </c:numRef>
          </c:val>
        </c:ser>
        <c:ser>
          <c:idx val="1"/>
          <c:order val="1"/>
          <c:tx>
            <c:strRef>
              <c:f>Tabelle1!$C$1</c:f>
              <c:strCache>
                <c:ptCount val="1"/>
                <c:pt idx="0">
                  <c:v>1999</c:v>
                </c:pt>
              </c:strCache>
            </c:strRef>
          </c:tx>
          <c:spPr>
            <a:solidFill>
              <a:schemeClr val="bg1">
                <a:lumMod val="65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ja, regelmäßig</c:v>
                </c:pt>
                <c:pt idx="1">
                  <c:v>ja, gelegentlich</c:v>
                </c:pt>
                <c:pt idx="2">
                  <c:v>nein</c:v>
                </c:pt>
              </c:strCache>
            </c:strRef>
          </c:cat>
          <c:val>
            <c:numRef>
              <c:f>Tabelle1!$C$2:$C$4</c:f>
              <c:numCache>
                <c:formatCode>General</c:formatCode>
                <c:ptCount val="3"/>
                <c:pt idx="0">
                  <c:v>23.9</c:v>
                </c:pt>
                <c:pt idx="1">
                  <c:v>12.9</c:v>
                </c:pt>
                <c:pt idx="2">
                  <c:v>62.8</c:v>
                </c:pt>
              </c:numCache>
            </c:numRef>
          </c:val>
        </c:ser>
        <c:dLbls>
          <c:showLegendKey val="0"/>
          <c:showVal val="1"/>
          <c:showCatName val="0"/>
          <c:showSerName val="0"/>
          <c:showPercent val="0"/>
          <c:showBubbleSize val="0"/>
        </c:dLbls>
        <c:gapWidth val="50"/>
        <c:shape val="box"/>
        <c:axId val="354134080"/>
        <c:axId val="354134472"/>
        <c:axId val="0"/>
      </c:bar3DChart>
      <c:catAx>
        <c:axId val="354134080"/>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54134472"/>
        <c:crosses val="autoZero"/>
        <c:auto val="1"/>
        <c:lblAlgn val="ctr"/>
        <c:lblOffset val="100"/>
        <c:noMultiLvlLbl val="0"/>
      </c:catAx>
      <c:valAx>
        <c:axId val="354134472"/>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54134080"/>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6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ja, regelmäßig</c:v>
                </c:pt>
                <c:pt idx="1">
                  <c:v>ja, gelegentlich</c:v>
                </c:pt>
                <c:pt idx="2">
                  <c:v>nein</c:v>
                </c:pt>
              </c:strCache>
            </c:strRef>
          </c:cat>
          <c:val>
            <c:numRef>
              <c:f>Tabelle1!$B$2:$B$4</c:f>
              <c:numCache>
                <c:formatCode>General</c:formatCode>
                <c:ptCount val="3"/>
                <c:pt idx="0">
                  <c:v>10.8</c:v>
                </c:pt>
                <c:pt idx="1">
                  <c:v>13.3</c:v>
                </c:pt>
                <c:pt idx="2">
                  <c:v>75.900000000000006</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ja, regelmäßig</c:v>
                </c:pt>
                <c:pt idx="1">
                  <c:v>ja, gelegentlich</c:v>
                </c:pt>
                <c:pt idx="2">
                  <c:v>nein</c:v>
                </c:pt>
              </c:strCache>
            </c:strRef>
          </c:cat>
          <c:val>
            <c:numRef>
              <c:f>Tabelle1!$C$2:$C$4</c:f>
              <c:numCache>
                <c:formatCode>General</c:formatCode>
                <c:ptCount val="3"/>
                <c:pt idx="0">
                  <c:v>8.4</c:v>
                </c:pt>
                <c:pt idx="1">
                  <c:v>11.8</c:v>
                </c:pt>
                <c:pt idx="2">
                  <c:v>79.8</c:v>
                </c:pt>
              </c:numCache>
            </c:numRef>
          </c:val>
        </c:ser>
        <c:dLbls>
          <c:showLegendKey val="0"/>
          <c:showVal val="1"/>
          <c:showCatName val="0"/>
          <c:showSerName val="0"/>
          <c:showPercent val="0"/>
          <c:showBubbleSize val="0"/>
        </c:dLbls>
        <c:gapWidth val="50"/>
        <c:shape val="box"/>
        <c:axId val="350535168"/>
        <c:axId val="350534776"/>
        <c:axId val="0"/>
      </c:bar3DChart>
      <c:catAx>
        <c:axId val="350535168"/>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50534776"/>
        <c:crosses val="autoZero"/>
        <c:auto val="1"/>
        <c:lblAlgn val="ctr"/>
        <c:lblOffset val="100"/>
        <c:noMultiLvlLbl val="0"/>
      </c:catAx>
      <c:valAx>
        <c:axId val="350534776"/>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50535168"/>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6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ja, regelmäßig</c:v>
                </c:pt>
                <c:pt idx="1">
                  <c:v>ja, gelegentlich</c:v>
                </c:pt>
                <c:pt idx="2">
                  <c:v>nein</c:v>
                </c:pt>
              </c:strCache>
            </c:strRef>
          </c:cat>
          <c:val>
            <c:numRef>
              <c:f>Tabelle1!$B$2:$B$4</c:f>
              <c:numCache>
                <c:formatCode>General</c:formatCode>
                <c:ptCount val="3"/>
                <c:pt idx="0">
                  <c:v>0.8</c:v>
                </c:pt>
                <c:pt idx="1">
                  <c:v>3.9</c:v>
                </c:pt>
                <c:pt idx="2">
                  <c:v>95.2</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ja, regelmäßig</c:v>
                </c:pt>
                <c:pt idx="1">
                  <c:v>ja, gelegentlich</c:v>
                </c:pt>
                <c:pt idx="2">
                  <c:v>nein</c:v>
                </c:pt>
              </c:strCache>
            </c:strRef>
          </c:cat>
          <c:val>
            <c:numRef>
              <c:f>Tabelle1!$C$2:$C$4</c:f>
              <c:numCache>
                <c:formatCode>General</c:formatCode>
                <c:ptCount val="3"/>
                <c:pt idx="0">
                  <c:v>8.1999999999999993</c:v>
                </c:pt>
                <c:pt idx="1">
                  <c:v>16.100000000000001</c:v>
                </c:pt>
                <c:pt idx="2">
                  <c:v>75.8</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ja, regelmäßig</c:v>
                </c:pt>
                <c:pt idx="1">
                  <c:v>ja, gelegentlich</c:v>
                </c:pt>
                <c:pt idx="2">
                  <c:v>nein</c:v>
                </c:pt>
              </c:strCache>
            </c:strRef>
          </c:cat>
          <c:val>
            <c:numRef>
              <c:f>Tabelle1!$D$2:$D$4</c:f>
              <c:numCache>
                <c:formatCode>General</c:formatCode>
                <c:ptCount val="3"/>
                <c:pt idx="0">
                  <c:v>16.7</c:v>
                </c:pt>
                <c:pt idx="1">
                  <c:v>16.100000000000001</c:v>
                </c:pt>
                <c:pt idx="2">
                  <c:v>67.2</c:v>
                </c:pt>
              </c:numCache>
            </c:numRef>
          </c:val>
        </c:ser>
        <c:dLbls>
          <c:showLegendKey val="0"/>
          <c:showVal val="1"/>
          <c:showCatName val="0"/>
          <c:showSerName val="0"/>
          <c:showPercent val="0"/>
          <c:showBubbleSize val="0"/>
        </c:dLbls>
        <c:gapWidth val="50"/>
        <c:shape val="box"/>
        <c:axId val="350537520"/>
        <c:axId val="350538304"/>
        <c:axId val="0"/>
      </c:bar3DChart>
      <c:catAx>
        <c:axId val="350537520"/>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50538304"/>
        <c:crosses val="autoZero"/>
        <c:auto val="1"/>
        <c:lblAlgn val="ctr"/>
        <c:lblOffset val="100"/>
        <c:noMultiLvlLbl val="0"/>
      </c:catAx>
      <c:valAx>
        <c:axId val="350538304"/>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50537520"/>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6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bar3DChart>
        <c:barDir val="col"/>
        <c:grouping val="clustered"/>
        <c:varyColors val="0"/>
        <c:ser>
          <c:idx val="0"/>
          <c:order val="0"/>
          <c:tx>
            <c:strRef>
              <c:f>Tabelle1!$B$1</c:f>
              <c:strCache>
                <c:ptCount val="1"/>
                <c:pt idx="0">
                  <c:v>2013</c:v>
                </c:pt>
              </c:strCache>
            </c:strRef>
          </c:tx>
          <c:spPr>
            <a:solidFill>
              <a:schemeClr val="accent4">
                <a:lumMod val="75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täglich</c:v>
                </c:pt>
                <c:pt idx="1">
                  <c:v>mehrmals pro Woche</c:v>
                </c:pt>
                <c:pt idx="2">
                  <c:v>ein paar Mal im Monat</c:v>
                </c:pt>
                <c:pt idx="3">
                  <c:v>ein paar Mal im Jahr</c:v>
                </c:pt>
                <c:pt idx="4">
                  <c:v>überhaupt nicht</c:v>
                </c:pt>
              </c:strCache>
            </c:strRef>
          </c:cat>
          <c:val>
            <c:numRef>
              <c:f>Tabelle1!$B$2:$B$6</c:f>
              <c:numCache>
                <c:formatCode>General</c:formatCode>
                <c:ptCount val="5"/>
                <c:pt idx="0">
                  <c:v>0.2</c:v>
                </c:pt>
                <c:pt idx="1">
                  <c:v>10.4</c:v>
                </c:pt>
                <c:pt idx="2">
                  <c:v>39.9</c:v>
                </c:pt>
                <c:pt idx="3">
                  <c:v>19.100000000000001</c:v>
                </c:pt>
                <c:pt idx="4">
                  <c:v>30.3</c:v>
                </c:pt>
              </c:numCache>
            </c:numRef>
          </c:val>
        </c:ser>
        <c:ser>
          <c:idx val="1"/>
          <c:order val="1"/>
          <c:tx>
            <c:strRef>
              <c:f>Tabelle1!$C$1</c:f>
              <c:strCache>
                <c:ptCount val="1"/>
                <c:pt idx="0">
                  <c:v>1999</c:v>
                </c:pt>
              </c:strCache>
            </c:strRef>
          </c:tx>
          <c:spPr>
            <a:solidFill>
              <a:schemeClr val="bg1">
                <a:lumMod val="6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täglich</c:v>
                </c:pt>
                <c:pt idx="1">
                  <c:v>mehrmals pro Woche</c:v>
                </c:pt>
                <c:pt idx="2">
                  <c:v>ein paar Mal im Monat</c:v>
                </c:pt>
                <c:pt idx="3">
                  <c:v>ein paar Mal im Jahr</c:v>
                </c:pt>
                <c:pt idx="4">
                  <c:v>überhaupt nicht</c:v>
                </c:pt>
              </c:strCache>
            </c:strRef>
          </c:cat>
          <c:val>
            <c:numRef>
              <c:f>Tabelle1!$C$2:$C$6</c:f>
              <c:numCache>
                <c:formatCode>General</c:formatCode>
                <c:ptCount val="5"/>
                <c:pt idx="0">
                  <c:v>0.7</c:v>
                </c:pt>
                <c:pt idx="1">
                  <c:v>13.4</c:v>
                </c:pt>
                <c:pt idx="2">
                  <c:v>36.9</c:v>
                </c:pt>
                <c:pt idx="3">
                  <c:v>25.3</c:v>
                </c:pt>
                <c:pt idx="4">
                  <c:v>23.3</c:v>
                </c:pt>
              </c:numCache>
            </c:numRef>
          </c:val>
        </c:ser>
        <c:dLbls>
          <c:showLegendKey val="0"/>
          <c:showVal val="1"/>
          <c:showCatName val="0"/>
          <c:showSerName val="0"/>
          <c:showPercent val="0"/>
          <c:showBubbleSize val="0"/>
        </c:dLbls>
        <c:gapWidth val="50"/>
        <c:shape val="box"/>
        <c:axId val="354132512"/>
        <c:axId val="354132120"/>
        <c:axId val="0"/>
      </c:bar3DChart>
      <c:catAx>
        <c:axId val="354132512"/>
        <c:scaling>
          <c:orientation val="minMax"/>
        </c:scaling>
        <c:delete val="0"/>
        <c:axPos val="b"/>
        <c:numFmt formatCode="General" sourceLinked="1"/>
        <c:majorTickMark val="out"/>
        <c:minorTickMark val="none"/>
        <c:tickLblPos val="nextTo"/>
        <c:spPr>
          <a:ln>
            <a:solidFill>
              <a:schemeClr val="tx2">
                <a:lumMod val="75000"/>
              </a:schemeClr>
            </a:solidFill>
          </a:ln>
        </c:spPr>
        <c:crossAx val="354132120"/>
        <c:crosses val="autoZero"/>
        <c:auto val="1"/>
        <c:lblAlgn val="ctr"/>
        <c:lblOffset val="100"/>
        <c:noMultiLvlLbl val="0"/>
      </c:catAx>
      <c:valAx>
        <c:axId val="354132120"/>
        <c:scaling>
          <c:orientation val="minMax"/>
          <c:max val="60"/>
        </c:scaling>
        <c:delete val="0"/>
        <c:axPos val="l"/>
        <c:majorGridlines>
          <c:spPr>
            <a:ln>
              <a:solidFill>
                <a:schemeClr val="bg1">
                  <a:lumMod val="65000"/>
                </a:schemeClr>
              </a:solidFill>
            </a:ln>
          </c:spPr>
        </c:majorGridlines>
        <c:numFmt formatCode="General" sourceLinked="1"/>
        <c:majorTickMark val="out"/>
        <c:minorTickMark val="none"/>
        <c:tickLblPos val="nextTo"/>
        <c:spPr>
          <a:ln>
            <a:solidFill>
              <a:schemeClr val="tx2">
                <a:lumMod val="75000"/>
              </a:schemeClr>
            </a:solidFill>
          </a:ln>
        </c:spPr>
        <c:crossAx val="354132512"/>
        <c:crosses val="autoZero"/>
        <c:crossBetween val="between"/>
      </c:valAx>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6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täglich</c:v>
                </c:pt>
                <c:pt idx="1">
                  <c:v>mehrmals pro Woche</c:v>
                </c:pt>
                <c:pt idx="2">
                  <c:v>ein paar Mal im Monat</c:v>
                </c:pt>
                <c:pt idx="3">
                  <c:v>ein paar Mal im Jahr</c:v>
                </c:pt>
                <c:pt idx="4">
                  <c:v>überhaupt nicht</c:v>
                </c:pt>
              </c:strCache>
            </c:strRef>
          </c:cat>
          <c:val>
            <c:numRef>
              <c:f>Tabelle1!$B$2:$B$6</c:f>
              <c:numCache>
                <c:formatCode>General</c:formatCode>
                <c:ptCount val="5"/>
                <c:pt idx="0">
                  <c:v>0.5</c:v>
                </c:pt>
                <c:pt idx="1">
                  <c:v>16.399999999999999</c:v>
                </c:pt>
                <c:pt idx="2">
                  <c:v>38.1</c:v>
                </c:pt>
                <c:pt idx="3">
                  <c:v>14.7</c:v>
                </c:pt>
                <c:pt idx="4">
                  <c:v>30.3</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täglich</c:v>
                </c:pt>
                <c:pt idx="1">
                  <c:v>mehrmals pro Woche</c:v>
                </c:pt>
                <c:pt idx="2">
                  <c:v>ein paar Mal im Monat</c:v>
                </c:pt>
                <c:pt idx="3">
                  <c:v>ein paar Mal im Jahr</c:v>
                </c:pt>
                <c:pt idx="4">
                  <c:v>überhaupt nicht</c:v>
                </c:pt>
              </c:strCache>
            </c:strRef>
          </c:cat>
          <c:val>
            <c:numRef>
              <c:f>Tabelle1!$C$2:$C$6</c:f>
              <c:numCache>
                <c:formatCode>General</c:formatCode>
                <c:ptCount val="5"/>
                <c:pt idx="0">
                  <c:v>0</c:v>
                </c:pt>
                <c:pt idx="1">
                  <c:v>4.4000000000000004</c:v>
                </c:pt>
                <c:pt idx="2">
                  <c:v>41.7</c:v>
                </c:pt>
                <c:pt idx="3">
                  <c:v>23.5</c:v>
                </c:pt>
                <c:pt idx="4">
                  <c:v>30.4</c:v>
                </c:pt>
              </c:numCache>
            </c:numRef>
          </c:val>
        </c:ser>
        <c:dLbls>
          <c:showLegendKey val="0"/>
          <c:showVal val="1"/>
          <c:showCatName val="0"/>
          <c:showSerName val="0"/>
          <c:showPercent val="0"/>
          <c:showBubbleSize val="0"/>
        </c:dLbls>
        <c:gapWidth val="50"/>
        <c:shape val="box"/>
        <c:axId val="354130944"/>
        <c:axId val="354130552"/>
        <c:axId val="0"/>
      </c:bar3DChart>
      <c:catAx>
        <c:axId val="354130944"/>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54130552"/>
        <c:crosses val="autoZero"/>
        <c:auto val="1"/>
        <c:lblAlgn val="ctr"/>
        <c:lblOffset val="100"/>
        <c:noMultiLvlLbl val="0"/>
      </c:catAx>
      <c:valAx>
        <c:axId val="354130552"/>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54130944"/>
        <c:crosses val="autoZero"/>
        <c:crossBetween val="between"/>
        <c:majorUnit val="1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6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täglich</c:v>
                </c:pt>
                <c:pt idx="1">
                  <c:v>mehrmals pro Woche</c:v>
                </c:pt>
                <c:pt idx="2">
                  <c:v>ein paar Mal im Monat</c:v>
                </c:pt>
                <c:pt idx="3">
                  <c:v>ein paar Mal im Jahr</c:v>
                </c:pt>
                <c:pt idx="4">
                  <c:v>überhaupt nicht</c:v>
                </c:pt>
              </c:strCache>
            </c:strRef>
          </c:cat>
          <c:val>
            <c:numRef>
              <c:f>Tabelle1!$B$2:$B$6</c:f>
              <c:numCache>
                <c:formatCode>General</c:formatCode>
                <c:ptCount val="5"/>
                <c:pt idx="0">
                  <c:v>0</c:v>
                </c:pt>
                <c:pt idx="1">
                  <c:v>0</c:v>
                </c:pt>
                <c:pt idx="2">
                  <c:v>4.8</c:v>
                </c:pt>
                <c:pt idx="3">
                  <c:v>17.7</c:v>
                </c:pt>
                <c:pt idx="4">
                  <c:v>77.5</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täglich</c:v>
                </c:pt>
                <c:pt idx="1">
                  <c:v>mehrmals pro Woche</c:v>
                </c:pt>
                <c:pt idx="2">
                  <c:v>ein paar Mal im Monat</c:v>
                </c:pt>
                <c:pt idx="3">
                  <c:v>ein paar Mal im Jahr</c:v>
                </c:pt>
                <c:pt idx="4">
                  <c:v>überhaupt nicht</c:v>
                </c:pt>
              </c:strCache>
            </c:strRef>
          </c:cat>
          <c:val>
            <c:numRef>
              <c:f>Tabelle1!$C$2:$C$6</c:f>
              <c:numCache>
                <c:formatCode>General</c:formatCode>
                <c:ptCount val="5"/>
                <c:pt idx="0">
                  <c:v>0</c:v>
                </c:pt>
                <c:pt idx="1">
                  <c:v>9</c:v>
                </c:pt>
                <c:pt idx="2">
                  <c:v>55.1</c:v>
                </c:pt>
                <c:pt idx="3">
                  <c:v>23.6</c:v>
                </c:pt>
                <c:pt idx="4">
                  <c:v>12.4</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täglich</c:v>
                </c:pt>
                <c:pt idx="1">
                  <c:v>mehrmals pro Woche</c:v>
                </c:pt>
                <c:pt idx="2">
                  <c:v>ein paar Mal im Monat</c:v>
                </c:pt>
                <c:pt idx="3">
                  <c:v>ein paar Mal im Jahr</c:v>
                </c:pt>
                <c:pt idx="4">
                  <c:v>überhaupt nicht</c:v>
                </c:pt>
              </c:strCache>
            </c:strRef>
          </c:cat>
          <c:val>
            <c:numRef>
              <c:f>Tabelle1!$D$2:$D$6</c:f>
              <c:numCache>
                <c:formatCode>General</c:formatCode>
                <c:ptCount val="5"/>
                <c:pt idx="0">
                  <c:v>0.6</c:v>
                </c:pt>
                <c:pt idx="1">
                  <c:v>18.899999999999999</c:v>
                </c:pt>
                <c:pt idx="2">
                  <c:v>53.8</c:v>
                </c:pt>
                <c:pt idx="3">
                  <c:v>17.100000000000001</c:v>
                </c:pt>
                <c:pt idx="4">
                  <c:v>9.6</c:v>
                </c:pt>
              </c:numCache>
            </c:numRef>
          </c:val>
        </c:ser>
        <c:dLbls>
          <c:showLegendKey val="0"/>
          <c:showVal val="1"/>
          <c:showCatName val="0"/>
          <c:showSerName val="0"/>
          <c:showPercent val="0"/>
          <c:showBubbleSize val="0"/>
        </c:dLbls>
        <c:gapWidth val="50"/>
        <c:shape val="box"/>
        <c:axId val="355952160"/>
        <c:axId val="355952552"/>
        <c:axId val="0"/>
      </c:bar3DChart>
      <c:catAx>
        <c:axId val="355952160"/>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55952552"/>
        <c:crosses val="autoZero"/>
        <c:auto val="1"/>
        <c:lblAlgn val="ctr"/>
        <c:lblOffset val="100"/>
        <c:noMultiLvlLbl val="0"/>
      </c:catAx>
      <c:valAx>
        <c:axId val="355952552"/>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55952160"/>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6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manualLayout>
          <c:layoutTarget val="inner"/>
          <c:xMode val="edge"/>
          <c:yMode val="edge"/>
          <c:x val="6.1476804513183575E-2"/>
          <c:y val="0.18077222222222222"/>
          <c:w val="0.92220882349437727"/>
          <c:h val="0.65543055555555552"/>
        </c:manualLayout>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rot="-5400000" vert="horz"/>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mehrmals pro Woche</c:v>
                </c:pt>
                <c:pt idx="1">
                  <c:v>ein paar Mal im Monat</c:v>
                </c:pt>
                <c:pt idx="2">
                  <c:v>ein paar Mal im Jahr</c:v>
                </c:pt>
                <c:pt idx="3">
                  <c:v>überhaupt nicht</c:v>
                </c:pt>
              </c:strCache>
            </c:strRef>
          </c:cat>
          <c:val>
            <c:numRef>
              <c:f>Tabelle1!$B$2:$B$5</c:f>
              <c:numCache>
                <c:formatCode>General</c:formatCode>
                <c:ptCount val="4"/>
                <c:pt idx="0">
                  <c:v>0</c:v>
                </c:pt>
                <c:pt idx="1">
                  <c:v>4.8</c:v>
                </c:pt>
                <c:pt idx="2">
                  <c:v>17.7</c:v>
                </c:pt>
                <c:pt idx="3">
                  <c:v>77.5</c:v>
                </c:pt>
              </c:numCache>
            </c:numRef>
          </c:val>
        </c:ser>
        <c:ser>
          <c:idx val="1"/>
          <c:order val="1"/>
          <c:tx>
            <c:strRef>
              <c:f>Tabelle1!$C$1</c:f>
              <c:strCache>
                <c:ptCount val="1"/>
                <c:pt idx="0">
                  <c:v>1999 (12-14J.)</c:v>
                </c:pt>
              </c:strCache>
            </c:strRef>
          </c:tx>
          <c:spPr>
            <a:solidFill>
              <a:schemeClr val="bg1">
                <a:lumMod val="65000"/>
              </a:schemeClr>
            </a:solidFill>
          </c:spPr>
          <c:invertIfNegative val="0"/>
          <c:dLbls>
            <c:numFmt formatCode="#,##0.0" sourceLinked="0"/>
            <c:spPr>
              <a:noFill/>
              <a:ln>
                <a:noFill/>
              </a:ln>
              <a:effectLst/>
            </c:spPr>
            <c:txPr>
              <a:bodyPr rot="-5400000" vert="horz"/>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mehrmals pro Woche</c:v>
                </c:pt>
                <c:pt idx="1">
                  <c:v>ein paar Mal im Monat</c:v>
                </c:pt>
                <c:pt idx="2">
                  <c:v>ein paar Mal im Jahr</c:v>
                </c:pt>
                <c:pt idx="3">
                  <c:v>überhaupt nicht</c:v>
                </c:pt>
              </c:strCache>
            </c:strRef>
          </c:cat>
          <c:val>
            <c:numRef>
              <c:f>Tabelle1!$C$2:$C$5</c:f>
              <c:numCache>
                <c:formatCode>General</c:formatCode>
                <c:ptCount val="4"/>
                <c:pt idx="0">
                  <c:v>0.7</c:v>
                </c:pt>
                <c:pt idx="1">
                  <c:v>17.3</c:v>
                </c:pt>
                <c:pt idx="2">
                  <c:v>33.799999999999997</c:v>
                </c:pt>
                <c:pt idx="3">
                  <c:v>47.3</c:v>
                </c:pt>
              </c:numCache>
            </c:numRef>
          </c:val>
        </c:ser>
        <c:ser>
          <c:idx val="2"/>
          <c:order val="2"/>
          <c:tx>
            <c:strRef>
              <c:f>Tabelle1!$D$1</c:f>
              <c:strCache>
                <c:ptCount val="1"/>
                <c:pt idx="0">
                  <c:v>15 - 17 Jahre</c:v>
                </c:pt>
              </c:strCache>
            </c:strRef>
          </c:tx>
          <c:spPr>
            <a:solidFill>
              <a:schemeClr val="accent6">
                <a:lumMod val="75000"/>
              </a:schemeClr>
            </a:solidFill>
          </c:spPr>
          <c:invertIfNegative val="0"/>
          <c:dLbls>
            <c:numFmt formatCode="#,##0.0" sourceLinked="0"/>
            <c:spPr>
              <a:noFill/>
              <a:ln>
                <a:noFill/>
              </a:ln>
              <a:effectLst/>
            </c:spPr>
            <c:txPr>
              <a:bodyPr rot="-5400000" vert="horz"/>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mehrmals pro Woche</c:v>
                </c:pt>
                <c:pt idx="1">
                  <c:v>ein paar Mal im Monat</c:v>
                </c:pt>
                <c:pt idx="2">
                  <c:v>ein paar Mal im Jahr</c:v>
                </c:pt>
                <c:pt idx="3">
                  <c:v>überhaupt nicht</c:v>
                </c:pt>
              </c:strCache>
            </c:strRef>
          </c:cat>
          <c:val>
            <c:numRef>
              <c:f>Tabelle1!$D$2:$D$5</c:f>
              <c:numCache>
                <c:formatCode>General</c:formatCode>
                <c:ptCount val="4"/>
                <c:pt idx="0">
                  <c:v>9</c:v>
                </c:pt>
                <c:pt idx="1">
                  <c:v>55.1</c:v>
                </c:pt>
                <c:pt idx="2">
                  <c:v>23.6</c:v>
                </c:pt>
                <c:pt idx="3">
                  <c:v>12.4</c:v>
                </c:pt>
              </c:numCache>
            </c:numRef>
          </c:val>
        </c:ser>
        <c:ser>
          <c:idx val="3"/>
          <c:order val="3"/>
          <c:tx>
            <c:strRef>
              <c:f>Tabelle1!$E$1</c:f>
              <c:strCache>
                <c:ptCount val="1"/>
                <c:pt idx="0">
                  <c:v>1999 (15-17J.)</c:v>
                </c:pt>
              </c:strCache>
            </c:strRef>
          </c:tx>
          <c:spPr>
            <a:solidFill>
              <a:schemeClr val="bg1">
                <a:lumMod val="65000"/>
              </a:schemeClr>
            </a:solidFill>
          </c:spPr>
          <c:invertIfNegative val="0"/>
          <c:dLbls>
            <c:numFmt formatCode="#,##0.0" sourceLinked="0"/>
            <c:spPr>
              <a:noFill/>
              <a:ln>
                <a:noFill/>
              </a:ln>
              <a:effectLst/>
            </c:spPr>
            <c:txPr>
              <a:bodyPr rot="-5400000" vert="horz"/>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mehrmals pro Woche</c:v>
                </c:pt>
                <c:pt idx="1">
                  <c:v>ein paar Mal im Monat</c:v>
                </c:pt>
                <c:pt idx="2">
                  <c:v>ein paar Mal im Jahr</c:v>
                </c:pt>
                <c:pt idx="3">
                  <c:v>überhaupt nicht</c:v>
                </c:pt>
              </c:strCache>
            </c:strRef>
          </c:cat>
          <c:val>
            <c:numRef>
              <c:f>Tabelle1!$E$2:$E$5</c:f>
              <c:numCache>
                <c:formatCode>General</c:formatCode>
                <c:ptCount val="4"/>
                <c:pt idx="0">
                  <c:v>15.4</c:v>
                </c:pt>
                <c:pt idx="1">
                  <c:v>50.5</c:v>
                </c:pt>
                <c:pt idx="2">
                  <c:v>21.5</c:v>
                </c:pt>
                <c:pt idx="3">
                  <c:v>12.6</c:v>
                </c:pt>
              </c:numCache>
            </c:numRef>
          </c:val>
        </c:ser>
        <c:ser>
          <c:idx val="4"/>
          <c:order val="4"/>
          <c:tx>
            <c:strRef>
              <c:f>Tabelle1!$F$1</c:f>
              <c:strCache>
                <c:ptCount val="1"/>
                <c:pt idx="0">
                  <c:v>18 - 21 Jahre</c:v>
                </c:pt>
              </c:strCache>
            </c:strRef>
          </c:tx>
          <c:spPr>
            <a:solidFill>
              <a:schemeClr val="accent2">
                <a:lumMod val="75000"/>
              </a:schemeClr>
            </a:solidFill>
          </c:spPr>
          <c:invertIfNegative val="0"/>
          <c:dLbls>
            <c:spPr>
              <a:noFill/>
              <a:ln>
                <a:noFill/>
              </a:ln>
              <a:effectLst/>
            </c:spPr>
            <c:txPr>
              <a:bodyPr rot="-5400000" vert="horz"/>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mehrmals pro Woche</c:v>
                </c:pt>
                <c:pt idx="1">
                  <c:v>ein paar Mal im Monat</c:v>
                </c:pt>
                <c:pt idx="2">
                  <c:v>ein paar Mal im Jahr</c:v>
                </c:pt>
                <c:pt idx="3">
                  <c:v>überhaupt nicht</c:v>
                </c:pt>
              </c:strCache>
            </c:strRef>
          </c:cat>
          <c:val>
            <c:numRef>
              <c:f>Tabelle1!$F$2:$F$5</c:f>
              <c:numCache>
                <c:formatCode>General</c:formatCode>
                <c:ptCount val="4"/>
                <c:pt idx="0">
                  <c:v>18.899999999999999</c:v>
                </c:pt>
                <c:pt idx="1">
                  <c:v>53.8</c:v>
                </c:pt>
                <c:pt idx="2">
                  <c:v>17.100000000000001</c:v>
                </c:pt>
                <c:pt idx="3">
                  <c:v>9.6</c:v>
                </c:pt>
              </c:numCache>
            </c:numRef>
          </c:val>
        </c:ser>
        <c:ser>
          <c:idx val="5"/>
          <c:order val="5"/>
          <c:tx>
            <c:strRef>
              <c:f>Tabelle1!$G$1</c:f>
              <c:strCache>
                <c:ptCount val="1"/>
                <c:pt idx="0">
                  <c:v>1999 (18-21J.)</c:v>
                </c:pt>
              </c:strCache>
            </c:strRef>
          </c:tx>
          <c:spPr>
            <a:solidFill>
              <a:schemeClr val="bg1">
                <a:lumMod val="65000"/>
              </a:schemeClr>
            </a:solidFill>
          </c:spPr>
          <c:invertIfNegative val="0"/>
          <c:dLbls>
            <c:spPr>
              <a:noFill/>
              <a:ln>
                <a:noFill/>
              </a:ln>
              <a:effectLst/>
            </c:spPr>
            <c:txPr>
              <a:bodyPr rot="-5400000" vert="horz"/>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mehrmals pro Woche</c:v>
                </c:pt>
                <c:pt idx="1">
                  <c:v>ein paar Mal im Monat</c:v>
                </c:pt>
                <c:pt idx="2">
                  <c:v>ein paar Mal im Jahr</c:v>
                </c:pt>
                <c:pt idx="3">
                  <c:v>überhaupt nicht</c:v>
                </c:pt>
              </c:strCache>
            </c:strRef>
          </c:cat>
          <c:val>
            <c:numRef>
              <c:f>Tabelle1!$G$2:$G$5</c:f>
              <c:numCache>
                <c:formatCode>General</c:formatCode>
                <c:ptCount val="4"/>
                <c:pt idx="0">
                  <c:v>21.9</c:v>
                </c:pt>
                <c:pt idx="1">
                  <c:v>41.8</c:v>
                </c:pt>
                <c:pt idx="2">
                  <c:v>21.6</c:v>
                </c:pt>
                <c:pt idx="3">
                  <c:v>12.6</c:v>
                </c:pt>
              </c:numCache>
            </c:numRef>
          </c:val>
        </c:ser>
        <c:dLbls>
          <c:showLegendKey val="0"/>
          <c:showVal val="1"/>
          <c:showCatName val="0"/>
          <c:showSerName val="0"/>
          <c:showPercent val="0"/>
          <c:showBubbleSize val="0"/>
        </c:dLbls>
        <c:gapWidth val="50"/>
        <c:shape val="box"/>
        <c:axId val="355953336"/>
        <c:axId val="355953728"/>
        <c:axId val="0"/>
      </c:bar3DChart>
      <c:catAx>
        <c:axId val="355953336"/>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55953728"/>
        <c:crosses val="autoZero"/>
        <c:auto val="1"/>
        <c:lblAlgn val="ctr"/>
        <c:lblOffset val="100"/>
        <c:noMultiLvlLbl val="0"/>
      </c:catAx>
      <c:valAx>
        <c:axId val="355953728"/>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55953336"/>
        <c:crosses val="autoZero"/>
        <c:crossBetween val="between"/>
        <c:majorUnit val="20"/>
      </c:valAx>
      <c:spPr>
        <a:ln w="25400">
          <a:noFill/>
        </a:ln>
      </c:spPr>
    </c:plotArea>
    <c:legend>
      <c:legendPos val="t"/>
      <c:layout>
        <c:manualLayout>
          <c:xMode val="edge"/>
          <c:yMode val="edge"/>
          <c:x val="9.7376388888888894E-3"/>
          <c:y val="1.7638888888888888E-2"/>
          <c:w val="0.96817749999999991"/>
          <c:h val="0.15878055555555556"/>
        </c:manualLayout>
      </c:layout>
      <c:overlay val="0"/>
      <c:txPr>
        <a:bodyPr/>
        <a:lstStyle/>
        <a:p>
          <a:pPr>
            <a:defRPr sz="1200"/>
          </a:pPr>
          <a:endParaRPr lang="de-DE"/>
        </a:p>
      </c:txPr>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im Wohnort</c:v>
                </c:pt>
                <c:pt idx="1">
                  <c:v>in anderen Orten</c:v>
                </c:pt>
              </c:strCache>
            </c:strRef>
          </c:cat>
          <c:val>
            <c:numRef>
              <c:f>Tabelle1!$B$2:$B$3</c:f>
              <c:numCache>
                <c:formatCode>General</c:formatCode>
                <c:ptCount val="2"/>
                <c:pt idx="0">
                  <c:v>80.599999999999994</c:v>
                </c:pt>
                <c:pt idx="1">
                  <c:v>19.399999999999999</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im Wohnort</c:v>
                </c:pt>
                <c:pt idx="1">
                  <c:v>in anderen Orten</c:v>
                </c:pt>
              </c:strCache>
            </c:strRef>
          </c:cat>
          <c:val>
            <c:numRef>
              <c:f>Tabelle1!$C$2:$C$3</c:f>
              <c:numCache>
                <c:formatCode>General</c:formatCode>
                <c:ptCount val="2"/>
                <c:pt idx="0">
                  <c:v>71.7</c:v>
                </c:pt>
                <c:pt idx="1">
                  <c:v>28.3</c:v>
                </c:pt>
              </c:numCache>
            </c:numRef>
          </c:val>
        </c:ser>
        <c:dLbls>
          <c:showLegendKey val="0"/>
          <c:showVal val="1"/>
          <c:showCatName val="0"/>
          <c:showSerName val="0"/>
          <c:showPercent val="0"/>
          <c:showBubbleSize val="0"/>
        </c:dLbls>
        <c:gapWidth val="100"/>
        <c:shape val="box"/>
        <c:axId val="315394336"/>
        <c:axId val="315394728"/>
        <c:axId val="0"/>
      </c:bar3DChart>
      <c:catAx>
        <c:axId val="315394336"/>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15394728"/>
        <c:crosses val="autoZero"/>
        <c:auto val="1"/>
        <c:lblAlgn val="ctr"/>
        <c:lblOffset val="100"/>
        <c:noMultiLvlLbl val="0"/>
      </c:catAx>
      <c:valAx>
        <c:axId val="315394728"/>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15394336"/>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bar3DChart>
        <c:barDir val="col"/>
        <c:grouping val="clustered"/>
        <c:varyColors val="0"/>
        <c:ser>
          <c:idx val="0"/>
          <c:order val="0"/>
          <c:tx>
            <c:strRef>
              <c:f>Tabelle1!$B$1</c:f>
              <c:strCache>
                <c:ptCount val="1"/>
                <c:pt idx="0">
                  <c:v>2013</c:v>
                </c:pt>
              </c:strCache>
            </c:strRef>
          </c:tx>
          <c:spPr>
            <a:solidFill>
              <a:schemeClr val="accent4">
                <a:lumMod val="75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täglich</c:v>
                </c:pt>
                <c:pt idx="1">
                  <c:v>mehrmals pro Woche</c:v>
                </c:pt>
                <c:pt idx="2">
                  <c:v>ein paar Mal im Monat</c:v>
                </c:pt>
                <c:pt idx="3">
                  <c:v>ein paar Mal im Jahr</c:v>
                </c:pt>
                <c:pt idx="4">
                  <c:v>überhaupt nicht</c:v>
                </c:pt>
              </c:strCache>
            </c:strRef>
          </c:cat>
          <c:val>
            <c:numRef>
              <c:f>Tabelle1!$B$2:$B$6</c:f>
              <c:numCache>
                <c:formatCode>General</c:formatCode>
                <c:ptCount val="5"/>
                <c:pt idx="0">
                  <c:v>0</c:v>
                </c:pt>
                <c:pt idx="1">
                  <c:v>3.4</c:v>
                </c:pt>
                <c:pt idx="2">
                  <c:v>34.4</c:v>
                </c:pt>
                <c:pt idx="3">
                  <c:v>24.4</c:v>
                </c:pt>
                <c:pt idx="4">
                  <c:v>37.9</c:v>
                </c:pt>
              </c:numCache>
            </c:numRef>
          </c:val>
        </c:ser>
        <c:ser>
          <c:idx val="1"/>
          <c:order val="1"/>
          <c:tx>
            <c:strRef>
              <c:f>Tabelle1!$C$1</c:f>
              <c:strCache>
                <c:ptCount val="1"/>
                <c:pt idx="0">
                  <c:v>1999</c:v>
                </c:pt>
              </c:strCache>
            </c:strRef>
          </c:tx>
          <c:spPr>
            <a:solidFill>
              <a:schemeClr val="bg1">
                <a:lumMod val="6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täglich</c:v>
                </c:pt>
                <c:pt idx="1">
                  <c:v>mehrmals pro Woche</c:v>
                </c:pt>
                <c:pt idx="2">
                  <c:v>ein paar Mal im Monat</c:v>
                </c:pt>
                <c:pt idx="3">
                  <c:v>ein paar Mal im Jahr</c:v>
                </c:pt>
                <c:pt idx="4">
                  <c:v>überhaupt nicht</c:v>
                </c:pt>
              </c:strCache>
            </c:strRef>
          </c:cat>
          <c:val>
            <c:numRef>
              <c:f>Tabelle1!$C$2:$C$6</c:f>
              <c:numCache>
                <c:formatCode>General</c:formatCode>
                <c:ptCount val="5"/>
                <c:pt idx="0">
                  <c:v>0.1</c:v>
                </c:pt>
                <c:pt idx="1">
                  <c:v>3.4</c:v>
                </c:pt>
                <c:pt idx="2">
                  <c:v>30.5</c:v>
                </c:pt>
                <c:pt idx="3">
                  <c:v>27.5</c:v>
                </c:pt>
                <c:pt idx="4">
                  <c:v>37.799999999999997</c:v>
                </c:pt>
              </c:numCache>
            </c:numRef>
          </c:val>
        </c:ser>
        <c:dLbls>
          <c:showLegendKey val="0"/>
          <c:showVal val="1"/>
          <c:showCatName val="0"/>
          <c:showSerName val="0"/>
          <c:showPercent val="0"/>
          <c:showBubbleSize val="0"/>
        </c:dLbls>
        <c:gapWidth val="50"/>
        <c:shape val="box"/>
        <c:axId val="355959608"/>
        <c:axId val="355960000"/>
        <c:axId val="0"/>
      </c:bar3DChart>
      <c:catAx>
        <c:axId val="355959608"/>
        <c:scaling>
          <c:orientation val="minMax"/>
        </c:scaling>
        <c:delete val="0"/>
        <c:axPos val="b"/>
        <c:numFmt formatCode="General" sourceLinked="1"/>
        <c:majorTickMark val="out"/>
        <c:minorTickMark val="none"/>
        <c:tickLblPos val="nextTo"/>
        <c:spPr>
          <a:ln>
            <a:solidFill>
              <a:schemeClr val="tx2">
                <a:lumMod val="75000"/>
              </a:schemeClr>
            </a:solidFill>
          </a:ln>
        </c:spPr>
        <c:crossAx val="355960000"/>
        <c:crosses val="autoZero"/>
        <c:auto val="1"/>
        <c:lblAlgn val="ctr"/>
        <c:lblOffset val="100"/>
        <c:noMultiLvlLbl val="0"/>
      </c:catAx>
      <c:valAx>
        <c:axId val="355960000"/>
        <c:scaling>
          <c:orientation val="minMax"/>
          <c:max val="50"/>
          <c:min val="0"/>
        </c:scaling>
        <c:delete val="0"/>
        <c:axPos val="l"/>
        <c:majorGridlines>
          <c:spPr>
            <a:ln>
              <a:solidFill>
                <a:schemeClr val="bg1">
                  <a:lumMod val="65000"/>
                </a:schemeClr>
              </a:solidFill>
            </a:ln>
          </c:spPr>
        </c:majorGridlines>
        <c:numFmt formatCode="General" sourceLinked="1"/>
        <c:majorTickMark val="out"/>
        <c:minorTickMark val="none"/>
        <c:tickLblPos val="nextTo"/>
        <c:spPr>
          <a:ln>
            <a:solidFill>
              <a:schemeClr val="tx2">
                <a:lumMod val="75000"/>
              </a:schemeClr>
            </a:solidFill>
          </a:ln>
        </c:spPr>
        <c:crossAx val="355959608"/>
        <c:crosses val="autoZero"/>
        <c:crossBetween val="between"/>
        <c:minorUnit val="10"/>
      </c:valAx>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7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täglich</c:v>
                </c:pt>
                <c:pt idx="1">
                  <c:v>mehrmals pro Woche</c:v>
                </c:pt>
                <c:pt idx="2">
                  <c:v>ein paar Mal im Monat</c:v>
                </c:pt>
                <c:pt idx="3">
                  <c:v>ein paar Mal im Jahr</c:v>
                </c:pt>
                <c:pt idx="4">
                  <c:v>überhaupt nicht</c:v>
                </c:pt>
              </c:strCache>
            </c:strRef>
          </c:cat>
          <c:val>
            <c:numRef>
              <c:f>Tabelle1!$B$2:$B$6</c:f>
              <c:numCache>
                <c:formatCode>General</c:formatCode>
                <c:ptCount val="5"/>
                <c:pt idx="0">
                  <c:v>0</c:v>
                </c:pt>
                <c:pt idx="1">
                  <c:v>4.0999999999999996</c:v>
                </c:pt>
                <c:pt idx="2">
                  <c:v>35.5</c:v>
                </c:pt>
                <c:pt idx="3">
                  <c:v>21.9</c:v>
                </c:pt>
                <c:pt idx="4">
                  <c:v>38.5</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täglich</c:v>
                </c:pt>
                <c:pt idx="1">
                  <c:v>mehrmals pro Woche</c:v>
                </c:pt>
                <c:pt idx="2">
                  <c:v>ein paar Mal im Monat</c:v>
                </c:pt>
                <c:pt idx="3">
                  <c:v>ein paar Mal im Jahr</c:v>
                </c:pt>
                <c:pt idx="4">
                  <c:v>überhaupt nicht</c:v>
                </c:pt>
              </c:strCache>
            </c:strRef>
          </c:cat>
          <c:val>
            <c:numRef>
              <c:f>Tabelle1!$C$2:$C$6</c:f>
              <c:numCache>
                <c:formatCode>General</c:formatCode>
                <c:ptCount val="5"/>
                <c:pt idx="0">
                  <c:v>0</c:v>
                </c:pt>
                <c:pt idx="1">
                  <c:v>2.6</c:v>
                </c:pt>
                <c:pt idx="2">
                  <c:v>33.200000000000003</c:v>
                </c:pt>
                <c:pt idx="3">
                  <c:v>26.8</c:v>
                </c:pt>
                <c:pt idx="4">
                  <c:v>37.299999999999997</c:v>
                </c:pt>
              </c:numCache>
            </c:numRef>
          </c:val>
        </c:ser>
        <c:dLbls>
          <c:showLegendKey val="0"/>
          <c:showVal val="1"/>
          <c:showCatName val="0"/>
          <c:showSerName val="0"/>
          <c:showPercent val="0"/>
          <c:showBubbleSize val="0"/>
        </c:dLbls>
        <c:gapWidth val="50"/>
        <c:shape val="box"/>
        <c:axId val="355960784"/>
        <c:axId val="355961176"/>
        <c:axId val="0"/>
      </c:bar3DChart>
      <c:catAx>
        <c:axId val="355960784"/>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55961176"/>
        <c:crosses val="autoZero"/>
        <c:auto val="1"/>
        <c:lblAlgn val="ctr"/>
        <c:lblOffset val="100"/>
        <c:noMultiLvlLbl val="0"/>
      </c:catAx>
      <c:valAx>
        <c:axId val="355961176"/>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55960784"/>
        <c:crosses val="autoZero"/>
        <c:crossBetween val="between"/>
        <c:majorUnit val="1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7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täglich</c:v>
                </c:pt>
                <c:pt idx="1">
                  <c:v>mehrmals pro Woche</c:v>
                </c:pt>
                <c:pt idx="2">
                  <c:v>ein paar Mal im Monat</c:v>
                </c:pt>
                <c:pt idx="3">
                  <c:v>ein paar Mal im Jahr</c:v>
                </c:pt>
                <c:pt idx="4">
                  <c:v>überhaupt nicht</c:v>
                </c:pt>
              </c:strCache>
            </c:strRef>
          </c:cat>
          <c:val>
            <c:numRef>
              <c:f>Tabelle1!$B$2:$B$6</c:f>
              <c:numCache>
                <c:formatCode>General</c:formatCode>
                <c:ptCount val="5"/>
                <c:pt idx="0">
                  <c:v>0</c:v>
                </c:pt>
                <c:pt idx="1">
                  <c:v>0</c:v>
                </c:pt>
                <c:pt idx="2">
                  <c:v>1.7</c:v>
                </c:pt>
                <c:pt idx="3">
                  <c:v>9.8000000000000007</c:v>
                </c:pt>
                <c:pt idx="4">
                  <c:v>88.5</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täglich</c:v>
                </c:pt>
                <c:pt idx="1">
                  <c:v>mehrmals pro Woche</c:v>
                </c:pt>
                <c:pt idx="2">
                  <c:v>ein paar Mal im Monat</c:v>
                </c:pt>
                <c:pt idx="3">
                  <c:v>ein paar Mal im Jahr</c:v>
                </c:pt>
                <c:pt idx="4">
                  <c:v>überhaupt nicht</c:v>
                </c:pt>
              </c:strCache>
            </c:strRef>
          </c:cat>
          <c:val>
            <c:numRef>
              <c:f>Tabelle1!$C$2:$C$6</c:f>
              <c:numCache>
                <c:formatCode>General</c:formatCode>
                <c:ptCount val="5"/>
                <c:pt idx="0">
                  <c:v>0</c:v>
                </c:pt>
                <c:pt idx="1">
                  <c:v>3.1</c:v>
                </c:pt>
                <c:pt idx="2">
                  <c:v>38.5</c:v>
                </c:pt>
                <c:pt idx="3">
                  <c:v>30.9</c:v>
                </c:pt>
                <c:pt idx="4">
                  <c:v>27.5</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numFmt formatCode="#,##0.0" sourceLinked="0"/>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täglich</c:v>
                </c:pt>
                <c:pt idx="1">
                  <c:v>mehrmals pro Woche</c:v>
                </c:pt>
                <c:pt idx="2">
                  <c:v>ein paar Mal im Monat</c:v>
                </c:pt>
                <c:pt idx="3">
                  <c:v>ein paar Mal im Jahr</c:v>
                </c:pt>
                <c:pt idx="4">
                  <c:v>überhaupt nicht</c:v>
                </c:pt>
              </c:strCache>
            </c:strRef>
          </c:cat>
          <c:val>
            <c:numRef>
              <c:f>Tabelle1!$D$2:$D$6</c:f>
              <c:numCache>
                <c:formatCode>General</c:formatCode>
                <c:ptCount val="5"/>
                <c:pt idx="0">
                  <c:v>0</c:v>
                </c:pt>
                <c:pt idx="1">
                  <c:v>5.9</c:v>
                </c:pt>
                <c:pt idx="2">
                  <c:v>54.4</c:v>
                </c:pt>
                <c:pt idx="3">
                  <c:v>30.1</c:v>
                </c:pt>
                <c:pt idx="4">
                  <c:v>9.6</c:v>
                </c:pt>
              </c:numCache>
            </c:numRef>
          </c:val>
        </c:ser>
        <c:dLbls>
          <c:showLegendKey val="0"/>
          <c:showVal val="1"/>
          <c:showCatName val="0"/>
          <c:showSerName val="0"/>
          <c:showPercent val="0"/>
          <c:showBubbleSize val="0"/>
        </c:dLbls>
        <c:gapWidth val="50"/>
        <c:shape val="box"/>
        <c:axId val="355961960"/>
        <c:axId val="355962352"/>
        <c:axId val="0"/>
      </c:bar3DChart>
      <c:catAx>
        <c:axId val="355961960"/>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55962352"/>
        <c:crosses val="autoZero"/>
        <c:auto val="1"/>
        <c:lblAlgn val="ctr"/>
        <c:lblOffset val="100"/>
        <c:noMultiLvlLbl val="0"/>
      </c:catAx>
      <c:valAx>
        <c:axId val="355962352"/>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55961960"/>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7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manualLayout>
          <c:layoutTarget val="inner"/>
          <c:xMode val="edge"/>
          <c:yMode val="edge"/>
          <c:x val="7.5370938266175302E-2"/>
          <c:y val="0.19669259259259261"/>
          <c:w val="0.90823626930553469"/>
          <c:h val="0.69692500000000002"/>
        </c:manualLayout>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rot="-5400000" vert="horz"/>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ein paar Mal im Monat</c:v>
                </c:pt>
                <c:pt idx="1">
                  <c:v>ein paar Mal im Jahr</c:v>
                </c:pt>
                <c:pt idx="2">
                  <c:v>überhaupt nicht</c:v>
                </c:pt>
              </c:strCache>
            </c:strRef>
          </c:cat>
          <c:val>
            <c:numRef>
              <c:f>Tabelle1!$B$2:$B$4</c:f>
              <c:numCache>
                <c:formatCode>General</c:formatCode>
                <c:ptCount val="3"/>
                <c:pt idx="0">
                  <c:v>1.7</c:v>
                </c:pt>
                <c:pt idx="1">
                  <c:v>9.8000000000000007</c:v>
                </c:pt>
                <c:pt idx="2">
                  <c:v>88.5</c:v>
                </c:pt>
              </c:numCache>
            </c:numRef>
          </c:val>
        </c:ser>
        <c:ser>
          <c:idx val="1"/>
          <c:order val="1"/>
          <c:tx>
            <c:strRef>
              <c:f>Tabelle1!$C$1</c:f>
              <c:strCache>
                <c:ptCount val="1"/>
                <c:pt idx="0">
                  <c:v>1999 (12-14J.)</c:v>
                </c:pt>
              </c:strCache>
            </c:strRef>
          </c:tx>
          <c:spPr>
            <a:solidFill>
              <a:schemeClr val="bg1">
                <a:lumMod val="65000"/>
              </a:schemeClr>
            </a:solidFill>
          </c:spPr>
          <c:invertIfNegative val="0"/>
          <c:dLbls>
            <c:numFmt formatCode="#,##0.0" sourceLinked="0"/>
            <c:spPr>
              <a:noFill/>
              <a:ln>
                <a:noFill/>
              </a:ln>
              <a:effectLst/>
            </c:spPr>
            <c:txPr>
              <a:bodyPr rot="-5400000" vert="horz"/>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ein paar Mal im Monat</c:v>
                </c:pt>
                <c:pt idx="1">
                  <c:v>ein paar Mal im Jahr</c:v>
                </c:pt>
                <c:pt idx="2">
                  <c:v>überhaupt nicht</c:v>
                </c:pt>
              </c:strCache>
            </c:strRef>
          </c:cat>
          <c:val>
            <c:numRef>
              <c:f>Tabelle1!$C$2:$C$4</c:f>
              <c:numCache>
                <c:formatCode>General</c:formatCode>
                <c:ptCount val="3"/>
                <c:pt idx="0">
                  <c:v>9.6999999999999993</c:v>
                </c:pt>
                <c:pt idx="1">
                  <c:v>17.2</c:v>
                </c:pt>
                <c:pt idx="2">
                  <c:v>72.099999999999994</c:v>
                </c:pt>
              </c:numCache>
            </c:numRef>
          </c:val>
        </c:ser>
        <c:ser>
          <c:idx val="2"/>
          <c:order val="2"/>
          <c:tx>
            <c:strRef>
              <c:f>Tabelle1!$D$1</c:f>
              <c:strCache>
                <c:ptCount val="1"/>
                <c:pt idx="0">
                  <c:v>15 - 17 Jahre</c:v>
                </c:pt>
              </c:strCache>
            </c:strRef>
          </c:tx>
          <c:spPr>
            <a:solidFill>
              <a:schemeClr val="accent6">
                <a:lumMod val="75000"/>
              </a:schemeClr>
            </a:solidFill>
          </c:spPr>
          <c:invertIfNegative val="0"/>
          <c:dLbls>
            <c:numFmt formatCode="#,##0.0" sourceLinked="0"/>
            <c:spPr>
              <a:noFill/>
              <a:ln>
                <a:noFill/>
              </a:ln>
              <a:effectLst/>
            </c:spPr>
            <c:txPr>
              <a:bodyPr rot="-5400000" vert="horz"/>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ein paar Mal im Monat</c:v>
                </c:pt>
                <c:pt idx="1">
                  <c:v>ein paar Mal im Jahr</c:v>
                </c:pt>
                <c:pt idx="2">
                  <c:v>überhaupt nicht</c:v>
                </c:pt>
              </c:strCache>
            </c:strRef>
          </c:cat>
          <c:val>
            <c:numRef>
              <c:f>Tabelle1!$D$2:$D$4</c:f>
              <c:numCache>
                <c:formatCode>General</c:formatCode>
                <c:ptCount val="3"/>
                <c:pt idx="0">
                  <c:v>38.5</c:v>
                </c:pt>
                <c:pt idx="1">
                  <c:v>30.9</c:v>
                </c:pt>
                <c:pt idx="2">
                  <c:v>27.5</c:v>
                </c:pt>
              </c:numCache>
            </c:numRef>
          </c:val>
        </c:ser>
        <c:ser>
          <c:idx val="3"/>
          <c:order val="3"/>
          <c:tx>
            <c:strRef>
              <c:f>Tabelle1!$E$1</c:f>
              <c:strCache>
                <c:ptCount val="1"/>
                <c:pt idx="0">
                  <c:v>1999 (15-17J.)</c:v>
                </c:pt>
              </c:strCache>
            </c:strRef>
          </c:tx>
          <c:spPr>
            <a:solidFill>
              <a:schemeClr val="bg1">
                <a:lumMod val="65000"/>
              </a:schemeClr>
            </a:solidFill>
          </c:spPr>
          <c:invertIfNegative val="0"/>
          <c:dLbls>
            <c:numFmt formatCode="#,##0.0" sourceLinked="0"/>
            <c:spPr>
              <a:noFill/>
              <a:ln>
                <a:noFill/>
              </a:ln>
              <a:effectLst/>
            </c:spPr>
            <c:txPr>
              <a:bodyPr rot="-5400000" vert="horz"/>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ein paar Mal im Monat</c:v>
                </c:pt>
                <c:pt idx="1">
                  <c:v>ein paar Mal im Jahr</c:v>
                </c:pt>
                <c:pt idx="2">
                  <c:v>überhaupt nicht</c:v>
                </c:pt>
              </c:strCache>
            </c:strRef>
          </c:cat>
          <c:val>
            <c:numRef>
              <c:f>Tabelle1!$E$2:$E$4</c:f>
              <c:numCache>
                <c:formatCode>General</c:formatCode>
                <c:ptCount val="3"/>
                <c:pt idx="0">
                  <c:v>42.5</c:v>
                </c:pt>
                <c:pt idx="1">
                  <c:v>27.1</c:v>
                </c:pt>
                <c:pt idx="2">
                  <c:v>26.3</c:v>
                </c:pt>
              </c:numCache>
            </c:numRef>
          </c:val>
        </c:ser>
        <c:ser>
          <c:idx val="4"/>
          <c:order val="4"/>
          <c:tx>
            <c:strRef>
              <c:f>Tabelle1!$F$1</c:f>
              <c:strCache>
                <c:ptCount val="1"/>
                <c:pt idx="0">
                  <c:v>18 - 21 Jahre</c:v>
                </c:pt>
              </c:strCache>
            </c:strRef>
          </c:tx>
          <c:spPr>
            <a:solidFill>
              <a:schemeClr val="accent2">
                <a:lumMod val="75000"/>
              </a:schemeClr>
            </a:solidFill>
          </c:spPr>
          <c:invertIfNegative val="0"/>
          <c:dLbls>
            <c:spPr>
              <a:noFill/>
              <a:ln>
                <a:noFill/>
              </a:ln>
              <a:effectLst/>
            </c:spPr>
            <c:txPr>
              <a:bodyPr rot="-5400000" vert="horz"/>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ein paar Mal im Monat</c:v>
                </c:pt>
                <c:pt idx="1">
                  <c:v>ein paar Mal im Jahr</c:v>
                </c:pt>
                <c:pt idx="2">
                  <c:v>überhaupt nicht</c:v>
                </c:pt>
              </c:strCache>
            </c:strRef>
          </c:cat>
          <c:val>
            <c:numRef>
              <c:f>Tabelle1!$F$2:$F$4</c:f>
              <c:numCache>
                <c:formatCode>General</c:formatCode>
                <c:ptCount val="3"/>
                <c:pt idx="0">
                  <c:v>54.4</c:v>
                </c:pt>
                <c:pt idx="1">
                  <c:v>30.1</c:v>
                </c:pt>
                <c:pt idx="2">
                  <c:v>9.6</c:v>
                </c:pt>
              </c:numCache>
            </c:numRef>
          </c:val>
        </c:ser>
        <c:ser>
          <c:idx val="5"/>
          <c:order val="5"/>
          <c:tx>
            <c:strRef>
              <c:f>Tabelle1!$G$1</c:f>
              <c:strCache>
                <c:ptCount val="1"/>
                <c:pt idx="0">
                  <c:v>1999 (18-21J.)</c:v>
                </c:pt>
              </c:strCache>
            </c:strRef>
          </c:tx>
          <c:spPr>
            <a:solidFill>
              <a:schemeClr val="bg1">
                <a:lumMod val="65000"/>
              </a:schemeClr>
            </a:solidFill>
          </c:spPr>
          <c:invertIfNegative val="0"/>
          <c:dLbls>
            <c:spPr>
              <a:noFill/>
              <a:ln>
                <a:noFill/>
              </a:ln>
              <a:effectLst/>
            </c:spPr>
            <c:txPr>
              <a:bodyPr rot="-5400000" vert="horz"/>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ein paar Mal im Monat</c:v>
                </c:pt>
                <c:pt idx="1">
                  <c:v>ein paar Mal im Jahr</c:v>
                </c:pt>
                <c:pt idx="2">
                  <c:v>überhaupt nicht</c:v>
                </c:pt>
              </c:strCache>
            </c:strRef>
          </c:cat>
          <c:val>
            <c:numRef>
              <c:f>Tabelle1!$G$2:$G$4</c:f>
              <c:numCache>
                <c:formatCode>General</c:formatCode>
                <c:ptCount val="3"/>
                <c:pt idx="0">
                  <c:v>37.6</c:v>
                </c:pt>
                <c:pt idx="1">
                  <c:v>36</c:v>
                </c:pt>
                <c:pt idx="2">
                  <c:v>19.8</c:v>
                </c:pt>
              </c:numCache>
            </c:numRef>
          </c:val>
        </c:ser>
        <c:dLbls>
          <c:showLegendKey val="0"/>
          <c:showVal val="1"/>
          <c:showCatName val="0"/>
          <c:showSerName val="0"/>
          <c:showPercent val="0"/>
          <c:showBubbleSize val="0"/>
        </c:dLbls>
        <c:gapWidth val="50"/>
        <c:shape val="box"/>
        <c:axId val="355963136"/>
        <c:axId val="355963528"/>
        <c:axId val="0"/>
      </c:bar3DChart>
      <c:catAx>
        <c:axId val="355963136"/>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55963528"/>
        <c:crosses val="autoZero"/>
        <c:auto val="1"/>
        <c:lblAlgn val="ctr"/>
        <c:lblOffset val="100"/>
        <c:noMultiLvlLbl val="0"/>
      </c:catAx>
      <c:valAx>
        <c:axId val="355963528"/>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55963136"/>
        <c:crosses val="autoZero"/>
        <c:crossBetween val="between"/>
        <c:majorUnit val="20"/>
      </c:valAx>
      <c:spPr>
        <a:ln w="25400">
          <a:noFill/>
        </a:ln>
      </c:spPr>
    </c:plotArea>
    <c:legend>
      <c:legendPos val="t"/>
      <c:layout>
        <c:manualLayout>
          <c:xMode val="edge"/>
          <c:yMode val="edge"/>
          <c:x val="9.7376388888888894E-3"/>
          <c:y val="1.7638888888888888E-2"/>
          <c:w val="0.96817749999999991"/>
          <c:h val="0.15878055555555556"/>
        </c:manualLayout>
      </c:layout>
      <c:overlay val="0"/>
      <c:txPr>
        <a:bodyPr/>
        <a:lstStyle/>
        <a:p>
          <a:pPr>
            <a:defRPr sz="1400"/>
          </a:pPr>
          <a:endParaRPr lang="de-DE"/>
        </a:p>
      </c:txPr>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7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9.1393402777777771E-2"/>
          <c:y val="0.14695393518518518"/>
          <c:w val="0.88435312499999996"/>
          <c:h val="0.73574259259259267"/>
        </c:manualLayout>
      </c:layout>
      <c:bar3DChart>
        <c:barDir val="col"/>
        <c:grouping val="clustered"/>
        <c:varyColors val="0"/>
        <c:ser>
          <c:idx val="0"/>
          <c:order val="0"/>
          <c:tx>
            <c:strRef>
              <c:f>Tabelle1!$B$1</c:f>
              <c:strCache>
                <c:ptCount val="1"/>
                <c:pt idx="0">
                  <c:v>2013</c:v>
                </c:pt>
              </c:strCache>
            </c:strRef>
          </c:tx>
          <c:spPr>
            <a:solidFill>
              <a:schemeClr val="accent4">
                <a:lumMod val="75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wöchentlich</c:v>
                </c:pt>
                <c:pt idx="1">
                  <c:v>seltener</c:v>
                </c:pt>
                <c:pt idx="2">
                  <c:v>nie</c:v>
                </c:pt>
              </c:strCache>
            </c:strRef>
          </c:cat>
          <c:val>
            <c:numRef>
              <c:f>Tabelle1!$B$2:$B$4</c:f>
              <c:numCache>
                <c:formatCode>General</c:formatCode>
                <c:ptCount val="3"/>
                <c:pt idx="0">
                  <c:v>11.1</c:v>
                </c:pt>
                <c:pt idx="1">
                  <c:v>60.4</c:v>
                </c:pt>
                <c:pt idx="2">
                  <c:v>28.5</c:v>
                </c:pt>
              </c:numCache>
            </c:numRef>
          </c:val>
        </c:ser>
        <c:ser>
          <c:idx val="1"/>
          <c:order val="1"/>
          <c:tx>
            <c:strRef>
              <c:f>Tabelle1!$C$1</c:f>
              <c:strCache>
                <c:ptCount val="1"/>
                <c:pt idx="0">
                  <c:v>1999</c:v>
                </c:pt>
              </c:strCache>
            </c:strRef>
          </c:tx>
          <c:spPr>
            <a:solidFill>
              <a:schemeClr val="bg1">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wöchentlich</c:v>
                </c:pt>
                <c:pt idx="1">
                  <c:v>seltener</c:v>
                </c:pt>
                <c:pt idx="2">
                  <c:v>nie</c:v>
                </c:pt>
              </c:strCache>
            </c:strRef>
          </c:cat>
          <c:val>
            <c:numRef>
              <c:f>Tabelle1!$C$2:$C$4</c:f>
              <c:numCache>
                <c:formatCode>General</c:formatCode>
                <c:ptCount val="3"/>
                <c:pt idx="0">
                  <c:v>14.7</c:v>
                </c:pt>
                <c:pt idx="1">
                  <c:v>65.2</c:v>
                </c:pt>
                <c:pt idx="2">
                  <c:v>20.100000000000001</c:v>
                </c:pt>
              </c:numCache>
            </c:numRef>
          </c:val>
        </c:ser>
        <c:dLbls>
          <c:showLegendKey val="0"/>
          <c:showVal val="1"/>
          <c:showCatName val="0"/>
          <c:showSerName val="0"/>
          <c:showPercent val="0"/>
          <c:showBubbleSize val="0"/>
        </c:dLbls>
        <c:gapWidth val="50"/>
        <c:shape val="box"/>
        <c:axId val="355957648"/>
        <c:axId val="355958432"/>
        <c:axId val="0"/>
      </c:bar3DChart>
      <c:catAx>
        <c:axId val="355957648"/>
        <c:scaling>
          <c:orientation val="minMax"/>
        </c:scaling>
        <c:delete val="0"/>
        <c:axPos val="b"/>
        <c:numFmt formatCode="General" sourceLinked="1"/>
        <c:majorTickMark val="out"/>
        <c:minorTickMark val="none"/>
        <c:tickLblPos val="nextTo"/>
        <c:spPr>
          <a:ln>
            <a:solidFill>
              <a:schemeClr val="tx2">
                <a:lumMod val="75000"/>
              </a:schemeClr>
            </a:solidFill>
          </a:ln>
        </c:spPr>
        <c:crossAx val="355958432"/>
        <c:crosses val="autoZero"/>
        <c:auto val="1"/>
        <c:lblAlgn val="ctr"/>
        <c:lblOffset val="100"/>
        <c:noMultiLvlLbl val="0"/>
      </c:catAx>
      <c:valAx>
        <c:axId val="355958432"/>
        <c:scaling>
          <c:orientation val="minMax"/>
        </c:scaling>
        <c:delete val="0"/>
        <c:axPos val="l"/>
        <c:majorGridlines>
          <c:spPr>
            <a:ln>
              <a:solidFill>
                <a:schemeClr val="bg1">
                  <a:lumMod val="65000"/>
                </a:schemeClr>
              </a:solidFill>
            </a:ln>
          </c:spPr>
        </c:majorGridlines>
        <c:numFmt formatCode="General" sourceLinked="1"/>
        <c:majorTickMark val="out"/>
        <c:minorTickMark val="none"/>
        <c:tickLblPos val="nextTo"/>
        <c:spPr>
          <a:ln>
            <a:solidFill>
              <a:schemeClr val="tx2">
                <a:lumMod val="75000"/>
              </a:schemeClr>
            </a:solidFill>
          </a:ln>
        </c:spPr>
        <c:crossAx val="355957648"/>
        <c:crosses val="autoZero"/>
        <c:crossBetween val="between"/>
      </c:valAx>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7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wöchentlich</c:v>
                </c:pt>
                <c:pt idx="1">
                  <c:v>seltener</c:v>
                </c:pt>
                <c:pt idx="2">
                  <c:v>nie</c:v>
                </c:pt>
              </c:strCache>
            </c:strRef>
          </c:cat>
          <c:val>
            <c:numRef>
              <c:f>Tabelle1!$B$2:$B$4</c:f>
              <c:numCache>
                <c:formatCode>General</c:formatCode>
                <c:ptCount val="3"/>
                <c:pt idx="0">
                  <c:v>17</c:v>
                </c:pt>
                <c:pt idx="1">
                  <c:v>53.8</c:v>
                </c:pt>
                <c:pt idx="2">
                  <c:v>29.1</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wöchentlich</c:v>
                </c:pt>
                <c:pt idx="1">
                  <c:v>seltener</c:v>
                </c:pt>
                <c:pt idx="2">
                  <c:v>nie</c:v>
                </c:pt>
              </c:strCache>
            </c:strRef>
          </c:cat>
          <c:val>
            <c:numRef>
              <c:f>Tabelle1!$C$2:$C$4</c:f>
              <c:numCache>
                <c:formatCode>General</c:formatCode>
                <c:ptCount val="3"/>
                <c:pt idx="0">
                  <c:v>5.0999999999999996</c:v>
                </c:pt>
                <c:pt idx="1">
                  <c:v>67</c:v>
                </c:pt>
                <c:pt idx="2">
                  <c:v>27.9</c:v>
                </c:pt>
              </c:numCache>
            </c:numRef>
          </c:val>
        </c:ser>
        <c:dLbls>
          <c:showLegendKey val="0"/>
          <c:showVal val="1"/>
          <c:showCatName val="0"/>
          <c:showSerName val="0"/>
          <c:showPercent val="0"/>
          <c:showBubbleSize val="0"/>
        </c:dLbls>
        <c:gapWidth val="50"/>
        <c:shape val="box"/>
        <c:axId val="355956864"/>
        <c:axId val="355956472"/>
        <c:axId val="0"/>
      </c:bar3DChart>
      <c:catAx>
        <c:axId val="355956864"/>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55956472"/>
        <c:crosses val="autoZero"/>
        <c:auto val="1"/>
        <c:lblAlgn val="ctr"/>
        <c:lblOffset val="100"/>
        <c:noMultiLvlLbl val="0"/>
      </c:catAx>
      <c:valAx>
        <c:axId val="355956472"/>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55956864"/>
        <c:crosses val="autoZero"/>
        <c:crossBetween val="between"/>
        <c:majorUnit val="1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7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wöchentlich</c:v>
                </c:pt>
                <c:pt idx="1">
                  <c:v>seltener</c:v>
                </c:pt>
                <c:pt idx="2">
                  <c:v>nie</c:v>
                </c:pt>
              </c:strCache>
            </c:strRef>
          </c:cat>
          <c:val>
            <c:numRef>
              <c:f>Tabelle1!$B$2:$B$4</c:f>
              <c:numCache>
                <c:formatCode>General</c:formatCode>
                <c:ptCount val="3"/>
                <c:pt idx="0">
                  <c:v>0</c:v>
                </c:pt>
                <c:pt idx="1">
                  <c:v>23.2</c:v>
                </c:pt>
                <c:pt idx="2">
                  <c:v>76.8</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wöchentlich</c:v>
                </c:pt>
                <c:pt idx="1">
                  <c:v>seltener</c:v>
                </c:pt>
                <c:pt idx="2">
                  <c:v>nie</c:v>
                </c:pt>
              </c:strCache>
            </c:strRef>
          </c:cat>
          <c:val>
            <c:numRef>
              <c:f>Tabelle1!$C$2:$C$4</c:f>
              <c:numCache>
                <c:formatCode>General</c:formatCode>
                <c:ptCount val="3"/>
                <c:pt idx="0">
                  <c:v>9</c:v>
                </c:pt>
                <c:pt idx="1">
                  <c:v>79.2</c:v>
                </c:pt>
                <c:pt idx="2">
                  <c:v>11.8</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wöchentlich</c:v>
                </c:pt>
                <c:pt idx="1">
                  <c:v>seltener</c:v>
                </c:pt>
                <c:pt idx="2">
                  <c:v>nie</c:v>
                </c:pt>
              </c:strCache>
            </c:strRef>
          </c:cat>
          <c:val>
            <c:numRef>
              <c:f>Tabelle1!$D$2:$D$4</c:f>
              <c:numCache>
                <c:formatCode>General</c:formatCode>
                <c:ptCount val="3"/>
                <c:pt idx="0">
                  <c:v>20.5</c:v>
                </c:pt>
                <c:pt idx="1">
                  <c:v>73.2</c:v>
                </c:pt>
                <c:pt idx="2">
                  <c:v>6.3</c:v>
                </c:pt>
              </c:numCache>
            </c:numRef>
          </c:val>
        </c:ser>
        <c:dLbls>
          <c:showLegendKey val="0"/>
          <c:showVal val="1"/>
          <c:showCatName val="0"/>
          <c:showSerName val="0"/>
          <c:showPercent val="0"/>
          <c:showBubbleSize val="0"/>
        </c:dLbls>
        <c:gapWidth val="50"/>
        <c:shape val="box"/>
        <c:axId val="355963920"/>
        <c:axId val="355964312"/>
        <c:axId val="0"/>
      </c:bar3DChart>
      <c:catAx>
        <c:axId val="355963920"/>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55964312"/>
        <c:crosses val="autoZero"/>
        <c:auto val="1"/>
        <c:lblAlgn val="ctr"/>
        <c:lblOffset val="100"/>
        <c:noMultiLvlLbl val="0"/>
      </c:catAx>
      <c:valAx>
        <c:axId val="355964312"/>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55963920"/>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7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30"/>
      <c:rAngAx val="1"/>
    </c:view3D>
    <c:floor>
      <c:thickness val="0"/>
    </c:floor>
    <c:sideWall>
      <c:thickness val="0"/>
    </c:sideWall>
    <c:backWall>
      <c:thickness val="0"/>
    </c:backWall>
    <c:plotArea>
      <c:layout>
        <c:manualLayout>
          <c:layoutTarget val="inner"/>
          <c:xMode val="edge"/>
          <c:yMode val="edge"/>
          <c:x val="0.22699721128608924"/>
          <c:y val="6.4415020139087453E-2"/>
          <c:w val="0.70790387139107613"/>
          <c:h val="0.84155537919692669"/>
        </c:manualLayout>
      </c:layout>
      <c:bar3DChart>
        <c:barDir val="bar"/>
        <c:grouping val="percentStacked"/>
        <c:varyColors val="0"/>
        <c:ser>
          <c:idx val="0"/>
          <c:order val="0"/>
          <c:tx>
            <c:strRef>
              <c:f>Tabelle1!$B$1</c:f>
              <c:strCache>
                <c:ptCount val="1"/>
                <c:pt idx="0">
                  <c:v>Alkohol wöchentlich</c:v>
                </c:pt>
              </c:strCache>
            </c:strRef>
          </c:tx>
          <c:spPr>
            <a:solidFill>
              <a:srgbClr val="FF0000"/>
            </a:solidFill>
          </c:spPr>
          <c:invertIfNegative val="0"/>
          <c:dLbls>
            <c:numFmt formatCode="#,##0.0" sourceLinked="0"/>
            <c:spPr>
              <a:noFill/>
              <a:ln>
                <a:noFill/>
              </a:ln>
              <a:effectLst/>
            </c:spPr>
            <c:txPr>
              <a:bodyPr/>
              <a:lstStyle/>
              <a:p>
                <a:pPr>
                  <a:defRPr sz="1200">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Tabelle1!$A$2:$A$27</c:f>
              <c:strCache>
                <c:ptCount val="26"/>
                <c:pt idx="0">
                  <c:v>Ramsthal</c:v>
                </c:pt>
                <c:pt idx="1">
                  <c:v>Wartmannsroth</c:v>
                </c:pt>
                <c:pt idx="2">
                  <c:v>Schondra</c:v>
                </c:pt>
                <c:pt idx="3">
                  <c:v>Zeitlofs</c:v>
                </c:pt>
                <c:pt idx="4">
                  <c:v>Bad Brückenau</c:v>
                </c:pt>
                <c:pt idx="5">
                  <c:v>Euerdorf</c:v>
                </c:pt>
                <c:pt idx="6">
                  <c:v>Bad Bocklet</c:v>
                </c:pt>
                <c:pt idx="7">
                  <c:v>Bad Kissingen</c:v>
                </c:pt>
                <c:pt idx="8">
                  <c:v>Elfershausen</c:v>
                </c:pt>
                <c:pt idx="9">
                  <c:v>Oerlenbach</c:v>
                </c:pt>
                <c:pt idx="10">
                  <c:v>Maßbach</c:v>
                </c:pt>
                <c:pt idx="11">
                  <c:v>Aura a.d.Saale</c:v>
                </c:pt>
                <c:pt idx="12">
                  <c:v>Nüdlingen</c:v>
                </c:pt>
                <c:pt idx="13">
                  <c:v>Geroda</c:v>
                </c:pt>
                <c:pt idx="14">
                  <c:v>Oberthulba</c:v>
                </c:pt>
                <c:pt idx="15">
                  <c:v>Hammelburg</c:v>
                </c:pt>
                <c:pt idx="16">
                  <c:v>Rannungen</c:v>
                </c:pt>
                <c:pt idx="17">
                  <c:v>Münnerstadt</c:v>
                </c:pt>
                <c:pt idx="18">
                  <c:v>Burkardroth</c:v>
                </c:pt>
                <c:pt idx="19">
                  <c:v>Motten</c:v>
                </c:pt>
                <c:pt idx="20">
                  <c:v>Wildflecken</c:v>
                </c:pt>
                <c:pt idx="21">
                  <c:v>Sulzthal</c:v>
                </c:pt>
                <c:pt idx="22">
                  <c:v>Oberleichtersbach</c:v>
                </c:pt>
                <c:pt idx="23">
                  <c:v>Fuchsstadt</c:v>
                </c:pt>
                <c:pt idx="24">
                  <c:v>Thundorf i.Ufr.</c:v>
                </c:pt>
                <c:pt idx="25">
                  <c:v>Riedenberg</c:v>
                </c:pt>
              </c:strCache>
            </c:strRef>
          </c:cat>
          <c:val>
            <c:numRef>
              <c:f>Tabelle1!$B$2:$B$27</c:f>
              <c:numCache>
                <c:formatCode>General</c:formatCode>
                <c:ptCount val="26"/>
                <c:pt idx="0">
                  <c:v>0</c:v>
                </c:pt>
                <c:pt idx="1">
                  <c:v>4</c:v>
                </c:pt>
                <c:pt idx="2">
                  <c:v>4.2</c:v>
                </c:pt>
                <c:pt idx="3">
                  <c:v>4.3</c:v>
                </c:pt>
                <c:pt idx="4">
                  <c:v>6.1</c:v>
                </c:pt>
                <c:pt idx="5">
                  <c:v>6.3</c:v>
                </c:pt>
                <c:pt idx="6">
                  <c:v>6.4</c:v>
                </c:pt>
                <c:pt idx="7">
                  <c:v>7.4</c:v>
                </c:pt>
                <c:pt idx="8">
                  <c:v>8.3000000000000007</c:v>
                </c:pt>
                <c:pt idx="9">
                  <c:v>9.5</c:v>
                </c:pt>
                <c:pt idx="10">
                  <c:v>9.8000000000000007</c:v>
                </c:pt>
                <c:pt idx="11">
                  <c:v>10</c:v>
                </c:pt>
                <c:pt idx="12">
                  <c:v>10.5</c:v>
                </c:pt>
                <c:pt idx="13">
                  <c:v>11.1</c:v>
                </c:pt>
                <c:pt idx="14">
                  <c:v>11.7</c:v>
                </c:pt>
                <c:pt idx="15">
                  <c:v>12.6</c:v>
                </c:pt>
                <c:pt idx="16">
                  <c:v>13.3</c:v>
                </c:pt>
                <c:pt idx="17">
                  <c:v>14.1</c:v>
                </c:pt>
                <c:pt idx="18">
                  <c:v>14.3</c:v>
                </c:pt>
                <c:pt idx="19">
                  <c:v>14.8</c:v>
                </c:pt>
                <c:pt idx="20">
                  <c:v>16.7</c:v>
                </c:pt>
                <c:pt idx="21">
                  <c:v>20</c:v>
                </c:pt>
                <c:pt idx="22">
                  <c:v>21.4</c:v>
                </c:pt>
                <c:pt idx="23">
                  <c:v>21.7</c:v>
                </c:pt>
                <c:pt idx="24">
                  <c:v>23.8</c:v>
                </c:pt>
                <c:pt idx="25">
                  <c:v>38.5</c:v>
                </c:pt>
              </c:numCache>
            </c:numRef>
          </c:val>
        </c:ser>
        <c:ser>
          <c:idx val="1"/>
          <c:order val="1"/>
          <c:tx>
            <c:strRef>
              <c:f>Tabelle1!$C$1</c:f>
              <c:strCache>
                <c:ptCount val="1"/>
                <c:pt idx="0">
                  <c:v>Alkohol seltener</c:v>
                </c:pt>
              </c:strCache>
            </c:strRef>
          </c:tx>
          <c:spPr>
            <a:solidFill>
              <a:srgbClr val="FFFF99"/>
            </a:solidFill>
          </c:spPr>
          <c:invertIfNegative val="0"/>
          <c:dLbls>
            <c:numFmt formatCode="#,##0.0" sourceLinked="0"/>
            <c:spPr>
              <a:noFill/>
              <a:ln>
                <a:noFill/>
              </a:ln>
              <a:effectLst/>
            </c:spPr>
            <c:txPr>
              <a:bodyPr/>
              <a:lstStyle/>
              <a:p>
                <a:pPr>
                  <a:defRPr sz="1200">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Tabelle1!$A$2:$A$27</c:f>
              <c:strCache>
                <c:ptCount val="26"/>
                <c:pt idx="0">
                  <c:v>Ramsthal</c:v>
                </c:pt>
                <c:pt idx="1">
                  <c:v>Wartmannsroth</c:v>
                </c:pt>
                <c:pt idx="2">
                  <c:v>Schondra</c:v>
                </c:pt>
                <c:pt idx="3">
                  <c:v>Zeitlofs</c:v>
                </c:pt>
                <c:pt idx="4">
                  <c:v>Bad Brückenau</c:v>
                </c:pt>
                <c:pt idx="5">
                  <c:v>Euerdorf</c:v>
                </c:pt>
                <c:pt idx="6">
                  <c:v>Bad Bocklet</c:v>
                </c:pt>
                <c:pt idx="7">
                  <c:v>Bad Kissingen</c:v>
                </c:pt>
                <c:pt idx="8">
                  <c:v>Elfershausen</c:v>
                </c:pt>
                <c:pt idx="9">
                  <c:v>Oerlenbach</c:v>
                </c:pt>
                <c:pt idx="10">
                  <c:v>Maßbach</c:v>
                </c:pt>
                <c:pt idx="11">
                  <c:v>Aura a.d.Saale</c:v>
                </c:pt>
                <c:pt idx="12">
                  <c:v>Nüdlingen</c:v>
                </c:pt>
                <c:pt idx="13">
                  <c:v>Geroda</c:v>
                </c:pt>
                <c:pt idx="14">
                  <c:v>Oberthulba</c:v>
                </c:pt>
                <c:pt idx="15">
                  <c:v>Hammelburg</c:v>
                </c:pt>
                <c:pt idx="16">
                  <c:v>Rannungen</c:v>
                </c:pt>
                <c:pt idx="17">
                  <c:v>Münnerstadt</c:v>
                </c:pt>
                <c:pt idx="18">
                  <c:v>Burkardroth</c:v>
                </c:pt>
                <c:pt idx="19">
                  <c:v>Motten</c:v>
                </c:pt>
                <c:pt idx="20">
                  <c:v>Wildflecken</c:v>
                </c:pt>
                <c:pt idx="21">
                  <c:v>Sulzthal</c:v>
                </c:pt>
                <c:pt idx="22">
                  <c:v>Oberleichtersbach</c:v>
                </c:pt>
                <c:pt idx="23">
                  <c:v>Fuchsstadt</c:v>
                </c:pt>
                <c:pt idx="24">
                  <c:v>Thundorf i.Ufr.</c:v>
                </c:pt>
                <c:pt idx="25">
                  <c:v>Riedenberg</c:v>
                </c:pt>
              </c:strCache>
            </c:strRef>
          </c:cat>
          <c:val>
            <c:numRef>
              <c:f>Tabelle1!$C$2:$C$27</c:f>
              <c:numCache>
                <c:formatCode>General</c:formatCode>
                <c:ptCount val="26"/>
                <c:pt idx="0">
                  <c:v>83.3</c:v>
                </c:pt>
                <c:pt idx="1">
                  <c:v>76</c:v>
                </c:pt>
                <c:pt idx="2">
                  <c:v>83.3</c:v>
                </c:pt>
                <c:pt idx="3">
                  <c:v>73.900000000000006</c:v>
                </c:pt>
                <c:pt idx="4">
                  <c:v>59.8</c:v>
                </c:pt>
                <c:pt idx="5">
                  <c:v>81.3</c:v>
                </c:pt>
                <c:pt idx="6">
                  <c:v>68.099999999999994</c:v>
                </c:pt>
                <c:pt idx="7">
                  <c:v>61.9</c:v>
                </c:pt>
                <c:pt idx="8">
                  <c:v>64.599999999999994</c:v>
                </c:pt>
                <c:pt idx="9">
                  <c:v>57.1</c:v>
                </c:pt>
                <c:pt idx="10">
                  <c:v>55.7</c:v>
                </c:pt>
                <c:pt idx="11">
                  <c:v>80</c:v>
                </c:pt>
                <c:pt idx="12">
                  <c:v>50.9</c:v>
                </c:pt>
                <c:pt idx="13">
                  <c:v>66.7</c:v>
                </c:pt>
                <c:pt idx="14">
                  <c:v>51.9</c:v>
                </c:pt>
                <c:pt idx="15">
                  <c:v>59.3</c:v>
                </c:pt>
                <c:pt idx="16">
                  <c:v>60</c:v>
                </c:pt>
                <c:pt idx="17">
                  <c:v>57.6</c:v>
                </c:pt>
                <c:pt idx="18">
                  <c:v>67</c:v>
                </c:pt>
                <c:pt idx="19">
                  <c:v>59.3</c:v>
                </c:pt>
                <c:pt idx="20">
                  <c:v>52.4</c:v>
                </c:pt>
                <c:pt idx="21">
                  <c:v>50</c:v>
                </c:pt>
                <c:pt idx="22">
                  <c:v>46.4</c:v>
                </c:pt>
                <c:pt idx="23">
                  <c:v>65.2</c:v>
                </c:pt>
                <c:pt idx="24">
                  <c:v>47.6</c:v>
                </c:pt>
                <c:pt idx="25">
                  <c:v>30.8</c:v>
                </c:pt>
              </c:numCache>
            </c:numRef>
          </c:val>
        </c:ser>
        <c:ser>
          <c:idx val="2"/>
          <c:order val="2"/>
          <c:tx>
            <c:strRef>
              <c:f>Tabelle1!$D$1</c:f>
              <c:strCache>
                <c:ptCount val="1"/>
                <c:pt idx="0">
                  <c:v>Alkohol nie</c:v>
                </c:pt>
              </c:strCache>
            </c:strRef>
          </c:tx>
          <c:spPr>
            <a:solidFill>
              <a:srgbClr val="92D050"/>
            </a:solidFill>
          </c:spPr>
          <c:invertIfNegative val="0"/>
          <c:dLbls>
            <c:numFmt formatCode="#,##0.0" sourceLinked="0"/>
            <c:spPr>
              <a:noFill/>
              <a:ln>
                <a:noFill/>
              </a:ln>
              <a:effectLst/>
            </c:spPr>
            <c:txPr>
              <a:bodyPr/>
              <a:lstStyle/>
              <a:p>
                <a:pPr>
                  <a:defRPr sz="14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Tabelle1!$A$2:$A$27</c:f>
              <c:strCache>
                <c:ptCount val="26"/>
                <c:pt idx="0">
                  <c:v>Ramsthal</c:v>
                </c:pt>
                <c:pt idx="1">
                  <c:v>Wartmannsroth</c:v>
                </c:pt>
                <c:pt idx="2">
                  <c:v>Schondra</c:v>
                </c:pt>
                <c:pt idx="3">
                  <c:v>Zeitlofs</c:v>
                </c:pt>
                <c:pt idx="4">
                  <c:v>Bad Brückenau</c:v>
                </c:pt>
                <c:pt idx="5">
                  <c:v>Euerdorf</c:v>
                </c:pt>
                <c:pt idx="6">
                  <c:v>Bad Bocklet</c:v>
                </c:pt>
                <c:pt idx="7">
                  <c:v>Bad Kissingen</c:v>
                </c:pt>
                <c:pt idx="8">
                  <c:v>Elfershausen</c:v>
                </c:pt>
                <c:pt idx="9">
                  <c:v>Oerlenbach</c:v>
                </c:pt>
                <c:pt idx="10">
                  <c:v>Maßbach</c:v>
                </c:pt>
                <c:pt idx="11">
                  <c:v>Aura a.d.Saale</c:v>
                </c:pt>
                <c:pt idx="12">
                  <c:v>Nüdlingen</c:v>
                </c:pt>
                <c:pt idx="13">
                  <c:v>Geroda</c:v>
                </c:pt>
                <c:pt idx="14">
                  <c:v>Oberthulba</c:v>
                </c:pt>
                <c:pt idx="15">
                  <c:v>Hammelburg</c:v>
                </c:pt>
                <c:pt idx="16">
                  <c:v>Rannungen</c:v>
                </c:pt>
                <c:pt idx="17">
                  <c:v>Münnerstadt</c:v>
                </c:pt>
                <c:pt idx="18">
                  <c:v>Burkardroth</c:v>
                </c:pt>
                <c:pt idx="19">
                  <c:v>Motten</c:v>
                </c:pt>
                <c:pt idx="20">
                  <c:v>Wildflecken</c:v>
                </c:pt>
                <c:pt idx="21">
                  <c:v>Sulzthal</c:v>
                </c:pt>
                <c:pt idx="22">
                  <c:v>Oberleichtersbach</c:v>
                </c:pt>
                <c:pt idx="23">
                  <c:v>Fuchsstadt</c:v>
                </c:pt>
                <c:pt idx="24">
                  <c:v>Thundorf i.Ufr.</c:v>
                </c:pt>
                <c:pt idx="25">
                  <c:v>Riedenberg</c:v>
                </c:pt>
              </c:strCache>
            </c:strRef>
          </c:cat>
          <c:val>
            <c:numRef>
              <c:f>Tabelle1!$D$2:$D$27</c:f>
              <c:numCache>
                <c:formatCode>General</c:formatCode>
                <c:ptCount val="26"/>
                <c:pt idx="0">
                  <c:v>16.7</c:v>
                </c:pt>
                <c:pt idx="1">
                  <c:v>20</c:v>
                </c:pt>
                <c:pt idx="2">
                  <c:v>12.5</c:v>
                </c:pt>
                <c:pt idx="3">
                  <c:v>21.7</c:v>
                </c:pt>
                <c:pt idx="4">
                  <c:v>34.1</c:v>
                </c:pt>
                <c:pt idx="5">
                  <c:v>12.5</c:v>
                </c:pt>
                <c:pt idx="6">
                  <c:v>25.5</c:v>
                </c:pt>
                <c:pt idx="7">
                  <c:v>30.7</c:v>
                </c:pt>
                <c:pt idx="8">
                  <c:v>27.1</c:v>
                </c:pt>
                <c:pt idx="9">
                  <c:v>33.299999999999997</c:v>
                </c:pt>
                <c:pt idx="10">
                  <c:v>34.4</c:v>
                </c:pt>
                <c:pt idx="11">
                  <c:v>10</c:v>
                </c:pt>
                <c:pt idx="12">
                  <c:v>38.6</c:v>
                </c:pt>
                <c:pt idx="13">
                  <c:v>22.2</c:v>
                </c:pt>
                <c:pt idx="14">
                  <c:v>36.4</c:v>
                </c:pt>
                <c:pt idx="15">
                  <c:v>28.1</c:v>
                </c:pt>
                <c:pt idx="16">
                  <c:v>26.7</c:v>
                </c:pt>
                <c:pt idx="17">
                  <c:v>28.2</c:v>
                </c:pt>
                <c:pt idx="18">
                  <c:v>18.7</c:v>
                </c:pt>
                <c:pt idx="19">
                  <c:v>25.9</c:v>
                </c:pt>
                <c:pt idx="20">
                  <c:v>31</c:v>
                </c:pt>
                <c:pt idx="21">
                  <c:v>30</c:v>
                </c:pt>
                <c:pt idx="22">
                  <c:v>32.1</c:v>
                </c:pt>
                <c:pt idx="23">
                  <c:v>13</c:v>
                </c:pt>
                <c:pt idx="24">
                  <c:v>28.6</c:v>
                </c:pt>
                <c:pt idx="25">
                  <c:v>30.8</c:v>
                </c:pt>
              </c:numCache>
            </c:numRef>
          </c:val>
        </c:ser>
        <c:dLbls>
          <c:showLegendKey val="0"/>
          <c:showVal val="1"/>
          <c:showCatName val="0"/>
          <c:showSerName val="0"/>
          <c:showPercent val="0"/>
          <c:showBubbleSize val="0"/>
        </c:dLbls>
        <c:gapWidth val="50"/>
        <c:shape val="box"/>
        <c:axId val="355959216"/>
        <c:axId val="355965096"/>
        <c:axId val="0"/>
      </c:bar3DChart>
      <c:catAx>
        <c:axId val="355959216"/>
        <c:scaling>
          <c:orientation val="minMax"/>
        </c:scaling>
        <c:delete val="0"/>
        <c:axPos val="l"/>
        <c:numFmt formatCode="General" sourceLinked="0"/>
        <c:majorTickMark val="out"/>
        <c:minorTickMark val="none"/>
        <c:tickLblPos val="nextTo"/>
        <c:txPr>
          <a:bodyPr/>
          <a:lstStyle/>
          <a:p>
            <a:pPr>
              <a:defRPr sz="900"/>
            </a:pPr>
            <a:endParaRPr lang="de-DE"/>
          </a:p>
        </c:txPr>
        <c:crossAx val="355965096"/>
        <c:crosses val="autoZero"/>
        <c:auto val="1"/>
        <c:lblAlgn val="ctr"/>
        <c:lblOffset val="100"/>
        <c:noMultiLvlLbl val="0"/>
      </c:catAx>
      <c:valAx>
        <c:axId val="355965096"/>
        <c:scaling>
          <c:orientation val="minMax"/>
        </c:scaling>
        <c:delete val="0"/>
        <c:axPos val="b"/>
        <c:majorGridlines/>
        <c:numFmt formatCode="0%" sourceLinked="1"/>
        <c:majorTickMark val="out"/>
        <c:minorTickMark val="none"/>
        <c:tickLblPos val="nextTo"/>
        <c:crossAx val="355959216"/>
        <c:crosses val="autoZero"/>
        <c:crossBetween val="between"/>
        <c:majorUnit val="0.25"/>
      </c:valAx>
    </c:plotArea>
    <c:legend>
      <c:legendPos val="t"/>
      <c:layout/>
      <c:overlay val="0"/>
      <c:txPr>
        <a:bodyPr/>
        <a:lstStyle/>
        <a:p>
          <a:pPr>
            <a:defRPr sz="1600"/>
          </a:pPr>
          <a:endParaRPr lang="de-DE"/>
        </a:p>
      </c:txPr>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30"/>
      <c:rAngAx val="1"/>
    </c:view3D>
    <c:floor>
      <c:thickness val="0"/>
    </c:floor>
    <c:sideWall>
      <c:thickness val="0"/>
    </c:sideWall>
    <c:backWall>
      <c:thickness val="0"/>
    </c:backWall>
    <c:plotArea>
      <c:layout>
        <c:manualLayout>
          <c:layoutTarget val="inner"/>
          <c:xMode val="edge"/>
          <c:yMode val="edge"/>
          <c:x val="0.22699721128608924"/>
          <c:y val="6.4415020139087453E-2"/>
          <c:w val="0.70790387139107613"/>
          <c:h val="0.84155537919692669"/>
        </c:manualLayout>
      </c:layout>
      <c:bar3DChart>
        <c:barDir val="bar"/>
        <c:grouping val="percentStacked"/>
        <c:varyColors val="0"/>
        <c:ser>
          <c:idx val="0"/>
          <c:order val="0"/>
          <c:tx>
            <c:strRef>
              <c:f>Tabelle1!$B$1</c:f>
              <c:strCache>
                <c:ptCount val="1"/>
                <c:pt idx="0">
                  <c:v>Alkohol wöchentlich</c:v>
                </c:pt>
              </c:strCache>
            </c:strRef>
          </c:tx>
          <c:spPr>
            <a:solidFill>
              <a:srgbClr val="FF0000"/>
            </a:solidFill>
          </c:spPr>
          <c:invertIfNegative val="0"/>
          <c:dLbls>
            <c:numFmt formatCode="#,##0.0" sourceLinked="0"/>
            <c:spPr>
              <a:noFill/>
              <a:ln>
                <a:noFill/>
              </a:ln>
              <a:effectLst/>
            </c:spPr>
            <c:txPr>
              <a:bodyPr/>
              <a:lstStyle/>
              <a:p>
                <a:pPr>
                  <a:defRPr sz="1200">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Tabelle1!$A$2:$A$27</c:f>
              <c:strCache>
                <c:ptCount val="26"/>
                <c:pt idx="0">
                  <c:v>Aura a.d.Saale</c:v>
                </c:pt>
                <c:pt idx="1">
                  <c:v>Schondra</c:v>
                </c:pt>
                <c:pt idx="2">
                  <c:v>Euerdorf</c:v>
                </c:pt>
                <c:pt idx="3">
                  <c:v>Fuchsstadt</c:v>
                </c:pt>
                <c:pt idx="4">
                  <c:v>Ramsthal</c:v>
                </c:pt>
                <c:pt idx="5">
                  <c:v>Burkardroth</c:v>
                </c:pt>
                <c:pt idx="6">
                  <c:v>Wartmannsroth</c:v>
                </c:pt>
                <c:pt idx="7">
                  <c:v>Zeitlofs</c:v>
                </c:pt>
                <c:pt idx="8">
                  <c:v>Geroda</c:v>
                </c:pt>
                <c:pt idx="9">
                  <c:v>Bad Bocklet</c:v>
                </c:pt>
                <c:pt idx="10">
                  <c:v>Motten</c:v>
                </c:pt>
                <c:pt idx="11">
                  <c:v>Rannungen</c:v>
                </c:pt>
                <c:pt idx="12">
                  <c:v>Elfershausen</c:v>
                </c:pt>
                <c:pt idx="13">
                  <c:v>Hammelburg</c:v>
                </c:pt>
                <c:pt idx="14">
                  <c:v>Münnerstadt</c:v>
                </c:pt>
                <c:pt idx="15">
                  <c:v>Thundorf i.Ufr.</c:v>
                </c:pt>
                <c:pt idx="16">
                  <c:v>Sulzthal</c:v>
                </c:pt>
                <c:pt idx="17">
                  <c:v>Bad Kissingen</c:v>
                </c:pt>
                <c:pt idx="18">
                  <c:v>Riedenberg</c:v>
                </c:pt>
                <c:pt idx="19">
                  <c:v>Wildflecken</c:v>
                </c:pt>
                <c:pt idx="20">
                  <c:v>Oberleichtersbach</c:v>
                </c:pt>
                <c:pt idx="21">
                  <c:v>Oerlenbach</c:v>
                </c:pt>
                <c:pt idx="22">
                  <c:v>Bad Brückenau</c:v>
                </c:pt>
                <c:pt idx="23">
                  <c:v>Maßbach</c:v>
                </c:pt>
                <c:pt idx="24">
                  <c:v>Oberthulba</c:v>
                </c:pt>
                <c:pt idx="25">
                  <c:v>Nüdlingen</c:v>
                </c:pt>
              </c:strCache>
            </c:strRef>
          </c:cat>
          <c:val>
            <c:numRef>
              <c:f>Tabelle1!$B$2:$B$27</c:f>
              <c:numCache>
                <c:formatCode>General</c:formatCode>
                <c:ptCount val="26"/>
                <c:pt idx="0">
                  <c:v>10</c:v>
                </c:pt>
                <c:pt idx="1">
                  <c:v>4.2</c:v>
                </c:pt>
                <c:pt idx="2">
                  <c:v>6.3</c:v>
                </c:pt>
                <c:pt idx="3">
                  <c:v>21.7</c:v>
                </c:pt>
                <c:pt idx="4">
                  <c:v>0</c:v>
                </c:pt>
                <c:pt idx="5">
                  <c:v>14.3</c:v>
                </c:pt>
                <c:pt idx="6">
                  <c:v>4</c:v>
                </c:pt>
                <c:pt idx="7">
                  <c:v>4.3</c:v>
                </c:pt>
                <c:pt idx="8">
                  <c:v>11.1</c:v>
                </c:pt>
                <c:pt idx="9">
                  <c:v>6.4</c:v>
                </c:pt>
                <c:pt idx="10">
                  <c:v>14.8</c:v>
                </c:pt>
                <c:pt idx="11">
                  <c:v>13.3</c:v>
                </c:pt>
                <c:pt idx="12">
                  <c:v>8.3000000000000007</c:v>
                </c:pt>
                <c:pt idx="13">
                  <c:v>12.6</c:v>
                </c:pt>
                <c:pt idx="14">
                  <c:v>14.1</c:v>
                </c:pt>
                <c:pt idx="15">
                  <c:v>23.8</c:v>
                </c:pt>
                <c:pt idx="16">
                  <c:v>20</c:v>
                </c:pt>
                <c:pt idx="17">
                  <c:v>7.4</c:v>
                </c:pt>
                <c:pt idx="18">
                  <c:v>38.5</c:v>
                </c:pt>
                <c:pt idx="19">
                  <c:v>16.7</c:v>
                </c:pt>
                <c:pt idx="20">
                  <c:v>21.4</c:v>
                </c:pt>
                <c:pt idx="21">
                  <c:v>9.5</c:v>
                </c:pt>
                <c:pt idx="22">
                  <c:v>6.1</c:v>
                </c:pt>
                <c:pt idx="23">
                  <c:v>9.8000000000000007</c:v>
                </c:pt>
                <c:pt idx="24">
                  <c:v>11.7</c:v>
                </c:pt>
                <c:pt idx="25">
                  <c:v>10.5</c:v>
                </c:pt>
              </c:numCache>
            </c:numRef>
          </c:val>
        </c:ser>
        <c:ser>
          <c:idx val="1"/>
          <c:order val="1"/>
          <c:tx>
            <c:strRef>
              <c:f>Tabelle1!$C$1</c:f>
              <c:strCache>
                <c:ptCount val="1"/>
                <c:pt idx="0">
                  <c:v>Alkohol seltener</c:v>
                </c:pt>
              </c:strCache>
            </c:strRef>
          </c:tx>
          <c:spPr>
            <a:solidFill>
              <a:srgbClr val="FFFF99"/>
            </a:solidFill>
          </c:spPr>
          <c:invertIfNegative val="0"/>
          <c:dLbls>
            <c:numFmt formatCode="#,##0.0" sourceLinked="0"/>
            <c:spPr>
              <a:noFill/>
              <a:ln>
                <a:noFill/>
              </a:ln>
              <a:effectLst/>
            </c:spPr>
            <c:txPr>
              <a:bodyPr/>
              <a:lstStyle/>
              <a:p>
                <a:pPr>
                  <a:defRPr sz="1200">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Tabelle1!$A$2:$A$27</c:f>
              <c:strCache>
                <c:ptCount val="26"/>
                <c:pt idx="0">
                  <c:v>Aura a.d.Saale</c:v>
                </c:pt>
                <c:pt idx="1">
                  <c:v>Schondra</c:v>
                </c:pt>
                <c:pt idx="2">
                  <c:v>Euerdorf</c:v>
                </c:pt>
                <c:pt idx="3">
                  <c:v>Fuchsstadt</c:v>
                </c:pt>
                <c:pt idx="4">
                  <c:v>Ramsthal</c:v>
                </c:pt>
                <c:pt idx="5">
                  <c:v>Burkardroth</c:v>
                </c:pt>
                <c:pt idx="6">
                  <c:v>Wartmannsroth</c:v>
                </c:pt>
                <c:pt idx="7">
                  <c:v>Zeitlofs</c:v>
                </c:pt>
                <c:pt idx="8">
                  <c:v>Geroda</c:v>
                </c:pt>
                <c:pt idx="9">
                  <c:v>Bad Bocklet</c:v>
                </c:pt>
                <c:pt idx="10">
                  <c:v>Motten</c:v>
                </c:pt>
                <c:pt idx="11">
                  <c:v>Rannungen</c:v>
                </c:pt>
                <c:pt idx="12">
                  <c:v>Elfershausen</c:v>
                </c:pt>
                <c:pt idx="13">
                  <c:v>Hammelburg</c:v>
                </c:pt>
                <c:pt idx="14">
                  <c:v>Münnerstadt</c:v>
                </c:pt>
                <c:pt idx="15">
                  <c:v>Thundorf i.Ufr.</c:v>
                </c:pt>
                <c:pt idx="16">
                  <c:v>Sulzthal</c:v>
                </c:pt>
                <c:pt idx="17">
                  <c:v>Bad Kissingen</c:v>
                </c:pt>
                <c:pt idx="18">
                  <c:v>Riedenberg</c:v>
                </c:pt>
                <c:pt idx="19">
                  <c:v>Wildflecken</c:v>
                </c:pt>
                <c:pt idx="20">
                  <c:v>Oberleichtersbach</c:v>
                </c:pt>
                <c:pt idx="21">
                  <c:v>Oerlenbach</c:v>
                </c:pt>
                <c:pt idx="22">
                  <c:v>Bad Brückenau</c:v>
                </c:pt>
                <c:pt idx="23">
                  <c:v>Maßbach</c:v>
                </c:pt>
                <c:pt idx="24">
                  <c:v>Oberthulba</c:v>
                </c:pt>
                <c:pt idx="25">
                  <c:v>Nüdlingen</c:v>
                </c:pt>
              </c:strCache>
            </c:strRef>
          </c:cat>
          <c:val>
            <c:numRef>
              <c:f>Tabelle1!$C$2:$C$27</c:f>
              <c:numCache>
                <c:formatCode>General</c:formatCode>
                <c:ptCount val="26"/>
                <c:pt idx="0">
                  <c:v>80</c:v>
                </c:pt>
                <c:pt idx="1">
                  <c:v>83.3</c:v>
                </c:pt>
                <c:pt idx="2">
                  <c:v>81.3</c:v>
                </c:pt>
                <c:pt idx="3">
                  <c:v>65.2</c:v>
                </c:pt>
                <c:pt idx="4">
                  <c:v>83.3</c:v>
                </c:pt>
                <c:pt idx="5">
                  <c:v>67</c:v>
                </c:pt>
                <c:pt idx="6">
                  <c:v>76</c:v>
                </c:pt>
                <c:pt idx="7">
                  <c:v>73.900000000000006</c:v>
                </c:pt>
                <c:pt idx="8">
                  <c:v>66.7</c:v>
                </c:pt>
                <c:pt idx="9">
                  <c:v>68.099999999999994</c:v>
                </c:pt>
                <c:pt idx="10">
                  <c:v>59.3</c:v>
                </c:pt>
                <c:pt idx="11">
                  <c:v>60</c:v>
                </c:pt>
                <c:pt idx="12">
                  <c:v>64.599999999999994</c:v>
                </c:pt>
                <c:pt idx="13">
                  <c:v>59.3</c:v>
                </c:pt>
                <c:pt idx="14">
                  <c:v>57.6</c:v>
                </c:pt>
                <c:pt idx="15">
                  <c:v>47.6</c:v>
                </c:pt>
                <c:pt idx="16">
                  <c:v>50</c:v>
                </c:pt>
                <c:pt idx="17">
                  <c:v>61.9</c:v>
                </c:pt>
                <c:pt idx="18">
                  <c:v>30.8</c:v>
                </c:pt>
                <c:pt idx="19">
                  <c:v>52.4</c:v>
                </c:pt>
                <c:pt idx="20">
                  <c:v>46.4</c:v>
                </c:pt>
                <c:pt idx="21">
                  <c:v>57.1</c:v>
                </c:pt>
                <c:pt idx="22">
                  <c:v>59.8</c:v>
                </c:pt>
                <c:pt idx="23">
                  <c:v>55.7</c:v>
                </c:pt>
                <c:pt idx="24">
                  <c:v>51.9</c:v>
                </c:pt>
                <c:pt idx="25">
                  <c:v>50.9</c:v>
                </c:pt>
              </c:numCache>
            </c:numRef>
          </c:val>
        </c:ser>
        <c:ser>
          <c:idx val="2"/>
          <c:order val="2"/>
          <c:tx>
            <c:strRef>
              <c:f>Tabelle1!$D$1</c:f>
              <c:strCache>
                <c:ptCount val="1"/>
                <c:pt idx="0">
                  <c:v>Alkohol nie</c:v>
                </c:pt>
              </c:strCache>
            </c:strRef>
          </c:tx>
          <c:spPr>
            <a:solidFill>
              <a:srgbClr val="92D050"/>
            </a:solidFill>
          </c:spPr>
          <c:invertIfNegative val="0"/>
          <c:dLbls>
            <c:numFmt formatCode="#,##0.0" sourceLinked="0"/>
            <c:spPr>
              <a:noFill/>
              <a:ln>
                <a:noFill/>
              </a:ln>
              <a:effectLst/>
            </c:spPr>
            <c:txPr>
              <a:bodyPr/>
              <a:lstStyle/>
              <a:p>
                <a:pPr>
                  <a:defRPr sz="14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Tabelle1!$A$2:$A$27</c:f>
              <c:strCache>
                <c:ptCount val="26"/>
                <c:pt idx="0">
                  <c:v>Aura a.d.Saale</c:v>
                </c:pt>
                <c:pt idx="1">
                  <c:v>Schondra</c:v>
                </c:pt>
                <c:pt idx="2">
                  <c:v>Euerdorf</c:v>
                </c:pt>
                <c:pt idx="3">
                  <c:v>Fuchsstadt</c:v>
                </c:pt>
                <c:pt idx="4">
                  <c:v>Ramsthal</c:v>
                </c:pt>
                <c:pt idx="5">
                  <c:v>Burkardroth</c:v>
                </c:pt>
                <c:pt idx="6">
                  <c:v>Wartmannsroth</c:v>
                </c:pt>
                <c:pt idx="7">
                  <c:v>Zeitlofs</c:v>
                </c:pt>
                <c:pt idx="8">
                  <c:v>Geroda</c:v>
                </c:pt>
                <c:pt idx="9">
                  <c:v>Bad Bocklet</c:v>
                </c:pt>
                <c:pt idx="10">
                  <c:v>Motten</c:v>
                </c:pt>
                <c:pt idx="11">
                  <c:v>Rannungen</c:v>
                </c:pt>
                <c:pt idx="12">
                  <c:v>Elfershausen</c:v>
                </c:pt>
                <c:pt idx="13">
                  <c:v>Hammelburg</c:v>
                </c:pt>
                <c:pt idx="14">
                  <c:v>Münnerstadt</c:v>
                </c:pt>
                <c:pt idx="15">
                  <c:v>Thundorf i.Ufr.</c:v>
                </c:pt>
                <c:pt idx="16">
                  <c:v>Sulzthal</c:v>
                </c:pt>
                <c:pt idx="17">
                  <c:v>Bad Kissingen</c:v>
                </c:pt>
                <c:pt idx="18">
                  <c:v>Riedenberg</c:v>
                </c:pt>
                <c:pt idx="19">
                  <c:v>Wildflecken</c:v>
                </c:pt>
                <c:pt idx="20">
                  <c:v>Oberleichtersbach</c:v>
                </c:pt>
                <c:pt idx="21">
                  <c:v>Oerlenbach</c:v>
                </c:pt>
                <c:pt idx="22">
                  <c:v>Bad Brückenau</c:v>
                </c:pt>
                <c:pt idx="23">
                  <c:v>Maßbach</c:v>
                </c:pt>
                <c:pt idx="24">
                  <c:v>Oberthulba</c:v>
                </c:pt>
                <c:pt idx="25">
                  <c:v>Nüdlingen</c:v>
                </c:pt>
              </c:strCache>
            </c:strRef>
          </c:cat>
          <c:val>
            <c:numRef>
              <c:f>Tabelle1!$D$2:$D$27</c:f>
              <c:numCache>
                <c:formatCode>General</c:formatCode>
                <c:ptCount val="26"/>
                <c:pt idx="0">
                  <c:v>10</c:v>
                </c:pt>
                <c:pt idx="1">
                  <c:v>12.5</c:v>
                </c:pt>
                <c:pt idx="2">
                  <c:v>12.5</c:v>
                </c:pt>
                <c:pt idx="3">
                  <c:v>13</c:v>
                </c:pt>
                <c:pt idx="4">
                  <c:v>16.7</c:v>
                </c:pt>
                <c:pt idx="5">
                  <c:v>18.7</c:v>
                </c:pt>
                <c:pt idx="6">
                  <c:v>20</c:v>
                </c:pt>
                <c:pt idx="7">
                  <c:v>21.7</c:v>
                </c:pt>
                <c:pt idx="8">
                  <c:v>22.2</c:v>
                </c:pt>
                <c:pt idx="9">
                  <c:v>25.5</c:v>
                </c:pt>
                <c:pt idx="10">
                  <c:v>25.9</c:v>
                </c:pt>
                <c:pt idx="11">
                  <c:v>26.7</c:v>
                </c:pt>
                <c:pt idx="12">
                  <c:v>27.1</c:v>
                </c:pt>
                <c:pt idx="13">
                  <c:v>28.1</c:v>
                </c:pt>
                <c:pt idx="14">
                  <c:v>28.2</c:v>
                </c:pt>
                <c:pt idx="15">
                  <c:v>28.6</c:v>
                </c:pt>
                <c:pt idx="16">
                  <c:v>30</c:v>
                </c:pt>
                <c:pt idx="17">
                  <c:v>30.7</c:v>
                </c:pt>
                <c:pt idx="18">
                  <c:v>30.8</c:v>
                </c:pt>
                <c:pt idx="19">
                  <c:v>31</c:v>
                </c:pt>
                <c:pt idx="20">
                  <c:v>32.1</c:v>
                </c:pt>
                <c:pt idx="21">
                  <c:v>33.299999999999997</c:v>
                </c:pt>
                <c:pt idx="22">
                  <c:v>34.1</c:v>
                </c:pt>
                <c:pt idx="23">
                  <c:v>34.4</c:v>
                </c:pt>
                <c:pt idx="24">
                  <c:v>36.4</c:v>
                </c:pt>
                <c:pt idx="25">
                  <c:v>38.6</c:v>
                </c:pt>
              </c:numCache>
            </c:numRef>
          </c:val>
        </c:ser>
        <c:dLbls>
          <c:showLegendKey val="0"/>
          <c:showVal val="1"/>
          <c:showCatName val="0"/>
          <c:showSerName val="0"/>
          <c:showPercent val="0"/>
          <c:showBubbleSize val="0"/>
        </c:dLbls>
        <c:gapWidth val="50"/>
        <c:shape val="box"/>
        <c:axId val="355965880"/>
        <c:axId val="355966272"/>
        <c:axId val="0"/>
      </c:bar3DChart>
      <c:catAx>
        <c:axId val="355965880"/>
        <c:scaling>
          <c:orientation val="minMax"/>
        </c:scaling>
        <c:delete val="0"/>
        <c:axPos val="l"/>
        <c:numFmt formatCode="General" sourceLinked="0"/>
        <c:majorTickMark val="out"/>
        <c:minorTickMark val="none"/>
        <c:tickLblPos val="nextTo"/>
        <c:txPr>
          <a:bodyPr/>
          <a:lstStyle/>
          <a:p>
            <a:pPr>
              <a:defRPr sz="900"/>
            </a:pPr>
            <a:endParaRPr lang="de-DE"/>
          </a:p>
        </c:txPr>
        <c:crossAx val="355966272"/>
        <c:crosses val="autoZero"/>
        <c:auto val="1"/>
        <c:lblAlgn val="ctr"/>
        <c:lblOffset val="100"/>
        <c:noMultiLvlLbl val="0"/>
      </c:catAx>
      <c:valAx>
        <c:axId val="355966272"/>
        <c:scaling>
          <c:orientation val="minMax"/>
        </c:scaling>
        <c:delete val="0"/>
        <c:axPos val="b"/>
        <c:majorGridlines/>
        <c:numFmt formatCode="0%" sourceLinked="1"/>
        <c:majorTickMark val="out"/>
        <c:minorTickMark val="none"/>
        <c:tickLblPos val="nextTo"/>
        <c:crossAx val="355965880"/>
        <c:crosses val="autoZero"/>
        <c:crossBetween val="between"/>
        <c:majorUnit val="0.25"/>
      </c:valAx>
    </c:plotArea>
    <c:legend>
      <c:legendPos val="t"/>
      <c:layout/>
      <c:overlay val="0"/>
      <c:txPr>
        <a:bodyPr/>
        <a:lstStyle/>
        <a:p>
          <a:pPr>
            <a:defRPr sz="1600"/>
          </a:pPr>
          <a:endParaRPr lang="de-DE"/>
        </a:p>
      </c:txPr>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2013</c:v>
                </c:pt>
              </c:strCache>
            </c:strRef>
          </c:tx>
          <c:spPr>
            <a:solidFill>
              <a:schemeClr val="accent4">
                <a:lumMod val="75000"/>
              </a:schemeClr>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74.900000000000006</c:v>
                </c:pt>
                <c:pt idx="1">
                  <c:v>25.1</c:v>
                </c:pt>
              </c:numCache>
            </c:numRef>
          </c:val>
        </c:ser>
        <c:ser>
          <c:idx val="1"/>
          <c:order val="1"/>
          <c:tx>
            <c:strRef>
              <c:f>Tabelle1!$C$1</c:f>
              <c:strCache>
                <c:ptCount val="1"/>
                <c:pt idx="0">
                  <c:v>1999</c:v>
                </c:pt>
              </c:strCache>
            </c:strRef>
          </c:tx>
          <c:spPr>
            <a:solidFill>
              <a:schemeClr val="bg1">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82.4</c:v>
                </c:pt>
                <c:pt idx="1">
                  <c:v>13.7</c:v>
                </c:pt>
              </c:numCache>
            </c:numRef>
          </c:val>
        </c:ser>
        <c:dLbls>
          <c:showLegendKey val="0"/>
          <c:showVal val="1"/>
          <c:showCatName val="0"/>
          <c:showSerName val="0"/>
          <c:showPercent val="0"/>
          <c:showBubbleSize val="0"/>
        </c:dLbls>
        <c:gapWidth val="100"/>
        <c:shape val="box"/>
        <c:axId val="354127808"/>
        <c:axId val="354132904"/>
        <c:axId val="0"/>
      </c:bar3DChart>
      <c:catAx>
        <c:axId val="354127808"/>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54132904"/>
        <c:crosses val="autoZero"/>
        <c:auto val="1"/>
        <c:lblAlgn val="ctr"/>
        <c:lblOffset val="100"/>
        <c:noMultiLvlLbl val="0"/>
      </c:catAx>
      <c:valAx>
        <c:axId val="354132904"/>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54127808"/>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im Wohnort</c:v>
                </c:pt>
                <c:pt idx="1">
                  <c:v>in anderen Orten</c:v>
                </c:pt>
              </c:strCache>
            </c:strRef>
          </c:cat>
          <c:val>
            <c:numRef>
              <c:f>Tabelle1!$B$2:$B$3</c:f>
              <c:numCache>
                <c:formatCode>General</c:formatCode>
                <c:ptCount val="2"/>
                <c:pt idx="0">
                  <c:v>84.7</c:v>
                </c:pt>
                <c:pt idx="1">
                  <c:v>15.3</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im Wohnort</c:v>
                </c:pt>
                <c:pt idx="1">
                  <c:v>in anderen Orten</c:v>
                </c:pt>
              </c:strCache>
            </c:strRef>
          </c:cat>
          <c:val>
            <c:numRef>
              <c:f>Tabelle1!$C$2:$C$3</c:f>
              <c:numCache>
                <c:formatCode>General</c:formatCode>
                <c:ptCount val="2"/>
                <c:pt idx="0">
                  <c:v>78.599999999999994</c:v>
                </c:pt>
                <c:pt idx="1">
                  <c:v>21.4</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im Wohnort</c:v>
                </c:pt>
                <c:pt idx="1">
                  <c:v>in anderen Orten</c:v>
                </c:pt>
              </c:strCache>
            </c:strRef>
          </c:cat>
          <c:val>
            <c:numRef>
              <c:f>Tabelle1!$D$2:$D$3</c:f>
              <c:numCache>
                <c:formatCode>General</c:formatCode>
                <c:ptCount val="2"/>
                <c:pt idx="0">
                  <c:v>68.8</c:v>
                </c:pt>
                <c:pt idx="1">
                  <c:v>31.2</c:v>
                </c:pt>
              </c:numCache>
            </c:numRef>
          </c:val>
        </c:ser>
        <c:dLbls>
          <c:showLegendKey val="0"/>
          <c:showVal val="1"/>
          <c:showCatName val="0"/>
          <c:showSerName val="0"/>
          <c:showPercent val="0"/>
          <c:showBubbleSize val="0"/>
        </c:dLbls>
        <c:gapWidth val="100"/>
        <c:shape val="box"/>
        <c:axId val="315395512"/>
        <c:axId val="315395904"/>
        <c:axId val="0"/>
      </c:bar3DChart>
      <c:catAx>
        <c:axId val="315395512"/>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15395904"/>
        <c:crosses val="autoZero"/>
        <c:auto val="1"/>
        <c:lblAlgn val="ctr"/>
        <c:lblOffset val="100"/>
        <c:noMultiLvlLbl val="0"/>
      </c:catAx>
      <c:valAx>
        <c:axId val="315395904"/>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15395512"/>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70.099999999999994</c:v>
                </c:pt>
                <c:pt idx="1">
                  <c:v>29.9</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79.7</c:v>
                </c:pt>
                <c:pt idx="1">
                  <c:v>20.3</c:v>
                </c:pt>
              </c:numCache>
            </c:numRef>
          </c:val>
        </c:ser>
        <c:dLbls>
          <c:showLegendKey val="0"/>
          <c:showVal val="1"/>
          <c:showCatName val="0"/>
          <c:showSerName val="0"/>
          <c:showPercent val="0"/>
          <c:showBubbleSize val="0"/>
        </c:dLbls>
        <c:gapWidth val="100"/>
        <c:shape val="box"/>
        <c:axId val="356721488"/>
        <c:axId val="356721880"/>
        <c:axId val="0"/>
      </c:bar3DChart>
      <c:catAx>
        <c:axId val="356721488"/>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56721880"/>
        <c:crosses val="autoZero"/>
        <c:auto val="1"/>
        <c:lblAlgn val="ctr"/>
        <c:lblOffset val="100"/>
        <c:noMultiLvlLbl val="0"/>
      </c:catAx>
      <c:valAx>
        <c:axId val="356721880"/>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56721488"/>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8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86.9</c:v>
                </c:pt>
                <c:pt idx="1">
                  <c:v>13.1</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72.099999999999994</c:v>
                </c:pt>
                <c:pt idx="1">
                  <c:v>27.9</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Tabelle1!$D$2:$D$3</c:f>
              <c:numCache>
                <c:formatCode>General</c:formatCode>
                <c:ptCount val="2"/>
                <c:pt idx="0">
                  <c:v>68.400000000000006</c:v>
                </c:pt>
                <c:pt idx="1">
                  <c:v>31.6</c:v>
                </c:pt>
              </c:numCache>
            </c:numRef>
          </c:val>
        </c:ser>
        <c:dLbls>
          <c:showLegendKey val="0"/>
          <c:showVal val="1"/>
          <c:showCatName val="0"/>
          <c:showSerName val="0"/>
          <c:showPercent val="0"/>
          <c:showBubbleSize val="0"/>
        </c:dLbls>
        <c:gapWidth val="100"/>
        <c:shape val="box"/>
        <c:axId val="356722664"/>
        <c:axId val="356723056"/>
        <c:axId val="0"/>
      </c:bar3DChart>
      <c:catAx>
        <c:axId val="356722664"/>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56723056"/>
        <c:crosses val="autoZero"/>
        <c:auto val="1"/>
        <c:lblAlgn val="ctr"/>
        <c:lblOffset val="100"/>
        <c:noMultiLvlLbl val="0"/>
      </c:catAx>
      <c:valAx>
        <c:axId val="356723056"/>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56722664"/>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8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2013</c:v>
                </c:pt>
              </c:strCache>
            </c:strRef>
          </c:tx>
          <c:spPr>
            <a:solidFill>
              <a:schemeClr val="accent4">
                <a:lumMod val="75000"/>
              </a:schemeClr>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19.399999999999999</c:v>
                </c:pt>
                <c:pt idx="1">
                  <c:v>80.599999999999994</c:v>
                </c:pt>
              </c:numCache>
            </c:numRef>
          </c:val>
        </c:ser>
        <c:ser>
          <c:idx val="1"/>
          <c:order val="1"/>
          <c:tx>
            <c:strRef>
              <c:f>Tabelle1!$C$1</c:f>
              <c:strCache>
                <c:ptCount val="1"/>
                <c:pt idx="0">
                  <c:v>1999</c:v>
                </c:pt>
              </c:strCache>
            </c:strRef>
          </c:tx>
          <c:spPr>
            <a:solidFill>
              <a:schemeClr val="bg1">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20.100000000000001</c:v>
                </c:pt>
                <c:pt idx="1">
                  <c:v>75.2</c:v>
                </c:pt>
              </c:numCache>
            </c:numRef>
          </c:val>
        </c:ser>
        <c:dLbls>
          <c:showLegendKey val="0"/>
          <c:showVal val="1"/>
          <c:showCatName val="0"/>
          <c:showSerName val="0"/>
          <c:showPercent val="0"/>
          <c:showBubbleSize val="0"/>
        </c:dLbls>
        <c:gapWidth val="100"/>
        <c:shape val="box"/>
        <c:axId val="356724232"/>
        <c:axId val="356724624"/>
        <c:axId val="0"/>
      </c:bar3DChart>
      <c:catAx>
        <c:axId val="356724232"/>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56724624"/>
        <c:crosses val="autoZero"/>
        <c:auto val="1"/>
        <c:lblAlgn val="ctr"/>
        <c:lblOffset val="100"/>
        <c:noMultiLvlLbl val="0"/>
      </c:catAx>
      <c:valAx>
        <c:axId val="356724624"/>
        <c:scaling>
          <c:orientation val="minMax"/>
          <c:min val="0"/>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56724232"/>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8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23.9</c:v>
                </c:pt>
                <c:pt idx="1">
                  <c:v>76.099999999999994</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15.1</c:v>
                </c:pt>
                <c:pt idx="1">
                  <c:v>84.9</c:v>
                </c:pt>
              </c:numCache>
            </c:numRef>
          </c:val>
        </c:ser>
        <c:dLbls>
          <c:showLegendKey val="0"/>
          <c:showVal val="1"/>
          <c:showCatName val="0"/>
          <c:showSerName val="0"/>
          <c:showPercent val="0"/>
          <c:showBubbleSize val="0"/>
        </c:dLbls>
        <c:gapWidth val="100"/>
        <c:shape val="box"/>
        <c:axId val="356725016"/>
        <c:axId val="356725408"/>
        <c:axId val="0"/>
      </c:bar3DChart>
      <c:catAx>
        <c:axId val="356725016"/>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56725408"/>
        <c:crosses val="autoZero"/>
        <c:auto val="1"/>
        <c:lblAlgn val="ctr"/>
        <c:lblOffset val="100"/>
        <c:noMultiLvlLbl val="0"/>
      </c:catAx>
      <c:valAx>
        <c:axId val="356725408"/>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56725016"/>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8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9.1999999999999993</c:v>
                </c:pt>
                <c:pt idx="1">
                  <c:v>90.8</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23.3</c:v>
                </c:pt>
                <c:pt idx="1">
                  <c:v>77.7</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Tabelle1!$D$2:$D$3</c:f>
              <c:numCache>
                <c:formatCode>General</c:formatCode>
                <c:ptCount val="2"/>
                <c:pt idx="0">
                  <c:v>24.5</c:v>
                </c:pt>
                <c:pt idx="1">
                  <c:v>75.5</c:v>
                </c:pt>
              </c:numCache>
            </c:numRef>
          </c:val>
        </c:ser>
        <c:dLbls>
          <c:showLegendKey val="0"/>
          <c:showVal val="1"/>
          <c:showCatName val="0"/>
          <c:showSerName val="0"/>
          <c:showPercent val="0"/>
          <c:showBubbleSize val="0"/>
        </c:dLbls>
        <c:gapWidth val="100"/>
        <c:shape val="box"/>
        <c:axId val="356727368"/>
        <c:axId val="356727760"/>
        <c:axId val="0"/>
      </c:bar3DChart>
      <c:catAx>
        <c:axId val="356727368"/>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56727760"/>
        <c:crosses val="autoZero"/>
        <c:auto val="1"/>
        <c:lblAlgn val="ctr"/>
        <c:lblOffset val="100"/>
        <c:noMultiLvlLbl val="0"/>
      </c:catAx>
      <c:valAx>
        <c:axId val="356727760"/>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56727368"/>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8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5"/>
      <c:rotY val="10"/>
      <c:depthPercent val="50"/>
      <c:rAngAx val="1"/>
    </c:view3D>
    <c:floor>
      <c:thickness val="0"/>
    </c:floor>
    <c:sideWall>
      <c:thickness val="0"/>
    </c:sideWall>
    <c:backWall>
      <c:thickness val="0"/>
    </c:backWall>
    <c:plotArea>
      <c:layout/>
      <c:bar3DChart>
        <c:barDir val="bar"/>
        <c:grouping val="percentStacked"/>
        <c:varyColors val="0"/>
        <c:ser>
          <c:idx val="0"/>
          <c:order val="0"/>
          <c:tx>
            <c:strRef>
              <c:f>Tabelle1!$B$1</c:f>
              <c:strCache>
                <c:ptCount val="1"/>
                <c:pt idx="0">
                  <c:v>contra Drogen</c:v>
                </c:pt>
              </c:strCache>
            </c:strRef>
          </c:tx>
          <c:spPr>
            <a:solidFill>
              <a:srgbClr val="92D050"/>
            </a:solidFill>
          </c:spPr>
          <c:invertIfNegative val="0"/>
          <c:dLbls>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In Deutschland sollte bei Drogenkonsum härter durchgegriffen werden.</c:v>
                </c:pt>
                <c:pt idx="1">
                  <c:v>Der Konsum sogenannter weicher Drogen (z. B. Haschisch) sollte in Deutschland erlaubt werden.</c:v>
                </c:pt>
              </c:strCache>
            </c:strRef>
          </c:cat>
          <c:val>
            <c:numRef>
              <c:f>Tabelle1!$B$2:$B$3</c:f>
              <c:numCache>
                <c:formatCode>General</c:formatCode>
                <c:ptCount val="2"/>
                <c:pt idx="0">
                  <c:v>74.900000000000006</c:v>
                </c:pt>
                <c:pt idx="1">
                  <c:v>80.599999999999994</c:v>
                </c:pt>
              </c:numCache>
            </c:numRef>
          </c:val>
        </c:ser>
        <c:ser>
          <c:idx val="1"/>
          <c:order val="1"/>
          <c:tx>
            <c:strRef>
              <c:f>Tabelle1!$C$1</c:f>
              <c:strCache>
                <c:ptCount val="1"/>
                <c:pt idx="0">
                  <c:v>pro Drogen</c:v>
                </c:pt>
              </c:strCache>
            </c:strRef>
          </c:tx>
          <c:spPr>
            <a:solidFill>
              <a:srgbClr val="FF0000"/>
            </a:solidFill>
          </c:spPr>
          <c:invertIfNegative val="0"/>
          <c:dLbls>
            <c:spPr>
              <a:noFill/>
              <a:ln>
                <a:noFill/>
              </a:ln>
              <a:effectLst/>
            </c:spPr>
            <c:txPr>
              <a:bodyPr/>
              <a:lstStyle/>
              <a:p>
                <a:pPr>
                  <a:defRPr b="1">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In Deutschland sollte bei Drogenkonsum härter durchgegriffen werden.</c:v>
                </c:pt>
                <c:pt idx="1">
                  <c:v>Der Konsum sogenannter weicher Drogen (z. B. Haschisch) sollte in Deutschland erlaubt werden.</c:v>
                </c:pt>
              </c:strCache>
            </c:strRef>
          </c:cat>
          <c:val>
            <c:numRef>
              <c:f>Tabelle1!$C$2:$C$3</c:f>
              <c:numCache>
                <c:formatCode>General</c:formatCode>
                <c:ptCount val="2"/>
                <c:pt idx="0">
                  <c:v>25.1</c:v>
                </c:pt>
                <c:pt idx="1">
                  <c:v>19.399999999999999</c:v>
                </c:pt>
              </c:numCache>
            </c:numRef>
          </c:val>
        </c:ser>
        <c:dLbls>
          <c:showLegendKey val="0"/>
          <c:showVal val="1"/>
          <c:showCatName val="0"/>
          <c:showSerName val="0"/>
          <c:showPercent val="0"/>
          <c:showBubbleSize val="0"/>
        </c:dLbls>
        <c:gapWidth val="50"/>
        <c:shape val="box"/>
        <c:axId val="354828512"/>
        <c:axId val="354828904"/>
        <c:axId val="0"/>
      </c:bar3DChart>
      <c:catAx>
        <c:axId val="354828512"/>
        <c:scaling>
          <c:orientation val="minMax"/>
        </c:scaling>
        <c:delete val="0"/>
        <c:axPos val="l"/>
        <c:numFmt formatCode="General" sourceLinked="1"/>
        <c:majorTickMark val="out"/>
        <c:minorTickMark val="none"/>
        <c:tickLblPos val="nextTo"/>
        <c:spPr>
          <a:ln>
            <a:solidFill>
              <a:schemeClr val="tx2">
                <a:lumMod val="75000"/>
              </a:schemeClr>
            </a:solidFill>
          </a:ln>
        </c:spPr>
        <c:txPr>
          <a:bodyPr/>
          <a:lstStyle/>
          <a:p>
            <a:pPr>
              <a:defRPr sz="2000" b="1">
                <a:solidFill>
                  <a:schemeClr val="tx2">
                    <a:lumMod val="75000"/>
                  </a:schemeClr>
                </a:solidFill>
              </a:defRPr>
            </a:pPr>
            <a:endParaRPr lang="de-DE"/>
          </a:p>
        </c:txPr>
        <c:crossAx val="354828904"/>
        <c:crosses val="autoZero"/>
        <c:auto val="1"/>
        <c:lblAlgn val="ctr"/>
        <c:lblOffset val="100"/>
        <c:noMultiLvlLbl val="0"/>
      </c:catAx>
      <c:valAx>
        <c:axId val="354828904"/>
        <c:scaling>
          <c:orientation val="minMax"/>
        </c:scaling>
        <c:delete val="0"/>
        <c:axPos val="b"/>
        <c:majorGridlines>
          <c:spPr>
            <a:ln>
              <a:solidFill>
                <a:schemeClr val="bg1">
                  <a:lumMod val="65000"/>
                </a:schemeClr>
              </a:solidFill>
            </a:ln>
          </c:spPr>
        </c:majorGridlines>
        <c:numFmt formatCode="0%" sourceLinked="1"/>
        <c:majorTickMark val="out"/>
        <c:minorTickMark val="none"/>
        <c:tickLblPos val="nextTo"/>
        <c:txPr>
          <a:bodyPr/>
          <a:lstStyle/>
          <a:p>
            <a:pPr>
              <a:defRPr b="1">
                <a:solidFill>
                  <a:schemeClr val="tx2">
                    <a:lumMod val="75000"/>
                  </a:schemeClr>
                </a:solidFill>
              </a:defRPr>
            </a:pPr>
            <a:endParaRPr lang="de-DE"/>
          </a:p>
        </c:txPr>
        <c:crossAx val="354828512"/>
        <c:crosses val="autoZero"/>
        <c:crossBetween val="between"/>
      </c:valAx>
    </c:plotArea>
    <c:legend>
      <c:legendPos val="t"/>
      <c:layout>
        <c:manualLayout>
          <c:xMode val="edge"/>
          <c:yMode val="edge"/>
          <c:x val="0.50791837630093828"/>
          <c:y val="3.4570760903354855E-2"/>
          <c:w val="0.41462377532439898"/>
          <c:h val="6.3967884942700545E-2"/>
        </c:manualLayout>
      </c:layout>
      <c:overlay val="0"/>
      <c:txPr>
        <a:bodyPr/>
        <a:lstStyle/>
        <a:p>
          <a:pPr>
            <a:defRPr b="1">
              <a:solidFill>
                <a:schemeClr val="tx2">
                  <a:lumMod val="75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0"/>
      <c:rotY val="15"/>
      <c:depthPercent val="60"/>
      <c:rAngAx val="1"/>
    </c:view3D>
    <c:floor>
      <c:thickness val="0"/>
    </c:floor>
    <c:sideWall>
      <c:thickness val="0"/>
    </c:sideWall>
    <c:backWall>
      <c:thickness val="0"/>
    </c:backWall>
    <c:plotArea>
      <c:layout/>
      <c:bar3DChart>
        <c:barDir val="bar"/>
        <c:grouping val="percentStacked"/>
        <c:varyColors val="0"/>
        <c:ser>
          <c:idx val="0"/>
          <c:order val="0"/>
          <c:tx>
            <c:strRef>
              <c:f>Tabelle1!$B$1</c:f>
              <c:strCache>
                <c:ptCount val="1"/>
                <c:pt idx="0">
                  <c:v>contra Drogen</c:v>
                </c:pt>
              </c:strCache>
            </c:strRef>
          </c:tx>
          <c:spPr>
            <a:solidFill>
              <a:srgbClr val="92D050"/>
            </a:solidFill>
          </c:spPr>
          <c:invertIfNegative val="0"/>
          <c:dLbls>
            <c:numFmt formatCode="#,##0.0" sourceLinked="0"/>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Tabelle1!$A$2:$A$3</c:f>
              <c:numCache>
                <c:formatCode>General</c:formatCode>
                <c:ptCount val="2"/>
              </c:numCache>
            </c:numRef>
          </c:cat>
          <c:val>
            <c:numRef>
              <c:f>Tabelle1!$B$2:$B$3</c:f>
              <c:numCache>
                <c:formatCode>General</c:formatCode>
                <c:ptCount val="2"/>
                <c:pt idx="0">
                  <c:v>74.900000000000006</c:v>
                </c:pt>
                <c:pt idx="1">
                  <c:v>80.599999999999994</c:v>
                </c:pt>
              </c:numCache>
            </c:numRef>
          </c:val>
        </c:ser>
        <c:ser>
          <c:idx val="1"/>
          <c:order val="1"/>
          <c:tx>
            <c:strRef>
              <c:f>Tabelle1!$C$1</c:f>
              <c:strCache>
                <c:ptCount val="1"/>
                <c:pt idx="0">
                  <c:v>pro Drogen</c:v>
                </c:pt>
              </c:strCache>
            </c:strRef>
          </c:tx>
          <c:spPr>
            <a:solidFill>
              <a:srgbClr val="FF0000"/>
            </a:solidFill>
          </c:spPr>
          <c:invertIfNegative val="0"/>
          <c:dLbls>
            <c:numFmt formatCode="#,##0.0" sourceLinked="0"/>
            <c:spPr>
              <a:noFill/>
              <a:ln>
                <a:noFill/>
              </a:ln>
              <a:effectLst/>
            </c:spPr>
            <c:txPr>
              <a:bodyPr/>
              <a:lstStyle/>
              <a:p>
                <a:pPr>
                  <a:defRPr b="1">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Tabelle1!$A$2:$A$3</c:f>
              <c:numCache>
                <c:formatCode>General</c:formatCode>
                <c:ptCount val="2"/>
              </c:numCache>
            </c:numRef>
          </c:cat>
          <c:val>
            <c:numRef>
              <c:f>Tabelle1!$C$2:$C$3</c:f>
              <c:numCache>
                <c:formatCode>General</c:formatCode>
                <c:ptCount val="2"/>
                <c:pt idx="0">
                  <c:v>25.1</c:v>
                </c:pt>
                <c:pt idx="1">
                  <c:v>19.399999999999999</c:v>
                </c:pt>
              </c:numCache>
            </c:numRef>
          </c:val>
        </c:ser>
        <c:dLbls>
          <c:showLegendKey val="0"/>
          <c:showVal val="1"/>
          <c:showCatName val="0"/>
          <c:showSerName val="0"/>
          <c:showPercent val="0"/>
          <c:showBubbleSize val="0"/>
        </c:dLbls>
        <c:gapWidth val="50"/>
        <c:shape val="box"/>
        <c:axId val="354829688"/>
        <c:axId val="354830080"/>
        <c:axId val="0"/>
      </c:bar3DChart>
      <c:catAx>
        <c:axId val="354829688"/>
        <c:scaling>
          <c:orientation val="minMax"/>
        </c:scaling>
        <c:delete val="0"/>
        <c:axPos val="l"/>
        <c:numFmt formatCode="General" sourceLinked="1"/>
        <c:majorTickMark val="out"/>
        <c:minorTickMark val="none"/>
        <c:tickLblPos val="nextTo"/>
        <c:spPr>
          <a:ln>
            <a:solidFill>
              <a:schemeClr val="tx2">
                <a:lumMod val="75000"/>
              </a:schemeClr>
            </a:solidFill>
          </a:ln>
        </c:spPr>
        <c:txPr>
          <a:bodyPr/>
          <a:lstStyle/>
          <a:p>
            <a:pPr>
              <a:defRPr sz="1800" b="1">
                <a:solidFill>
                  <a:schemeClr val="tx2">
                    <a:lumMod val="75000"/>
                  </a:schemeClr>
                </a:solidFill>
              </a:defRPr>
            </a:pPr>
            <a:endParaRPr lang="de-DE"/>
          </a:p>
        </c:txPr>
        <c:crossAx val="354830080"/>
        <c:crosses val="autoZero"/>
        <c:auto val="1"/>
        <c:lblAlgn val="ctr"/>
        <c:lblOffset val="100"/>
        <c:noMultiLvlLbl val="0"/>
      </c:catAx>
      <c:valAx>
        <c:axId val="354830080"/>
        <c:scaling>
          <c:orientation val="minMax"/>
        </c:scaling>
        <c:delete val="0"/>
        <c:axPos val="b"/>
        <c:majorGridlines>
          <c:spPr>
            <a:ln>
              <a:solidFill>
                <a:schemeClr val="bg1">
                  <a:lumMod val="65000"/>
                </a:schemeClr>
              </a:solidFill>
            </a:ln>
          </c:spPr>
        </c:majorGridlines>
        <c:numFmt formatCode="0%" sourceLinked="1"/>
        <c:majorTickMark val="out"/>
        <c:minorTickMark val="none"/>
        <c:tickLblPos val="nextTo"/>
        <c:txPr>
          <a:bodyPr/>
          <a:lstStyle/>
          <a:p>
            <a:pPr>
              <a:defRPr b="1">
                <a:solidFill>
                  <a:schemeClr val="tx2">
                    <a:lumMod val="75000"/>
                  </a:schemeClr>
                </a:solidFill>
              </a:defRPr>
            </a:pPr>
            <a:endParaRPr lang="de-DE"/>
          </a:p>
        </c:txPr>
        <c:crossAx val="354829688"/>
        <c:crosses val="autoZero"/>
        <c:crossBetween val="between"/>
        <c:majorUnit val="0.25"/>
      </c:valAx>
    </c:plotArea>
    <c:legend>
      <c:legendPos val="t"/>
      <c:layout>
        <c:manualLayout>
          <c:xMode val="edge"/>
          <c:yMode val="edge"/>
          <c:x val="0.23854852345930255"/>
          <c:y val="3.3912457384584052E-2"/>
          <c:w val="0.54025602849083854"/>
          <c:h val="6.3967884942700545E-2"/>
        </c:manualLayout>
      </c:layout>
      <c:overlay val="0"/>
      <c:txPr>
        <a:bodyPr/>
        <a:lstStyle/>
        <a:p>
          <a:pPr>
            <a:defRPr b="1">
              <a:solidFill>
                <a:schemeClr val="tx2">
                  <a:lumMod val="75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0"/>
      <c:rotY val="15"/>
      <c:depthPercent val="60"/>
      <c:rAngAx val="1"/>
    </c:view3D>
    <c:floor>
      <c:thickness val="0"/>
    </c:floor>
    <c:sideWall>
      <c:thickness val="0"/>
    </c:sideWall>
    <c:backWall>
      <c:thickness val="0"/>
    </c:backWall>
    <c:plotArea>
      <c:layout>
        <c:manualLayout>
          <c:layoutTarget val="inner"/>
          <c:xMode val="edge"/>
          <c:yMode val="edge"/>
          <c:x val="8.8180940766289836E-2"/>
          <c:y val="0.12058320468050847"/>
          <c:w val="0.79305446029762749"/>
          <c:h val="0.77241039667719624"/>
        </c:manualLayout>
      </c:layout>
      <c:bar3DChart>
        <c:barDir val="bar"/>
        <c:grouping val="percentStacked"/>
        <c:varyColors val="0"/>
        <c:ser>
          <c:idx val="0"/>
          <c:order val="0"/>
          <c:tx>
            <c:strRef>
              <c:f>Tabelle1!$B$1</c:f>
              <c:strCache>
                <c:ptCount val="1"/>
                <c:pt idx="0">
                  <c:v>contra Drogen</c:v>
                </c:pt>
              </c:strCache>
            </c:strRef>
          </c:tx>
          <c:spPr>
            <a:solidFill>
              <a:srgbClr val="92D050"/>
            </a:solidFill>
          </c:spPr>
          <c:invertIfNegative val="0"/>
          <c:dLbls>
            <c:numFmt formatCode="#,##0.0" sourceLinked="0"/>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Tabelle1!$A$2:$A$3</c:f>
              <c:numCache>
                <c:formatCode>General</c:formatCode>
                <c:ptCount val="2"/>
              </c:numCache>
            </c:numRef>
          </c:cat>
          <c:val>
            <c:numRef>
              <c:f>Tabelle1!$B$2:$B$3</c:f>
              <c:numCache>
                <c:formatCode>General</c:formatCode>
                <c:ptCount val="2"/>
                <c:pt idx="0">
                  <c:v>82.4</c:v>
                </c:pt>
                <c:pt idx="1">
                  <c:v>75.2</c:v>
                </c:pt>
              </c:numCache>
            </c:numRef>
          </c:val>
        </c:ser>
        <c:ser>
          <c:idx val="1"/>
          <c:order val="1"/>
          <c:tx>
            <c:strRef>
              <c:f>Tabelle1!$C$1</c:f>
              <c:strCache>
                <c:ptCount val="1"/>
                <c:pt idx="0">
                  <c:v>k. A.</c:v>
                </c:pt>
              </c:strCache>
            </c:strRef>
          </c:tx>
          <c:spPr>
            <a:solidFill>
              <a:schemeClr val="bg1">
                <a:lumMod val="75000"/>
              </a:schemeClr>
            </a:solidFill>
          </c:spPr>
          <c:invertIfNegative val="0"/>
          <c:dLbls>
            <c:dLbl>
              <c:idx val="0"/>
              <c:layout>
                <c:manualLayout>
                  <c:x val="0"/>
                  <c:y val="-3.679128790027726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1402320866097548E-2"/>
                  <c:y val="-3.9857228558633703E-2"/>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sz="11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Tabelle1!$A$2:$A$3</c:f>
              <c:numCache>
                <c:formatCode>General</c:formatCode>
                <c:ptCount val="2"/>
              </c:numCache>
            </c:numRef>
          </c:cat>
          <c:val>
            <c:numRef>
              <c:f>Tabelle1!$C$2:$C$3</c:f>
              <c:numCache>
                <c:formatCode>General</c:formatCode>
                <c:ptCount val="2"/>
                <c:pt idx="0">
                  <c:v>3.9</c:v>
                </c:pt>
                <c:pt idx="1">
                  <c:v>4.7</c:v>
                </c:pt>
              </c:numCache>
            </c:numRef>
          </c:val>
        </c:ser>
        <c:ser>
          <c:idx val="2"/>
          <c:order val="2"/>
          <c:tx>
            <c:strRef>
              <c:f>Tabelle1!$D$1</c:f>
              <c:strCache>
                <c:ptCount val="1"/>
                <c:pt idx="0">
                  <c:v>pro Drogen</c:v>
                </c:pt>
              </c:strCache>
            </c:strRef>
          </c:tx>
          <c:spPr>
            <a:solidFill>
              <a:srgbClr val="FF0000"/>
            </a:solidFill>
          </c:spPr>
          <c:invertIfNegative val="0"/>
          <c:dLbls>
            <c:spPr>
              <a:noFill/>
              <a:ln>
                <a:noFill/>
              </a:ln>
              <a:effectLst/>
            </c:spPr>
            <c:txPr>
              <a:bodyPr/>
              <a:lstStyle/>
              <a:p>
                <a:pPr>
                  <a:defRPr b="1">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Tabelle1!$A$2:$A$3</c:f>
              <c:numCache>
                <c:formatCode>General</c:formatCode>
                <c:ptCount val="2"/>
              </c:numCache>
            </c:numRef>
          </c:cat>
          <c:val>
            <c:numRef>
              <c:f>Tabelle1!$D$2:$D$3</c:f>
              <c:numCache>
                <c:formatCode>General</c:formatCode>
                <c:ptCount val="2"/>
                <c:pt idx="0">
                  <c:v>13.7</c:v>
                </c:pt>
                <c:pt idx="1">
                  <c:v>20.100000000000001</c:v>
                </c:pt>
              </c:numCache>
            </c:numRef>
          </c:val>
        </c:ser>
        <c:dLbls>
          <c:showLegendKey val="0"/>
          <c:showVal val="1"/>
          <c:showCatName val="0"/>
          <c:showSerName val="0"/>
          <c:showPercent val="0"/>
          <c:showBubbleSize val="0"/>
        </c:dLbls>
        <c:gapWidth val="50"/>
        <c:shape val="box"/>
        <c:axId val="354830864"/>
        <c:axId val="354831256"/>
        <c:axId val="0"/>
      </c:bar3DChart>
      <c:catAx>
        <c:axId val="354830864"/>
        <c:scaling>
          <c:orientation val="minMax"/>
        </c:scaling>
        <c:delete val="0"/>
        <c:axPos val="l"/>
        <c:numFmt formatCode="General" sourceLinked="1"/>
        <c:majorTickMark val="out"/>
        <c:minorTickMark val="none"/>
        <c:tickLblPos val="nextTo"/>
        <c:spPr>
          <a:ln>
            <a:solidFill>
              <a:schemeClr val="tx2">
                <a:lumMod val="75000"/>
              </a:schemeClr>
            </a:solidFill>
          </a:ln>
        </c:spPr>
        <c:txPr>
          <a:bodyPr/>
          <a:lstStyle/>
          <a:p>
            <a:pPr>
              <a:defRPr sz="1800" b="1">
                <a:solidFill>
                  <a:schemeClr val="tx2">
                    <a:lumMod val="75000"/>
                  </a:schemeClr>
                </a:solidFill>
              </a:defRPr>
            </a:pPr>
            <a:endParaRPr lang="de-DE"/>
          </a:p>
        </c:txPr>
        <c:crossAx val="354831256"/>
        <c:crosses val="autoZero"/>
        <c:auto val="1"/>
        <c:lblAlgn val="ctr"/>
        <c:lblOffset val="100"/>
        <c:noMultiLvlLbl val="0"/>
      </c:catAx>
      <c:valAx>
        <c:axId val="354831256"/>
        <c:scaling>
          <c:orientation val="minMax"/>
        </c:scaling>
        <c:delete val="0"/>
        <c:axPos val="b"/>
        <c:majorGridlines>
          <c:spPr>
            <a:ln>
              <a:solidFill>
                <a:schemeClr val="bg1">
                  <a:lumMod val="65000"/>
                </a:schemeClr>
              </a:solidFill>
            </a:ln>
          </c:spPr>
        </c:majorGridlines>
        <c:numFmt formatCode="0%" sourceLinked="1"/>
        <c:majorTickMark val="out"/>
        <c:minorTickMark val="none"/>
        <c:tickLblPos val="nextTo"/>
        <c:txPr>
          <a:bodyPr/>
          <a:lstStyle/>
          <a:p>
            <a:pPr>
              <a:defRPr b="1">
                <a:solidFill>
                  <a:schemeClr val="tx2">
                    <a:lumMod val="75000"/>
                  </a:schemeClr>
                </a:solidFill>
              </a:defRPr>
            </a:pPr>
            <a:endParaRPr lang="de-DE"/>
          </a:p>
        </c:txPr>
        <c:crossAx val="354830864"/>
        <c:crosses val="autoZero"/>
        <c:crossBetween val="between"/>
        <c:majorUnit val="0.25"/>
      </c:valAx>
    </c:plotArea>
    <c:legend>
      <c:legendPos val="t"/>
      <c:layout>
        <c:manualLayout>
          <c:xMode val="edge"/>
          <c:yMode val="edge"/>
          <c:x val="0.21194310810507494"/>
          <c:y val="1.8516833100571301E-2"/>
          <c:w val="0.61322130528142937"/>
          <c:h val="6.3967884942700545E-2"/>
        </c:manualLayout>
      </c:layout>
      <c:overlay val="0"/>
      <c:txPr>
        <a:bodyPr/>
        <a:lstStyle/>
        <a:p>
          <a:pPr>
            <a:defRPr b="1">
              <a:solidFill>
                <a:schemeClr val="tx2">
                  <a:lumMod val="75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bar3DChart>
        <c:barDir val="col"/>
        <c:grouping val="clustered"/>
        <c:varyColors val="0"/>
        <c:ser>
          <c:idx val="0"/>
          <c:order val="0"/>
          <c:tx>
            <c:strRef>
              <c:f>Tabelle1!$B$1</c:f>
              <c:strCache>
                <c:ptCount val="1"/>
                <c:pt idx="0">
                  <c:v>contra illegale Drogen</c:v>
                </c:pt>
              </c:strCache>
            </c:strRef>
          </c:tx>
          <c:spPr>
            <a:solidFill>
              <a:srgbClr val="92D05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0 Punkte</c:v>
                </c:pt>
                <c:pt idx="1">
                  <c:v>1 Punkt</c:v>
                </c:pt>
                <c:pt idx="2">
                  <c:v>2 Punkte</c:v>
                </c:pt>
              </c:strCache>
            </c:strRef>
          </c:cat>
          <c:val>
            <c:numRef>
              <c:f>Tabelle1!$B$2:$B$4</c:f>
              <c:numCache>
                <c:formatCode>General</c:formatCode>
                <c:ptCount val="3"/>
                <c:pt idx="0">
                  <c:v>14.4</c:v>
                </c:pt>
                <c:pt idx="1">
                  <c:v>15.8</c:v>
                </c:pt>
                <c:pt idx="2">
                  <c:v>69.900000000000006</c:v>
                </c:pt>
              </c:numCache>
            </c:numRef>
          </c:val>
        </c:ser>
        <c:dLbls>
          <c:showLegendKey val="0"/>
          <c:showVal val="1"/>
          <c:showCatName val="0"/>
          <c:showSerName val="0"/>
          <c:showPercent val="0"/>
          <c:showBubbleSize val="0"/>
        </c:dLbls>
        <c:gapWidth val="50"/>
        <c:shape val="box"/>
        <c:axId val="354832432"/>
        <c:axId val="354832824"/>
        <c:axId val="0"/>
      </c:bar3DChart>
      <c:catAx>
        <c:axId val="354832432"/>
        <c:scaling>
          <c:orientation val="minMax"/>
        </c:scaling>
        <c:delete val="0"/>
        <c:axPos val="b"/>
        <c:numFmt formatCode="General" sourceLinked="1"/>
        <c:majorTickMark val="out"/>
        <c:minorTickMark val="none"/>
        <c:tickLblPos val="nextTo"/>
        <c:spPr>
          <a:ln>
            <a:solidFill>
              <a:schemeClr val="tx2">
                <a:lumMod val="75000"/>
              </a:schemeClr>
            </a:solidFill>
          </a:ln>
        </c:spPr>
        <c:crossAx val="354832824"/>
        <c:crosses val="autoZero"/>
        <c:auto val="1"/>
        <c:lblAlgn val="ctr"/>
        <c:lblOffset val="100"/>
        <c:noMultiLvlLbl val="0"/>
      </c:catAx>
      <c:valAx>
        <c:axId val="354832824"/>
        <c:scaling>
          <c:orientation val="minMax"/>
          <c:min val="0"/>
        </c:scaling>
        <c:delete val="0"/>
        <c:axPos val="l"/>
        <c:majorGridlines>
          <c:spPr>
            <a:ln>
              <a:solidFill>
                <a:schemeClr val="bg1">
                  <a:lumMod val="65000"/>
                </a:schemeClr>
              </a:solidFill>
            </a:ln>
          </c:spPr>
        </c:majorGridlines>
        <c:numFmt formatCode="General" sourceLinked="1"/>
        <c:majorTickMark val="out"/>
        <c:minorTickMark val="none"/>
        <c:tickLblPos val="nextTo"/>
        <c:spPr>
          <a:ln>
            <a:solidFill>
              <a:schemeClr val="tx2">
                <a:lumMod val="75000"/>
              </a:schemeClr>
            </a:solidFill>
          </a:ln>
        </c:spPr>
        <c:crossAx val="354832432"/>
        <c:crosses val="autoZero"/>
        <c:crossBetween val="between"/>
        <c:majorUnit val="20"/>
      </c:valAx>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8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bar3DChart>
        <c:barDir val="col"/>
        <c:grouping val="clustered"/>
        <c:varyColors val="0"/>
        <c:ser>
          <c:idx val="0"/>
          <c:order val="0"/>
          <c:tx>
            <c:strRef>
              <c:f>Tabelle1!$B$1</c:f>
              <c:strCache>
                <c:ptCount val="1"/>
                <c:pt idx="0">
                  <c:v>contra illegale Drogen</c:v>
                </c:pt>
              </c:strCache>
            </c:strRef>
          </c:tx>
          <c:spPr>
            <a:solidFill>
              <a:srgbClr val="92D05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0 Punkte</c:v>
                </c:pt>
                <c:pt idx="1">
                  <c:v>1 Punkt</c:v>
                </c:pt>
                <c:pt idx="2">
                  <c:v>2 Punkte</c:v>
                </c:pt>
              </c:strCache>
            </c:strRef>
          </c:cat>
          <c:val>
            <c:numRef>
              <c:f>Tabelle1!$B$2:$B$4</c:f>
              <c:numCache>
                <c:formatCode>General</c:formatCode>
                <c:ptCount val="3"/>
                <c:pt idx="0">
                  <c:v>14.4</c:v>
                </c:pt>
                <c:pt idx="1">
                  <c:v>15.8</c:v>
                </c:pt>
                <c:pt idx="2">
                  <c:v>69.900000000000006</c:v>
                </c:pt>
              </c:numCache>
            </c:numRef>
          </c:val>
        </c:ser>
        <c:ser>
          <c:idx val="1"/>
          <c:order val="1"/>
          <c:tx>
            <c:strRef>
              <c:f>Tabelle1!$C$1</c:f>
              <c:strCache>
                <c:ptCount val="1"/>
                <c:pt idx="0">
                  <c:v>1999</c:v>
                </c:pt>
              </c:strCache>
            </c:strRef>
          </c:tx>
          <c:spPr>
            <a:solidFill>
              <a:schemeClr val="bg1">
                <a:lumMod val="6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0 Punkte</c:v>
                </c:pt>
                <c:pt idx="1">
                  <c:v>1 Punkt</c:v>
                </c:pt>
                <c:pt idx="2">
                  <c:v>2 Punkte</c:v>
                </c:pt>
              </c:strCache>
            </c:strRef>
          </c:cat>
          <c:val>
            <c:numRef>
              <c:f>Tabelle1!$C$2:$C$4</c:f>
              <c:numCache>
                <c:formatCode>General</c:formatCode>
                <c:ptCount val="3"/>
                <c:pt idx="0">
                  <c:v>9.5</c:v>
                </c:pt>
                <c:pt idx="1">
                  <c:v>14.7</c:v>
                </c:pt>
                <c:pt idx="2">
                  <c:v>75.8</c:v>
                </c:pt>
              </c:numCache>
            </c:numRef>
          </c:val>
        </c:ser>
        <c:dLbls>
          <c:showLegendKey val="0"/>
          <c:showVal val="1"/>
          <c:showCatName val="0"/>
          <c:showSerName val="0"/>
          <c:showPercent val="0"/>
          <c:showBubbleSize val="0"/>
        </c:dLbls>
        <c:gapWidth val="50"/>
        <c:shape val="box"/>
        <c:axId val="354833216"/>
        <c:axId val="354833608"/>
        <c:axId val="0"/>
      </c:bar3DChart>
      <c:catAx>
        <c:axId val="354833216"/>
        <c:scaling>
          <c:orientation val="minMax"/>
        </c:scaling>
        <c:delete val="0"/>
        <c:axPos val="b"/>
        <c:numFmt formatCode="General" sourceLinked="1"/>
        <c:majorTickMark val="out"/>
        <c:minorTickMark val="none"/>
        <c:tickLblPos val="nextTo"/>
        <c:spPr>
          <a:ln>
            <a:solidFill>
              <a:schemeClr val="tx2">
                <a:lumMod val="75000"/>
              </a:schemeClr>
            </a:solidFill>
          </a:ln>
        </c:spPr>
        <c:crossAx val="354833608"/>
        <c:crosses val="autoZero"/>
        <c:auto val="1"/>
        <c:lblAlgn val="ctr"/>
        <c:lblOffset val="100"/>
        <c:noMultiLvlLbl val="0"/>
      </c:catAx>
      <c:valAx>
        <c:axId val="354833608"/>
        <c:scaling>
          <c:orientation val="minMax"/>
          <c:min val="0"/>
        </c:scaling>
        <c:delete val="0"/>
        <c:axPos val="l"/>
        <c:majorGridlines>
          <c:spPr>
            <a:ln>
              <a:solidFill>
                <a:schemeClr val="bg1">
                  <a:lumMod val="65000"/>
                </a:schemeClr>
              </a:solidFill>
            </a:ln>
          </c:spPr>
        </c:majorGridlines>
        <c:numFmt formatCode="General" sourceLinked="1"/>
        <c:majorTickMark val="out"/>
        <c:minorTickMark val="none"/>
        <c:tickLblPos val="nextTo"/>
        <c:spPr>
          <a:ln>
            <a:solidFill>
              <a:schemeClr val="tx2">
                <a:lumMod val="75000"/>
              </a:schemeClr>
            </a:solidFill>
          </a:ln>
        </c:spPr>
        <c:crossAx val="354833216"/>
        <c:crosses val="autoZero"/>
        <c:crossBetween val="between"/>
        <c:majorUnit val="20"/>
      </c:valAx>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15"/>
      <c:depthPercent val="60"/>
      <c:rAngAx val="1"/>
    </c:view3D>
    <c:floor>
      <c:thickness val="0"/>
    </c:floor>
    <c:sideWall>
      <c:thickness val="0"/>
    </c:sideWall>
    <c:backWall>
      <c:thickness val="0"/>
    </c:backWall>
    <c:plotArea>
      <c:layout/>
      <c:bar3DChart>
        <c:barDir val="bar"/>
        <c:grouping val="clustered"/>
        <c:varyColors val="0"/>
        <c:ser>
          <c:idx val="0"/>
          <c:order val="0"/>
          <c:tx>
            <c:strRef>
              <c:f>Tabelle1!$B$1</c:f>
              <c:strCache>
                <c:ptCount val="1"/>
                <c:pt idx="0">
                  <c:v>im Wohnort</c:v>
                </c:pt>
              </c:strCache>
            </c:strRef>
          </c:tx>
          <c:spPr>
            <a:solidFill>
              <a:srgbClr val="0070C0"/>
            </a:solidFill>
          </c:spPr>
          <c:invertIfNegative val="0"/>
          <c:dLbls>
            <c:numFmt formatCode="#,##0.0" sourceLinked="0"/>
            <c:spPr>
              <a:noFill/>
              <a:ln>
                <a:noFill/>
              </a:ln>
              <a:effectLst/>
            </c:spPr>
            <c:txPr>
              <a:bodyPr/>
              <a:lstStyle/>
              <a:p>
                <a:pPr>
                  <a:defRPr sz="14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Tabelle1!$A$2:$A$27</c:f>
              <c:strCache>
                <c:ptCount val="26"/>
                <c:pt idx="0">
                  <c:v>Fuchsstadt</c:v>
                </c:pt>
                <c:pt idx="1">
                  <c:v>Münnerstadt</c:v>
                </c:pt>
                <c:pt idx="2">
                  <c:v>Geroda</c:v>
                </c:pt>
                <c:pt idx="3">
                  <c:v>Oerlenbach</c:v>
                </c:pt>
                <c:pt idx="4">
                  <c:v>Ramsthal</c:v>
                </c:pt>
                <c:pt idx="5">
                  <c:v>Zeitlofs</c:v>
                </c:pt>
                <c:pt idx="6">
                  <c:v>Oberthulba</c:v>
                </c:pt>
                <c:pt idx="7">
                  <c:v>Nüdlingen</c:v>
                </c:pt>
                <c:pt idx="8">
                  <c:v>Maßbach</c:v>
                </c:pt>
                <c:pt idx="9">
                  <c:v>Elfershausen</c:v>
                </c:pt>
                <c:pt idx="10">
                  <c:v>Burkardroth</c:v>
                </c:pt>
                <c:pt idx="11">
                  <c:v>Wildflecken</c:v>
                </c:pt>
                <c:pt idx="12">
                  <c:v>Hammelburg</c:v>
                </c:pt>
                <c:pt idx="13">
                  <c:v>Oberleichtersbach</c:v>
                </c:pt>
                <c:pt idx="14">
                  <c:v>Bad Kissingen</c:v>
                </c:pt>
                <c:pt idx="15">
                  <c:v>Schondra</c:v>
                </c:pt>
                <c:pt idx="16">
                  <c:v>Wartmannsroth</c:v>
                </c:pt>
                <c:pt idx="17">
                  <c:v>Bad Bocklet</c:v>
                </c:pt>
                <c:pt idx="18">
                  <c:v>Aura a.d.Saale</c:v>
                </c:pt>
                <c:pt idx="19">
                  <c:v>Euerdorf</c:v>
                </c:pt>
                <c:pt idx="20">
                  <c:v>Bad Brückenau</c:v>
                </c:pt>
                <c:pt idx="21">
                  <c:v>Thundorf i.Ufr.</c:v>
                </c:pt>
                <c:pt idx="22">
                  <c:v>Motten</c:v>
                </c:pt>
                <c:pt idx="23">
                  <c:v>Riedenberg</c:v>
                </c:pt>
                <c:pt idx="24">
                  <c:v>Rannungen</c:v>
                </c:pt>
                <c:pt idx="25">
                  <c:v>Sulzthal</c:v>
                </c:pt>
              </c:strCache>
            </c:strRef>
          </c:cat>
          <c:val>
            <c:numRef>
              <c:f>Tabelle1!$B$2:$B$27</c:f>
              <c:numCache>
                <c:formatCode>General</c:formatCode>
                <c:ptCount val="26"/>
                <c:pt idx="0">
                  <c:v>65.2</c:v>
                </c:pt>
                <c:pt idx="1">
                  <c:v>66.3</c:v>
                </c:pt>
                <c:pt idx="2">
                  <c:v>66.7</c:v>
                </c:pt>
                <c:pt idx="3">
                  <c:v>66.7</c:v>
                </c:pt>
                <c:pt idx="4">
                  <c:v>66.7</c:v>
                </c:pt>
                <c:pt idx="5">
                  <c:v>66.7</c:v>
                </c:pt>
                <c:pt idx="6">
                  <c:v>71.400000000000006</c:v>
                </c:pt>
                <c:pt idx="7">
                  <c:v>72.400000000000006</c:v>
                </c:pt>
                <c:pt idx="8">
                  <c:v>73</c:v>
                </c:pt>
                <c:pt idx="9">
                  <c:v>75</c:v>
                </c:pt>
                <c:pt idx="10">
                  <c:v>75.3</c:v>
                </c:pt>
                <c:pt idx="11">
                  <c:v>78</c:v>
                </c:pt>
                <c:pt idx="12">
                  <c:v>78.099999999999994</c:v>
                </c:pt>
                <c:pt idx="13">
                  <c:v>78.599999999999994</c:v>
                </c:pt>
                <c:pt idx="14">
                  <c:v>79.2</c:v>
                </c:pt>
                <c:pt idx="15">
                  <c:v>79.2</c:v>
                </c:pt>
                <c:pt idx="16">
                  <c:v>79.2</c:v>
                </c:pt>
                <c:pt idx="17">
                  <c:v>80.900000000000006</c:v>
                </c:pt>
                <c:pt idx="18">
                  <c:v>81.8</c:v>
                </c:pt>
                <c:pt idx="19">
                  <c:v>82.4</c:v>
                </c:pt>
                <c:pt idx="20">
                  <c:v>84.1</c:v>
                </c:pt>
                <c:pt idx="21">
                  <c:v>85</c:v>
                </c:pt>
                <c:pt idx="22">
                  <c:v>88.9</c:v>
                </c:pt>
                <c:pt idx="23">
                  <c:v>92.3</c:v>
                </c:pt>
                <c:pt idx="24">
                  <c:v>93.3</c:v>
                </c:pt>
                <c:pt idx="25">
                  <c:v>100</c:v>
                </c:pt>
              </c:numCache>
            </c:numRef>
          </c:val>
        </c:ser>
        <c:dLbls>
          <c:showLegendKey val="0"/>
          <c:showVal val="0"/>
          <c:showCatName val="0"/>
          <c:showSerName val="0"/>
          <c:showPercent val="0"/>
          <c:showBubbleSize val="0"/>
        </c:dLbls>
        <c:gapWidth val="50"/>
        <c:shape val="box"/>
        <c:axId val="315396688"/>
        <c:axId val="58401472"/>
        <c:axId val="0"/>
      </c:bar3DChart>
      <c:catAx>
        <c:axId val="315396688"/>
        <c:scaling>
          <c:orientation val="minMax"/>
        </c:scaling>
        <c:delete val="0"/>
        <c:axPos val="l"/>
        <c:numFmt formatCode="General" sourceLinked="1"/>
        <c:majorTickMark val="out"/>
        <c:minorTickMark val="none"/>
        <c:tickLblPos val="nextTo"/>
        <c:spPr>
          <a:ln>
            <a:solidFill>
              <a:schemeClr val="tx2">
                <a:lumMod val="75000"/>
              </a:schemeClr>
            </a:solidFill>
          </a:ln>
        </c:spPr>
        <c:txPr>
          <a:bodyPr/>
          <a:lstStyle/>
          <a:p>
            <a:pPr>
              <a:defRPr sz="1050" b="1">
                <a:solidFill>
                  <a:schemeClr val="tx2">
                    <a:lumMod val="75000"/>
                  </a:schemeClr>
                </a:solidFill>
              </a:defRPr>
            </a:pPr>
            <a:endParaRPr lang="de-DE"/>
          </a:p>
        </c:txPr>
        <c:crossAx val="58401472"/>
        <c:crosses val="autoZero"/>
        <c:auto val="1"/>
        <c:lblAlgn val="ctr"/>
        <c:lblOffset val="100"/>
        <c:noMultiLvlLbl val="0"/>
      </c:catAx>
      <c:valAx>
        <c:axId val="58401472"/>
        <c:scaling>
          <c:orientation val="minMax"/>
        </c:scaling>
        <c:delete val="0"/>
        <c:axPos val="b"/>
        <c:majorGridlines>
          <c:spPr>
            <a:ln>
              <a:solidFill>
                <a:schemeClr val="bg1">
                  <a:lumMod val="65000"/>
                </a:schemeClr>
              </a:solidFill>
            </a:ln>
          </c:spPr>
        </c:majorGridlines>
        <c:numFmt formatCode="General" sourceLinked="1"/>
        <c:majorTickMark val="out"/>
        <c:minorTickMark val="none"/>
        <c:tickLblPos val="nextTo"/>
        <c:txPr>
          <a:bodyPr/>
          <a:lstStyle/>
          <a:p>
            <a:pPr>
              <a:defRPr sz="1100" b="1">
                <a:solidFill>
                  <a:schemeClr val="tx2">
                    <a:lumMod val="75000"/>
                  </a:schemeClr>
                </a:solidFill>
              </a:defRPr>
            </a:pPr>
            <a:endParaRPr lang="de-DE"/>
          </a:p>
        </c:txPr>
        <c:crossAx val="315396688"/>
        <c:crosses val="autoZero"/>
        <c:crossBetween val="between"/>
        <c:majorUnit val="10"/>
      </c:valAx>
    </c:plotArea>
    <c:plotVisOnly val="1"/>
    <c:dispBlanksAs val="gap"/>
    <c:showDLblsOverMax val="0"/>
  </c:chart>
  <c:txPr>
    <a:bodyPr/>
    <a:lstStyle/>
    <a:p>
      <a:pPr>
        <a:defRPr sz="1800"/>
      </a:pPr>
      <a:endParaRPr lang="de-DE"/>
    </a:p>
  </c:txPr>
  <c:externalData r:id="rId1">
    <c:autoUpdate val="0"/>
  </c:externalData>
  <c:userShapes r:id="rId2"/>
</c:chartSpace>
</file>

<file path=ppt/charts/chart19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0 Punkte</c:v>
                </c:pt>
                <c:pt idx="1">
                  <c:v>1 Punkt</c:v>
                </c:pt>
                <c:pt idx="2">
                  <c:v>2 Punkte</c:v>
                </c:pt>
              </c:strCache>
            </c:strRef>
          </c:cat>
          <c:val>
            <c:numRef>
              <c:f>Tabelle1!$B$2:$B$4</c:f>
              <c:numCache>
                <c:formatCode>General</c:formatCode>
                <c:ptCount val="3"/>
                <c:pt idx="0">
                  <c:v>18.8</c:v>
                </c:pt>
                <c:pt idx="1">
                  <c:v>16</c:v>
                </c:pt>
                <c:pt idx="2">
                  <c:v>65.099999999999994</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0 Punkte</c:v>
                </c:pt>
                <c:pt idx="1">
                  <c:v>1 Punkt</c:v>
                </c:pt>
                <c:pt idx="2">
                  <c:v>2 Punkte</c:v>
                </c:pt>
              </c:strCache>
            </c:strRef>
          </c:cat>
          <c:val>
            <c:numRef>
              <c:f>Tabelle1!$C$2:$C$4</c:f>
              <c:numCache>
                <c:formatCode>General</c:formatCode>
                <c:ptCount val="3"/>
                <c:pt idx="0">
                  <c:v>9.9</c:v>
                </c:pt>
                <c:pt idx="1">
                  <c:v>15.4</c:v>
                </c:pt>
                <c:pt idx="2">
                  <c:v>74.7</c:v>
                </c:pt>
              </c:numCache>
            </c:numRef>
          </c:val>
        </c:ser>
        <c:dLbls>
          <c:showLegendKey val="0"/>
          <c:showVal val="1"/>
          <c:showCatName val="0"/>
          <c:showSerName val="0"/>
          <c:showPercent val="0"/>
          <c:showBubbleSize val="0"/>
        </c:dLbls>
        <c:gapWidth val="100"/>
        <c:shape val="box"/>
        <c:axId val="354834392"/>
        <c:axId val="354834784"/>
        <c:axId val="0"/>
      </c:bar3DChart>
      <c:catAx>
        <c:axId val="354834392"/>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54834784"/>
        <c:crosses val="autoZero"/>
        <c:auto val="1"/>
        <c:lblAlgn val="ctr"/>
        <c:lblOffset val="100"/>
        <c:noMultiLvlLbl val="0"/>
      </c:catAx>
      <c:valAx>
        <c:axId val="354834784"/>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54834392"/>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9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0 Punkte</c:v>
                </c:pt>
                <c:pt idx="1">
                  <c:v>1 Punkt</c:v>
                </c:pt>
                <c:pt idx="2">
                  <c:v>2 Punkte</c:v>
                </c:pt>
              </c:strCache>
            </c:strRef>
          </c:cat>
          <c:val>
            <c:numRef>
              <c:f>Tabelle1!$B$2:$B$4</c:f>
              <c:numCache>
                <c:formatCode>General</c:formatCode>
                <c:ptCount val="3"/>
                <c:pt idx="0">
                  <c:v>5</c:v>
                </c:pt>
                <c:pt idx="1">
                  <c:v>12.3</c:v>
                </c:pt>
                <c:pt idx="2">
                  <c:v>82.7</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0 Punkte</c:v>
                </c:pt>
                <c:pt idx="1">
                  <c:v>1 Punkt</c:v>
                </c:pt>
                <c:pt idx="2">
                  <c:v>2 Punkte</c:v>
                </c:pt>
              </c:strCache>
            </c:strRef>
          </c:cat>
          <c:val>
            <c:numRef>
              <c:f>Tabelle1!$C$2:$C$4</c:f>
              <c:numCache>
                <c:formatCode>General</c:formatCode>
                <c:ptCount val="3"/>
                <c:pt idx="0">
                  <c:v>16.899999999999999</c:v>
                </c:pt>
                <c:pt idx="1">
                  <c:v>16.899999999999999</c:v>
                </c:pt>
                <c:pt idx="2">
                  <c:v>66.5</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0 Punkte</c:v>
                </c:pt>
                <c:pt idx="1">
                  <c:v>1 Punkt</c:v>
                </c:pt>
                <c:pt idx="2">
                  <c:v>2 Punkte</c:v>
                </c:pt>
              </c:strCache>
            </c:strRef>
          </c:cat>
          <c:val>
            <c:numRef>
              <c:f>Tabelle1!$D$2:$D$4</c:f>
              <c:numCache>
                <c:formatCode>General</c:formatCode>
                <c:ptCount val="3"/>
                <c:pt idx="0">
                  <c:v>19.2</c:v>
                </c:pt>
                <c:pt idx="1">
                  <c:v>17.600000000000001</c:v>
                </c:pt>
                <c:pt idx="2">
                  <c:v>63.1</c:v>
                </c:pt>
              </c:numCache>
            </c:numRef>
          </c:val>
        </c:ser>
        <c:dLbls>
          <c:showLegendKey val="0"/>
          <c:showVal val="1"/>
          <c:showCatName val="0"/>
          <c:showSerName val="0"/>
          <c:showPercent val="0"/>
          <c:showBubbleSize val="0"/>
        </c:dLbls>
        <c:gapWidth val="100"/>
        <c:shape val="box"/>
        <c:axId val="354835568"/>
        <c:axId val="358286800"/>
        <c:axId val="0"/>
      </c:bar3DChart>
      <c:catAx>
        <c:axId val="354835568"/>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58286800"/>
        <c:crosses val="autoZero"/>
        <c:auto val="1"/>
        <c:lblAlgn val="ctr"/>
        <c:lblOffset val="100"/>
        <c:noMultiLvlLbl val="0"/>
      </c:catAx>
      <c:valAx>
        <c:axId val="358286800"/>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54835568"/>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9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30"/>
      <c:rAngAx val="1"/>
    </c:view3D>
    <c:floor>
      <c:thickness val="0"/>
    </c:floor>
    <c:sideWall>
      <c:thickness val="0"/>
    </c:sideWall>
    <c:backWall>
      <c:thickness val="0"/>
    </c:backWall>
    <c:plotArea>
      <c:layout>
        <c:manualLayout>
          <c:layoutTarget val="inner"/>
          <c:xMode val="edge"/>
          <c:yMode val="edge"/>
          <c:x val="0.22699721128608924"/>
          <c:y val="6.4415020139087453E-2"/>
          <c:w val="0.70790387139107613"/>
          <c:h val="0.84155537919692669"/>
        </c:manualLayout>
      </c:layout>
      <c:bar3DChart>
        <c:barDir val="bar"/>
        <c:grouping val="percentStacked"/>
        <c:varyColors val="0"/>
        <c:ser>
          <c:idx val="0"/>
          <c:order val="0"/>
          <c:tx>
            <c:strRef>
              <c:f>Tabelle1!$B$1</c:f>
              <c:strCache>
                <c:ptCount val="1"/>
                <c:pt idx="0">
                  <c:v>0 Punkte</c:v>
                </c:pt>
              </c:strCache>
            </c:strRef>
          </c:tx>
          <c:spPr>
            <a:solidFill>
              <a:srgbClr val="FF0000"/>
            </a:solidFill>
          </c:spPr>
          <c:invertIfNegative val="0"/>
          <c:dLbls>
            <c:spPr>
              <a:noFill/>
              <a:ln>
                <a:noFill/>
              </a:ln>
              <a:effectLst/>
            </c:spPr>
            <c:txPr>
              <a:bodyPr/>
              <a:lstStyle/>
              <a:p>
                <a:pPr>
                  <a:defRPr sz="1400">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Tabelle1!$A$2:$A$27</c:f>
              <c:strCache>
                <c:ptCount val="26"/>
                <c:pt idx="0">
                  <c:v>Fuchsstadt</c:v>
                </c:pt>
                <c:pt idx="1">
                  <c:v>Elfershausen</c:v>
                </c:pt>
                <c:pt idx="2">
                  <c:v>Oerlenbach</c:v>
                </c:pt>
                <c:pt idx="3">
                  <c:v>Rannungen</c:v>
                </c:pt>
                <c:pt idx="4">
                  <c:v>Wartmannsroth</c:v>
                </c:pt>
                <c:pt idx="5">
                  <c:v>Hammelburg</c:v>
                </c:pt>
                <c:pt idx="6">
                  <c:v>Aura a.d.Saale</c:v>
                </c:pt>
                <c:pt idx="7">
                  <c:v>Euerdorf</c:v>
                </c:pt>
                <c:pt idx="8">
                  <c:v>Geroda</c:v>
                </c:pt>
                <c:pt idx="9">
                  <c:v>Riedenberg</c:v>
                </c:pt>
                <c:pt idx="10">
                  <c:v>Bad Kissingen</c:v>
                </c:pt>
                <c:pt idx="11">
                  <c:v>Maßbach</c:v>
                </c:pt>
                <c:pt idx="12">
                  <c:v>Münnerstadt</c:v>
                </c:pt>
                <c:pt idx="13">
                  <c:v>Sulzthal</c:v>
                </c:pt>
                <c:pt idx="14">
                  <c:v>Oberthulba</c:v>
                </c:pt>
                <c:pt idx="15">
                  <c:v>Bad Brückenau</c:v>
                </c:pt>
                <c:pt idx="16">
                  <c:v>Nüdlingen</c:v>
                </c:pt>
                <c:pt idx="17">
                  <c:v>Schondra</c:v>
                </c:pt>
                <c:pt idx="18">
                  <c:v>Thundorf i.Ufr.</c:v>
                </c:pt>
                <c:pt idx="19">
                  <c:v>Burkardroth</c:v>
                </c:pt>
                <c:pt idx="20">
                  <c:v>Wildflecken</c:v>
                </c:pt>
                <c:pt idx="21">
                  <c:v>Bad Bocklet</c:v>
                </c:pt>
                <c:pt idx="22">
                  <c:v>Zeitlofs</c:v>
                </c:pt>
                <c:pt idx="23">
                  <c:v>Oberleichtersbach</c:v>
                </c:pt>
                <c:pt idx="24">
                  <c:v>Ramsthal</c:v>
                </c:pt>
                <c:pt idx="25">
                  <c:v>Motten</c:v>
                </c:pt>
              </c:strCache>
            </c:strRef>
          </c:cat>
          <c:val>
            <c:numRef>
              <c:f>Tabelle1!$B$2:$B$27</c:f>
              <c:numCache>
                <c:formatCode>General</c:formatCode>
                <c:ptCount val="26"/>
                <c:pt idx="0">
                  <c:v>9.1</c:v>
                </c:pt>
                <c:pt idx="1">
                  <c:v>14.6</c:v>
                </c:pt>
                <c:pt idx="2">
                  <c:v>11.1</c:v>
                </c:pt>
                <c:pt idx="3">
                  <c:v>25</c:v>
                </c:pt>
                <c:pt idx="4">
                  <c:v>20.8</c:v>
                </c:pt>
                <c:pt idx="5">
                  <c:v>18.5</c:v>
                </c:pt>
                <c:pt idx="6">
                  <c:v>0</c:v>
                </c:pt>
                <c:pt idx="7">
                  <c:v>17.600000000000001</c:v>
                </c:pt>
                <c:pt idx="8">
                  <c:v>33.299999999999997</c:v>
                </c:pt>
                <c:pt idx="9">
                  <c:v>16.7</c:v>
                </c:pt>
                <c:pt idx="10">
                  <c:v>18.600000000000001</c:v>
                </c:pt>
                <c:pt idx="11">
                  <c:v>11.1</c:v>
                </c:pt>
                <c:pt idx="12">
                  <c:v>19.8</c:v>
                </c:pt>
                <c:pt idx="13">
                  <c:v>20</c:v>
                </c:pt>
                <c:pt idx="14">
                  <c:v>13</c:v>
                </c:pt>
                <c:pt idx="15">
                  <c:v>14.6</c:v>
                </c:pt>
                <c:pt idx="16">
                  <c:v>15.8</c:v>
                </c:pt>
                <c:pt idx="17">
                  <c:v>8.3000000000000007</c:v>
                </c:pt>
                <c:pt idx="18">
                  <c:v>5</c:v>
                </c:pt>
                <c:pt idx="19">
                  <c:v>12.1</c:v>
                </c:pt>
                <c:pt idx="20">
                  <c:v>9.8000000000000007</c:v>
                </c:pt>
                <c:pt idx="21">
                  <c:v>6.5</c:v>
                </c:pt>
                <c:pt idx="22">
                  <c:v>8.3000000000000007</c:v>
                </c:pt>
                <c:pt idx="23">
                  <c:v>6.9</c:v>
                </c:pt>
                <c:pt idx="24">
                  <c:v>9.1</c:v>
                </c:pt>
                <c:pt idx="25">
                  <c:v>3.7</c:v>
                </c:pt>
              </c:numCache>
            </c:numRef>
          </c:val>
        </c:ser>
        <c:ser>
          <c:idx val="1"/>
          <c:order val="1"/>
          <c:tx>
            <c:strRef>
              <c:f>Tabelle1!$C$1</c:f>
              <c:strCache>
                <c:ptCount val="1"/>
                <c:pt idx="0">
                  <c:v>1 Punkt</c:v>
                </c:pt>
              </c:strCache>
            </c:strRef>
          </c:tx>
          <c:spPr>
            <a:solidFill>
              <a:srgbClr val="FFFF99"/>
            </a:solidFill>
          </c:spPr>
          <c:invertIfNegative val="0"/>
          <c:dLbls>
            <c:spPr>
              <a:noFill/>
              <a:ln>
                <a:noFill/>
              </a:ln>
              <a:effectLst/>
            </c:spPr>
            <c:txPr>
              <a:bodyPr/>
              <a:lstStyle/>
              <a:p>
                <a:pPr>
                  <a:defRPr sz="14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Tabelle1!$A$2:$A$27</c:f>
              <c:strCache>
                <c:ptCount val="26"/>
                <c:pt idx="0">
                  <c:v>Fuchsstadt</c:v>
                </c:pt>
                <c:pt idx="1">
                  <c:v>Elfershausen</c:v>
                </c:pt>
                <c:pt idx="2">
                  <c:v>Oerlenbach</c:v>
                </c:pt>
                <c:pt idx="3">
                  <c:v>Rannungen</c:v>
                </c:pt>
                <c:pt idx="4">
                  <c:v>Wartmannsroth</c:v>
                </c:pt>
                <c:pt idx="5">
                  <c:v>Hammelburg</c:v>
                </c:pt>
                <c:pt idx="6">
                  <c:v>Aura a.d.Saale</c:v>
                </c:pt>
                <c:pt idx="7">
                  <c:v>Euerdorf</c:v>
                </c:pt>
                <c:pt idx="8">
                  <c:v>Geroda</c:v>
                </c:pt>
                <c:pt idx="9">
                  <c:v>Riedenberg</c:v>
                </c:pt>
                <c:pt idx="10">
                  <c:v>Bad Kissingen</c:v>
                </c:pt>
                <c:pt idx="11">
                  <c:v>Maßbach</c:v>
                </c:pt>
                <c:pt idx="12">
                  <c:v>Münnerstadt</c:v>
                </c:pt>
                <c:pt idx="13">
                  <c:v>Sulzthal</c:v>
                </c:pt>
                <c:pt idx="14">
                  <c:v>Oberthulba</c:v>
                </c:pt>
                <c:pt idx="15">
                  <c:v>Bad Brückenau</c:v>
                </c:pt>
                <c:pt idx="16">
                  <c:v>Nüdlingen</c:v>
                </c:pt>
                <c:pt idx="17">
                  <c:v>Schondra</c:v>
                </c:pt>
                <c:pt idx="18">
                  <c:v>Thundorf i.Ufr.</c:v>
                </c:pt>
                <c:pt idx="19">
                  <c:v>Burkardroth</c:v>
                </c:pt>
                <c:pt idx="20">
                  <c:v>Wildflecken</c:v>
                </c:pt>
                <c:pt idx="21">
                  <c:v>Bad Bocklet</c:v>
                </c:pt>
                <c:pt idx="22">
                  <c:v>Zeitlofs</c:v>
                </c:pt>
                <c:pt idx="23">
                  <c:v>Oberleichtersbach</c:v>
                </c:pt>
                <c:pt idx="24">
                  <c:v>Ramsthal</c:v>
                </c:pt>
                <c:pt idx="25">
                  <c:v>Motten</c:v>
                </c:pt>
              </c:strCache>
            </c:strRef>
          </c:cat>
          <c:val>
            <c:numRef>
              <c:f>Tabelle1!$C$2:$C$27</c:f>
              <c:numCache>
                <c:formatCode>General</c:formatCode>
                <c:ptCount val="26"/>
                <c:pt idx="0">
                  <c:v>36.4</c:v>
                </c:pt>
                <c:pt idx="1">
                  <c:v>29.2</c:v>
                </c:pt>
                <c:pt idx="2">
                  <c:v>27</c:v>
                </c:pt>
                <c:pt idx="3">
                  <c:v>12.5</c:v>
                </c:pt>
                <c:pt idx="4">
                  <c:v>16.7</c:v>
                </c:pt>
                <c:pt idx="5">
                  <c:v>18.5</c:v>
                </c:pt>
                <c:pt idx="6">
                  <c:v>36.4</c:v>
                </c:pt>
                <c:pt idx="7">
                  <c:v>17.600000000000001</c:v>
                </c:pt>
                <c:pt idx="8">
                  <c:v>0</c:v>
                </c:pt>
                <c:pt idx="9">
                  <c:v>16.7</c:v>
                </c:pt>
                <c:pt idx="10">
                  <c:v>14.1</c:v>
                </c:pt>
                <c:pt idx="11">
                  <c:v>20.6</c:v>
                </c:pt>
                <c:pt idx="12">
                  <c:v>10.5</c:v>
                </c:pt>
                <c:pt idx="13">
                  <c:v>10</c:v>
                </c:pt>
                <c:pt idx="14">
                  <c:v>16.899999999999999</c:v>
                </c:pt>
                <c:pt idx="15">
                  <c:v>14.6</c:v>
                </c:pt>
                <c:pt idx="16">
                  <c:v>12.3</c:v>
                </c:pt>
                <c:pt idx="17">
                  <c:v>16.7</c:v>
                </c:pt>
                <c:pt idx="18">
                  <c:v>20</c:v>
                </c:pt>
                <c:pt idx="19">
                  <c:v>12.1</c:v>
                </c:pt>
                <c:pt idx="20">
                  <c:v>12.2</c:v>
                </c:pt>
                <c:pt idx="21">
                  <c:v>15.2</c:v>
                </c:pt>
                <c:pt idx="22">
                  <c:v>12.5</c:v>
                </c:pt>
                <c:pt idx="23">
                  <c:v>3.4</c:v>
                </c:pt>
                <c:pt idx="24">
                  <c:v>0</c:v>
                </c:pt>
                <c:pt idx="25">
                  <c:v>3.7</c:v>
                </c:pt>
              </c:numCache>
            </c:numRef>
          </c:val>
        </c:ser>
        <c:ser>
          <c:idx val="2"/>
          <c:order val="2"/>
          <c:tx>
            <c:strRef>
              <c:f>Tabelle1!$D$1</c:f>
              <c:strCache>
                <c:ptCount val="1"/>
                <c:pt idx="0">
                  <c:v>2 Punkte</c:v>
                </c:pt>
              </c:strCache>
            </c:strRef>
          </c:tx>
          <c:spPr>
            <a:solidFill>
              <a:srgbClr val="92D050"/>
            </a:solidFill>
          </c:spPr>
          <c:invertIfNegative val="0"/>
          <c:dLbls>
            <c:spPr>
              <a:noFill/>
              <a:ln>
                <a:noFill/>
              </a:ln>
              <a:effectLst/>
            </c:spPr>
            <c:txPr>
              <a:bodyPr/>
              <a:lstStyle/>
              <a:p>
                <a:pPr>
                  <a:defRPr sz="14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Tabelle1!$A$2:$A$27</c:f>
              <c:strCache>
                <c:ptCount val="26"/>
                <c:pt idx="0">
                  <c:v>Fuchsstadt</c:v>
                </c:pt>
                <c:pt idx="1">
                  <c:v>Elfershausen</c:v>
                </c:pt>
                <c:pt idx="2">
                  <c:v>Oerlenbach</c:v>
                </c:pt>
                <c:pt idx="3">
                  <c:v>Rannungen</c:v>
                </c:pt>
                <c:pt idx="4">
                  <c:v>Wartmannsroth</c:v>
                </c:pt>
                <c:pt idx="5">
                  <c:v>Hammelburg</c:v>
                </c:pt>
                <c:pt idx="6">
                  <c:v>Aura a.d.Saale</c:v>
                </c:pt>
                <c:pt idx="7">
                  <c:v>Euerdorf</c:v>
                </c:pt>
                <c:pt idx="8">
                  <c:v>Geroda</c:v>
                </c:pt>
                <c:pt idx="9">
                  <c:v>Riedenberg</c:v>
                </c:pt>
                <c:pt idx="10">
                  <c:v>Bad Kissingen</c:v>
                </c:pt>
                <c:pt idx="11">
                  <c:v>Maßbach</c:v>
                </c:pt>
                <c:pt idx="12">
                  <c:v>Münnerstadt</c:v>
                </c:pt>
                <c:pt idx="13">
                  <c:v>Sulzthal</c:v>
                </c:pt>
                <c:pt idx="14">
                  <c:v>Oberthulba</c:v>
                </c:pt>
                <c:pt idx="15">
                  <c:v>Bad Brückenau</c:v>
                </c:pt>
                <c:pt idx="16">
                  <c:v>Nüdlingen</c:v>
                </c:pt>
                <c:pt idx="17">
                  <c:v>Schondra</c:v>
                </c:pt>
                <c:pt idx="18">
                  <c:v>Thundorf i.Ufr.</c:v>
                </c:pt>
                <c:pt idx="19">
                  <c:v>Burkardroth</c:v>
                </c:pt>
                <c:pt idx="20">
                  <c:v>Wildflecken</c:v>
                </c:pt>
                <c:pt idx="21">
                  <c:v>Bad Bocklet</c:v>
                </c:pt>
                <c:pt idx="22">
                  <c:v>Zeitlofs</c:v>
                </c:pt>
                <c:pt idx="23">
                  <c:v>Oberleichtersbach</c:v>
                </c:pt>
                <c:pt idx="24">
                  <c:v>Ramsthal</c:v>
                </c:pt>
                <c:pt idx="25">
                  <c:v>Motten</c:v>
                </c:pt>
              </c:strCache>
            </c:strRef>
          </c:cat>
          <c:val>
            <c:numRef>
              <c:f>Tabelle1!$D$2:$D$27</c:f>
              <c:numCache>
                <c:formatCode>General</c:formatCode>
                <c:ptCount val="26"/>
                <c:pt idx="0">
                  <c:v>54.5</c:v>
                </c:pt>
                <c:pt idx="1">
                  <c:v>56.3</c:v>
                </c:pt>
                <c:pt idx="2">
                  <c:v>61.9</c:v>
                </c:pt>
                <c:pt idx="3">
                  <c:v>62.5</c:v>
                </c:pt>
                <c:pt idx="4">
                  <c:v>62.5</c:v>
                </c:pt>
                <c:pt idx="5">
                  <c:v>63</c:v>
                </c:pt>
                <c:pt idx="6">
                  <c:v>63.6</c:v>
                </c:pt>
                <c:pt idx="7">
                  <c:v>64.7</c:v>
                </c:pt>
                <c:pt idx="8">
                  <c:v>66.7</c:v>
                </c:pt>
                <c:pt idx="9">
                  <c:v>66.7</c:v>
                </c:pt>
                <c:pt idx="10">
                  <c:v>67.2</c:v>
                </c:pt>
                <c:pt idx="11">
                  <c:v>68.3</c:v>
                </c:pt>
                <c:pt idx="12">
                  <c:v>69.8</c:v>
                </c:pt>
                <c:pt idx="13">
                  <c:v>70</c:v>
                </c:pt>
                <c:pt idx="14">
                  <c:v>70.099999999999994</c:v>
                </c:pt>
                <c:pt idx="15">
                  <c:v>70.7</c:v>
                </c:pt>
                <c:pt idx="16">
                  <c:v>71.900000000000006</c:v>
                </c:pt>
                <c:pt idx="17">
                  <c:v>75</c:v>
                </c:pt>
                <c:pt idx="18">
                  <c:v>75</c:v>
                </c:pt>
                <c:pt idx="19">
                  <c:v>75.8</c:v>
                </c:pt>
                <c:pt idx="20">
                  <c:v>78</c:v>
                </c:pt>
                <c:pt idx="21">
                  <c:v>78.3</c:v>
                </c:pt>
                <c:pt idx="22">
                  <c:v>79.2</c:v>
                </c:pt>
                <c:pt idx="23">
                  <c:v>89.7</c:v>
                </c:pt>
                <c:pt idx="24">
                  <c:v>90.9</c:v>
                </c:pt>
                <c:pt idx="25">
                  <c:v>92.6</c:v>
                </c:pt>
              </c:numCache>
            </c:numRef>
          </c:val>
        </c:ser>
        <c:dLbls>
          <c:showLegendKey val="0"/>
          <c:showVal val="1"/>
          <c:showCatName val="0"/>
          <c:showSerName val="0"/>
          <c:showPercent val="0"/>
          <c:showBubbleSize val="0"/>
        </c:dLbls>
        <c:gapWidth val="50"/>
        <c:shape val="box"/>
        <c:axId val="358287584"/>
        <c:axId val="358287976"/>
        <c:axId val="0"/>
      </c:bar3DChart>
      <c:catAx>
        <c:axId val="358287584"/>
        <c:scaling>
          <c:orientation val="minMax"/>
        </c:scaling>
        <c:delete val="0"/>
        <c:axPos val="l"/>
        <c:numFmt formatCode="General" sourceLinked="0"/>
        <c:majorTickMark val="out"/>
        <c:minorTickMark val="none"/>
        <c:tickLblPos val="nextTo"/>
        <c:txPr>
          <a:bodyPr/>
          <a:lstStyle/>
          <a:p>
            <a:pPr>
              <a:defRPr sz="900"/>
            </a:pPr>
            <a:endParaRPr lang="de-DE"/>
          </a:p>
        </c:txPr>
        <c:crossAx val="358287976"/>
        <c:crosses val="autoZero"/>
        <c:auto val="1"/>
        <c:lblAlgn val="ctr"/>
        <c:lblOffset val="100"/>
        <c:noMultiLvlLbl val="0"/>
      </c:catAx>
      <c:valAx>
        <c:axId val="358287976"/>
        <c:scaling>
          <c:orientation val="minMax"/>
        </c:scaling>
        <c:delete val="0"/>
        <c:axPos val="b"/>
        <c:majorGridlines/>
        <c:numFmt formatCode="0%" sourceLinked="1"/>
        <c:majorTickMark val="out"/>
        <c:minorTickMark val="none"/>
        <c:tickLblPos val="nextTo"/>
        <c:crossAx val="358287584"/>
        <c:crosses val="autoZero"/>
        <c:crossBetween val="between"/>
      </c:valAx>
    </c:plotArea>
    <c:legend>
      <c:legendPos val="t"/>
      <c:layout/>
      <c:overlay val="0"/>
      <c:txPr>
        <a:bodyPr/>
        <a:lstStyle/>
        <a:p>
          <a:pPr>
            <a:defRPr sz="1600"/>
          </a:pPr>
          <a:endParaRPr lang="de-DE"/>
        </a:p>
      </c:txPr>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2013</c:v>
                </c:pt>
              </c:strCache>
            </c:strRef>
          </c:tx>
          <c:spPr>
            <a:solidFill>
              <a:schemeClr val="accent4">
                <a:lumMod val="75000"/>
              </a:schemeClr>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87.1</c:v>
                </c:pt>
                <c:pt idx="1">
                  <c:v>12.9</c:v>
                </c:pt>
              </c:numCache>
            </c:numRef>
          </c:val>
        </c:ser>
        <c:ser>
          <c:idx val="1"/>
          <c:order val="1"/>
          <c:tx>
            <c:strRef>
              <c:f>Tabelle1!$C$1</c:f>
              <c:strCache>
                <c:ptCount val="1"/>
                <c:pt idx="0">
                  <c:v>1999</c:v>
                </c:pt>
              </c:strCache>
            </c:strRef>
          </c:tx>
          <c:spPr>
            <a:solidFill>
              <a:schemeClr val="bg1">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80.099999999999994</c:v>
                </c:pt>
                <c:pt idx="1">
                  <c:v>15.5</c:v>
                </c:pt>
              </c:numCache>
            </c:numRef>
          </c:val>
        </c:ser>
        <c:dLbls>
          <c:showLegendKey val="0"/>
          <c:showVal val="1"/>
          <c:showCatName val="0"/>
          <c:showSerName val="0"/>
          <c:showPercent val="0"/>
          <c:showBubbleSize val="0"/>
        </c:dLbls>
        <c:gapWidth val="100"/>
        <c:shape val="box"/>
        <c:axId val="358290328"/>
        <c:axId val="358290720"/>
        <c:axId val="0"/>
      </c:bar3DChart>
      <c:catAx>
        <c:axId val="358290328"/>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58290720"/>
        <c:crosses val="autoZero"/>
        <c:auto val="1"/>
        <c:lblAlgn val="ctr"/>
        <c:lblOffset val="100"/>
        <c:noMultiLvlLbl val="0"/>
      </c:catAx>
      <c:valAx>
        <c:axId val="358290720"/>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58290328"/>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9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85.3</c:v>
                </c:pt>
                <c:pt idx="1">
                  <c:v>14.7</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89</c:v>
                </c:pt>
                <c:pt idx="1">
                  <c:v>11</c:v>
                </c:pt>
              </c:numCache>
            </c:numRef>
          </c:val>
        </c:ser>
        <c:dLbls>
          <c:showLegendKey val="0"/>
          <c:showVal val="1"/>
          <c:showCatName val="0"/>
          <c:showSerName val="0"/>
          <c:showPercent val="0"/>
          <c:showBubbleSize val="0"/>
        </c:dLbls>
        <c:gapWidth val="100"/>
        <c:shape val="box"/>
        <c:axId val="358291112"/>
        <c:axId val="358291504"/>
        <c:axId val="0"/>
      </c:bar3DChart>
      <c:catAx>
        <c:axId val="358291112"/>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58291504"/>
        <c:crosses val="autoZero"/>
        <c:auto val="1"/>
        <c:lblAlgn val="ctr"/>
        <c:lblOffset val="100"/>
        <c:noMultiLvlLbl val="0"/>
      </c:catAx>
      <c:valAx>
        <c:axId val="358291504"/>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58291112"/>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9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82.1</c:v>
                </c:pt>
                <c:pt idx="1">
                  <c:v>17.899999999999999</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86.8</c:v>
                </c:pt>
                <c:pt idx="1">
                  <c:v>13.2</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Tabelle1!$D$2:$D$3</c:f>
              <c:numCache>
                <c:formatCode>General</c:formatCode>
                <c:ptCount val="2"/>
                <c:pt idx="0">
                  <c:v>90.8</c:v>
                </c:pt>
                <c:pt idx="1">
                  <c:v>9.1999999999999993</c:v>
                </c:pt>
              </c:numCache>
            </c:numRef>
          </c:val>
        </c:ser>
        <c:dLbls>
          <c:showLegendKey val="0"/>
          <c:showVal val="1"/>
          <c:showCatName val="0"/>
          <c:showSerName val="0"/>
          <c:showPercent val="0"/>
          <c:showBubbleSize val="0"/>
        </c:dLbls>
        <c:gapWidth val="100"/>
        <c:shape val="box"/>
        <c:axId val="358292288"/>
        <c:axId val="358292680"/>
        <c:axId val="0"/>
      </c:bar3DChart>
      <c:catAx>
        <c:axId val="358292288"/>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58292680"/>
        <c:crosses val="autoZero"/>
        <c:auto val="1"/>
        <c:lblAlgn val="ctr"/>
        <c:lblOffset val="100"/>
        <c:noMultiLvlLbl val="0"/>
      </c:catAx>
      <c:valAx>
        <c:axId val="358292680"/>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58292288"/>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9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30"/>
      <c:rAngAx val="1"/>
    </c:view3D>
    <c:floor>
      <c:thickness val="0"/>
    </c:floor>
    <c:sideWall>
      <c:thickness val="0"/>
    </c:sideWall>
    <c:backWall>
      <c:thickness val="0"/>
    </c:backWall>
    <c:plotArea>
      <c:layout>
        <c:manualLayout>
          <c:layoutTarget val="inner"/>
          <c:xMode val="edge"/>
          <c:yMode val="edge"/>
          <c:x val="0.22699721128608924"/>
          <c:y val="6.4415020139087453E-2"/>
          <c:w val="0.70790387139107613"/>
          <c:h val="0.84155537919692669"/>
        </c:manualLayout>
      </c:layout>
      <c:bar3DChart>
        <c:barDir val="bar"/>
        <c:grouping val="percentStacked"/>
        <c:varyColors val="0"/>
        <c:ser>
          <c:idx val="0"/>
          <c:order val="0"/>
          <c:tx>
            <c:strRef>
              <c:f>Tabelle1!$B$1</c:f>
              <c:strCache>
                <c:ptCount val="1"/>
                <c:pt idx="0">
                  <c:v>stimmt</c:v>
                </c:pt>
              </c:strCache>
            </c:strRef>
          </c:tx>
          <c:spPr>
            <a:solidFill>
              <a:srgbClr val="92D050"/>
            </a:solidFill>
          </c:spPr>
          <c:invertIfNegative val="0"/>
          <c:dLbls>
            <c:numFmt formatCode="#,##0.0" sourceLinked="0"/>
            <c:spPr>
              <a:noFill/>
              <a:ln>
                <a:noFill/>
              </a:ln>
              <a:effectLst/>
            </c:spPr>
            <c:txPr>
              <a:bodyPr/>
              <a:lstStyle/>
              <a:p>
                <a:pPr>
                  <a:defRPr sz="1200">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Tabelle1!$A$2:$A$27</c:f>
              <c:strCache>
                <c:ptCount val="26"/>
                <c:pt idx="0">
                  <c:v>Riedenberg</c:v>
                </c:pt>
                <c:pt idx="1">
                  <c:v>Maßbach</c:v>
                </c:pt>
                <c:pt idx="2">
                  <c:v>Bad Bocklet</c:v>
                </c:pt>
                <c:pt idx="3">
                  <c:v>Elfershausen</c:v>
                </c:pt>
                <c:pt idx="4">
                  <c:v>Wildflecken</c:v>
                </c:pt>
                <c:pt idx="5">
                  <c:v>Burkardroth</c:v>
                </c:pt>
                <c:pt idx="6">
                  <c:v>Oberleichtersbach</c:v>
                </c:pt>
                <c:pt idx="7">
                  <c:v>Bad Kissingen</c:v>
                </c:pt>
                <c:pt idx="8">
                  <c:v>Fuchsstadt</c:v>
                </c:pt>
                <c:pt idx="9">
                  <c:v>Münnerstadt</c:v>
                </c:pt>
                <c:pt idx="10">
                  <c:v>Oerlenbach</c:v>
                </c:pt>
                <c:pt idx="11">
                  <c:v>Hammelburg</c:v>
                </c:pt>
                <c:pt idx="12">
                  <c:v>Wartmannsroth</c:v>
                </c:pt>
                <c:pt idx="13">
                  <c:v>Bad Brückenau</c:v>
                </c:pt>
                <c:pt idx="14">
                  <c:v>Oberthulba</c:v>
                </c:pt>
                <c:pt idx="15">
                  <c:v>Motten</c:v>
                </c:pt>
                <c:pt idx="16">
                  <c:v>Nüdlingen</c:v>
                </c:pt>
                <c:pt idx="17">
                  <c:v>Sulzthal</c:v>
                </c:pt>
                <c:pt idx="18">
                  <c:v>Thundorf i.Ufr.</c:v>
                </c:pt>
                <c:pt idx="19">
                  <c:v>Aura a.d.Saale</c:v>
                </c:pt>
                <c:pt idx="20">
                  <c:v>Ramsthal</c:v>
                </c:pt>
                <c:pt idx="21">
                  <c:v>Rannungen</c:v>
                </c:pt>
                <c:pt idx="22">
                  <c:v>Schondra</c:v>
                </c:pt>
                <c:pt idx="23">
                  <c:v>Zeitlofs</c:v>
                </c:pt>
                <c:pt idx="24">
                  <c:v>Euerdorf</c:v>
                </c:pt>
                <c:pt idx="25">
                  <c:v>Geroda</c:v>
                </c:pt>
              </c:strCache>
            </c:strRef>
          </c:cat>
          <c:val>
            <c:numRef>
              <c:f>Tabelle1!$B$2:$B$27</c:f>
              <c:numCache>
                <c:formatCode>General</c:formatCode>
                <c:ptCount val="26"/>
                <c:pt idx="0">
                  <c:v>76.900000000000006</c:v>
                </c:pt>
                <c:pt idx="1">
                  <c:v>82.5</c:v>
                </c:pt>
                <c:pt idx="2">
                  <c:v>82.6</c:v>
                </c:pt>
                <c:pt idx="3">
                  <c:v>83.3</c:v>
                </c:pt>
                <c:pt idx="4">
                  <c:v>85.4</c:v>
                </c:pt>
                <c:pt idx="5">
                  <c:v>85.7</c:v>
                </c:pt>
                <c:pt idx="6">
                  <c:v>85.7</c:v>
                </c:pt>
                <c:pt idx="7">
                  <c:v>85.9</c:v>
                </c:pt>
                <c:pt idx="8">
                  <c:v>86.4</c:v>
                </c:pt>
                <c:pt idx="9">
                  <c:v>87.2</c:v>
                </c:pt>
                <c:pt idx="10">
                  <c:v>87.3</c:v>
                </c:pt>
                <c:pt idx="11">
                  <c:v>87.5</c:v>
                </c:pt>
                <c:pt idx="12">
                  <c:v>87.5</c:v>
                </c:pt>
                <c:pt idx="13">
                  <c:v>87.7</c:v>
                </c:pt>
                <c:pt idx="14">
                  <c:v>88.3</c:v>
                </c:pt>
                <c:pt idx="15">
                  <c:v>88.9</c:v>
                </c:pt>
                <c:pt idx="16">
                  <c:v>89.7</c:v>
                </c:pt>
                <c:pt idx="17">
                  <c:v>90</c:v>
                </c:pt>
                <c:pt idx="18">
                  <c:v>90</c:v>
                </c:pt>
                <c:pt idx="19">
                  <c:v>90.9</c:v>
                </c:pt>
                <c:pt idx="20">
                  <c:v>90.9</c:v>
                </c:pt>
                <c:pt idx="21">
                  <c:v>93.3</c:v>
                </c:pt>
                <c:pt idx="22">
                  <c:v>95.8</c:v>
                </c:pt>
                <c:pt idx="23">
                  <c:v>95.8</c:v>
                </c:pt>
                <c:pt idx="24">
                  <c:v>100</c:v>
                </c:pt>
                <c:pt idx="25">
                  <c:v>100</c:v>
                </c:pt>
              </c:numCache>
            </c:numRef>
          </c:val>
        </c:ser>
        <c:ser>
          <c:idx val="1"/>
          <c:order val="1"/>
          <c:tx>
            <c:strRef>
              <c:f>Tabelle1!$C$1</c:f>
              <c:strCache>
                <c:ptCount val="1"/>
                <c:pt idx="0">
                  <c:v>stimmt nicht</c:v>
                </c:pt>
              </c:strCache>
            </c:strRef>
          </c:tx>
          <c:spPr>
            <a:solidFill>
              <a:srgbClr val="FF0000"/>
            </a:solidFill>
          </c:spPr>
          <c:invertIfNegative val="0"/>
          <c:dLbls>
            <c:numFmt formatCode="#,##0.0" sourceLinked="0"/>
            <c:spPr>
              <a:noFill/>
              <a:ln>
                <a:noFill/>
              </a:ln>
              <a:effectLst/>
            </c:spPr>
            <c:txPr>
              <a:bodyPr/>
              <a:lstStyle/>
              <a:p>
                <a:pPr>
                  <a:defRPr sz="1200">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Tabelle1!$A$2:$A$27</c:f>
              <c:strCache>
                <c:ptCount val="26"/>
                <c:pt idx="0">
                  <c:v>Riedenberg</c:v>
                </c:pt>
                <c:pt idx="1">
                  <c:v>Maßbach</c:v>
                </c:pt>
                <c:pt idx="2">
                  <c:v>Bad Bocklet</c:v>
                </c:pt>
                <c:pt idx="3">
                  <c:v>Elfershausen</c:v>
                </c:pt>
                <c:pt idx="4">
                  <c:v>Wildflecken</c:v>
                </c:pt>
                <c:pt idx="5">
                  <c:v>Burkardroth</c:v>
                </c:pt>
                <c:pt idx="6">
                  <c:v>Oberleichtersbach</c:v>
                </c:pt>
                <c:pt idx="7">
                  <c:v>Bad Kissingen</c:v>
                </c:pt>
                <c:pt idx="8">
                  <c:v>Fuchsstadt</c:v>
                </c:pt>
                <c:pt idx="9">
                  <c:v>Münnerstadt</c:v>
                </c:pt>
                <c:pt idx="10">
                  <c:v>Oerlenbach</c:v>
                </c:pt>
                <c:pt idx="11">
                  <c:v>Hammelburg</c:v>
                </c:pt>
                <c:pt idx="12">
                  <c:v>Wartmannsroth</c:v>
                </c:pt>
                <c:pt idx="13">
                  <c:v>Bad Brückenau</c:v>
                </c:pt>
                <c:pt idx="14">
                  <c:v>Oberthulba</c:v>
                </c:pt>
                <c:pt idx="15">
                  <c:v>Motten</c:v>
                </c:pt>
                <c:pt idx="16">
                  <c:v>Nüdlingen</c:v>
                </c:pt>
                <c:pt idx="17">
                  <c:v>Sulzthal</c:v>
                </c:pt>
                <c:pt idx="18">
                  <c:v>Thundorf i.Ufr.</c:v>
                </c:pt>
                <c:pt idx="19">
                  <c:v>Aura a.d.Saale</c:v>
                </c:pt>
                <c:pt idx="20">
                  <c:v>Ramsthal</c:v>
                </c:pt>
                <c:pt idx="21">
                  <c:v>Rannungen</c:v>
                </c:pt>
                <c:pt idx="22">
                  <c:v>Schondra</c:v>
                </c:pt>
                <c:pt idx="23">
                  <c:v>Zeitlofs</c:v>
                </c:pt>
                <c:pt idx="24">
                  <c:v>Euerdorf</c:v>
                </c:pt>
                <c:pt idx="25">
                  <c:v>Geroda</c:v>
                </c:pt>
              </c:strCache>
            </c:strRef>
          </c:cat>
          <c:val>
            <c:numRef>
              <c:f>Tabelle1!$C$2:$C$27</c:f>
              <c:numCache>
                <c:formatCode>General</c:formatCode>
                <c:ptCount val="26"/>
                <c:pt idx="0">
                  <c:v>23.1</c:v>
                </c:pt>
                <c:pt idx="1">
                  <c:v>17.5</c:v>
                </c:pt>
                <c:pt idx="2">
                  <c:v>17.399999999999999</c:v>
                </c:pt>
                <c:pt idx="3">
                  <c:v>16.7</c:v>
                </c:pt>
                <c:pt idx="4">
                  <c:v>14.6</c:v>
                </c:pt>
                <c:pt idx="5">
                  <c:v>14.3</c:v>
                </c:pt>
                <c:pt idx="6">
                  <c:v>14.3</c:v>
                </c:pt>
                <c:pt idx="7">
                  <c:v>14.1</c:v>
                </c:pt>
                <c:pt idx="8">
                  <c:v>13.6</c:v>
                </c:pt>
                <c:pt idx="9">
                  <c:v>12.8</c:v>
                </c:pt>
                <c:pt idx="10">
                  <c:v>12.7</c:v>
                </c:pt>
                <c:pt idx="11">
                  <c:v>12.5</c:v>
                </c:pt>
                <c:pt idx="12">
                  <c:v>12.5</c:v>
                </c:pt>
                <c:pt idx="13">
                  <c:v>12.3</c:v>
                </c:pt>
                <c:pt idx="14">
                  <c:v>11.7</c:v>
                </c:pt>
                <c:pt idx="15">
                  <c:v>11.1</c:v>
                </c:pt>
                <c:pt idx="16">
                  <c:v>10.3</c:v>
                </c:pt>
                <c:pt idx="17">
                  <c:v>10</c:v>
                </c:pt>
                <c:pt idx="18">
                  <c:v>10</c:v>
                </c:pt>
                <c:pt idx="19">
                  <c:v>9.1</c:v>
                </c:pt>
                <c:pt idx="20">
                  <c:v>9.1</c:v>
                </c:pt>
                <c:pt idx="21">
                  <c:v>6.7</c:v>
                </c:pt>
                <c:pt idx="22">
                  <c:v>4.2</c:v>
                </c:pt>
                <c:pt idx="23">
                  <c:v>4.2</c:v>
                </c:pt>
                <c:pt idx="24">
                  <c:v>0</c:v>
                </c:pt>
                <c:pt idx="25">
                  <c:v>0</c:v>
                </c:pt>
              </c:numCache>
            </c:numRef>
          </c:val>
        </c:ser>
        <c:dLbls>
          <c:showLegendKey val="0"/>
          <c:showVal val="1"/>
          <c:showCatName val="0"/>
          <c:showSerName val="0"/>
          <c:showPercent val="0"/>
          <c:showBubbleSize val="0"/>
        </c:dLbls>
        <c:gapWidth val="50"/>
        <c:shape val="box"/>
        <c:axId val="358293464"/>
        <c:axId val="358293856"/>
        <c:axId val="0"/>
      </c:bar3DChart>
      <c:catAx>
        <c:axId val="358293464"/>
        <c:scaling>
          <c:orientation val="minMax"/>
        </c:scaling>
        <c:delete val="0"/>
        <c:axPos val="l"/>
        <c:numFmt formatCode="General" sourceLinked="0"/>
        <c:majorTickMark val="out"/>
        <c:minorTickMark val="none"/>
        <c:tickLblPos val="nextTo"/>
        <c:txPr>
          <a:bodyPr/>
          <a:lstStyle/>
          <a:p>
            <a:pPr>
              <a:defRPr sz="900"/>
            </a:pPr>
            <a:endParaRPr lang="de-DE"/>
          </a:p>
        </c:txPr>
        <c:crossAx val="358293856"/>
        <c:crosses val="autoZero"/>
        <c:auto val="1"/>
        <c:lblAlgn val="ctr"/>
        <c:lblOffset val="100"/>
        <c:noMultiLvlLbl val="0"/>
      </c:catAx>
      <c:valAx>
        <c:axId val="358293856"/>
        <c:scaling>
          <c:orientation val="minMax"/>
        </c:scaling>
        <c:delete val="0"/>
        <c:axPos val="b"/>
        <c:majorGridlines/>
        <c:numFmt formatCode="0%" sourceLinked="1"/>
        <c:majorTickMark val="out"/>
        <c:minorTickMark val="none"/>
        <c:tickLblPos val="nextTo"/>
        <c:crossAx val="358293464"/>
        <c:crosses val="autoZero"/>
        <c:crossBetween val="between"/>
      </c:valAx>
    </c:plotArea>
    <c:legend>
      <c:legendPos val="t"/>
      <c:layout/>
      <c:overlay val="0"/>
      <c:txPr>
        <a:bodyPr/>
        <a:lstStyle/>
        <a:p>
          <a:pPr>
            <a:defRPr sz="1600"/>
          </a:pPr>
          <a:endParaRPr lang="de-DE"/>
        </a:p>
      </c:txPr>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2013</c:v>
                </c:pt>
              </c:strCache>
            </c:strRef>
          </c:tx>
          <c:spPr>
            <a:solidFill>
              <a:schemeClr val="accent4">
                <a:lumMod val="75000"/>
              </a:schemeClr>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28.7</c:v>
                </c:pt>
                <c:pt idx="1">
                  <c:v>71.3</c:v>
                </c:pt>
              </c:numCache>
            </c:numRef>
          </c:val>
        </c:ser>
        <c:ser>
          <c:idx val="1"/>
          <c:order val="1"/>
          <c:tx>
            <c:strRef>
              <c:f>Tabelle1!$C$1</c:f>
              <c:strCache>
                <c:ptCount val="1"/>
                <c:pt idx="0">
                  <c:v>1999</c:v>
                </c:pt>
              </c:strCache>
            </c:strRef>
          </c:tx>
          <c:spPr>
            <a:solidFill>
              <a:schemeClr val="bg1">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18.3</c:v>
                </c:pt>
                <c:pt idx="1">
                  <c:v>77.400000000000006</c:v>
                </c:pt>
              </c:numCache>
            </c:numRef>
          </c:val>
        </c:ser>
        <c:dLbls>
          <c:showLegendKey val="0"/>
          <c:showVal val="1"/>
          <c:showCatName val="0"/>
          <c:showSerName val="0"/>
          <c:showPercent val="0"/>
          <c:showBubbleSize val="0"/>
        </c:dLbls>
        <c:gapWidth val="100"/>
        <c:shape val="box"/>
        <c:axId val="358295032"/>
        <c:axId val="358295424"/>
        <c:axId val="0"/>
      </c:bar3DChart>
      <c:catAx>
        <c:axId val="358295032"/>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58295424"/>
        <c:crosses val="autoZero"/>
        <c:auto val="1"/>
        <c:lblAlgn val="ctr"/>
        <c:lblOffset val="100"/>
        <c:noMultiLvlLbl val="0"/>
      </c:catAx>
      <c:valAx>
        <c:axId val="358295424"/>
        <c:scaling>
          <c:orientation val="minMax"/>
          <c:min val="0"/>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58295032"/>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9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32.700000000000003</c:v>
                </c:pt>
                <c:pt idx="1">
                  <c:v>67.3</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24.8</c:v>
                </c:pt>
                <c:pt idx="1">
                  <c:v>75.2</c:v>
                </c:pt>
              </c:numCache>
            </c:numRef>
          </c:val>
        </c:ser>
        <c:dLbls>
          <c:showLegendKey val="0"/>
          <c:showVal val="1"/>
          <c:showCatName val="0"/>
          <c:showSerName val="0"/>
          <c:showPercent val="0"/>
          <c:showBubbleSize val="0"/>
        </c:dLbls>
        <c:gapWidth val="100"/>
        <c:shape val="box"/>
        <c:axId val="358296208"/>
        <c:axId val="358296600"/>
        <c:axId val="0"/>
      </c:bar3DChart>
      <c:catAx>
        <c:axId val="358296208"/>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58296600"/>
        <c:crosses val="autoZero"/>
        <c:auto val="1"/>
        <c:lblAlgn val="ctr"/>
        <c:lblOffset val="100"/>
        <c:noMultiLvlLbl val="0"/>
      </c:catAx>
      <c:valAx>
        <c:axId val="358296600"/>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58296208"/>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19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38.9</c:v>
                </c:pt>
                <c:pt idx="1">
                  <c:v>61.1</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28.7</c:v>
                </c:pt>
                <c:pt idx="1">
                  <c:v>71.3</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Tabelle1!$D$2:$D$3</c:f>
              <c:numCache>
                <c:formatCode>General</c:formatCode>
                <c:ptCount val="2"/>
                <c:pt idx="0">
                  <c:v>21.6</c:v>
                </c:pt>
                <c:pt idx="1">
                  <c:v>78.400000000000006</c:v>
                </c:pt>
              </c:numCache>
            </c:numRef>
          </c:val>
        </c:ser>
        <c:dLbls>
          <c:showLegendKey val="0"/>
          <c:showVal val="1"/>
          <c:showCatName val="0"/>
          <c:showSerName val="0"/>
          <c:showPercent val="0"/>
          <c:showBubbleSize val="0"/>
        </c:dLbls>
        <c:gapWidth val="100"/>
        <c:shape val="box"/>
        <c:axId val="358297384"/>
        <c:axId val="358297776"/>
        <c:axId val="0"/>
      </c:bar3DChart>
      <c:catAx>
        <c:axId val="358297384"/>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58297776"/>
        <c:crosses val="autoZero"/>
        <c:auto val="1"/>
        <c:lblAlgn val="ctr"/>
        <c:lblOffset val="100"/>
        <c:noMultiLvlLbl val="0"/>
      </c:catAx>
      <c:valAx>
        <c:axId val="358297776"/>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58297384"/>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
      <c:rotY val="5"/>
      <c:depthPercent val="60"/>
      <c:rAngAx val="1"/>
    </c:view3D>
    <c:floor>
      <c:thickness val="0"/>
    </c:floor>
    <c:sideWall>
      <c:thickness val="0"/>
    </c:sideWall>
    <c:backWall>
      <c:thickness val="0"/>
    </c:backWall>
    <c:plotArea>
      <c:layout/>
      <c:bar3DChart>
        <c:barDir val="col"/>
        <c:grouping val="clustered"/>
        <c:varyColors val="0"/>
        <c:ser>
          <c:idx val="0"/>
          <c:order val="0"/>
          <c:tx>
            <c:strRef>
              <c:f>Tabelle1!$B$1</c:f>
              <c:strCache>
                <c:ptCount val="1"/>
                <c:pt idx="0">
                  <c:v>mindestens 1x wöchentlich</c:v>
                </c:pt>
              </c:strCache>
            </c:strRef>
          </c:tx>
          <c:spPr>
            <a:solidFill>
              <a:srgbClr val="00B050"/>
            </a:solidFill>
          </c:spPr>
          <c:invertIfNegative val="0"/>
          <c:dLbls>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Cafés, Kneipen, Lokale</c:v>
                </c:pt>
                <c:pt idx="1">
                  <c:v>Disco, Beatabend usw.</c:v>
                </c:pt>
                <c:pt idx="2">
                  <c:v>Jugendzentrum/-raum, Bauwagen, Hütte</c:v>
                </c:pt>
              </c:strCache>
            </c:strRef>
          </c:cat>
          <c:val>
            <c:numRef>
              <c:f>Tabelle1!$B$2:$B$4</c:f>
              <c:numCache>
                <c:formatCode>General</c:formatCode>
                <c:ptCount val="3"/>
                <c:pt idx="0">
                  <c:v>24.7</c:v>
                </c:pt>
                <c:pt idx="1">
                  <c:v>23.1</c:v>
                </c:pt>
                <c:pt idx="2">
                  <c:v>17.399999999999999</c:v>
                </c:pt>
              </c:numCache>
            </c:numRef>
          </c:val>
        </c:ser>
        <c:ser>
          <c:idx val="1"/>
          <c:order val="1"/>
          <c:tx>
            <c:strRef>
              <c:f>Tabelle1!$C$1</c:f>
              <c:strCache>
                <c:ptCount val="1"/>
                <c:pt idx="0">
                  <c:v>1999</c:v>
                </c:pt>
              </c:strCache>
            </c:strRef>
          </c:tx>
          <c:spPr>
            <a:solidFill>
              <a:srgbClr val="C0C0C0"/>
            </a:solidFill>
          </c:spPr>
          <c:invertIfNegative val="0"/>
          <c:dLbls>
            <c:numFmt formatCode="#,##0.0" sourceLinked="0"/>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Cafés, Kneipen, Lokale</c:v>
                </c:pt>
                <c:pt idx="1">
                  <c:v>Disco, Beatabend usw.</c:v>
                </c:pt>
                <c:pt idx="2">
                  <c:v>Jugendzentrum/-raum, Bauwagen, Hütte</c:v>
                </c:pt>
              </c:strCache>
            </c:strRef>
          </c:cat>
          <c:val>
            <c:numRef>
              <c:f>Tabelle1!$C$2:$C$4</c:f>
              <c:numCache>
                <c:formatCode>General</c:formatCode>
                <c:ptCount val="3"/>
                <c:pt idx="0">
                  <c:v>36.700000000000003</c:v>
                </c:pt>
                <c:pt idx="1">
                  <c:v>31.1</c:v>
                </c:pt>
                <c:pt idx="2">
                  <c:v>16.5</c:v>
                </c:pt>
              </c:numCache>
            </c:numRef>
          </c:val>
        </c:ser>
        <c:dLbls>
          <c:showLegendKey val="0"/>
          <c:showVal val="1"/>
          <c:showCatName val="0"/>
          <c:showSerName val="0"/>
          <c:showPercent val="0"/>
          <c:showBubbleSize val="0"/>
        </c:dLbls>
        <c:gapWidth val="50"/>
        <c:shape val="box"/>
        <c:axId val="306715176"/>
        <c:axId val="306715568"/>
        <c:axId val="0"/>
      </c:bar3DChart>
      <c:catAx>
        <c:axId val="306715176"/>
        <c:scaling>
          <c:orientation val="minMax"/>
        </c:scaling>
        <c:delete val="0"/>
        <c:axPos val="b"/>
        <c:numFmt formatCode="General" sourceLinked="0"/>
        <c:majorTickMark val="out"/>
        <c:minorTickMark val="none"/>
        <c:tickLblPos val="nextTo"/>
        <c:spPr>
          <a:ln>
            <a:solidFill>
              <a:schemeClr val="tx2">
                <a:lumMod val="75000"/>
              </a:schemeClr>
            </a:solidFill>
          </a:ln>
        </c:spPr>
        <c:txPr>
          <a:bodyPr/>
          <a:lstStyle/>
          <a:p>
            <a:pPr>
              <a:defRPr sz="1200" b="1">
                <a:solidFill>
                  <a:schemeClr val="tx2">
                    <a:lumMod val="75000"/>
                  </a:schemeClr>
                </a:solidFill>
              </a:defRPr>
            </a:pPr>
            <a:endParaRPr lang="de-DE"/>
          </a:p>
        </c:txPr>
        <c:crossAx val="306715568"/>
        <c:crosses val="autoZero"/>
        <c:auto val="1"/>
        <c:lblAlgn val="ctr"/>
        <c:lblOffset val="100"/>
        <c:noMultiLvlLbl val="0"/>
      </c:catAx>
      <c:valAx>
        <c:axId val="306715568"/>
        <c:scaling>
          <c:orientation val="minMax"/>
          <c:max val="50"/>
        </c:scaling>
        <c:delete val="0"/>
        <c:axPos val="l"/>
        <c:majorGridlines>
          <c:spPr>
            <a:ln>
              <a:solidFill>
                <a:schemeClr val="bg1">
                  <a:lumMod val="65000"/>
                </a:schemeClr>
              </a:solidFill>
            </a:ln>
          </c:spPr>
        </c:majorGridlines>
        <c:numFmt formatCode="General" sourceLinked="1"/>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306715176"/>
        <c:crosses val="autoZero"/>
        <c:crossBetween val="between"/>
        <c:majorUnit val="10"/>
      </c:valAx>
    </c:plotArea>
    <c:legend>
      <c:legendPos val="t"/>
      <c:layout/>
      <c:overlay val="0"/>
      <c:txPr>
        <a:bodyPr/>
        <a:lstStyle/>
        <a:p>
          <a:pPr>
            <a:defRPr b="1">
              <a:solidFill>
                <a:schemeClr val="tx2">
                  <a:lumMod val="75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userShapes r:id="rId2"/>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Juz/ Ju.raum vorhanden</c:v>
                </c:pt>
              </c:strCache>
            </c:strRef>
          </c:tx>
          <c:spPr>
            <a:solidFill>
              <a:schemeClr val="accent1">
                <a:lumMod val="75000"/>
              </a:schemeClr>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im Wohnort</c:v>
                </c:pt>
                <c:pt idx="1">
                  <c:v>in anderen Orten</c:v>
                </c:pt>
              </c:strCache>
            </c:strRef>
          </c:cat>
          <c:val>
            <c:numRef>
              <c:f>Tabelle1!$B$2:$B$3</c:f>
              <c:numCache>
                <c:formatCode>General</c:formatCode>
                <c:ptCount val="2"/>
                <c:pt idx="0">
                  <c:v>78.5</c:v>
                </c:pt>
                <c:pt idx="1">
                  <c:v>21.5</c:v>
                </c:pt>
              </c:numCache>
            </c:numRef>
          </c:val>
        </c:ser>
        <c:ser>
          <c:idx val="1"/>
          <c:order val="1"/>
          <c:tx>
            <c:strRef>
              <c:f>Tabelle1!$C$1</c:f>
              <c:strCache>
                <c:ptCount val="1"/>
                <c:pt idx="0">
                  <c:v>nicht vorhanden</c:v>
                </c:pt>
              </c:strCache>
            </c:strRef>
          </c:tx>
          <c:spPr>
            <a:solidFill>
              <a:schemeClr val="tx2">
                <a:lumMod val="60000"/>
                <a:lumOff val="40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im Wohnort</c:v>
                </c:pt>
                <c:pt idx="1">
                  <c:v>in anderen Orten</c:v>
                </c:pt>
              </c:strCache>
            </c:strRef>
          </c:cat>
          <c:val>
            <c:numRef>
              <c:f>Tabelle1!$C$2:$C$3</c:f>
              <c:numCache>
                <c:formatCode>General</c:formatCode>
                <c:ptCount val="2"/>
                <c:pt idx="0">
                  <c:v>76.3</c:v>
                </c:pt>
                <c:pt idx="1">
                  <c:v>23.7</c:v>
                </c:pt>
              </c:numCache>
            </c:numRef>
          </c:val>
        </c:ser>
        <c:ser>
          <c:idx val="2"/>
          <c:order val="2"/>
          <c:tx>
            <c:strRef>
              <c:f>Tabelle1!$D$1</c:f>
              <c:strCache>
                <c:ptCount val="1"/>
                <c:pt idx="0">
                  <c:v>weiß nicht</c:v>
                </c:pt>
              </c:strCache>
            </c:strRef>
          </c:tx>
          <c:spPr>
            <a:solidFill>
              <a:schemeClr val="accent1">
                <a:lumMod val="60000"/>
                <a:lumOff val="40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im Wohnort</c:v>
                </c:pt>
                <c:pt idx="1">
                  <c:v>in anderen Orten</c:v>
                </c:pt>
              </c:strCache>
            </c:strRef>
          </c:cat>
          <c:val>
            <c:numRef>
              <c:f>Tabelle1!$D$2:$D$3</c:f>
              <c:numCache>
                <c:formatCode>General</c:formatCode>
                <c:ptCount val="2"/>
                <c:pt idx="0">
                  <c:v>70.7</c:v>
                </c:pt>
                <c:pt idx="1">
                  <c:v>29.3</c:v>
                </c:pt>
              </c:numCache>
            </c:numRef>
          </c:val>
        </c:ser>
        <c:dLbls>
          <c:showLegendKey val="0"/>
          <c:showVal val="1"/>
          <c:showCatName val="0"/>
          <c:showSerName val="0"/>
          <c:showPercent val="0"/>
          <c:showBubbleSize val="0"/>
        </c:dLbls>
        <c:gapWidth val="100"/>
        <c:shape val="box"/>
        <c:axId val="57142336"/>
        <c:axId val="57143120"/>
        <c:axId val="0"/>
      </c:bar3DChart>
      <c:catAx>
        <c:axId val="57142336"/>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57143120"/>
        <c:crosses val="autoZero"/>
        <c:auto val="1"/>
        <c:lblAlgn val="ctr"/>
        <c:lblOffset val="100"/>
        <c:noMultiLvlLbl val="0"/>
      </c:catAx>
      <c:valAx>
        <c:axId val="57143120"/>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57142336"/>
        <c:crosses val="autoZero"/>
        <c:crossBetween val="between"/>
        <c:majorUnit val="20"/>
      </c:valAx>
      <c:spPr>
        <a:ln w="25400">
          <a:noFill/>
        </a:ln>
      </c:spPr>
    </c:plotArea>
    <c:legend>
      <c:legendPos val="t"/>
      <c:layout/>
      <c:overlay val="0"/>
      <c:txPr>
        <a:bodyPr/>
        <a:lstStyle/>
        <a:p>
          <a:pPr>
            <a:defRPr sz="1600"/>
          </a:pPr>
          <a:endParaRPr lang="de-DE"/>
        </a:p>
      </c:txPr>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20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30"/>
      <c:rAngAx val="1"/>
    </c:view3D>
    <c:floor>
      <c:thickness val="0"/>
    </c:floor>
    <c:sideWall>
      <c:thickness val="0"/>
    </c:sideWall>
    <c:backWall>
      <c:thickness val="0"/>
    </c:backWall>
    <c:plotArea>
      <c:layout>
        <c:manualLayout>
          <c:layoutTarget val="inner"/>
          <c:xMode val="edge"/>
          <c:yMode val="edge"/>
          <c:x val="0.22699721128608924"/>
          <c:y val="6.4415020139087453E-2"/>
          <c:w val="0.70790387139107613"/>
          <c:h val="0.84155537919692669"/>
        </c:manualLayout>
      </c:layout>
      <c:bar3DChart>
        <c:barDir val="bar"/>
        <c:grouping val="percentStacked"/>
        <c:varyColors val="0"/>
        <c:ser>
          <c:idx val="0"/>
          <c:order val="0"/>
          <c:tx>
            <c:strRef>
              <c:f>Tabelle1!$B$1</c:f>
              <c:strCache>
                <c:ptCount val="1"/>
                <c:pt idx="0">
                  <c:v>stimmt nicht</c:v>
                </c:pt>
              </c:strCache>
            </c:strRef>
          </c:tx>
          <c:spPr>
            <a:solidFill>
              <a:srgbClr val="92D050"/>
            </a:solidFill>
          </c:spPr>
          <c:invertIfNegative val="0"/>
          <c:dLbls>
            <c:numFmt formatCode="#,##0.0" sourceLinked="0"/>
            <c:spPr>
              <a:noFill/>
              <a:ln>
                <a:noFill/>
              </a:ln>
              <a:effectLst/>
            </c:spPr>
            <c:txPr>
              <a:bodyPr/>
              <a:lstStyle/>
              <a:p>
                <a:pPr>
                  <a:defRPr sz="1200">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Tabelle1!$A$2:$A$27</c:f>
              <c:strCache>
                <c:ptCount val="26"/>
                <c:pt idx="0">
                  <c:v>Oberthulba</c:v>
                </c:pt>
                <c:pt idx="1">
                  <c:v>Bad Bocklet</c:v>
                </c:pt>
                <c:pt idx="2">
                  <c:v>Bad Brückenau</c:v>
                </c:pt>
                <c:pt idx="3">
                  <c:v>Euerdorf</c:v>
                </c:pt>
                <c:pt idx="4">
                  <c:v>Burkardroth</c:v>
                </c:pt>
                <c:pt idx="5">
                  <c:v>Schondra</c:v>
                </c:pt>
                <c:pt idx="6">
                  <c:v>Wartmannsroth</c:v>
                </c:pt>
                <c:pt idx="7">
                  <c:v>Oberleichtersbach</c:v>
                </c:pt>
                <c:pt idx="8">
                  <c:v>Elfershausen</c:v>
                </c:pt>
                <c:pt idx="9">
                  <c:v>Nüdlingen</c:v>
                </c:pt>
                <c:pt idx="10">
                  <c:v>Hammelburg</c:v>
                </c:pt>
                <c:pt idx="11">
                  <c:v>Bad Kissingen</c:v>
                </c:pt>
                <c:pt idx="12">
                  <c:v>Wildflecken</c:v>
                </c:pt>
                <c:pt idx="13">
                  <c:v>Rannungen</c:v>
                </c:pt>
                <c:pt idx="14">
                  <c:v>Münnerstadt</c:v>
                </c:pt>
                <c:pt idx="15">
                  <c:v>Riedenberg</c:v>
                </c:pt>
                <c:pt idx="16">
                  <c:v>Maßbach</c:v>
                </c:pt>
                <c:pt idx="17">
                  <c:v>Oerlenbach</c:v>
                </c:pt>
                <c:pt idx="18">
                  <c:v>Motten</c:v>
                </c:pt>
                <c:pt idx="19">
                  <c:v>Zeitlofs</c:v>
                </c:pt>
                <c:pt idx="20">
                  <c:v>Fuchsstadt</c:v>
                </c:pt>
                <c:pt idx="21">
                  <c:v>Ramsthal</c:v>
                </c:pt>
                <c:pt idx="22">
                  <c:v>Geroda</c:v>
                </c:pt>
                <c:pt idx="23">
                  <c:v>Thundorf i.Ufr.</c:v>
                </c:pt>
                <c:pt idx="24">
                  <c:v>Aura a.d.Saale</c:v>
                </c:pt>
                <c:pt idx="25">
                  <c:v>Sulzthal</c:v>
                </c:pt>
              </c:strCache>
            </c:strRef>
          </c:cat>
          <c:val>
            <c:numRef>
              <c:f>Tabelle1!$B$2:$B$27</c:f>
              <c:numCache>
                <c:formatCode>General</c:formatCode>
                <c:ptCount val="26"/>
                <c:pt idx="0">
                  <c:v>61</c:v>
                </c:pt>
                <c:pt idx="1">
                  <c:v>61.7</c:v>
                </c:pt>
                <c:pt idx="2">
                  <c:v>64.2</c:v>
                </c:pt>
                <c:pt idx="3">
                  <c:v>64.7</c:v>
                </c:pt>
                <c:pt idx="4">
                  <c:v>64.8</c:v>
                </c:pt>
                <c:pt idx="5">
                  <c:v>66.7</c:v>
                </c:pt>
                <c:pt idx="6">
                  <c:v>66.7</c:v>
                </c:pt>
                <c:pt idx="7">
                  <c:v>67.900000000000006</c:v>
                </c:pt>
                <c:pt idx="8">
                  <c:v>68.8</c:v>
                </c:pt>
                <c:pt idx="9">
                  <c:v>70.2</c:v>
                </c:pt>
                <c:pt idx="10">
                  <c:v>72.099999999999994</c:v>
                </c:pt>
                <c:pt idx="11">
                  <c:v>72.3</c:v>
                </c:pt>
                <c:pt idx="12">
                  <c:v>73.2</c:v>
                </c:pt>
                <c:pt idx="13">
                  <c:v>73.3</c:v>
                </c:pt>
                <c:pt idx="14">
                  <c:v>74.400000000000006</c:v>
                </c:pt>
                <c:pt idx="15">
                  <c:v>75</c:v>
                </c:pt>
                <c:pt idx="16">
                  <c:v>76.2</c:v>
                </c:pt>
                <c:pt idx="17">
                  <c:v>76.2</c:v>
                </c:pt>
                <c:pt idx="18">
                  <c:v>77.8</c:v>
                </c:pt>
                <c:pt idx="19">
                  <c:v>79.2</c:v>
                </c:pt>
                <c:pt idx="20">
                  <c:v>81.8</c:v>
                </c:pt>
                <c:pt idx="21">
                  <c:v>83.3</c:v>
                </c:pt>
                <c:pt idx="22">
                  <c:v>88.9</c:v>
                </c:pt>
                <c:pt idx="23">
                  <c:v>89.5</c:v>
                </c:pt>
                <c:pt idx="24">
                  <c:v>90</c:v>
                </c:pt>
                <c:pt idx="25">
                  <c:v>100</c:v>
                </c:pt>
              </c:numCache>
            </c:numRef>
          </c:val>
        </c:ser>
        <c:ser>
          <c:idx val="1"/>
          <c:order val="1"/>
          <c:tx>
            <c:strRef>
              <c:f>Tabelle1!$C$1</c:f>
              <c:strCache>
                <c:ptCount val="1"/>
                <c:pt idx="0">
                  <c:v>stimmt</c:v>
                </c:pt>
              </c:strCache>
            </c:strRef>
          </c:tx>
          <c:spPr>
            <a:solidFill>
              <a:srgbClr val="FF0000"/>
            </a:solidFill>
          </c:spPr>
          <c:invertIfNegative val="0"/>
          <c:dLbls>
            <c:numFmt formatCode="#,##0.0" sourceLinked="0"/>
            <c:spPr>
              <a:noFill/>
              <a:ln>
                <a:noFill/>
              </a:ln>
              <a:effectLst/>
            </c:spPr>
            <c:txPr>
              <a:bodyPr/>
              <a:lstStyle/>
              <a:p>
                <a:pPr>
                  <a:defRPr sz="1200">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Tabelle1!$A$2:$A$27</c:f>
              <c:strCache>
                <c:ptCount val="26"/>
                <c:pt idx="0">
                  <c:v>Oberthulba</c:v>
                </c:pt>
                <c:pt idx="1">
                  <c:v>Bad Bocklet</c:v>
                </c:pt>
                <c:pt idx="2">
                  <c:v>Bad Brückenau</c:v>
                </c:pt>
                <c:pt idx="3">
                  <c:v>Euerdorf</c:v>
                </c:pt>
                <c:pt idx="4">
                  <c:v>Burkardroth</c:v>
                </c:pt>
                <c:pt idx="5">
                  <c:v>Schondra</c:v>
                </c:pt>
                <c:pt idx="6">
                  <c:v>Wartmannsroth</c:v>
                </c:pt>
                <c:pt idx="7">
                  <c:v>Oberleichtersbach</c:v>
                </c:pt>
                <c:pt idx="8">
                  <c:v>Elfershausen</c:v>
                </c:pt>
                <c:pt idx="9">
                  <c:v>Nüdlingen</c:v>
                </c:pt>
                <c:pt idx="10">
                  <c:v>Hammelburg</c:v>
                </c:pt>
                <c:pt idx="11">
                  <c:v>Bad Kissingen</c:v>
                </c:pt>
                <c:pt idx="12">
                  <c:v>Wildflecken</c:v>
                </c:pt>
                <c:pt idx="13">
                  <c:v>Rannungen</c:v>
                </c:pt>
                <c:pt idx="14">
                  <c:v>Münnerstadt</c:v>
                </c:pt>
                <c:pt idx="15">
                  <c:v>Riedenberg</c:v>
                </c:pt>
                <c:pt idx="16">
                  <c:v>Maßbach</c:v>
                </c:pt>
                <c:pt idx="17">
                  <c:v>Oerlenbach</c:v>
                </c:pt>
                <c:pt idx="18">
                  <c:v>Motten</c:v>
                </c:pt>
                <c:pt idx="19">
                  <c:v>Zeitlofs</c:v>
                </c:pt>
                <c:pt idx="20">
                  <c:v>Fuchsstadt</c:v>
                </c:pt>
                <c:pt idx="21">
                  <c:v>Ramsthal</c:v>
                </c:pt>
                <c:pt idx="22">
                  <c:v>Geroda</c:v>
                </c:pt>
                <c:pt idx="23">
                  <c:v>Thundorf i.Ufr.</c:v>
                </c:pt>
                <c:pt idx="24">
                  <c:v>Aura a.d.Saale</c:v>
                </c:pt>
                <c:pt idx="25">
                  <c:v>Sulzthal</c:v>
                </c:pt>
              </c:strCache>
            </c:strRef>
          </c:cat>
          <c:val>
            <c:numRef>
              <c:f>Tabelle1!$C$2:$C$27</c:f>
              <c:numCache>
                <c:formatCode>General</c:formatCode>
                <c:ptCount val="26"/>
                <c:pt idx="0">
                  <c:v>39</c:v>
                </c:pt>
                <c:pt idx="1">
                  <c:v>38.299999999999997</c:v>
                </c:pt>
                <c:pt idx="2">
                  <c:v>35.799999999999997</c:v>
                </c:pt>
                <c:pt idx="3">
                  <c:v>35.299999999999997</c:v>
                </c:pt>
                <c:pt idx="4">
                  <c:v>35.200000000000003</c:v>
                </c:pt>
                <c:pt idx="5">
                  <c:v>33.299999999999997</c:v>
                </c:pt>
                <c:pt idx="6">
                  <c:v>33.299999999999997</c:v>
                </c:pt>
                <c:pt idx="7">
                  <c:v>32.1</c:v>
                </c:pt>
                <c:pt idx="8">
                  <c:v>31.3</c:v>
                </c:pt>
                <c:pt idx="9">
                  <c:v>29.8</c:v>
                </c:pt>
                <c:pt idx="10">
                  <c:v>27.9</c:v>
                </c:pt>
                <c:pt idx="11">
                  <c:v>27.7</c:v>
                </c:pt>
                <c:pt idx="12">
                  <c:v>26.8</c:v>
                </c:pt>
                <c:pt idx="13">
                  <c:v>26.7</c:v>
                </c:pt>
                <c:pt idx="14">
                  <c:v>25.6</c:v>
                </c:pt>
                <c:pt idx="15">
                  <c:v>25</c:v>
                </c:pt>
                <c:pt idx="16">
                  <c:v>23.8</c:v>
                </c:pt>
                <c:pt idx="17">
                  <c:v>23.8</c:v>
                </c:pt>
                <c:pt idx="18">
                  <c:v>22.2</c:v>
                </c:pt>
                <c:pt idx="19">
                  <c:v>20.8</c:v>
                </c:pt>
                <c:pt idx="20">
                  <c:v>18.2</c:v>
                </c:pt>
                <c:pt idx="21">
                  <c:v>16.7</c:v>
                </c:pt>
                <c:pt idx="22">
                  <c:v>11.1</c:v>
                </c:pt>
                <c:pt idx="23">
                  <c:v>10.5</c:v>
                </c:pt>
                <c:pt idx="24">
                  <c:v>10</c:v>
                </c:pt>
                <c:pt idx="25">
                  <c:v>0</c:v>
                </c:pt>
              </c:numCache>
            </c:numRef>
          </c:val>
        </c:ser>
        <c:dLbls>
          <c:showLegendKey val="0"/>
          <c:showVal val="1"/>
          <c:showCatName val="0"/>
          <c:showSerName val="0"/>
          <c:showPercent val="0"/>
          <c:showBubbleSize val="0"/>
        </c:dLbls>
        <c:gapWidth val="50"/>
        <c:shape val="box"/>
        <c:axId val="358299344"/>
        <c:axId val="358299736"/>
        <c:axId val="0"/>
      </c:bar3DChart>
      <c:catAx>
        <c:axId val="358299344"/>
        <c:scaling>
          <c:orientation val="minMax"/>
        </c:scaling>
        <c:delete val="0"/>
        <c:axPos val="l"/>
        <c:numFmt formatCode="General" sourceLinked="0"/>
        <c:majorTickMark val="out"/>
        <c:minorTickMark val="none"/>
        <c:tickLblPos val="nextTo"/>
        <c:txPr>
          <a:bodyPr/>
          <a:lstStyle/>
          <a:p>
            <a:pPr>
              <a:defRPr sz="900"/>
            </a:pPr>
            <a:endParaRPr lang="de-DE"/>
          </a:p>
        </c:txPr>
        <c:crossAx val="358299736"/>
        <c:crosses val="autoZero"/>
        <c:auto val="1"/>
        <c:lblAlgn val="ctr"/>
        <c:lblOffset val="100"/>
        <c:noMultiLvlLbl val="0"/>
      </c:catAx>
      <c:valAx>
        <c:axId val="358299736"/>
        <c:scaling>
          <c:orientation val="minMax"/>
        </c:scaling>
        <c:delete val="0"/>
        <c:axPos val="b"/>
        <c:majorGridlines/>
        <c:numFmt formatCode="0%" sourceLinked="1"/>
        <c:majorTickMark val="out"/>
        <c:minorTickMark val="none"/>
        <c:tickLblPos val="nextTo"/>
        <c:crossAx val="358299344"/>
        <c:crosses val="autoZero"/>
        <c:crossBetween val="between"/>
      </c:valAx>
    </c:plotArea>
    <c:legend>
      <c:legendPos val="t"/>
      <c:layout/>
      <c:overlay val="0"/>
      <c:txPr>
        <a:bodyPr/>
        <a:lstStyle/>
        <a:p>
          <a:pPr>
            <a:defRPr sz="1600"/>
          </a:pPr>
          <a:endParaRPr lang="de-DE"/>
        </a:p>
      </c:txPr>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2013</c:v>
                </c:pt>
              </c:strCache>
            </c:strRef>
          </c:tx>
          <c:spPr>
            <a:solidFill>
              <a:schemeClr val="accent4">
                <a:lumMod val="75000"/>
              </a:schemeClr>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14.7</c:v>
                </c:pt>
                <c:pt idx="1">
                  <c:v>85.3</c:v>
                </c:pt>
              </c:numCache>
            </c:numRef>
          </c:val>
        </c:ser>
        <c:ser>
          <c:idx val="1"/>
          <c:order val="1"/>
          <c:tx>
            <c:strRef>
              <c:f>Tabelle1!$C$1</c:f>
              <c:strCache>
                <c:ptCount val="1"/>
                <c:pt idx="0">
                  <c:v>1999</c:v>
                </c:pt>
              </c:strCache>
            </c:strRef>
          </c:tx>
          <c:spPr>
            <a:solidFill>
              <a:schemeClr val="bg1">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32.799999999999997</c:v>
                </c:pt>
                <c:pt idx="1">
                  <c:v>64.3</c:v>
                </c:pt>
              </c:numCache>
            </c:numRef>
          </c:val>
        </c:ser>
        <c:dLbls>
          <c:showLegendKey val="0"/>
          <c:showVal val="1"/>
          <c:showCatName val="0"/>
          <c:showSerName val="0"/>
          <c:showPercent val="0"/>
          <c:showBubbleSize val="0"/>
        </c:dLbls>
        <c:gapWidth val="100"/>
        <c:shape val="box"/>
        <c:axId val="358301304"/>
        <c:axId val="358301696"/>
        <c:axId val="0"/>
      </c:bar3DChart>
      <c:catAx>
        <c:axId val="358301304"/>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58301696"/>
        <c:crosses val="autoZero"/>
        <c:auto val="1"/>
        <c:lblAlgn val="ctr"/>
        <c:lblOffset val="100"/>
        <c:noMultiLvlLbl val="0"/>
      </c:catAx>
      <c:valAx>
        <c:axId val="358301696"/>
        <c:scaling>
          <c:orientation val="minMax"/>
          <c:min val="0"/>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58301304"/>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20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20.100000000000001</c:v>
                </c:pt>
                <c:pt idx="1">
                  <c:v>79.900000000000006</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9.1999999999999993</c:v>
                </c:pt>
                <c:pt idx="1">
                  <c:v>90.8</c:v>
                </c:pt>
              </c:numCache>
            </c:numRef>
          </c:val>
        </c:ser>
        <c:dLbls>
          <c:showLegendKey val="0"/>
          <c:showVal val="1"/>
          <c:showCatName val="0"/>
          <c:showSerName val="0"/>
          <c:showPercent val="0"/>
          <c:showBubbleSize val="0"/>
        </c:dLbls>
        <c:gapWidth val="100"/>
        <c:shape val="box"/>
        <c:axId val="356726976"/>
        <c:axId val="356728152"/>
        <c:axId val="0"/>
      </c:bar3DChart>
      <c:catAx>
        <c:axId val="356726976"/>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56728152"/>
        <c:crosses val="autoZero"/>
        <c:auto val="1"/>
        <c:lblAlgn val="ctr"/>
        <c:lblOffset val="100"/>
        <c:noMultiLvlLbl val="0"/>
      </c:catAx>
      <c:valAx>
        <c:axId val="356728152"/>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56726976"/>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20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14.6</c:v>
                </c:pt>
                <c:pt idx="1">
                  <c:v>85.4</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13.2</c:v>
                </c:pt>
                <c:pt idx="1">
                  <c:v>86.8</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Tabelle1!$D$2:$D$3</c:f>
              <c:numCache>
                <c:formatCode>General</c:formatCode>
                <c:ptCount val="2"/>
                <c:pt idx="0">
                  <c:v>15.9</c:v>
                </c:pt>
                <c:pt idx="1">
                  <c:v>84.1</c:v>
                </c:pt>
              </c:numCache>
            </c:numRef>
          </c:val>
        </c:ser>
        <c:dLbls>
          <c:showLegendKey val="0"/>
          <c:showVal val="1"/>
          <c:showCatName val="0"/>
          <c:showSerName val="0"/>
          <c:showPercent val="0"/>
          <c:showBubbleSize val="0"/>
        </c:dLbls>
        <c:gapWidth val="100"/>
        <c:shape val="box"/>
        <c:axId val="365698472"/>
        <c:axId val="365698864"/>
        <c:axId val="0"/>
      </c:bar3DChart>
      <c:catAx>
        <c:axId val="365698472"/>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65698864"/>
        <c:crosses val="autoZero"/>
        <c:auto val="1"/>
        <c:lblAlgn val="ctr"/>
        <c:lblOffset val="100"/>
        <c:noMultiLvlLbl val="0"/>
      </c:catAx>
      <c:valAx>
        <c:axId val="365698864"/>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65698472"/>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20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Juz/Ju.raum vorhanden</c:v>
                </c:pt>
              </c:strCache>
            </c:strRef>
          </c:tx>
          <c:spPr>
            <a:solidFill>
              <a:schemeClr val="accent1">
                <a:lumMod val="75000"/>
              </a:schemeClr>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13.7</c:v>
                </c:pt>
                <c:pt idx="1">
                  <c:v>86.3</c:v>
                </c:pt>
              </c:numCache>
            </c:numRef>
          </c:val>
        </c:ser>
        <c:ser>
          <c:idx val="1"/>
          <c:order val="1"/>
          <c:tx>
            <c:strRef>
              <c:f>Tabelle1!$C$1</c:f>
              <c:strCache>
                <c:ptCount val="1"/>
                <c:pt idx="0">
                  <c:v>nicht vorhanden</c:v>
                </c:pt>
              </c:strCache>
            </c:strRef>
          </c:tx>
          <c:spPr>
            <a:solidFill>
              <a:schemeClr val="tx2">
                <a:lumMod val="60000"/>
                <a:lumOff val="40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15.6</c:v>
                </c:pt>
                <c:pt idx="1">
                  <c:v>84.4</c:v>
                </c:pt>
              </c:numCache>
            </c:numRef>
          </c:val>
        </c:ser>
        <c:ser>
          <c:idx val="2"/>
          <c:order val="2"/>
          <c:tx>
            <c:strRef>
              <c:f>Tabelle1!$D$1</c:f>
              <c:strCache>
                <c:ptCount val="1"/>
                <c:pt idx="0">
                  <c:v>weiß nicht</c:v>
                </c:pt>
              </c:strCache>
            </c:strRef>
          </c:tx>
          <c:spPr>
            <a:solidFill>
              <a:schemeClr val="accent1">
                <a:lumMod val="60000"/>
                <a:lumOff val="40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Tabelle1!$D$2:$D$3</c:f>
              <c:numCache>
                <c:formatCode>General</c:formatCode>
                <c:ptCount val="2"/>
                <c:pt idx="0">
                  <c:v>14.9</c:v>
                </c:pt>
                <c:pt idx="1">
                  <c:v>85.1</c:v>
                </c:pt>
              </c:numCache>
            </c:numRef>
          </c:val>
        </c:ser>
        <c:dLbls>
          <c:showLegendKey val="0"/>
          <c:showVal val="1"/>
          <c:showCatName val="0"/>
          <c:showSerName val="0"/>
          <c:showPercent val="0"/>
          <c:showBubbleSize val="0"/>
        </c:dLbls>
        <c:gapWidth val="100"/>
        <c:shape val="box"/>
        <c:axId val="365699648"/>
        <c:axId val="365700040"/>
        <c:axId val="0"/>
      </c:bar3DChart>
      <c:catAx>
        <c:axId val="365699648"/>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65700040"/>
        <c:crosses val="autoZero"/>
        <c:auto val="1"/>
        <c:lblAlgn val="ctr"/>
        <c:lblOffset val="100"/>
        <c:noMultiLvlLbl val="0"/>
      </c:catAx>
      <c:valAx>
        <c:axId val="365700040"/>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65699648"/>
        <c:crosses val="autoZero"/>
        <c:crossBetween val="between"/>
        <c:majorUnit val="20"/>
      </c:valAx>
      <c:spPr>
        <a:ln w="25400">
          <a:noFill/>
        </a:ln>
      </c:spPr>
    </c:plotArea>
    <c:legend>
      <c:legendPos val="t"/>
      <c:layout/>
      <c:overlay val="0"/>
      <c:txPr>
        <a:bodyPr/>
        <a:lstStyle/>
        <a:p>
          <a:pPr>
            <a:defRPr sz="1600"/>
          </a:pPr>
          <a:endParaRPr lang="de-DE"/>
        </a:p>
      </c:txPr>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20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manualLayout>
          <c:layoutTarget val="inner"/>
          <c:xMode val="edge"/>
          <c:yMode val="edge"/>
          <c:x val="0.11151284722222223"/>
          <c:y val="0.14843541666666665"/>
          <c:w val="0.86423368055555561"/>
          <c:h val="0.73426111111111114"/>
        </c:manualLayout>
      </c:layout>
      <c:bar3DChart>
        <c:barDir val="col"/>
        <c:grouping val="clustered"/>
        <c:varyColors val="0"/>
        <c:ser>
          <c:idx val="0"/>
          <c:order val="0"/>
          <c:tx>
            <c:strRef>
              <c:f>Tabelle1!$B$1</c:f>
              <c:strCache>
                <c:ptCount val="1"/>
                <c:pt idx="0">
                  <c:v>Bauwagen/Hütte vorhanden</c:v>
                </c:pt>
              </c:strCache>
            </c:strRef>
          </c:tx>
          <c:spPr>
            <a:solidFill>
              <a:schemeClr val="accent1">
                <a:lumMod val="75000"/>
              </a:schemeClr>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18.2</c:v>
                </c:pt>
                <c:pt idx="1">
                  <c:v>81.8</c:v>
                </c:pt>
              </c:numCache>
            </c:numRef>
          </c:val>
        </c:ser>
        <c:ser>
          <c:idx val="1"/>
          <c:order val="1"/>
          <c:tx>
            <c:strRef>
              <c:f>Tabelle1!$C$1</c:f>
              <c:strCache>
                <c:ptCount val="1"/>
                <c:pt idx="0">
                  <c:v>nicht vorhanden</c:v>
                </c:pt>
              </c:strCache>
            </c:strRef>
          </c:tx>
          <c:spPr>
            <a:solidFill>
              <a:schemeClr val="tx2">
                <a:lumMod val="60000"/>
                <a:lumOff val="40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15.2</c:v>
                </c:pt>
                <c:pt idx="1">
                  <c:v>84.8</c:v>
                </c:pt>
              </c:numCache>
            </c:numRef>
          </c:val>
        </c:ser>
        <c:ser>
          <c:idx val="2"/>
          <c:order val="2"/>
          <c:tx>
            <c:strRef>
              <c:f>Tabelle1!$D$1</c:f>
              <c:strCache>
                <c:ptCount val="1"/>
                <c:pt idx="0">
                  <c:v>weiß nicht</c:v>
                </c:pt>
              </c:strCache>
            </c:strRef>
          </c:tx>
          <c:spPr>
            <a:solidFill>
              <a:schemeClr val="accent1">
                <a:lumMod val="60000"/>
                <a:lumOff val="40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Tabelle1!$D$2:$D$3</c:f>
              <c:numCache>
                <c:formatCode>General</c:formatCode>
                <c:ptCount val="2"/>
                <c:pt idx="0">
                  <c:v>10.3</c:v>
                </c:pt>
                <c:pt idx="1">
                  <c:v>89.7</c:v>
                </c:pt>
              </c:numCache>
            </c:numRef>
          </c:val>
        </c:ser>
        <c:dLbls>
          <c:showLegendKey val="0"/>
          <c:showVal val="1"/>
          <c:showCatName val="0"/>
          <c:showSerName val="0"/>
          <c:showPercent val="0"/>
          <c:showBubbleSize val="0"/>
        </c:dLbls>
        <c:gapWidth val="100"/>
        <c:shape val="box"/>
        <c:axId val="365700824"/>
        <c:axId val="365701216"/>
        <c:axId val="0"/>
      </c:bar3DChart>
      <c:catAx>
        <c:axId val="365700824"/>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65701216"/>
        <c:crosses val="autoZero"/>
        <c:auto val="1"/>
        <c:lblAlgn val="ctr"/>
        <c:lblOffset val="100"/>
        <c:noMultiLvlLbl val="0"/>
      </c:catAx>
      <c:valAx>
        <c:axId val="365701216"/>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65700824"/>
        <c:crosses val="autoZero"/>
        <c:crossBetween val="between"/>
        <c:majorUnit val="20"/>
      </c:valAx>
      <c:spPr>
        <a:ln w="25400">
          <a:noFill/>
        </a:ln>
      </c:spPr>
    </c:plotArea>
    <c:legend>
      <c:legendPos val="t"/>
      <c:layout>
        <c:manualLayout>
          <c:xMode val="edge"/>
          <c:yMode val="edge"/>
          <c:x val="2.4248611111111103E-2"/>
          <c:y val="1.7638888888888888E-2"/>
          <c:w val="0.94929774305555559"/>
          <c:h val="9.8495370370370372E-2"/>
        </c:manualLayout>
      </c:layout>
      <c:overlay val="0"/>
      <c:txPr>
        <a:bodyPr/>
        <a:lstStyle/>
        <a:p>
          <a:pPr>
            <a:defRPr sz="1600"/>
          </a:pPr>
          <a:endParaRPr lang="de-DE"/>
        </a:p>
      </c:txPr>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20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manualLayout>
          <c:layoutTarget val="inner"/>
          <c:xMode val="edge"/>
          <c:yMode val="edge"/>
          <c:x val="0.11151284722222223"/>
          <c:y val="0.14843541666666665"/>
          <c:w val="0.86423368055555561"/>
          <c:h val="0.73426111111111114"/>
        </c:manualLayout>
      </c:layout>
      <c:bar3DChart>
        <c:barDir val="col"/>
        <c:grouping val="clustered"/>
        <c:varyColors val="0"/>
        <c:ser>
          <c:idx val="0"/>
          <c:order val="0"/>
          <c:tx>
            <c:strRef>
              <c:f>Tabelle1!$B$1</c:f>
              <c:strCache>
                <c:ptCount val="1"/>
                <c:pt idx="0">
                  <c:v>Filme/Lieder/Texte schlimm</c:v>
                </c:pt>
              </c:strCache>
            </c:strRef>
          </c:tx>
          <c:spPr>
            <a:solidFill>
              <a:schemeClr val="accent1">
                <a:lumMod val="75000"/>
              </a:schemeClr>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11.3</c:v>
                </c:pt>
                <c:pt idx="1">
                  <c:v>88.7</c:v>
                </c:pt>
              </c:numCache>
            </c:numRef>
          </c:val>
        </c:ser>
        <c:ser>
          <c:idx val="1"/>
          <c:order val="1"/>
          <c:tx>
            <c:strRef>
              <c:f>Tabelle1!$C$1</c:f>
              <c:strCache>
                <c:ptCount val="1"/>
                <c:pt idx="0">
                  <c:v>Filme lieder Texte nicht schlimm</c:v>
                </c:pt>
              </c:strCache>
            </c:strRef>
          </c:tx>
          <c:spPr>
            <a:solidFill>
              <a:schemeClr val="tx2">
                <a:lumMod val="60000"/>
                <a:lumOff val="40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23.4</c:v>
                </c:pt>
                <c:pt idx="1">
                  <c:v>76.599999999999994</c:v>
                </c:pt>
              </c:numCache>
            </c:numRef>
          </c:val>
        </c:ser>
        <c:dLbls>
          <c:showLegendKey val="0"/>
          <c:showVal val="1"/>
          <c:showCatName val="0"/>
          <c:showSerName val="0"/>
          <c:showPercent val="0"/>
          <c:showBubbleSize val="0"/>
        </c:dLbls>
        <c:gapWidth val="100"/>
        <c:shape val="box"/>
        <c:axId val="365694944"/>
        <c:axId val="365697688"/>
        <c:axId val="0"/>
      </c:bar3DChart>
      <c:catAx>
        <c:axId val="365694944"/>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65697688"/>
        <c:crosses val="autoZero"/>
        <c:auto val="1"/>
        <c:lblAlgn val="ctr"/>
        <c:lblOffset val="100"/>
        <c:noMultiLvlLbl val="0"/>
      </c:catAx>
      <c:valAx>
        <c:axId val="365697688"/>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65694944"/>
        <c:crosses val="autoZero"/>
        <c:crossBetween val="between"/>
        <c:majorUnit val="20"/>
      </c:valAx>
      <c:spPr>
        <a:ln w="25400">
          <a:noFill/>
        </a:ln>
      </c:spPr>
    </c:plotArea>
    <c:legend>
      <c:legendPos val="t"/>
      <c:layout>
        <c:manualLayout>
          <c:xMode val="edge"/>
          <c:yMode val="edge"/>
          <c:x val="2.4248611111111103E-2"/>
          <c:y val="1.7638888888888888E-2"/>
          <c:w val="0.94929774305555559"/>
          <c:h val="9.8495370370370372E-2"/>
        </c:manualLayout>
      </c:layout>
      <c:overlay val="0"/>
      <c:txPr>
        <a:bodyPr/>
        <a:lstStyle/>
        <a:p>
          <a:pPr>
            <a:defRPr sz="1600"/>
          </a:pPr>
          <a:endParaRPr lang="de-DE"/>
        </a:p>
      </c:txPr>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20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manualLayout>
          <c:layoutTarget val="inner"/>
          <c:xMode val="edge"/>
          <c:yMode val="edge"/>
          <c:x val="0.11151284722222223"/>
          <c:y val="0.14843541666666665"/>
          <c:w val="0.86423368055555561"/>
          <c:h val="0.73426111111111114"/>
        </c:manualLayout>
      </c:layout>
      <c:bar3DChart>
        <c:barDir val="col"/>
        <c:grouping val="clustered"/>
        <c:varyColors val="0"/>
        <c:ser>
          <c:idx val="0"/>
          <c:order val="0"/>
          <c:tx>
            <c:strRef>
              <c:f>Tabelle1!$B$1</c:f>
              <c:strCache>
                <c:ptCount val="1"/>
                <c:pt idx="0">
                  <c:v>Mitglied im Verein/Verband</c:v>
                </c:pt>
              </c:strCache>
            </c:strRef>
          </c:tx>
          <c:spPr>
            <a:solidFill>
              <a:schemeClr val="accent1">
                <a:lumMod val="75000"/>
              </a:schemeClr>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16.2</c:v>
                </c:pt>
                <c:pt idx="1">
                  <c:v>83.8</c:v>
                </c:pt>
              </c:numCache>
            </c:numRef>
          </c:val>
        </c:ser>
        <c:ser>
          <c:idx val="1"/>
          <c:order val="1"/>
          <c:tx>
            <c:strRef>
              <c:f>Tabelle1!$C$1</c:f>
              <c:strCache>
                <c:ptCount val="1"/>
                <c:pt idx="0">
                  <c:v>kein Mitglied im Verein/Verband</c:v>
                </c:pt>
              </c:strCache>
            </c:strRef>
          </c:tx>
          <c:spPr>
            <a:solidFill>
              <a:schemeClr val="tx2">
                <a:lumMod val="60000"/>
                <a:lumOff val="40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10.199999999999999</c:v>
                </c:pt>
                <c:pt idx="1">
                  <c:v>89.8</c:v>
                </c:pt>
              </c:numCache>
            </c:numRef>
          </c:val>
        </c:ser>
        <c:dLbls>
          <c:showLegendKey val="0"/>
          <c:showVal val="1"/>
          <c:showCatName val="0"/>
          <c:showSerName val="0"/>
          <c:showPercent val="0"/>
          <c:showBubbleSize val="0"/>
        </c:dLbls>
        <c:gapWidth val="100"/>
        <c:shape val="box"/>
        <c:axId val="365696904"/>
        <c:axId val="365696512"/>
        <c:axId val="0"/>
      </c:bar3DChart>
      <c:catAx>
        <c:axId val="365696904"/>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65696512"/>
        <c:crosses val="autoZero"/>
        <c:auto val="1"/>
        <c:lblAlgn val="ctr"/>
        <c:lblOffset val="100"/>
        <c:noMultiLvlLbl val="0"/>
      </c:catAx>
      <c:valAx>
        <c:axId val="365696512"/>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65696904"/>
        <c:crosses val="autoZero"/>
        <c:crossBetween val="between"/>
        <c:majorUnit val="20"/>
      </c:valAx>
      <c:spPr>
        <a:ln w="25400">
          <a:noFill/>
        </a:ln>
      </c:spPr>
    </c:plotArea>
    <c:legend>
      <c:legendPos val="t"/>
      <c:layout>
        <c:manualLayout>
          <c:xMode val="edge"/>
          <c:yMode val="edge"/>
          <c:x val="2.4248611111111103E-2"/>
          <c:y val="1.7638888888888888E-2"/>
          <c:w val="0.94929774305555559"/>
          <c:h val="9.8495370370370372E-2"/>
        </c:manualLayout>
      </c:layout>
      <c:overlay val="0"/>
      <c:txPr>
        <a:bodyPr/>
        <a:lstStyle/>
        <a:p>
          <a:pPr>
            <a:defRPr sz="1600"/>
          </a:pPr>
          <a:endParaRPr lang="de-DE"/>
        </a:p>
      </c:txPr>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20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manualLayout>
          <c:layoutTarget val="inner"/>
          <c:xMode val="edge"/>
          <c:yMode val="edge"/>
          <c:x val="0.11151284722222223"/>
          <c:y val="0.14843541666666665"/>
          <c:w val="0.86423368055555561"/>
          <c:h val="0.73426111111111114"/>
        </c:manualLayout>
      </c:layout>
      <c:bar3DChart>
        <c:barDir val="col"/>
        <c:grouping val="clustered"/>
        <c:varyColors val="0"/>
        <c:ser>
          <c:idx val="0"/>
          <c:order val="0"/>
          <c:tx>
            <c:strRef>
              <c:f>Tabelle1!$B$1</c:f>
              <c:strCache>
                <c:ptCount val="1"/>
                <c:pt idx="0">
                  <c:v>Alkohol wöchentlich</c:v>
                </c:pt>
              </c:strCache>
            </c:strRef>
          </c:tx>
          <c:spPr>
            <a:solidFill>
              <a:schemeClr val="accent1">
                <a:lumMod val="75000"/>
              </a:schemeClr>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28.7</c:v>
                </c:pt>
                <c:pt idx="1">
                  <c:v>71.3</c:v>
                </c:pt>
              </c:numCache>
            </c:numRef>
          </c:val>
        </c:ser>
        <c:ser>
          <c:idx val="1"/>
          <c:order val="1"/>
          <c:tx>
            <c:strRef>
              <c:f>Tabelle1!$C$1</c:f>
              <c:strCache>
                <c:ptCount val="1"/>
                <c:pt idx="0">
                  <c:v>Alkohol seltener</c:v>
                </c:pt>
              </c:strCache>
            </c:strRef>
          </c:tx>
          <c:spPr>
            <a:solidFill>
              <a:schemeClr val="tx2">
                <a:lumMod val="60000"/>
                <a:lumOff val="40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13.4</c:v>
                </c:pt>
                <c:pt idx="1">
                  <c:v>86.6</c:v>
                </c:pt>
              </c:numCache>
            </c:numRef>
          </c:val>
        </c:ser>
        <c:ser>
          <c:idx val="2"/>
          <c:order val="2"/>
          <c:tx>
            <c:strRef>
              <c:f>Tabelle1!$D$1</c:f>
              <c:strCache>
                <c:ptCount val="1"/>
                <c:pt idx="0">
                  <c:v>Alkohol nie</c:v>
                </c:pt>
              </c:strCache>
            </c:strRef>
          </c:tx>
          <c:spPr>
            <a:solidFill>
              <a:schemeClr val="accent1">
                <a:lumMod val="40000"/>
                <a:lumOff val="60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Tabelle1!$D$2:$D$3</c:f>
              <c:numCache>
                <c:formatCode>General</c:formatCode>
                <c:ptCount val="2"/>
                <c:pt idx="0">
                  <c:v>11.5</c:v>
                </c:pt>
                <c:pt idx="1">
                  <c:v>88.5</c:v>
                </c:pt>
              </c:numCache>
            </c:numRef>
          </c:val>
        </c:ser>
        <c:dLbls>
          <c:showLegendKey val="0"/>
          <c:showVal val="1"/>
          <c:showCatName val="0"/>
          <c:showSerName val="0"/>
          <c:showPercent val="0"/>
          <c:showBubbleSize val="0"/>
        </c:dLbls>
        <c:gapWidth val="100"/>
        <c:shape val="box"/>
        <c:axId val="365701608"/>
        <c:axId val="365702000"/>
        <c:axId val="0"/>
      </c:bar3DChart>
      <c:catAx>
        <c:axId val="365701608"/>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65702000"/>
        <c:crosses val="autoZero"/>
        <c:auto val="1"/>
        <c:lblAlgn val="ctr"/>
        <c:lblOffset val="100"/>
        <c:noMultiLvlLbl val="0"/>
      </c:catAx>
      <c:valAx>
        <c:axId val="365702000"/>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65701608"/>
        <c:crosses val="autoZero"/>
        <c:crossBetween val="between"/>
        <c:majorUnit val="20"/>
      </c:valAx>
      <c:spPr>
        <a:ln w="25400">
          <a:noFill/>
        </a:ln>
      </c:spPr>
    </c:plotArea>
    <c:legend>
      <c:legendPos val="t"/>
      <c:layout>
        <c:manualLayout>
          <c:xMode val="edge"/>
          <c:yMode val="edge"/>
          <c:x val="2.4248611111111103E-2"/>
          <c:y val="1.7638888888888888E-2"/>
          <c:w val="0.9"/>
          <c:h val="7.0932164380082652E-2"/>
        </c:manualLayout>
      </c:layout>
      <c:overlay val="0"/>
      <c:txPr>
        <a:bodyPr/>
        <a:lstStyle/>
        <a:p>
          <a:pPr>
            <a:defRPr sz="1600"/>
          </a:pPr>
          <a:endParaRPr lang="de-DE"/>
        </a:p>
      </c:txPr>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20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30"/>
      <c:rAngAx val="1"/>
    </c:view3D>
    <c:floor>
      <c:thickness val="0"/>
    </c:floor>
    <c:sideWall>
      <c:thickness val="0"/>
    </c:sideWall>
    <c:backWall>
      <c:thickness val="0"/>
    </c:backWall>
    <c:plotArea>
      <c:layout>
        <c:manualLayout>
          <c:layoutTarget val="inner"/>
          <c:xMode val="edge"/>
          <c:yMode val="edge"/>
          <c:x val="0.22699721128608924"/>
          <c:y val="6.4415020139087453E-2"/>
          <c:w val="0.70790387139107613"/>
          <c:h val="0.84155537919692669"/>
        </c:manualLayout>
      </c:layout>
      <c:bar3DChart>
        <c:barDir val="bar"/>
        <c:grouping val="percentStacked"/>
        <c:varyColors val="0"/>
        <c:ser>
          <c:idx val="0"/>
          <c:order val="0"/>
          <c:tx>
            <c:strRef>
              <c:f>Tabelle1!$B$1</c:f>
              <c:strCache>
                <c:ptCount val="1"/>
                <c:pt idx="0">
                  <c:v>stimmt nicht</c:v>
                </c:pt>
              </c:strCache>
            </c:strRef>
          </c:tx>
          <c:spPr>
            <a:solidFill>
              <a:srgbClr val="92D050"/>
            </a:solidFill>
          </c:spPr>
          <c:invertIfNegative val="0"/>
          <c:dLbls>
            <c:numFmt formatCode="#,##0.0" sourceLinked="0"/>
            <c:spPr>
              <a:noFill/>
              <a:ln>
                <a:noFill/>
              </a:ln>
              <a:effectLst/>
            </c:spPr>
            <c:txPr>
              <a:bodyPr/>
              <a:lstStyle/>
              <a:p>
                <a:pPr>
                  <a:defRPr sz="1200">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Tabelle1!$A$2:$A$27</c:f>
              <c:strCache>
                <c:ptCount val="26"/>
                <c:pt idx="0">
                  <c:v>Fuchsstadt</c:v>
                </c:pt>
                <c:pt idx="1">
                  <c:v>Wartmannsroth</c:v>
                </c:pt>
                <c:pt idx="2">
                  <c:v>Oberleichtersbach</c:v>
                </c:pt>
                <c:pt idx="3">
                  <c:v>Maßbach</c:v>
                </c:pt>
                <c:pt idx="4">
                  <c:v>Rannungen</c:v>
                </c:pt>
                <c:pt idx="5">
                  <c:v>Burkardroth</c:v>
                </c:pt>
                <c:pt idx="6">
                  <c:v>Aura a.d.Saale</c:v>
                </c:pt>
                <c:pt idx="7">
                  <c:v>Oberthulba</c:v>
                </c:pt>
                <c:pt idx="8">
                  <c:v>Riedenberg</c:v>
                </c:pt>
                <c:pt idx="9">
                  <c:v>Bad Kissingen</c:v>
                </c:pt>
                <c:pt idx="10">
                  <c:v>Thundorf i.Ufr.</c:v>
                </c:pt>
                <c:pt idx="11">
                  <c:v>Motten</c:v>
                </c:pt>
                <c:pt idx="12">
                  <c:v>Oerlenbach</c:v>
                </c:pt>
                <c:pt idx="13">
                  <c:v>Wildflecken</c:v>
                </c:pt>
                <c:pt idx="14">
                  <c:v>Bad Bocklet</c:v>
                </c:pt>
                <c:pt idx="15">
                  <c:v>Münnerstadt</c:v>
                </c:pt>
                <c:pt idx="16">
                  <c:v>Hammelburg</c:v>
                </c:pt>
                <c:pt idx="17">
                  <c:v>Elfershausen</c:v>
                </c:pt>
                <c:pt idx="18">
                  <c:v>Nüdlingen</c:v>
                </c:pt>
                <c:pt idx="19">
                  <c:v>Bad Brückenau</c:v>
                </c:pt>
                <c:pt idx="20">
                  <c:v>Schondra</c:v>
                </c:pt>
                <c:pt idx="21">
                  <c:v>Euerdorf</c:v>
                </c:pt>
                <c:pt idx="22">
                  <c:v>Zeitlofs</c:v>
                </c:pt>
                <c:pt idx="23">
                  <c:v>Geroda</c:v>
                </c:pt>
                <c:pt idx="24">
                  <c:v>Ramsthal</c:v>
                </c:pt>
                <c:pt idx="25">
                  <c:v>Sulzthal</c:v>
                </c:pt>
              </c:strCache>
            </c:strRef>
          </c:cat>
          <c:val>
            <c:numRef>
              <c:f>Tabelle1!$B$2:$B$27</c:f>
              <c:numCache>
                <c:formatCode>General</c:formatCode>
                <c:ptCount val="26"/>
                <c:pt idx="0">
                  <c:v>68.2</c:v>
                </c:pt>
                <c:pt idx="1">
                  <c:v>70.8</c:v>
                </c:pt>
                <c:pt idx="2">
                  <c:v>75.900000000000006</c:v>
                </c:pt>
                <c:pt idx="3">
                  <c:v>79.400000000000006</c:v>
                </c:pt>
                <c:pt idx="4">
                  <c:v>80</c:v>
                </c:pt>
                <c:pt idx="5">
                  <c:v>80.2</c:v>
                </c:pt>
                <c:pt idx="6">
                  <c:v>81.8</c:v>
                </c:pt>
                <c:pt idx="7">
                  <c:v>81.8</c:v>
                </c:pt>
                <c:pt idx="8">
                  <c:v>84.6</c:v>
                </c:pt>
                <c:pt idx="9">
                  <c:v>84.7</c:v>
                </c:pt>
                <c:pt idx="10">
                  <c:v>85</c:v>
                </c:pt>
                <c:pt idx="11">
                  <c:v>85.2</c:v>
                </c:pt>
                <c:pt idx="12">
                  <c:v>85.7</c:v>
                </c:pt>
                <c:pt idx="13">
                  <c:v>85.7</c:v>
                </c:pt>
                <c:pt idx="14">
                  <c:v>87.2</c:v>
                </c:pt>
                <c:pt idx="15">
                  <c:v>87.2</c:v>
                </c:pt>
                <c:pt idx="16">
                  <c:v>87.4</c:v>
                </c:pt>
                <c:pt idx="17">
                  <c:v>87.5</c:v>
                </c:pt>
                <c:pt idx="18">
                  <c:v>87.9</c:v>
                </c:pt>
                <c:pt idx="19">
                  <c:v>90.2</c:v>
                </c:pt>
                <c:pt idx="20">
                  <c:v>91.7</c:v>
                </c:pt>
                <c:pt idx="21">
                  <c:v>93.8</c:v>
                </c:pt>
                <c:pt idx="22">
                  <c:v>95.8</c:v>
                </c:pt>
                <c:pt idx="23">
                  <c:v>100</c:v>
                </c:pt>
                <c:pt idx="24">
                  <c:v>100</c:v>
                </c:pt>
                <c:pt idx="25">
                  <c:v>100</c:v>
                </c:pt>
              </c:numCache>
            </c:numRef>
          </c:val>
        </c:ser>
        <c:ser>
          <c:idx val="1"/>
          <c:order val="1"/>
          <c:tx>
            <c:strRef>
              <c:f>Tabelle1!$C$1</c:f>
              <c:strCache>
                <c:ptCount val="1"/>
                <c:pt idx="0">
                  <c:v>stimmt</c:v>
                </c:pt>
              </c:strCache>
            </c:strRef>
          </c:tx>
          <c:spPr>
            <a:solidFill>
              <a:srgbClr val="FF0000"/>
            </a:solidFill>
          </c:spPr>
          <c:invertIfNegative val="0"/>
          <c:dLbls>
            <c:numFmt formatCode="#,##0.0" sourceLinked="0"/>
            <c:spPr>
              <a:noFill/>
              <a:ln>
                <a:noFill/>
              </a:ln>
              <a:effectLst/>
            </c:spPr>
            <c:txPr>
              <a:bodyPr/>
              <a:lstStyle/>
              <a:p>
                <a:pPr>
                  <a:defRPr sz="1200">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Tabelle1!$A$2:$A$27</c:f>
              <c:strCache>
                <c:ptCount val="26"/>
                <c:pt idx="0">
                  <c:v>Fuchsstadt</c:v>
                </c:pt>
                <c:pt idx="1">
                  <c:v>Wartmannsroth</c:v>
                </c:pt>
                <c:pt idx="2">
                  <c:v>Oberleichtersbach</c:v>
                </c:pt>
                <c:pt idx="3">
                  <c:v>Maßbach</c:v>
                </c:pt>
                <c:pt idx="4">
                  <c:v>Rannungen</c:v>
                </c:pt>
                <c:pt idx="5">
                  <c:v>Burkardroth</c:v>
                </c:pt>
                <c:pt idx="6">
                  <c:v>Aura a.d.Saale</c:v>
                </c:pt>
                <c:pt idx="7">
                  <c:v>Oberthulba</c:v>
                </c:pt>
                <c:pt idx="8">
                  <c:v>Riedenberg</c:v>
                </c:pt>
                <c:pt idx="9">
                  <c:v>Bad Kissingen</c:v>
                </c:pt>
                <c:pt idx="10">
                  <c:v>Thundorf i.Ufr.</c:v>
                </c:pt>
                <c:pt idx="11">
                  <c:v>Motten</c:v>
                </c:pt>
                <c:pt idx="12">
                  <c:v>Oerlenbach</c:v>
                </c:pt>
                <c:pt idx="13">
                  <c:v>Wildflecken</c:v>
                </c:pt>
                <c:pt idx="14">
                  <c:v>Bad Bocklet</c:v>
                </c:pt>
                <c:pt idx="15">
                  <c:v>Münnerstadt</c:v>
                </c:pt>
                <c:pt idx="16">
                  <c:v>Hammelburg</c:v>
                </c:pt>
                <c:pt idx="17">
                  <c:v>Elfershausen</c:v>
                </c:pt>
                <c:pt idx="18">
                  <c:v>Nüdlingen</c:v>
                </c:pt>
                <c:pt idx="19">
                  <c:v>Bad Brückenau</c:v>
                </c:pt>
                <c:pt idx="20">
                  <c:v>Schondra</c:v>
                </c:pt>
                <c:pt idx="21">
                  <c:v>Euerdorf</c:v>
                </c:pt>
                <c:pt idx="22">
                  <c:v>Zeitlofs</c:v>
                </c:pt>
                <c:pt idx="23">
                  <c:v>Geroda</c:v>
                </c:pt>
                <c:pt idx="24">
                  <c:v>Ramsthal</c:v>
                </c:pt>
                <c:pt idx="25">
                  <c:v>Sulzthal</c:v>
                </c:pt>
              </c:strCache>
            </c:strRef>
          </c:cat>
          <c:val>
            <c:numRef>
              <c:f>Tabelle1!$C$2:$C$27</c:f>
              <c:numCache>
                <c:formatCode>General</c:formatCode>
                <c:ptCount val="26"/>
                <c:pt idx="0">
                  <c:v>31.8</c:v>
                </c:pt>
                <c:pt idx="1">
                  <c:v>29.2</c:v>
                </c:pt>
                <c:pt idx="2">
                  <c:v>24.1</c:v>
                </c:pt>
                <c:pt idx="3">
                  <c:v>20.6</c:v>
                </c:pt>
                <c:pt idx="4">
                  <c:v>20</c:v>
                </c:pt>
                <c:pt idx="5">
                  <c:v>19.8</c:v>
                </c:pt>
                <c:pt idx="6">
                  <c:v>18.2</c:v>
                </c:pt>
                <c:pt idx="7">
                  <c:v>18.2</c:v>
                </c:pt>
                <c:pt idx="8">
                  <c:v>15.4</c:v>
                </c:pt>
                <c:pt idx="9">
                  <c:v>15.3</c:v>
                </c:pt>
                <c:pt idx="10">
                  <c:v>15</c:v>
                </c:pt>
                <c:pt idx="11">
                  <c:v>14.8</c:v>
                </c:pt>
                <c:pt idx="12">
                  <c:v>14.3</c:v>
                </c:pt>
                <c:pt idx="13">
                  <c:v>14.3</c:v>
                </c:pt>
                <c:pt idx="14">
                  <c:v>12.8</c:v>
                </c:pt>
                <c:pt idx="15">
                  <c:v>12.8</c:v>
                </c:pt>
                <c:pt idx="16">
                  <c:v>12.6</c:v>
                </c:pt>
                <c:pt idx="17">
                  <c:v>12.5</c:v>
                </c:pt>
                <c:pt idx="18">
                  <c:v>12.1</c:v>
                </c:pt>
                <c:pt idx="19">
                  <c:v>9.8000000000000007</c:v>
                </c:pt>
                <c:pt idx="20">
                  <c:v>8.3000000000000007</c:v>
                </c:pt>
                <c:pt idx="21">
                  <c:v>6.3</c:v>
                </c:pt>
                <c:pt idx="22">
                  <c:v>4.2</c:v>
                </c:pt>
                <c:pt idx="23">
                  <c:v>0</c:v>
                </c:pt>
                <c:pt idx="24">
                  <c:v>0</c:v>
                </c:pt>
                <c:pt idx="25">
                  <c:v>0</c:v>
                </c:pt>
              </c:numCache>
            </c:numRef>
          </c:val>
        </c:ser>
        <c:dLbls>
          <c:showLegendKey val="0"/>
          <c:showVal val="1"/>
          <c:showCatName val="0"/>
          <c:showSerName val="0"/>
          <c:showPercent val="0"/>
          <c:showBubbleSize val="0"/>
        </c:dLbls>
        <c:gapWidth val="50"/>
        <c:shape val="box"/>
        <c:axId val="365704352"/>
        <c:axId val="365704744"/>
        <c:axId val="0"/>
      </c:bar3DChart>
      <c:catAx>
        <c:axId val="365704352"/>
        <c:scaling>
          <c:orientation val="minMax"/>
        </c:scaling>
        <c:delete val="0"/>
        <c:axPos val="l"/>
        <c:numFmt formatCode="General" sourceLinked="0"/>
        <c:majorTickMark val="out"/>
        <c:minorTickMark val="none"/>
        <c:tickLblPos val="nextTo"/>
        <c:txPr>
          <a:bodyPr/>
          <a:lstStyle/>
          <a:p>
            <a:pPr>
              <a:defRPr sz="900"/>
            </a:pPr>
            <a:endParaRPr lang="de-DE"/>
          </a:p>
        </c:txPr>
        <c:crossAx val="365704744"/>
        <c:crosses val="autoZero"/>
        <c:auto val="1"/>
        <c:lblAlgn val="ctr"/>
        <c:lblOffset val="100"/>
        <c:noMultiLvlLbl val="0"/>
      </c:catAx>
      <c:valAx>
        <c:axId val="365704744"/>
        <c:scaling>
          <c:orientation val="minMax"/>
        </c:scaling>
        <c:delete val="0"/>
        <c:axPos val="b"/>
        <c:majorGridlines/>
        <c:numFmt formatCode="0%" sourceLinked="1"/>
        <c:majorTickMark val="out"/>
        <c:minorTickMark val="none"/>
        <c:tickLblPos val="nextTo"/>
        <c:crossAx val="365704352"/>
        <c:crosses val="autoZero"/>
        <c:crossBetween val="between"/>
      </c:valAx>
    </c:plotArea>
    <c:legend>
      <c:legendPos val="t"/>
      <c:layout/>
      <c:overlay val="0"/>
      <c:txPr>
        <a:bodyPr/>
        <a:lstStyle/>
        <a:p>
          <a:pPr>
            <a:defRPr sz="1600"/>
          </a:pPr>
          <a:endParaRPr lang="de-DE"/>
        </a:p>
      </c:txPr>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manualLayout>
          <c:layoutTarget val="inner"/>
          <c:xMode val="edge"/>
          <c:yMode val="edge"/>
          <c:x val="0.11151284722222223"/>
          <c:y val="0.16607430555555555"/>
          <c:w val="0.86423368055555561"/>
          <c:h val="0.71662222222222227"/>
        </c:manualLayout>
      </c:layout>
      <c:bar3DChart>
        <c:barDir val="col"/>
        <c:grouping val="clustered"/>
        <c:varyColors val="0"/>
        <c:ser>
          <c:idx val="0"/>
          <c:order val="0"/>
          <c:tx>
            <c:strRef>
              <c:f>Tabelle1!$B$1</c:f>
              <c:strCache>
                <c:ptCount val="1"/>
                <c:pt idx="0">
                  <c:v>Bauwagen/Hütte vorhanden</c:v>
                </c:pt>
              </c:strCache>
            </c:strRef>
          </c:tx>
          <c:spPr>
            <a:solidFill>
              <a:schemeClr val="accent1">
                <a:lumMod val="75000"/>
              </a:schemeClr>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im Wohnort</c:v>
                </c:pt>
                <c:pt idx="1">
                  <c:v>in anderen Orten</c:v>
                </c:pt>
              </c:strCache>
            </c:strRef>
          </c:cat>
          <c:val>
            <c:numRef>
              <c:f>Tabelle1!$B$2:$B$3</c:f>
              <c:numCache>
                <c:formatCode>General</c:formatCode>
                <c:ptCount val="2"/>
                <c:pt idx="0">
                  <c:v>80.2</c:v>
                </c:pt>
                <c:pt idx="1">
                  <c:v>19.8</c:v>
                </c:pt>
              </c:numCache>
            </c:numRef>
          </c:val>
        </c:ser>
        <c:ser>
          <c:idx val="1"/>
          <c:order val="1"/>
          <c:tx>
            <c:strRef>
              <c:f>Tabelle1!$C$1</c:f>
              <c:strCache>
                <c:ptCount val="1"/>
                <c:pt idx="0">
                  <c:v>nicht vorhanden</c:v>
                </c:pt>
              </c:strCache>
            </c:strRef>
          </c:tx>
          <c:spPr>
            <a:solidFill>
              <a:schemeClr val="tx2">
                <a:lumMod val="60000"/>
                <a:lumOff val="40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im Wohnort</c:v>
                </c:pt>
                <c:pt idx="1">
                  <c:v>in anderen Orten</c:v>
                </c:pt>
              </c:strCache>
            </c:strRef>
          </c:cat>
          <c:val>
            <c:numRef>
              <c:f>Tabelle1!$C$2:$C$3</c:f>
              <c:numCache>
                <c:formatCode>General</c:formatCode>
                <c:ptCount val="2"/>
                <c:pt idx="0">
                  <c:v>75.900000000000006</c:v>
                </c:pt>
                <c:pt idx="1">
                  <c:v>24.1</c:v>
                </c:pt>
              </c:numCache>
            </c:numRef>
          </c:val>
        </c:ser>
        <c:ser>
          <c:idx val="2"/>
          <c:order val="2"/>
          <c:tx>
            <c:strRef>
              <c:f>Tabelle1!$D$1</c:f>
              <c:strCache>
                <c:ptCount val="1"/>
                <c:pt idx="0">
                  <c:v>weiß nicht</c:v>
                </c:pt>
              </c:strCache>
            </c:strRef>
          </c:tx>
          <c:spPr>
            <a:solidFill>
              <a:schemeClr val="accent1">
                <a:lumMod val="60000"/>
                <a:lumOff val="40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im Wohnort</c:v>
                </c:pt>
                <c:pt idx="1">
                  <c:v>in anderen Orten</c:v>
                </c:pt>
              </c:strCache>
            </c:strRef>
          </c:cat>
          <c:val>
            <c:numRef>
              <c:f>Tabelle1!$D$2:$D$3</c:f>
              <c:numCache>
                <c:formatCode>General</c:formatCode>
                <c:ptCount val="2"/>
                <c:pt idx="0">
                  <c:v>72.8</c:v>
                </c:pt>
                <c:pt idx="1">
                  <c:v>27.2</c:v>
                </c:pt>
              </c:numCache>
            </c:numRef>
          </c:val>
        </c:ser>
        <c:dLbls>
          <c:showLegendKey val="0"/>
          <c:showVal val="1"/>
          <c:showCatName val="0"/>
          <c:showSerName val="0"/>
          <c:showPercent val="0"/>
          <c:showBubbleSize val="0"/>
        </c:dLbls>
        <c:gapWidth val="100"/>
        <c:shape val="box"/>
        <c:axId val="61165552"/>
        <c:axId val="61165944"/>
        <c:axId val="0"/>
      </c:bar3DChart>
      <c:catAx>
        <c:axId val="61165552"/>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61165944"/>
        <c:crosses val="autoZero"/>
        <c:auto val="1"/>
        <c:lblAlgn val="ctr"/>
        <c:lblOffset val="100"/>
        <c:noMultiLvlLbl val="0"/>
      </c:catAx>
      <c:valAx>
        <c:axId val="61165944"/>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61165552"/>
        <c:crosses val="autoZero"/>
        <c:crossBetween val="between"/>
        <c:majorUnit val="20"/>
      </c:valAx>
      <c:spPr>
        <a:ln w="25400">
          <a:noFill/>
        </a:ln>
      </c:spPr>
    </c:plotArea>
    <c:legend>
      <c:legendPos val="t"/>
      <c:layout>
        <c:manualLayout>
          <c:xMode val="edge"/>
          <c:yMode val="edge"/>
          <c:x val="1.3224305555555555E-2"/>
          <c:y val="1.7638888888888888E-2"/>
          <c:w val="0.97355121527777777"/>
          <c:h val="0.13377314814814814"/>
        </c:manualLayout>
      </c:layout>
      <c:overlay val="0"/>
      <c:txPr>
        <a:bodyPr/>
        <a:lstStyle/>
        <a:p>
          <a:pPr>
            <a:defRPr sz="1600"/>
          </a:pPr>
          <a:endParaRPr lang="de-DE"/>
        </a:p>
      </c:txPr>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21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2013</c:v>
                </c:pt>
              </c:strCache>
            </c:strRef>
          </c:tx>
          <c:spPr>
            <a:solidFill>
              <a:schemeClr val="accent4">
                <a:lumMod val="75000"/>
              </a:schemeClr>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78</c:v>
                </c:pt>
                <c:pt idx="1">
                  <c:v>22</c:v>
                </c:pt>
              </c:numCache>
            </c:numRef>
          </c:val>
        </c:ser>
        <c:ser>
          <c:idx val="1"/>
          <c:order val="1"/>
          <c:tx>
            <c:strRef>
              <c:f>Tabelle1!$C$1</c:f>
              <c:strCache>
                <c:ptCount val="1"/>
                <c:pt idx="0">
                  <c:v>1999</c:v>
                </c:pt>
              </c:strCache>
            </c:strRef>
          </c:tx>
          <c:spPr>
            <a:solidFill>
              <a:schemeClr val="bg1">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76.599999999999994</c:v>
                </c:pt>
                <c:pt idx="1">
                  <c:v>19.899999999999999</c:v>
                </c:pt>
              </c:numCache>
            </c:numRef>
          </c:val>
        </c:ser>
        <c:dLbls>
          <c:showLegendKey val="0"/>
          <c:showVal val="1"/>
          <c:showCatName val="0"/>
          <c:showSerName val="0"/>
          <c:showPercent val="0"/>
          <c:showBubbleSize val="0"/>
        </c:dLbls>
        <c:gapWidth val="100"/>
        <c:shape val="box"/>
        <c:axId val="365705920"/>
        <c:axId val="365706312"/>
        <c:axId val="0"/>
      </c:bar3DChart>
      <c:catAx>
        <c:axId val="365705920"/>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65706312"/>
        <c:crosses val="autoZero"/>
        <c:auto val="1"/>
        <c:lblAlgn val="ctr"/>
        <c:lblOffset val="100"/>
        <c:noMultiLvlLbl val="0"/>
      </c:catAx>
      <c:valAx>
        <c:axId val="365706312"/>
        <c:scaling>
          <c:orientation val="minMax"/>
          <c:max val="100"/>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65705920"/>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21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66.8</c:v>
                </c:pt>
                <c:pt idx="1">
                  <c:v>33.200000000000003</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89.2</c:v>
                </c:pt>
                <c:pt idx="1">
                  <c:v>10.8</c:v>
                </c:pt>
              </c:numCache>
            </c:numRef>
          </c:val>
        </c:ser>
        <c:dLbls>
          <c:showLegendKey val="0"/>
          <c:showVal val="1"/>
          <c:showCatName val="0"/>
          <c:showSerName val="0"/>
          <c:showPercent val="0"/>
          <c:showBubbleSize val="0"/>
        </c:dLbls>
        <c:gapWidth val="100"/>
        <c:shape val="box"/>
        <c:axId val="365709448"/>
        <c:axId val="365709840"/>
        <c:axId val="0"/>
      </c:bar3DChart>
      <c:catAx>
        <c:axId val="365709448"/>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65709840"/>
        <c:crosses val="autoZero"/>
        <c:auto val="1"/>
        <c:lblAlgn val="ctr"/>
        <c:lblOffset val="100"/>
        <c:noMultiLvlLbl val="0"/>
      </c:catAx>
      <c:valAx>
        <c:axId val="365709840"/>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65709448"/>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21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79.599999999999994</c:v>
                </c:pt>
                <c:pt idx="1">
                  <c:v>20.399999999999999</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75.5</c:v>
                </c:pt>
                <c:pt idx="1">
                  <c:v>24.5</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Tabelle1!$D$2:$D$3</c:f>
              <c:numCache>
                <c:formatCode>General</c:formatCode>
                <c:ptCount val="2"/>
                <c:pt idx="0">
                  <c:v>78.8</c:v>
                </c:pt>
                <c:pt idx="1">
                  <c:v>21.2</c:v>
                </c:pt>
              </c:numCache>
            </c:numRef>
          </c:val>
        </c:ser>
        <c:dLbls>
          <c:showLegendKey val="0"/>
          <c:showVal val="1"/>
          <c:showCatName val="0"/>
          <c:showSerName val="0"/>
          <c:showPercent val="0"/>
          <c:showBubbleSize val="0"/>
        </c:dLbls>
        <c:gapWidth val="100"/>
        <c:shape val="box"/>
        <c:axId val="358287192"/>
        <c:axId val="358288760"/>
        <c:axId val="0"/>
      </c:bar3DChart>
      <c:catAx>
        <c:axId val="358287192"/>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58288760"/>
        <c:crosses val="autoZero"/>
        <c:auto val="1"/>
        <c:lblAlgn val="ctr"/>
        <c:lblOffset val="100"/>
        <c:noMultiLvlLbl val="0"/>
      </c:catAx>
      <c:valAx>
        <c:axId val="358288760"/>
        <c:scaling>
          <c:orientation val="minMax"/>
          <c:max val="100"/>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58287192"/>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21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manualLayout>
          <c:layoutTarget val="inner"/>
          <c:xMode val="edge"/>
          <c:yMode val="edge"/>
          <c:x val="0.11151284722222223"/>
          <c:y val="0.14843541666666665"/>
          <c:w val="0.86423368055555561"/>
          <c:h val="0.73426111111111114"/>
        </c:manualLayout>
      </c:layout>
      <c:bar3DChart>
        <c:barDir val="col"/>
        <c:grouping val="clustered"/>
        <c:varyColors val="0"/>
        <c:ser>
          <c:idx val="0"/>
          <c:order val="0"/>
          <c:tx>
            <c:strRef>
              <c:f>Tabelle1!$B$1</c:f>
              <c:strCache>
                <c:ptCount val="1"/>
                <c:pt idx="0">
                  <c:v>Alkohol wöchentlich</c:v>
                </c:pt>
              </c:strCache>
            </c:strRef>
          </c:tx>
          <c:spPr>
            <a:solidFill>
              <a:schemeClr val="accent1">
                <a:lumMod val="75000"/>
              </a:schemeClr>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58.8</c:v>
                </c:pt>
                <c:pt idx="1">
                  <c:v>41.2</c:v>
                </c:pt>
              </c:numCache>
            </c:numRef>
          </c:val>
        </c:ser>
        <c:ser>
          <c:idx val="1"/>
          <c:order val="1"/>
          <c:tx>
            <c:strRef>
              <c:f>Tabelle1!$C$1</c:f>
              <c:strCache>
                <c:ptCount val="1"/>
                <c:pt idx="0">
                  <c:v>Alkohol seltener</c:v>
                </c:pt>
              </c:strCache>
            </c:strRef>
          </c:tx>
          <c:spPr>
            <a:solidFill>
              <a:schemeClr val="tx2">
                <a:lumMod val="60000"/>
                <a:lumOff val="40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79.599999999999994</c:v>
                </c:pt>
                <c:pt idx="1">
                  <c:v>20.399999999999999</c:v>
                </c:pt>
              </c:numCache>
            </c:numRef>
          </c:val>
        </c:ser>
        <c:ser>
          <c:idx val="2"/>
          <c:order val="2"/>
          <c:tx>
            <c:strRef>
              <c:f>Tabelle1!$D$1</c:f>
              <c:strCache>
                <c:ptCount val="1"/>
                <c:pt idx="0">
                  <c:v>Alkohol nie</c:v>
                </c:pt>
              </c:strCache>
            </c:strRef>
          </c:tx>
          <c:spPr>
            <a:solidFill>
              <a:schemeClr val="accent1">
                <a:lumMod val="40000"/>
                <a:lumOff val="60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Tabelle1!$D$2:$D$3</c:f>
              <c:numCache>
                <c:formatCode>General</c:formatCode>
                <c:ptCount val="2"/>
                <c:pt idx="0">
                  <c:v>81.900000000000006</c:v>
                </c:pt>
                <c:pt idx="1">
                  <c:v>18.100000000000001</c:v>
                </c:pt>
              </c:numCache>
            </c:numRef>
          </c:val>
        </c:ser>
        <c:dLbls>
          <c:showLegendKey val="0"/>
          <c:showVal val="1"/>
          <c:showCatName val="0"/>
          <c:showSerName val="0"/>
          <c:showPercent val="0"/>
          <c:showBubbleSize val="0"/>
        </c:dLbls>
        <c:gapWidth val="100"/>
        <c:shape val="box"/>
        <c:axId val="358300128"/>
        <c:axId val="358302480"/>
        <c:axId val="0"/>
      </c:bar3DChart>
      <c:catAx>
        <c:axId val="358300128"/>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58302480"/>
        <c:crosses val="autoZero"/>
        <c:auto val="1"/>
        <c:lblAlgn val="ctr"/>
        <c:lblOffset val="100"/>
        <c:noMultiLvlLbl val="0"/>
      </c:catAx>
      <c:valAx>
        <c:axId val="358302480"/>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58300128"/>
        <c:crosses val="autoZero"/>
        <c:crossBetween val="between"/>
        <c:majorUnit val="20"/>
      </c:valAx>
      <c:spPr>
        <a:ln w="25400">
          <a:noFill/>
        </a:ln>
      </c:spPr>
    </c:plotArea>
    <c:legend>
      <c:legendPos val="t"/>
      <c:layout>
        <c:manualLayout>
          <c:xMode val="edge"/>
          <c:yMode val="edge"/>
          <c:x val="2.4248611111111103E-2"/>
          <c:y val="1.7638888888888888E-2"/>
          <c:w val="0.9"/>
          <c:h val="7.0932164380082652E-2"/>
        </c:manualLayout>
      </c:layout>
      <c:overlay val="0"/>
      <c:txPr>
        <a:bodyPr/>
        <a:lstStyle/>
        <a:p>
          <a:pPr>
            <a:defRPr sz="1600"/>
          </a:pPr>
          <a:endParaRPr lang="de-DE"/>
        </a:p>
      </c:txPr>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21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30"/>
      <c:rAngAx val="1"/>
    </c:view3D>
    <c:floor>
      <c:thickness val="0"/>
    </c:floor>
    <c:sideWall>
      <c:thickness val="0"/>
    </c:sideWall>
    <c:backWall>
      <c:thickness val="0"/>
    </c:backWall>
    <c:plotArea>
      <c:layout>
        <c:manualLayout>
          <c:layoutTarget val="inner"/>
          <c:xMode val="edge"/>
          <c:yMode val="edge"/>
          <c:x val="0.22699721128608924"/>
          <c:y val="6.4415020139087453E-2"/>
          <c:w val="0.70790387139107613"/>
          <c:h val="0.84155537919692669"/>
        </c:manualLayout>
      </c:layout>
      <c:bar3DChart>
        <c:barDir val="bar"/>
        <c:grouping val="percentStacked"/>
        <c:varyColors val="0"/>
        <c:ser>
          <c:idx val="0"/>
          <c:order val="0"/>
          <c:tx>
            <c:strRef>
              <c:f>Tabelle1!$B$1</c:f>
              <c:strCache>
                <c:ptCount val="1"/>
                <c:pt idx="0">
                  <c:v>stimmt</c:v>
                </c:pt>
              </c:strCache>
            </c:strRef>
          </c:tx>
          <c:spPr>
            <a:solidFill>
              <a:srgbClr val="92D050"/>
            </a:solidFill>
          </c:spPr>
          <c:invertIfNegative val="0"/>
          <c:dLbls>
            <c:numFmt formatCode="#,##0.0" sourceLinked="0"/>
            <c:spPr>
              <a:noFill/>
              <a:ln>
                <a:noFill/>
              </a:ln>
              <a:effectLst/>
            </c:spPr>
            <c:txPr>
              <a:bodyPr/>
              <a:lstStyle/>
              <a:p>
                <a:pPr>
                  <a:defRPr sz="1200">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Tabelle1!$A$2:$A$27</c:f>
              <c:strCache>
                <c:ptCount val="26"/>
                <c:pt idx="0">
                  <c:v>Thundorf i.Ufr.</c:v>
                </c:pt>
                <c:pt idx="1">
                  <c:v>Geroda</c:v>
                </c:pt>
                <c:pt idx="2">
                  <c:v>Riedenberg</c:v>
                </c:pt>
                <c:pt idx="3">
                  <c:v>Wildflecken</c:v>
                </c:pt>
                <c:pt idx="4">
                  <c:v>Elfershausen</c:v>
                </c:pt>
                <c:pt idx="5">
                  <c:v>Oberleichtersbach</c:v>
                </c:pt>
                <c:pt idx="6">
                  <c:v>Burkardroth</c:v>
                </c:pt>
                <c:pt idx="7">
                  <c:v>Oerlenbach</c:v>
                </c:pt>
                <c:pt idx="8">
                  <c:v>Bad Kissingen</c:v>
                </c:pt>
                <c:pt idx="9">
                  <c:v>Fuchsstadt</c:v>
                </c:pt>
                <c:pt idx="10">
                  <c:v>Maßbach</c:v>
                </c:pt>
                <c:pt idx="11">
                  <c:v>Motten</c:v>
                </c:pt>
                <c:pt idx="12">
                  <c:v>Münnerstadt</c:v>
                </c:pt>
                <c:pt idx="13">
                  <c:v>Hammelburg</c:v>
                </c:pt>
                <c:pt idx="14">
                  <c:v>Rannungen</c:v>
                </c:pt>
                <c:pt idx="15">
                  <c:v>Sulzthal</c:v>
                </c:pt>
                <c:pt idx="16">
                  <c:v>Wartmannsroth</c:v>
                </c:pt>
                <c:pt idx="17">
                  <c:v>Bad Brückenau</c:v>
                </c:pt>
                <c:pt idx="18">
                  <c:v>Oberthulba</c:v>
                </c:pt>
                <c:pt idx="19">
                  <c:v>Nüdlingen</c:v>
                </c:pt>
                <c:pt idx="20">
                  <c:v>Bad Bocklet</c:v>
                </c:pt>
                <c:pt idx="21">
                  <c:v>Zeitlofs</c:v>
                </c:pt>
                <c:pt idx="22">
                  <c:v>Ramsthal</c:v>
                </c:pt>
                <c:pt idx="23">
                  <c:v>Euerdorf</c:v>
                </c:pt>
                <c:pt idx="24">
                  <c:v>Schondra</c:v>
                </c:pt>
                <c:pt idx="25">
                  <c:v>Aura a.d.Saale</c:v>
                </c:pt>
              </c:strCache>
            </c:strRef>
          </c:cat>
          <c:val>
            <c:numRef>
              <c:f>Tabelle1!$B$2:$B$27</c:f>
              <c:numCache>
                <c:formatCode>General</c:formatCode>
                <c:ptCount val="26"/>
                <c:pt idx="0">
                  <c:v>55</c:v>
                </c:pt>
                <c:pt idx="1">
                  <c:v>55.6</c:v>
                </c:pt>
                <c:pt idx="2">
                  <c:v>61.5</c:v>
                </c:pt>
                <c:pt idx="3">
                  <c:v>70.7</c:v>
                </c:pt>
                <c:pt idx="4">
                  <c:v>71.400000000000006</c:v>
                </c:pt>
                <c:pt idx="5">
                  <c:v>72.400000000000006</c:v>
                </c:pt>
                <c:pt idx="6">
                  <c:v>73.599999999999994</c:v>
                </c:pt>
                <c:pt idx="7">
                  <c:v>76.2</c:v>
                </c:pt>
                <c:pt idx="8">
                  <c:v>76.8</c:v>
                </c:pt>
                <c:pt idx="9">
                  <c:v>77.3</c:v>
                </c:pt>
                <c:pt idx="10">
                  <c:v>77.8</c:v>
                </c:pt>
                <c:pt idx="11">
                  <c:v>77.8</c:v>
                </c:pt>
                <c:pt idx="12">
                  <c:v>77.900000000000006</c:v>
                </c:pt>
                <c:pt idx="13">
                  <c:v>78.5</c:v>
                </c:pt>
                <c:pt idx="14">
                  <c:v>80</c:v>
                </c:pt>
                <c:pt idx="15">
                  <c:v>80</c:v>
                </c:pt>
                <c:pt idx="16">
                  <c:v>80</c:v>
                </c:pt>
                <c:pt idx="17">
                  <c:v>81.7</c:v>
                </c:pt>
                <c:pt idx="18">
                  <c:v>81.8</c:v>
                </c:pt>
                <c:pt idx="19">
                  <c:v>82.5</c:v>
                </c:pt>
                <c:pt idx="20">
                  <c:v>82.6</c:v>
                </c:pt>
                <c:pt idx="21">
                  <c:v>83.3</c:v>
                </c:pt>
                <c:pt idx="22">
                  <c:v>90.9</c:v>
                </c:pt>
                <c:pt idx="23">
                  <c:v>94.1</c:v>
                </c:pt>
                <c:pt idx="24">
                  <c:v>95.8</c:v>
                </c:pt>
                <c:pt idx="25">
                  <c:v>100</c:v>
                </c:pt>
              </c:numCache>
            </c:numRef>
          </c:val>
        </c:ser>
        <c:ser>
          <c:idx val="1"/>
          <c:order val="1"/>
          <c:tx>
            <c:strRef>
              <c:f>Tabelle1!$C$1</c:f>
              <c:strCache>
                <c:ptCount val="1"/>
                <c:pt idx="0">
                  <c:v>stimmt nicht</c:v>
                </c:pt>
              </c:strCache>
            </c:strRef>
          </c:tx>
          <c:spPr>
            <a:solidFill>
              <a:srgbClr val="FF0000"/>
            </a:solidFill>
          </c:spPr>
          <c:invertIfNegative val="0"/>
          <c:dLbls>
            <c:numFmt formatCode="#,##0.0" sourceLinked="0"/>
            <c:spPr>
              <a:noFill/>
              <a:ln>
                <a:noFill/>
              </a:ln>
              <a:effectLst/>
            </c:spPr>
            <c:txPr>
              <a:bodyPr/>
              <a:lstStyle/>
              <a:p>
                <a:pPr>
                  <a:defRPr sz="1200">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Tabelle1!$A$2:$A$27</c:f>
              <c:strCache>
                <c:ptCount val="26"/>
                <c:pt idx="0">
                  <c:v>Thundorf i.Ufr.</c:v>
                </c:pt>
                <c:pt idx="1">
                  <c:v>Geroda</c:v>
                </c:pt>
                <c:pt idx="2">
                  <c:v>Riedenberg</c:v>
                </c:pt>
                <c:pt idx="3">
                  <c:v>Wildflecken</c:v>
                </c:pt>
                <c:pt idx="4">
                  <c:v>Elfershausen</c:v>
                </c:pt>
                <c:pt idx="5">
                  <c:v>Oberleichtersbach</c:v>
                </c:pt>
                <c:pt idx="6">
                  <c:v>Burkardroth</c:v>
                </c:pt>
                <c:pt idx="7">
                  <c:v>Oerlenbach</c:v>
                </c:pt>
                <c:pt idx="8">
                  <c:v>Bad Kissingen</c:v>
                </c:pt>
                <c:pt idx="9">
                  <c:v>Fuchsstadt</c:v>
                </c:pt>
                <c:pt idx="10">
                  <c:v>Maßbach</c:v>
                </c:pt>
                <c:pt idx="11">
                  <c:v>Motten</c:v>
                </c:pt>
                <c:pt idx="12">
                  <c:v>Münnerstadt</c:v>
                </c:pt>
                <c:pt idx="13">
                  <c:v>Hammelburg</c:v>
                </c:pt>
                <c:pt idx="14">
                  <c:v>Rannungen</c:v>
                </c:pt>
                <c:pt idx="15">
                  <c:v>Sulzthal</c:v>
                </c:pt>
                <c:pt idx="16">
                  <c:v>Wartmannsroth</c:v>
                </c:pt>
                <c:pt idx="17">
                  <c:v>Bad Brückenau</c:v>
                </c:pt>
                <c:pt idx="18">
                  <c:v>Oberthulba</c:v>
                </c:pt>
                <c:pt idx="19">
                  <c:v>Nüdlingen</c:v>
                </c:pt>
                <c:pt idx="20">
                  <c:v>Bad Bocklet</c:v>
                </c:pt>
                <c:pt idx="21">
                  <c:v>Zeitlofs</c:v>
                </c:pt>
                <c:pt idx="22">
                  <c:v>Ramsthal</c:v>
                </c:pt>
                <c:pt idx="23">
                  <c:v>Euerdorf</c:v>
                </c:pt>
                <c:pt idx="24">
                  <c:v>Schondra</c:v>
                </c:pt>
                <c:pt idx="25">
                  <c:v>Aura a.d.Saale</c:v>
                </c:pt>
              </c:strCache>
            </c:strRef>
          </c:cat>
          <c:val>
            <c:numRef>
              <c:f>Tabelle1!$C$2:$C$27</c:f>
              <c:numCache>
                <c:formatCode>General</c:formatCode>
                <c:ptCount val="26"/>
                <c:pt idx="0">
                  <c:v>45</c:v>
                </c:pt>
                <c:pt idx="1">
                  <c:v>44.4</c:v>
                </c:pt>
                <c:pt idx="2">
                  <c:v>38.5</c:v>
                </c:pt>
                <c:pt idx="3">
                  <c:v>29.3</c:v>
                </c:pt>
                <c:pt idx="4">
                  <c:v>28.6</c:v>
                </c:pt>
                <c:pt idx="5">
                  <c:v>27.6</c:v>
                </c:pt>
                <c:pt idx="6">
                  <c:v>26.4</c:v>
                </c:pt>
                <c:pt idx="7">
                  <c:v>23.8</c:v>
                </c:pt>
                <c:pt idx="8">
                  <c:v>23.2</c:v>
                </c:pt>
                <c:pt idx="9">
                  <c:v>22.7</c:v>
                </c:pt>
                <c:pt idx="10">
                  <c:v>22.2</c:v>
                </c:pt>
                <c:pt idx="11">
                  <c:v>22.2</c:v>
                </c:pt>
                <c:pt idx="12">
                  <c:v>22.1</c:v>
                </c:pt>
                <c:pt idx="13">
                  <c:v>21.5</c:v>
                </c:pt>
                <c:pt idx="14">
                  <c:v>20</c:v>
                </c:pt>
                <c:pt idx="15">
                  <c:v>20</c:v>
                </c:pt>
                <c:pt idx="16">
                  <c:v>20</c:v>
                </c:pt>
                <c:pt idx="17">
                  <c:v>18.3</c:v>
                </c:pt>
                <c:pt idx="18">
                  <c:v>18.2</c:v>
                </c:pt>
                <c:pt idx="19">
                  <c:v>17.5</c:v>
                </c:pt>
                <c:pt idx="20">
                  <c:v>17.399999999999999</c:v>
                </c:pt>
                <c:pt idx="21">
                  <c:v>16.7</c:v>
                </c:pt>
                <c:pt idx="22">
                  <c:v>9.1</c:v>
                </c:pt>
                <c:pt idx="23">
                  <c:v>5.9</c:v>
                </c:pt>
                <c:pt idx="24">
                  <c:v>4.2</c:v>
                </c:pt>
                <c:pt idx="25">
                  <c:v>0</c:v>
                </c:pt>
              </c:numCache>
            </c:numRef>
          </c:val>
        </c:ser>
        <c:dLbls>
          <c:showLegendKey val="0"/>
          <c:showVal val="1"/>
          <c:showCatName val="0"/>
          <c:showSerName val="0"/>
          <c:showPercent val="0"/>
          <c:showBubbleSize val="0"/>
        </c:dLbls>
        <c:gapWidth val="50"/>
        <c:shape val="box"/>
        <c:axId val="365694552"/>
        <c:axId val="365707488"/>
        <c:axId val="0"/>
      </c:bar3DChart>
      <c:catAx>
        <c:axId val="365694552"/>
        <c:scaling>
          <c:orientation val="minMax"/>
        </c:scaling>
        <c:delete val="0"/>
        <c:axPos val="l"/>
        <c:numFmt formatCode="General" sourceLinked="0"/>
        <c:majorTickMark val="out"/>
        <c:minorTickMark val="none"/>
        <c:tickLblPos val="nextTo"/>
        <c:txPr>
          <a:bodyPr/>
          <a:lstStyle/>
          <a:p>
            <a:pPr>
              <a:defRPr sz="900"/>
            </a:pPr>
            <a:endParaRPr lang="de-DE"/>
          </a:p>
        </c:txPr>
        <c:crossAx val="365707488"/>
        <c:crosses val="autoZero"/>
        <c:auto val="1"/>
        <c:lblAlgn val="ctr"/>
        <c:lblOffset val="100"/>
        <c:noMultiLvlLbl val="0"/>
      </c:catAx>
      <c:valAx>
        <c:axId val="365707488"/>
        <c:scaling>
          <c:orientation val="minMax"/>
        </c:scaling>
        <c:delete val="0"/>
        <c:axPos val="b"/>
        <c:majorGridlines/>
        <c:numFmt formatCode="0%" sourceLinked="1"/>
        <c:majorTickMark val="out"/>
        <c:minorTickMark val="none"/>
        <c:tickLblPos val="nextTo"/>
        <c:crossAx val="365694552"/>
        <c:crosses val="autoZero"/>
        <c:crossBetween val="between"/>
      </c:valAx>
    </c:plotArea>
    <c:legend>
      <c:legendPos val="t"/>
      <c:layout/>
      <c:overlay val="0"/>
      <c:txPr>
        <a:bodyPr/>
        <a:lstStyle/>
        <a:p>
          <a:pPr>
            <a:defRPr sz="1600"/>
          </a:pPr>
          <a:endParaRPr lang="de-DE"/>
        </a:p>
      </c:txPr>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5"/>
      <c:rotY val="10"/>
      <c:depthPercent val="50"/>
      <c:rAngAx val="1"/>
    </c:view3D>
    <c:floor>
      <c:thickness val="0"/>
    </c:floor>
    <c:sideWall>
      <c:thickness val="0"/>
    </c:sideWall>
    <c:backWall>
      <c:thickness val="0"/>
    </c:backWall>
    <c:plotArea>
      <c:layout/>
      <c:bar3DChart>
        <c:barDir val="bar"/>
        <c:grouping val="percentStacked"/>
        <c:varyColors val="0"/>
        <c:ser>
          <c:idx val="0"/>
          <c:order val="0"/>
          <c:tx>
            <c:strRef>
              <c:f>Tabelle1!$B$1</c:f>
              <c:strCache>
                <c:ptCount val="1"/>
                <c:pt idx="0">
                  <c:v>contra Gewalt</c:v>
                </c:pt>
              </c:strCache>
            </c:strRef>
          </c:tx>
          <c:spPr>
            <a:solidFill>
              <a:srgbClr val="92D050"/>
            </a:solidFill>
          </c:spPr>
          <c:invertIfNegative val="0"/>
          <c:dLbls>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Gewaltverherrlichende, extremistische und fremdenfeindliche Lieder, Texte und Filme finde ich nicht schlimm.</c:v>
                </c:pt>
                <c:pt idx="1">
                  <c:v>Ich verabscheue jede Art von Gewalt.</c:v>
                </c:pt>
                <c:pt idx="2">
                  <c:v>Wenn ich mit meiner Clique unterwegs bin, kann es schon 'mal Zoff mit anderen Jugendgruppen geben.</c:v>
                </c:pt>
                <c:pt idx="3">
                  <c:v>Ich würde nie mit Gewalt meine Interessen durchsetzen.</c:v>
                </c:pt>
              </c:strCache>
            </c:strRef>
          </c:cat>
          <c:val>
            <c:numRef>
              <c:f>Tabelle1!$B$2:$B$5</c:f>
              <c:numCache>
                <c:formatCode>General</c:formatCode>
                <c:ptCount val="4"/>
                <c:pt idx="0">
                  <c:v>71.3</c:v>
                </c:pt>
                <c:pt idx="1">
                  <c:v>78</c:v>
                </c:pt>
                <c:pt idx="2">
                  <c:v>85.3</c:v>
                </c:pt>
                <c:pt idx="3">
                  <c:v>87.1</c:v>
                </c:pt>
              </c:numCache>
            </c:numRef>
          </c:val>
        </c:ser>
        <c:ser>
          <c:idx val="1"/>
          <c:order val="1"/>
          <c:tx>
            <c:strRef>
              <c:f>Tabelle1!$C$1</c:f>
              <c:strCache>
                <c:ptCount val="1"/>
                <c:pt idx="0">
                  <c:v>pro Gewalt</c:v>
                </c:pt>
              </c:strCache>
            </c:strRef>
          </c:tx>
          <c:spPr>
            <a:solidFill>
              <a:srgbClr val="FF0000"/>
            </a:solidFill>
          </c:spPr>
          <c:invertIfNegative val="0"/>
          <c:dLbls>
            <c:spPr>
              <a:noFill/>
              <a:ln>
                <a:noFill/>
              </a:ln>
              <a:effectLst/>
            </c:spPr>
            <c:txPr>
              <a:bodyPr/>
              <a:lstStyle/>
              <a:p>
                <a:pPr>
                  <a:defRPr b="1">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Gewaltverherrlichende, extremistische und fremdenfeindliche Lieder, Texte und Filme finde ich nicht schlimm.</c:v>
                </c:pt>
                <c:pt idx="1">
                  <c:v>Ich verabscheue jede Art von Gewalt.</c:v>
                </c:pt>
                <c:pt idx="2">
                  <c:v>Wenn ich mit meiner Clique unterwegs bin, kann es schon 'mal Zoff mit anderen Jugendgruppen geben.</c:v>
                </c:pt>
                <c:pt idx="3">
                  <c:v>Ich würde nie mit Gewalt meine Interessen durchsetzen.</c:v>
                </c:pt>
              </c:strCache>
            </c:strRef>
          </c:cat>
          <c:val>
            <c:numRef>
              <c:f>Tabelle1!$C$2:$C$5</c:f>
              <c:numCache>
                <c:formatCode>General</c:formatCode>
                <c:ptCount val="4"/>
                <c:pt idx="0">
                  <c:v>28.7</c:v>
                </c:pt>
                <c:pt idx="1">
                  <c:v>22</c:v>
                </c:pt>
                <c:pt idx="2">
                  <c:v>14.7</c:v>
                </c:pt>
                <c:pt idx="3">
                  <c:v>12.9</c:v>
                </c:pt>
              </c:numCache>
            </c:numRef>
          </c:val>
        </c:ser>
        <c:dLbls>
          <c:showLegendKey val="0"/>
          <c:showVal val="1"/>
          <c:showCatName val="0"/>
          <c:showSerName val="0"/>
          <c:showPercent val="0"/>
          <c:showBubbleSize val="0"/>
        </c:dLbls>
        <c:gapWidth val="50"/>
        <c:shape val="box"/>
        <c:axId val="365705528"/>
        <c:axId val="365702392"/>
        <c:axId val="0"/>
      </c:bar3DChart>
      <c:catAx>
        <c:axId val="365705528"/>
        <c:scaling>
          <c:orientation val="minMax"/>
        </c:scaling>
        <c:delete val="0"/>
        <c:axPos val="l"/>
        <c:numFmt formatCode="General" sourceLinked="1"/>
        <c:majorTickMark val="out"/>
        <c:minorTickMark val="none"/>
        <c:tickLblPos val="nextTo"/>
        <c:spPr>
          <a:ln>
            <a:solidFill>
              <a:schemeClr val="tx2">
                <a:lumMod val="75000"/>
              </a:schemeClr>
            </a:solidFill>
          </a:ln>
        </c:spPr>
        <c:txPr>
          <a:bodyPr/>
          <a:lstStyle/>
          <a:p>
            <a:pPr>
              <a:defRPr sz="1800" b="1">
                <a:solidFill>
                  <a:schemeClr val="tx2">
                    <a:lumMod val="75000"/>
                  </a:schemeClr>
                </a:solidFill>
              </a:defRPr>
            </a:pPr>
            <a:endParaRPr lang="de-DE"/>
          </a:p>
        </c:txPr>
        <c:crossAx val="365702392"/>
        <c:crosses val="autoZero"/>
        <c:auto val="1"/>
        <c:lblAlgn val="ctr"/>
        <c:lblOffset val="100"/>
        <c:noMultiLvlLbl val="0"/>
      </c:catAx>
      <c:valAx>
        <c:axId val="365702392"/>
        <c:scaling>
          <c:orientation val="minMax"/>
          <c:min val="0"/>
        </c:scaling>
        <c:delete val="0"/>
        <c:axPos val="b"/>
        <c:majorGridlines>
          <c:spPr>
            <a:ln>
              <a:solidFill>
                <a:schemeClr val="bg1">
                  <a:lumMod val="65000"/>
                </a:schemeClr>
              </a:solidFill>
            </a:ln>
          </c:spPr>
        </c:majorGridlines>
        <c:numFmt formatCode="0%" sourceLinked="1"/>
        <c:majorTickMark val="out"/>
        <c:minorTickMark val="none"/>
        <c:tickLblPos val="nextTo"/>
        <c:txPr>
          <a:bodyPr/>
          <a:lstStyle/>
          <a:p>
            <a:pPr>
              <a:defRPr b="1">
                <a:solidFill>
                  <a:schemeClr val="tx2">
                    <a:lumMod val="75000"/>
                  </a:schemeClr>
                </a:solidFill>
              </a:defRPr>
            </a:pPr>
            <a:endParaRPr lang="de-DE"/>
          </a:p>
        </c:txPr>
        <c:crossAx val="365705528"/>
        <c:crosses val="autoZero"/>
        <c:crossBetween val="between"/>
      </c:valAx>
    </c:plotArea>
    <c:legend>
      <c:legendPos val="t"/>
      <c:layout>
        <c:manualLayout>
          <c:xMode val="edge"/>
          <c:yMode val="edge"/>
          <c:x val="0.49446648112544933"/>
          <c:y val="2.7656608722683881E-2"/>
          <c:w val="0.45348480583136713"/>
          <c:h val="6.3967884942700545E-2"/>
        </c:manualLayout>
      </c:layout>
      <c:overlay val="0"/>
      <c:txPr>
        <a:bodyPr/>
        <a:lstStyle/>
        <a:p>
          <a:pPr>
            <a:defRPr b="1">
              <a:solidFill>
                <a:schemeClr val="tx2">
                  <a:lumMod val="75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5"/>
      <c:rotY val="10"/>
      <c:depthPercent val="50"/>
      <c:rAngAx val="1"/>
    </c:view3D>
    <c:floor>
      <c:thickness val="0"/>
    </c:floor>
    <c:sideWall>
      <c:thickness val="0"/>
    </c:sideWall>
    <c:backWall>
      <c:thickness val="0"/>
    </c:backWall>
    <c:plotArea>
      <c:layout>
        <c:manualLayout>
          <c:layoutTarget val="inner"/>
          <c:xMode val="edge"/>
          <c:yMode val="edge"/>
          <c:x val="8.8675753199139493E-2"/>
          <c:y val="8.047009086960169E-2"/>
          <c:w val="0.786072065225076"/>
          <c:h val="0.81358091526245946"/>
        </c:manualLayout>
      </c:layout>
      <c:bar3DChart>
        <c:barDir val="bar"/>
        <c:grouping val="percentStacked"/>
        <c:varyColors val="0"/>
        <c:ser>
          <c:idx val="0"/>
          <c:order val="0"/>
          <c:tx>
            <c:strRef>
              <c:f>Tabelle1!$B$1</c:f>
              <c:strCache>
                <c:ptCount val="1"/>
                <c:pt idx="0">
                  <c:v>contra Gewalt</c:v>
                </c:pt>
              </c:strCache>
            </c:strRef>
          </c:tx>
          <c:spPr>
            <a:solidFill>
              <a:srgbClr val="92D050"/>
            </a:solidFill>
          </c:spPr>
          <c:invertIfNegative val="0"/>
          <c:dLbls>
            <c:numFmt formatCode="#,##0.0" sourceLinked="0"/>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Gewaltverherrlichende, extremistische und fremdenfeindliche Lieder, Texte und Filme finde ich nicht schlimm.</c:v>
                </c:pt>
                <c:pt idx="1">
                  <c:v>Ich verabscheue jede Art von Gewalt.</c:v>
                </c:pt>
                <c:pt idx="2">
                  <c:v>Wenn ich mit meiner Clique unterwegs bin, kann es schon 'mal Zoff mit anderen Jugendgruppen geben.</c:v>
                </c:pt>
                <c:pt idx="3">
                  <c:v>Ich würde nie mit Gewalt meine Interessen durchsetzen.</c:v>
                </c:pt>
              </c:strCache>
            </c:strRef>
          </c:cat>
          <c:val>
            <c:numRef>
              <c:f>Tabelle1!$B$2:$B$5</c:f>
              <c:numCache>
                <c:formatCode>General</c:formatCode>
                <c:ptCount val="4"/>
                <c:pt idx="0">
                  <c:v>71.3</c:v>
                </c:pt>
                <c:pt idx="1">
                  <c:v>78</c:v>
                </c:pt>
                <c:pt idx="2">
                  <c:v>85.3</c:v>
                </c:pt>
                <c:pt idx="3">
                  <c:v>87.1</c:v>
                </c:pt>
              </c:numCache>
            </c:numRef>
          </c:val>
        </c:ser>
        <c:ser>
          <c:idx val="1"/>
          <c:order val="1"/>
          <c:tx>
            <c:strRef>
              <c:f>Tabelle1!$C$1</c:f>
              <c:strCache>
                <c:ptCount val="1"/>
                <c:pt idx="0">
                  <c:v>pro Gewalt</c:v>
                </c:pt>
              </c:strCache>
            </c:strRef>
          </c:tx>
          <c:spPr>
            <a:solidFill>
              <a:srgbClr val="FF0000"/>
            </a:solidFill>
          </c:spPr>
          <c:invertIfNegative val="0"/>
          <c:dLbls>
            <c:numFmt formatCode="#,##0.0" sourceLinked="0"/>
            <c:spPr>
              <a:noFill/>
              <a:ln>
                <a:noFill/>
              </a:ln>
              <a:effectLst/>
            </c:spPr>
            <c:txPr>
              <a:bodyPr/>
              <a:lstStyle/>
              <a:p>
                <a:pPr>
                  <a:defRPr b="1">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Gewaltverherrlichende, extremistische und fremdenfeindliche Lieder, Texte und Filme finde ich nicht schlimm.</c:v>
                </c:pt>
                <c:pt idx="1">
                  <c:v>Ich verabscheue jede Art von Gewalt.</c:v>
                </c:pt>
                <c:pt idx="2">
                  <c:v>Wenn ich mit meiner Clique unterwegs bin, kann es schon 'mal Zoff mit anderen Jugendgruppen geben.</c:v>
                </c:pt>
                <c:pt idx="3">
                  <c:v>Ich würde nie mit Gewalt meine Interessen durchsetzen.</c:v>
                </c:pt>
              </c:strCache>
            </c:strRef>
          </c:cat>
          <c:val>
            <c:numRef>
              <c:f>Tabelle1!$C$2:$C$5</c:f>
              <c:numCache>
                <c:formatCode>General</c:formatCode>
                <c:ptCount val="4"/>
                <c:pt idx="0">
                  <c:v>28.7</c:v>
                </c:pt>
                <c:pt idx="1">
                  <c:v>22</c:v>
                </c:pt>
                <c:pt idx="2">
                  <c:v>14.7</c:v>
                </c:pt>
                <c:pt idx="3">
                  <c:v>12.9</c:v>
                </c:pt>
              </c:numCache>
            </c:numRef>
          </c:val>
        </c:ser>
        <c:dLbls>
          <c:showLegendKey val="0"/>
          <c:showVal val="1"/>
          <c:showCatName val="0"/>
          <c:showSerName val="0"/>
          <c:showPercent val="0"/>
          <c:showBubbleSize val="0"/>
        </c:dLbls>
        <c:gapWidth val="50"/>
        <c:shape val="box"/>
        <c:axId val="356726192"/>
        <c:axId val="367485816"/>
        <c:axId val="0"/>
      </c:bar3DChart>
      <c:catAx>
        <c:axId val="356726192"/>
        <c:scaling>
          <c:orientation val="minMax"/>
        </c:scaling>
        <c:delete val="1"/>
        <c:axPos val="l"/>
        <c:numFmt formatCode="General" sourceLinked="1"/>
        <c:majorTickMark val="out"/>
        <c:minorTickMark val="none"/>
        <c:tickLblPos val="nextTo"/>
        <c:crossAx val="367485816"/>
        <c:crosses val="autoZero"/>
        <c:auto val="1"/>
        <c:lblAlgn val="ctr"/>
        <c:lblOffset val="100"/>
        <c:noMultiLvlLbl val="0"/>
      </c:catAx>
      <c:valAx>
        <c:axId val="367485816"/>
        <c:scaling>
          <c:orientation val="minMax"/>
          <c:min val="0"/>
        </c:scaling>
        <c:delete val="0"/>
        <c:axPos val="b"/>
        <c:majorGridlines>
          <c:spPr>
            <a:ln>
              <a:solidFill>
                <a:schemeClr val="bg1">
                  <a:lumMod val="65000"/>
                </a:schemeClr>
              </a:solidFill>
            </a:ln>
          </c:spPr>
        </c:majorGridlines>
        <c:numFmt formatCode="0%" sourceLinked="1"/>
        <c:majorTickMark val="out"/>
        <c:minorTickMark val="none"/>
        <c:tickLblPos val="nextTo"/>
        <c:txPr>
          <a:bodyPr/>
          <a:lstStyle/>
          <a:p>
            <a:pPr>
              <a:defRPr b="1">
                <a:solidFill>
                  <a:schemeClr val="tx2">
                    <a:lumMod val="75000"/>
                  </a:schemeClr>
                </a:solidFill>
              </a:defRPr>
            </a:pPr>
            <a:endParaRPr lang="de-DE"/>
          </a:p>
        </c:txPr>
        <c:crossAx val="356726192"/>
        <c:crosses val="autoZero"/>
        <c:crossBetween val="between"/>
        <c:majorUnit val="0.25"/>
      </c:valAx>
    </c:plotArea>
    <c:legend>
      <c:legendPos val="t"/>
      <c:layout>
        <c:manualLayout>
          <c:xMode val="edge"/>
          <c:yMode val="edge"/>
          <c:x val="0.11801719000919089"/>
          <c:y val="1.5316411217918272E-2"/>
          <c:w val="0.76179130349153124"/>
          <c:h val="6.3967884942700545E-2"/>
        </c:manualLayout>
      </c:layout>
      <c:overlay val="0"/>
      <c:txPr>
        <a:bodyPr/>
        <a:lstStyle/>
        <a:p>
          <a:pPr>
            <a:defRPr sz="1400" b="1">
              <a:solidFill>
                <a:schemeClr val="tx2">
                  <a:lumMod val="75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5"/>
      <c:rotY val="10"/>
      <c:depthPercent val="50"/>
      <c:rAngAx val="1"/>
    </c:view3D>
    <c:floor>
      <c:thickness val="0"/>
    </c:floor>
    <c:sideWall>
      <c:thickness val="0"/>
    </c:sideWall>
    <c:backWall>
      <c:thickness val="0"/>
    </c:backWall>
    <c:plotArea>
      <c:layout>
        <c:manualLayout>
          <c:layoutTarget val="inner"/>
          <c:xMode val="edge"/>
          <c:yMode val="edge"/>
          <c:x val="7.5033329630041112E-2"/>
          <c:y val="0.10671951621713732"/>
          <c:w val="0.83594264098860815"/>
          <c:h val="0.79488974268953072"/>
        </c:manualLayout>
      </c:layout>
      <c:bar3DChart>
        <c:barDir val="bar"/>
        <c:grouping val="percentStacked"/>
        <c:varyColors val="0"/>
        <c:ser>
          <c:idx val="0"/>
          <c:order val="0"/>
          <c:tx>
            <c:strRef>
              <c:f>Tabelle1!$B$1</c:f>
              <c:strCache>
                <c:ptCount val="1"/>
                <c:pt idx="0">
                  <c:v>contra Gewalt</c:v>
                </c:pt>
              </c:strCache>
            </c:strRef>
          </c:tx>
          <c:spPr>
            <a:solidFill>
              <a:srgbClr val="92D050"/>
            </a:solidFill>
          </c:spPr>
          <c:invertIfNegative val="0"/>
          <c:dLbls>
            <c:numFmt formatCode="#,##0.0" sourceLinked="0"/>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Gewaltverherrlichende, extremistische und fremdenfeindliche Lieder, Texte und Filme finde ich nicht schlimm.</c:v>
                </c:pt>
                <c:pt idx="1">
                  <c:v>Ich verabscheue jede Art von Gewalt.</c:v>
                </c:pt>
                <c:pt idx="2">
                  <c:v>Wenn ich mit meiner Clique unterwegs bin, kann es schon 'mal Zoff mit anderen Jugendgruppen geben.</c:v>
                </c:pt>
                <c:pt idx="3">
                  <c:v>Ich würde nie mit Gewalt meine Interessen durchsetzen.</c:v>
                </c:pt>
              </c:strCache>
            </c:strRef>
          </c:cat>
          <c:val>
            <c:numRef>
              <c:f>Tabelle1!$B$2:$B$5</c:f>
              <c:numCache>
                <c:formatCode>General</c:formatCode>
                <c:ptCount val="4"/>
                <c:pt idx="0">
                  <c:v>77.400000000000006</c:v>
                </c:pt>
                <c:pt idx="1">
                  <c:v>76.599999999999994</c:v>
                </c:pt>
                <c:pt idx="2">
                  <c:v>64.3</c:v>
                </c:pt>
                <c:pt idx="3">
                  <c:v>80</c:v>
                </c:pt>
              </c:numCache>
            </c:numRef>
          </c:val>
        </c:ser>
        <c:ser>
          <c:idx val="1"/>
          <c:order val="1"/>
          <c:tx>
            <c:strRef>
              <c:f>Tabelle1!$C$1</c:f>
              <c:strCache>
                <c:ptCount val="1"/>
                <c:pt idx="0">
                  <c:v>k. A.</c:v>
                </c:pt>
              </c:strCache>
            </c:strRef>
          </c:tx>
          <c:spPr>
            <a:solidFill>
              <a:schemeClr val="bg1">
                <a:lumMod val="75000"/>
              </a:schemeClr>
            </a:solidFill>
          </c:spPr>
          <c:invertIfNegative val="0"/>
          <c:dLbls>
            <c:dLbl>
              <c:idx val="0"/>
              <c:layout>
                <c:manualLayout>
                  <c:x val="-3.9193176066856768E-3"/>
                  <c:y val="-3.261366817188467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3.1562149660138772E-7"/>
                  <c:y val="-3.028412044532147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
                  <c:y val="-2.096592953906871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1757952820057031E-2"/>
                  <c:y val="-3.7272763625011071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4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Tabelle1!$A$2:$A$5</c:f>
              <c:strCache>
                <c:ptCount val="4"/>
                <c:pt idx="0">
                  <c:v>Gewaltverherrlichende, extremistische und fremdenfeindliche Lieder, Texte und Filme finde ich nicht schlimm.</c:v>
                </c:pt>
                <c:pt idx="1">
                  <c:v>Ich verabscheue jede Art von Gewalt.</c:v>
                </c:pt>
                <c:pt idx="2">
                  <c:v>Wenn ich mit meiner Clique unterwegs bin, kann es schon 'mal Zoff mit anderen Jugendgruppen geben.</c:v>
                </c:pt>
                <c:pt idx="3">
                  <c:v>Ich würde nie mit Gewalt meine Interessen durchsetzen.</c:v>
                </c:pt>
              </c:strCache>
            </c:strRef>
          </c:cat>
          <c:val>
            <c:numRef>
              <c:f>Tabelle1!$C$2:$C$5</c:f>
              <c:numCache>
                <c:formatCode>General</c:formatCode>
                <c:ptCount val="4"/>
                <c:pt idx="0">
                  <c:v>4.3</c:v>
                </c:pt>
                <c:pt idx="1">
                  <c:v>3.5</c:v>
                </c:pt>
                <c:pt idx="2">
                  <c:v>2.9</c:v>
                </c:pt>
                <c:pt idx="3">
                  <c:v>4.4000000000000004</c:v>
                </c:pt>
              </c:numCache>
            </c:numRef>
          </c:val>
        </c:ser>
        <c:ser>
          <c:idx val="2"/>
          <c:order val="2"/>
          <c:tx>
            <c:strRef>
              <c:f>Tabelle1!$D$1</c:f>
              <c:strCache>
                <c:ptCount val="1"/>
                <c:pt idx="0">
                  <c:v>pro Gewalt</c:v>
                </c:pt>
              </c:strCache>
            </c:strRef>
          </c:tx>
          <c:spPr>
            <a:solidFill>
              <a:srgbClr val="FF0000"/>
            </a:solidFill>
          </c:spPr>
          <c:invertIfNegative val="0"/>
          <c:dLbls>
            <c:spPr>
              <a:noFill/>
              <a:ln>
                <a:noFill/>
              </a:ln>
              <a:effectLst/>
            </c:spPr>
            <c:txPr>
              <a:bodyPr/>
              <a:lstStyle/>
              <a:p>
                <a:pPr>
                  <a:defRPr b="1">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Gewaltverherrlichende, extremistische und fremdenfeindliche Lieder, Texte und Filme finde ich nicht schlimm.</c:v>
                </c:pt>
                <c:pt idx="1">
                  <c:v>Ich verabscheue jede Art von Gewalt.</c:v>
                </c:pt>
                <c:pt idx="2">
                  <c:v>Wenn ich mit meiner Clique unterwegs bin, kann es schon 'mal Zoff mit anderen Jugendgruppen geben.</c:v>
                </c:pt>
                <c:pt idx="3">
                  <c:v>Ich würde nie mit Gewalt meine Interessen durchsetzen.</c:v>
                </c:pt>
              </c:strCache>
            </c:strRef>
          </c:cat>
          <c:val>
            <c:numRef>
              <c:f>Tabelle1!$D$2:$D$5</c:f>
              <c:numCache>
                <c:formatCode>General</c:formatCode>
                <c:ptCount val="4"/>
                <c:pt idx="0">
                  <c:v>18.3</c:v>
                </c:pt>
                <c:pt idx="1">
                  <c:v>19.899999999999999</c:v>
                </c:pt>
                <c:pt idx="2">
                  <c:v>23.8</c:v>
                </c:pt>
                <c:pt idx="3">
                  <c:v>15.5</c:v>
                </c:pt>
              </c:numCache>
            </c:numRef>
          </c:val>
        </c:ser>
        <c:dLbls>
          <c:showLegendKey val="0"/>
          <c:showVal val="1"/>
          <c:showCatName val="0"/>
          <c:showSerName val="0"/>
          <c:showPercent val="0"/>
          <c:showBubbleSize val="0"/>
        </c:dLbls>
        <c:gapWidth val="50"/>
        <c:shape val="box"/>
        <c:axId val="367487776"/>
        <c:axId val="367488168"/>
        <c:axId val="0"/>
      </c:bar3DChart>
      <c:catAx>
        <c:axId val="367487776"/>
        <c:scaling>
          <c:orientation val="minMax"/>
        </c:scaling>
        <c:delete val="1"/>
        <c:axPos val="l"/>
        <c:numFmt formatCode="General" sourceLinked="1"/>
        <c:majorTickMark val="out"/>
        <c:minorTickMark val="none"/>
        <c:tickLblPos val="nextTo"/>
        <c:crossAx val="367488168"/>
        <c:crosses val="autoZero"/>
        <c:auto val="1"/>
        <c:lblAlgn val="ctr"/>
        <c:lblOffset val="100"/>
        <c:noMultiLvlLbl val="0"/>
      </c:catAx>
      <c:valAx>
        <c:axId val="367488168"/>
        <c:scaling>
          <c:orientation val="minMax"/>
          <c:min val="0"/>
        </c:scaling>
        <c:delete val="0"/>
        <c:axPos val="b"/>
        <c:majorGridlines>
          <c:spPr>
            <a:ln>
              <a:solidFill>
                <a:schemeClr val="bg1">
                  <a:lumMod val="65000"/>
                </a:schemeClr>
              </a:solidFill>
            </a:ln>
          </c:spPr>
        </c:majorGridlines>
        <c:numFmt formatCode="0%" sourceLinked="1"/>
        <c:majorTickMark val="out"/>
        <c:minorTickMark val="none"/>
        <c:tickLblPos val="nextTo"/>
        <c:txPr>
          <a:bodyPr/>
          <a:lstStyle/>
          <a:p>
            <a:pPr>
              <a:defRPr b="1">
                <a:solidFill>
                  <a:schemeClr val="tx2">
                    <a:lumMod val="75000"/>
                  </a:schemeClr>
                </a:solidFill>
              </a:defRPr>
            </a:pPr>
            <a:endParaRPr lang="de-DE"/>
          </a:p>
        </c:txPr>
        <c:crossAx val="367487776"/>
        <c:crosses val="autoZero"/>
        <c:crossBetween val="between"/>
        <c:majorUnit val="0.25"/>
      </c:valAx>
    </c:plotArea>
    <c:legend>
      <c:legendPos val="t"/>
      <c:layout>
        <c:manualLayout>
          <c:xMode val="edge"/>
          <c:yMode val="edge"/>
          <c:x val="1.2519590021912459E-2"/>
          <c:y val="3.9602311351574243E-2"/>
          <c:w val="0.95031328589752651"/>
          <c:h val="5.3795860448718584E-2"/>
        </c:manualLayout>
      </c:layout>
      <c:overlay val="0"/>
      <c:txPr>
        <a:bodyPr/>
        <a:lstStyle/>
        <a:p>
          <a:pPr>
            <a:defRPr sz="1400" b="1">
              <a:solidFill>
                <a:schemeClr val="tx2">
                  <a:lumMod val="75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bar3DChart>
        <c:barDir val="col"/>
        <c:grouping val="clustered"/>
        <c:varyColors val="0"/>
        <c:ser>
          <c:idx val="0"/>
          <c:order val="0"/>
          <c:tx>
            <c:strRef>
              <c:f>Tabelle1!$B$1</c:f>
              <c:strCache>
                <c:ptCount val="1"/>
                <c:pt idx="0">
                  <c:v>contra Gewaltbereitschaft</c:v>
                </c:pt>
              </c:strCache>
            </c:strRef>
          </c:tx>
          <c:spPr>
            <a:solidFill>
              <a:srgbClr val="92D05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0 Punkte</c:v>
                </c:pt>
                <c:pt idx="1">
                  <c:v>1 Punkt</c:v>
                </c:pt>
                <c:pt idx="2">
                  <c:v>2 Punkte</c:v>
                </c:pt>
                <c:pt idx="3">
                  <c:v>3 Punkte</c:v>
                </c:pt>
                <c:pt idx="4">
                  <c:v>4 Punkte</c:v>
                </c:pt>
              </c:strCache>
            </c:strRef>
          </c:cat>
          <c:val>
            <c:numRef>
              <c:f>Tabelle1!$B$2:$B$6</c:f>
              <c:numCache>
                <c:formatCode>General</c:formatCode>
                <c:ptCount val="5"/>
                <c:pt idx="0">
                  <c:v>1.2</c:v>
                </c:pt>
                <c:pt idx="1">
                  <c:v>4.0999999999999996</c:v>
                </c:pt>
                <c:pt idx="2">
                  <c:v>15.4</c:v>
                </c:pt>
                <c:pt idx="3">
                  <c:v>30.5</c:v>
                </c:pt>
                <c:pt idx="4">
                  <c:v>48.9</c:v>
                </c:pt>
              </c:numCache>
            </c:numRef>
          </c:val>
        </c:ser>
        <c:dLbls>
          <c:showLegendKey val="0"/>
          <c:showVal val="1"/>
          <c:showCatName val="0"/>
          <c:showSerName val="0"/>
          <c:showPercent val="0"/>
          <c:showBubbleSize val="0"/>
        </c:dLbls>
        <c:gapWidth val="50"/>
        <c:shape val="box"/>
        <c:axId val="367489344"/>
        <c:axId val="367489736"/>
        <c:axId val="0"/>
      </c:bar3DChart>
      <c:catAx>
        <c:axId val="367489344"/>
        <c:scaling>
          <c:orientation val="minMax"/>
        </c:scaling>
        <c:delete val="0"/>
        <c:axPos val="b"/>
        <c:numFmt formatCode="General" sourceLinked="1"/>
        <c:majorTickMark val="out"/>
        <c:minorTickMark val="none"/>
        <c:tickLblPos val="nextTo"/>
        <c:spPr>
          <a:ln>
            <a:solidFill>
              <a:schemeClr val="tx2">
                <a:lumMod val="75000"/>
              </a:schemeClr>
            </a:solidFill>
          </a:ln>
        </c:spPr>
        <c:crossAx val="367489736"/>
        <c:crosses val="autoZero"/>
        <c:auto val="1"/>
        <c:lblAlgn val="ctr"/>
        <c:lblOffset val="100"/>
        <c:noMultiLvlLbl val="0"/>
      </c:catAx>
      <c:valAx>
        <c:axId val="367489736"/>
        <c:scaling>
          <c:orientation val="minMax"/>
          <c:min val="0"/>
        </c:scaling>
        <c:delete val="0"/>
        <c:axPos val="l"/>
        <c:majorGridlines>
          <c:spPr>
            <a:ln>
              <a:solidFill>
                <a:schemeClr val="bg1">
                  <a:lumMod val="65000"/>
                </a:schemeClr>
              </a:solidFill>
            </a:ln>
          </c:spPr>
        </c:majorGridlines>
        <c:numFmt formatCode="General" sourceLinked="1"/>
        <c:majorTickMark val="out"/>
        <c:minorTickMark val="none"/>
        <c:tickLblPos val="nextTo"/>
        <c:spPr>
          <a:ln>
            <a:solidFill>
              <a:schemeClr val="tx2">
                <a:lumMod val="75000"/>
              </a:schemeClr>
            </a:solidFill>
          </a:ln>
        </c:spPr>
        <c:crossAx val="367489344"/>
        <c:crosses val="autoZero"/>
        <c:crossBetween val="between"/>
        <c:majorUnit val="20"/>
      </c:valAx>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21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0 Punkte</c:v>
                </c:pt>
                <c:pt idx="1">
                  <c:v>1 Punkt</c:v>
                </c:pt>
                <c:pt idx="2">
                  <c:v>2 Punkte</c:v>
                </c:pt>
                <c:pt idx="3">
                  <c:v>3 Punkte</c:v>
                </c:pt>
                <c:pt idx="4">
                  <c:v>4 Punkte</c:v>
                </c:pt>
              </c:strCache>
            </c:strRef>
          </c:cat>
          <c:val>
            <c:numRef>
              <c:f>Tabelle1!$B$2:$B$6</c:f>
              <c:numCache>
                <c:formatCode>General</c:formatCode>
                <c:ptCount val="5"/>
                <c:pt idx="0">
                  <c:v>1.6</c:v>
                </c:pt>
                <c:pt idx="1">
                  <c:v>6.7</c:v>
                </c:pt>
                <c:pt idx="2">
                  <c:v>20</c:v>
                </c:pt>
                <c:pt idx="3">
                  <c:v>34.200000000000003</c:v>
                </c:pt>
                <c:pt idx="4">
                  <c:v>37.5</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0 Punkte</c:v>
                </c:pt>
                <c:pt idx="1">
                  <c:v>1 Punkt</c:v>
                </c:pt>
                <c:pt idx="2">
                  <c:v>2 Punkte</c:v>
                </c:pt>
                <c:pt idx="3">
                  <c:v>3 Punkte</c:v>
                </c:pt>
                <c:pt idx="4">
                  <c:v>4 Punkte</c:v>
                </c:pt>
              </c:strCache>
            </c:strRef>
          </c:cat>
          <c:val>
            <c:numRef>
              <c:f>Tabelle1!$C$2:$C$6</c:f>
              <c:numCache>
                <c:formatCode>General</c:formatCode>
                <c:ptCount val="5"/>
                <c:pt idx="0">
                  <c:v>0.8</c:v>
                </c:pt>
                <c:pt idx="1">
                  <c:v>1.5</c:v>
                </c:pt>
                <c:pt idx="2">
                  <c:v>10.8</c:v>
                </c:pt>
                <c:pt idx="3">
                  <c:v>26.7</c:v>
                </c:pt>
                <c:pt idx="4">
                  <c:v>60.2</c:v>
                </c:pt>
              </c:numCache>
            </c:numRef>
          </c:val>
        </c:ser>
        <c:dLbls>
          <c:showLegendKey val="0"/>
          <c:showVal val="1"/>
          <c:showCatName val="0"/>
          <c:showSerName val="0"/>
          <c:showPercent val="0"/>
          <c:showBubbleSize val="0"/>
        </c:dLbls>
        <c:gapWidth val="100"/>
        <c:shape val="box"/>
        <c:axId val="367486600"/>
        <c:axId val="367486992"/>
        <c:axId val="0"/>
      </c:bar3DChart>
      <c:catAx>
        <c:axId val="367486600"/>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67486992"/>
        <c:crosses val="autoZero"/>
        <c:auto val="1"/>
        <c:lblAlgn val="ctr"/>
        <c:lblOffset val="100"/>
        <c:noMultiLvlLbl val="0"/>
      </c:catAx>
      <c:valAx>
        <c:axId val="367486992"/>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67486600"/>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manualLayout>
          <c:layoutTarget val="inner"/>
          <c:xMode val="edge"/>
          <c:yMode val="edge"/>
          <c:x val="0.11151284722222223"/>
          <c:y val="0.16607430555555555"/>
          <c:w val="0.86423368055555561"/>
          <c:h val="0.71662222222222227"/>
        </c:manualLayout>
      </c:layout>
      <c:bar3DChart>
        <c:barDir val="col"/>
        <c:grouping val="clustered"/>
        <c:varyColors val="0"/>
        <c:ser>
          <c:idx val="0"/>
          <c:order val="0"/>
          <c:tx>
            <c:strRef>
              <c:f>Tabelle1!$B$1</c:f>
              <c:strCache>
                <c:ptCount val="1"/>
                <c:pt idx="0">
                  <c:v>Mitglied Verein/Verband</c:v>
                </c:pt>
              </c:strCache>
            </c:strRef>
          </c:tx>
          <c:spPr>
            <a:solidFill>
              <a:schemeClr val="accent1">
                <a:lumMod val="75000"/>
              </a:schemeClr>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im Wohnort</c:v>
                </c:pt>
                <c:pt idx="1">
                  <c:v>in anderen Orten</c:v>
                </c:pt>
              </c:strCache>
            </c:strRef>
          </c:cat>
          <c:val>
            <c:numRef>
              <c:f>Tabelle1!$B$2:$B$3</c:f>
              <c:numCache>
                <c:formatCode>General</c:formatCode>
                <c:ptCount val="2"/>
                <c:pt idx="0">
                  <c:v>78.2</c:v>
                </c:pt>
                <c:pt idx="1">
                  <c:v>21.8</c:v>
                </c:pt>
              </c:numCache>
            </c:numRef>
          </c:val>
        </c:ser>
        <c:ser>
          <c:idx val="1"/>
          <c:order val="1"/>
          <c:tx>
            <c:strRef>
              <c:f>Tabelle1!$C$1</c:f>
              <c:strCache>
                <c:ptCount val="1"/>
                <c:pt idx="0">
                  <c:v>kein Mitglied</c:v>
                </c:pt>
              </c:strCache>
            </c:strRef>
          </c:tx>
          <c:spPr>
            <a:solidFill>
              <a:schemeClr val="tx2">
                <a:lumMod val="60000"/>
                <a:lumOff val="40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im Wohnort</c:v>
                </c:pt>
                <c:pt idx="1">
                  <c:v>in anderen Orten</c:v>
                </c:pt>
              </c:strCache>
            </c:strRef>
          </c:cat>
          <c:val>
            <c:numRef>
              <c:f>Tabelle1!$C$2:$C$3</c:f>
              <c:numCache>
                <c:formatCode>General</c:formatCode>
                <c:ptCount val="2"/>
                <c:pt idx="0">
                  <c:v>70.2</c:v>
                </c:pt>
                <c:pt idx="1">
                  <c:v>29.7</c:v>
                </c:pt>
              </c:numCache>
            </c:numRef>
          </c:val>
        </c:ser>
        <c:dLbls>
          <c:showLegendKey val="0"/>
          <c:showVal val="1"/>
          <c:showCatName val="0"/>
          <c:showSerName val="0"/>
          <c:showPercent val="0"/>
          <c:showBubbleSize val="0"/>
        </c:dLbls>
        <c:gapWidth val="100"/>
        <c:shape val="box"/>
        <c:axId val="61168688"/>
        <c:axId val="316733008"/>
        <c:axId val="0"/>
      </c:bar3DChart>
      <c:catAx>
        <c:axId val="61168688"/>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16733008"/>
        <c:crosses val="autoZero"/>
        <c:auto val="1"/>
        <c:lblAlgn val="ctr"/>
        <c:lblOffset val="100"/>
        <c:noMultiLvlLbl val="0"/>
      </c:catAx>
      <c:valAx>
        <c:axId val="316733008"/>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61168688"/>
        <c:crosses val="autoZero"/>
        <c:crossBetween val="between"/>
        <c:majorUnit val="20"/>
      </c:valAx>
      <c:spPr>
        <a:ln w="25400">
          <a:noFill/>
        </a:ln>
      </c:spPr>
    </c:plotArea>
    <c:legend>
      <c:legendPos val="t"/>
      <c:layout>
        <c:manualLayout>
          <c:xMode val="edge"/>
          <c:yMode val="edge"/>
          <c:x val="1.3224305555555555E-2"/>
          <c:y val="1.7638888888888888E-2"/>
          <c:w val="0.97355121527777777"/>
          <c:h val="0.13377314814814814"/>
        </c:manualLayout>
      </c:layout>
      <c:overlay val="0"/>
      <c:txPr>
        <a:bodyPr/>
        <a:lstStyle/>
        <a:p>
          <a:pPr>
            <a:defRPr sz="1600"/>
          </a:pPr>
          <a:endParaRPr lang="de-DE"/>
        </a:p>
      </c:txPr>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22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rot="-5400000" vert="horz" wrap="square" lIns="38100" tIns="19050" rIns="38100" bIns="19050" anchor="ctr">
                <a:spAutoFit/>
              </a:bodyPr>
              <a:lstStyle/>
              <a:p>
                <a:pPr>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0 Punkte</c:v>
                </c:pt>
                <c:pt idx="1">
                  <c:v>1 Punkt</c:v>
                </c:pt>
                <c:pt idx="2">
                  <c:v>2 Punkte</c:v>
                </c:pt>
                <c:pt idx="3">
                  <c:v>3 Punkte</c:v>
                </c:pt>
                <c:pt idx="4">
                  <c:v>4 Punkte</c:v>
                </c:pt>
              </c:strCache>
            </c:strRef>
          </c:cat>
          <c:val>
            <c:numRef>
              <c:f>Tabelle1!$B$2:$B$6</c:f>
              <c:numCache>
                <c:formatCode>General</c:formatCode>
                <c:ptCount val="5"/>
                <c:pt idx="0">
                  <c:v>1.4</c:v>
                </c:pt>
                <c:pt idx="1">
                  <c:v>3.6</c:v>
                </c:pt>
                <c:pt idx="2">
                  <c:v>18.8</c:v>
                </c:pt>
                <c:pt idx="3">
                  <c:v>37.299999999999997</c:v>
                </c:pt>
                <c:pt idx="4">
                  <c:v>38.9</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txPr>
              <a:bodyPr rot="-5400000" vert="horz" wrap="square" lIns="38100" tIns="19050" rIns="38100" bIns="19050" anchor="ctr">
                <a:spAutoFit/>
              </a:bodyPr>
              <a:lstStyle/>
              <a:p>
                <a:pPr>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0 Punkte</c:v>
                </c:pt>
                <c:pt idx="1">
                  <c:v>1 Punkt</c:v>
                </c:pt>
                <c:pt idx="2">
                  <c:v>2 Punkte</c:v>
                </c:pt>
                <c:pt idx="3">
                  <c:v>3 Punkte</c:v>
                </c:pt>
                <c:pt idx="4">
                  <c:v>4 Punkte</c:v>
                </c:pt>
              </c:strCache>
            </c:strRef>
          </c:cat>
          <c:val>
            <c:numRef>
              <c:f>Tabelle1!$C$2:$C$6</c:f>
              <c:numCache>
                <c:formatCode>General</c:formatCode>
                <c:ptCount val="5"/>
                <c:pt idx="0">
                  <c:v>1.4</c:v>
                </c:pt>
                <c:pt idx="1">
                  <c:v>5.6</c:v>
                </c:pt>
                <c:pt idx="2">
                  <c:v>12.1</c:v>
                </c:pt>
                <c:pt idx="3">
                  <c:v>32.9</c:v>
                </c:pt>
                <c:pt idx="4">
                  <c:v>48</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numFmt formatCode="#,##0.0" sourceLinked="0"/>
            <c:spPr>
              <a:noFill/>
              <a:ln>
                <a:noFill/>
              </a:ln>
              <a:effectLst/>
            </c:spPr>
            <c:txPr>
              <a:bodyPr rot="-5400000" vert="horz" wrap="square" lIns="38100" tIns="19050" rIns="38100" bIns="19050" anchor="ctr">
                <a:spAutoFit/>
              </a:bodyPr>
              <a:lstStyle/>
              <a:p>
                <a:pPr>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0 Punkte</c:v>
                </c:pt>
                <c:pt idx="1">
                  <c:v>1 Punkt</c:v>
                </c:pt>
                <c:pt idx="2">
                  <c:v>2 Punkte</c:v>
                </c:pt>
                <c:pt idx="3">
                  <c:v>3 Punkte</c:v>
                </c:pt>
                <c:pt idx="4">
                  <c:v>4 Punkte</c:v>
                </c:pt>
              </c:strCache>
            </c:strRef>
          </c:cat>
          <c:val>
            <c:numRef>
              <c:f>Tabelle1!$D$2:$D$6</c:f>
              <c:numCache>
                <c:formatCode>General</c:formatCode>
                <c:ptCount val="5"/>
                <c:pt idx="0">
                  <c:v>0.8</c:v>
                </c:pt>
                <c:pt idx="1">
                  <c:v>3.3</c:v>
                </c:pt>
                <c:pt idx="2">
                  <c:v>15.3</c:v>
                </c:pt>
                <c:pt idx="3">
                  <c:v>24.1</c:v>
                </c:pt>
                <c:pt idx="4">
                  <c:v>56.5</c:v>
                </c:pt>
              </c:numCache>
            </c:numRef>
          </c:val>
        </c:ser>
        <c:dLbls>
          <c:showLegendKey val="0"/>
          <c:showVal val="1"/>
          <c:showCatName val="0"/>
          <c:showSerName val="0"/>
          <c:showPercent val="0"/>
          <c:showBubbleSize val="0"/>
        </c:dLbls>
        <c:gapWidth val="100"/>
        <c:shape val="box"/>
        <c:axId val="367490520"/>
        <c:axId val="367490912"/>
        <c:axId val="0"/>
      </c:bar3DChart>
      <c:catAx>
        <c:axId val="367490520"/>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67490912"/>
        <c:crosses val="autoZero"/>
        <c:auto val="1"/>
        <c:lblAlgn val="ctr"/>
        <c:lblOffset val="100"/>
        <c:noMultiLvlLbl val="0"/>
      </c:catAx>
      <c:valAx>
        <c:axId val="367490912"/>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67490520"/>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22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30"/>
      <c:rAngAx val="1"/>
    </c:view3D>
    <c:floor>
      <c:thickness val="0"/>
    </c:floor>
    <c:sideWall>
      <c:thickness val="0"/>
    </c:sideWall>
    <c:backWall>
      <c:thickness val="0"/>
    </c:backWall>
    <c:plotArea>
      <c:layout>
        <c:manualLayout>
          <c:layoutTarget val="inner"/>
          <c:xMode val="edge"/>
          <c:yMode val="edge"/>
          <c:x val="0.22699721128608924"/>
          <c:y val="6.4415020139087453E-2"/>
          <c:w val="0.70790387139107613"/>
          <c:h val="0.84155537919692669"/>
        </c:manualLayout>
      </c:layout>
      <c:bar3DChart>
        <c:barDir val="bar"/>
        <c:grouping val="percentStacked"/>
        <c:varyColors val="0"/>
        <c:ser>
          <c:idx val="0"/>
          <c:order val="0"/>
          <c:tx>
            <c:strRef>
              <c:f>Tabelle1!$B$1</c:f>
              <c:strCache>
                <c:ptCount val="1"/>
                <c:pt idx="0">
                  <c:v>0 Punkte</c:v>
                </c:pt>
              </c:strCache>
            </c:strRef>
          </c:tx>
          <c:spPr>
            <a:solidFill>
              <a:srgbClr val="FF0000"/>
            </a:solidFill>
          </c:spPr>
          <c:invertIfNegative val="0"/>
          <c:dLbls>
            <c:numFmt formatCode="#,##0.0" sourceLinked="0"/>
            <c:spPr>
              <a:noFill/>
              <a:ln>
                <a:noFill/>
              </a:ln>
              <a:effectLst/>
            </c:spPr>
            <c:txPr>
              <a:bodyPr/>
              <a:lstStyle/>
              <a:p>
                <a:pPr>
                  <a:defRPr sz="700">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Tabelle1!$A$2:$A$27</c:f>
              <c:strCache>
                <c:ptCount val="26"/>
                <c:pt idx="0">
                  <c:v>Riedenberg</c:v>
                </c:pt>
                <c:pt idx="1">
                  <c:v>Oberleichtersbach</c:v>
                </c:pt>
                <c:pt idx="2">
                  <c:v>Bad Bocklet</c:v>
                </c:pt>
                <c:pt idx="3">
                  <c:v>Rannungen</c:v>
                </c:pt>
                <c:pt idx="4">
                  <c:v>Oberthulba</c:v>
                </c:pt>
                <c:pt idx="5">
                  <c:v>Burkardroth</c:v>
                </c:pt>
                <c:pt idx="6">
                  <c:v>Fuchsstadt</c:v>
                </c:pt>
                <c:pt idx="7">
                  <c:v>Wartmannsroth</c:v>
                </c:pt>
                <c:pt idx="8">
                  <c:v>Geroda</c:v>
                </c:pt>
                <c:pt idx="9">
                  <c:v>Elfershausen</c:v>
                </c:pt>
                <c:pt idx="10">
                  <c:v>Thundorf i.Ufr.</c:v>
                </c:pt>
                <c:pt idx="11">
                  <c:v>Wildflecken</c:v>
                </c:pt>
                <c:pt idx="12">
                  <c:v>Bad Brückenau</c:v>
                </c:pt>
                <c:pt idx="13">
                  <c:v>Maßbach</c:v>
                </c:pt>
                <c:pt idx="14">
                  <c:v>Oerlenbach</c:v>
                </c:pt>
                <c:pt idx="15">
                  <c:v>Münnerstadt</c:v>
                </c:pt>
                <c:pt idx="16">
                  <c:v>Hammelburg</c:v>
                </c:pt>
                <c:pt idx="17">
                  <c:v>Bad Kissingen</c:v>
                </c:pt>
                <c:pt idx="18">
                  <c:v>Euerdorf</c:v>
                </c:pt>
                <c:pt idx="19">
                  <c:v>Motten</c:v>
                </c:pt>
                <c:pt idx="20">
                  <c:v>Nüdlingen</c:v>
                </c:pt>
                <c:pt idx="21">
                  <c:v>Schondra</c:v>
                </c:pt>
                <c:pt idx="22">
                  <c:v>Aura a.d.Saale</c:v>
                </c:pt>
                <c:pt idx="23">
                  <c:v>Sulzthal</c:v>
                </c:pt>
                <c:pt idx="24">
                  <c:v>Zeitlofs</c:v>
                </c:pt>
                <c:pt idx="25">
                  <c:v>Ramsthal</c:v>
                </c:pt>
              </c:strCache>
            </c:strRef>
          </c:cat>
          <c:val>
            <c:numRef>
              <c:f>Tabelle1!$B$2:$B$27</c:f>
              <c:numCache>
                <c:formatCode>General</c:formatCode>
                <c:ptCount val="26"/>
                <c:pt idx="0">
                  <c:v>0</c:v>
                </c:pt>
                <c:pt idx="1">
                  <c:v>0</c:v>
                </c:pt>
                <c:pt idx="2">
                  <c:v>0</c:v>
                </c:pt>
                <c:pt idx="3">
                  <c:v>6.7</c:v>
                </c:pt>
                <c:pt idx="4">
                  <c:v>1.3</c:v>
                </c:pt>
                <c:pt idx="5">
                  <c:v>2.2000000000000002</c:v>
                </c:pt>
                <c:pt idx="6">
                  <c:v>4.3</c:v>
                </c:pt>
                <c:pt idx="7">
                  <c:v>4</c:v>
                </c:pt>
                <c:pt idx="8">
                  <c:v>0</c:v>
                </c:pt>
                <c:pt idx="9">
                  <c:v>2</c:v>
                </c:pt>
                <c:pt idx="10">
                  <c:v>0</c:v>
                </c:pt>
                <c:pt idx="11">
                  <c:v>0</c:v>
                </c:pt>
                <c:pt idx="12">
                  <c:v>1.2</c:v>
                </c:pt>
                <c:pt idx="13">
                  <c:v>1.6</c:v>
                </c:pt>
                <c:pt idx="14">
                  <c:v>1.6</c:v>
                </c:pt>
                <c:pt idx="15">
                  <c:v>0</c:v>
                </c:pt>
                <c:pt idx="16">
                  <c:v>1.5</c:v>
                </c:pt>
                <c:pt idx="17">
                  <c:v>0.6</c:v>
                </c:pt>
                <c:pt idx="18">
                  <c:v>0</c:v>
                </c:pt>
                <c:pt idx="19">
                  <c:v>3.8</c:v>
                </c:pt>
                <c:pt idx="20">
                  <c:v>1.8</c:v>
                </c:pt>
                <c:pt idx="21">
                  <c:v>0</c:v>
                </c:pt>
                <c:pt idx="22">
                  <c:v>0</c:v>
                </c:pt>
                <c:pt idx="23">
                  <c:v>0</c:v>
                </c:pt>
                <c:pt idx="24">
                  <c:v>0</c:v>
                </c:pt>
                <c:pt idx="25">
                  <c:v>0</c:v>
                </c:pt>
              </c:numCache>
            </c:numRef>
          </c:val>
        </c:ser>
        <c:ser>
          <c:idx val="1"/>
          <c:order val="1"/>
          <c:tx>
            <c:strRef>
              <c:f>Tabelle1!$C$1</c:f>
              <c:strCache>
                <c:ptCount val="1"/>
                <c:pt idx="0">
                  <c:v>1 Punkt</c:v>
                </c:pt>
              </c:strCache>
            </c:strRef>
          </c:tx>
          <c:spPr>
            <a:solidFill>
              <a:srgbClr val="FFC000"/>
            </a:solidFill>
          </c:spPr>
          <c:invertIfNegative val="0"/>
          <c:dLbls>
            <c:numFmt formatCode="#,##0.0" sourceLinked="0"/>
            <c:spPr>
              <a:noFill/>
              <a:ln>
                <a:noFill/>
              </a:ln>
              <a:effectLst/>
            </c:spPr>
            <c:txPr>
              <a:bodyPr/>
              <a:lstStyle/>
              <a:p>
                <a:pPr>
                  <a:defRPr sz="105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Tabelle1!$A$2:$A$27</c:f>
              <c:strCache>
                <c:ptCount val="26"/>
                <c:pt idx="0">
                  <c:v>Riedenberg</c:v>
                </c:pt>
                <c:pt idx="1">
                  <c:v>Oberleichtersbach</c:v>
                </c:pt>
                <c:pt idx="2">
                  <c:v>Bad Bocklet</c:v>
                </c:pt>
                <c:pt idx="3">
                  <c:v>Rannungen</c:v>
                </c:pt>
                <c:pt idx="4">
                  <c:v>Oberthulba</c:v>
                </c:pt>
                <c:pt idx="5">
                  <c:v>Burkardroth</c:v>
                </c:pt>
                <c:pt idx="6">
                  <c:v>Fuchsstadt</c:v>
                </c:pt>
                <c:pt idx="7">
                  <c:v>Wartmannsroth</c:v>
                </c:pt>
                <c:pt idx="8">
                  <c:v>Geroda</c:v>
                </c:pt>
                <c:pt idx="9">
                  <c:v>Elfershausen</c:v>
                </c:pt>
                <c:pt idx="10">
                  <c:v>Thundorf i.Ufr.</c:v>
                </c:pt>
                <c:pt idx="11">
                  <c:v>Wildflecken</c:v>
                </c:pt>
                <c:pt idx="12">
                  <c:v>Bad Brückenau</c:v>
                </c:pt>
                <c:pt idx="13">
                  <c:v>Maßbach</c:v>
                </c:pt>
                <c:pt idx="14">
                  <c:v>Oerlenbach</c:v>
                </c:pt>
                <c:pt idx="15">
                  <c:v>Münnerstadt</c:v>
                </c:pt>
                <c:pt idx="16">
                  <c:v>Hammelburg</c:v>
                </c:pt>
                <c:pt idx="17">
                  <c:v>Bad Kissingen</c:v>
                </c:pt>
                <c:pt idx="18">
                  <c:v>Euerdorf</c:v>
                </c:pt>
                <c:pt idx="19">
                  <c:v>Motten</c:v>
                </c:pt>
                <c:pt idx="20">
                  <c:v>Nüdlingen</c:v>
                </c:pt>
                <c:pt idx="21">
                  <c:v>Schondra</c:v>
                </c:pt>
                <c:pt idx="22">
                  <c:v>Aura a.d.Saale</c:v>
                </c:pt>
                <c:pt idx="23">
                  <c:v>Sulzthal</c:v>
                </c:pt>
                <c:pt idx="24">
                  <c:v>Zeitlofs</c:v>
                </c:pt>
                <c:pt idx="25">
                  <c:v>Ramsthal</c:v>
                </c:pt>
              </c:strCache>
            </c:strRef>
          </c:cat>
          <c:val>
            <c:numRef>
              <c:f>Tabelle1!$C$2:$C$27</c:f>
              <c:numCache>
                <c:formatCode>General</c:formatCode>
                <c:ptCount val="26"/>
                <c:pt idx="0">
                  <c:v>7.7</c:v>
                </c:pt>
                <c:pt idx="1">
                  <c:v>6.9</c:v>
                </c:pt>
                <c:pt idx="2">
                  <c:v>6.5</c:v>
                </c:pt>
                <c:pt idx="3">
                  <c:v>0</c:v>
                </c:pt>
                <c:pt idx="4">
                  <c:v>3.9</c:v>
                </c:pt>
                <c:pt idx="5">
                  <c:v>1.1000000000000001</c:v>
                </c:pt>
                <c:pt idx="6">
                  <c:v>0</c:v>
                </c:pt>
                <c:pt idx="7">
                  <c:v>8</c:v>
                </c:pt>
                <c:pt idx="8">
                  <c:v>0</c:v>
                </c:pt>
                <c:pt idx="9">
                  <c:v>4.0999999999999996</c:v>
                </c:pt>
                <c:pt idx="10">
                  <c:v>0</c:v>
                </c:pt>
                <c:pt idx="11">
                  <c:v>7.1</c:v>
                </c:pt>
                <c:pt idx="12">
                  <c:v>2.4</c:v>
                </c:pt>
                <c:pt idx="13">
                  <c:v>3.2</c:v>
                </c:pt>
                <c:pt idx="14">
                  <c:v>3.2</c:v>
                </c:pt>
                <c:pt idx="15">
                  <c:v>4.7</c:v>
                </c:pt>
                <c:pt idx="16">
                  <c:v>4.4000000000000004</c:v>
                </c:pt>
                <c:pt idx="17">
                  <c:v>8.5</c:v>
                </c:pt>
                <c:pt idx="18">
                  <c:v>0</c:v>
                </c:pt>
                <c:pt idx="19">
                  <c:v>0</c:v>
                </c:pt>
                <c:pt idx="20">
                  <c:v>5.3</c:v>
                </c:pt>
                <c:pt idx="21">
                  <c:v>0</c:v>
                </c:pt>
                <c:pt idx="22">
                  <c:v>0</c:v>
                </c:pt>
                <c:pt idx="23">
                  <c:v>0</c:v>
                </c:pt>
                <c:pt idx="24">
                  <c:v>0</c:v>
                </c:pt>
                <c:pt idx="25">
                  <c:v>0</c:v>
                </c:pt>
              </c:numCache>
            </c:numRef>
          </c:val>
        </c:ser>
        <c:ser>
          <c:idx val="2"/>
          <c:order val="2"/>
          <c:tx>
            <c:strRef>
              <c:f>Tabelle1!$D$1</c:f>
              <c:strCache>
                <c:ptCount val="1"/>
                <c:pt idx="0">
                  <c:v>2 Punkte</c:v>
                </c:pt>
              </c:strCache>
            </c:strRef>
          </c:tx>
          <c:spPr>
            <a:solidFill>
              <a:srgbClr val="FFFF99"/>
            </a:solidFill>
          </c:spPr>
          <c:invertIfNegative val="0"/>
          <c:dLbls>
            <c:numFmt formatCode="#,##0.0" sourceLinked="0"/>
            <c:spPr>
              <a:noFill/>
              <a:ln>
                <a:noFill/>
              </a:ln>
              <a:effectLst/>
            </c:spPr>
            <c:txPr>
              <a:bodyPr/>
              <a:lstStyle/>
              <a:p>
                <a:pPr>
                  <a:defRPr sz="11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Tabelle1!$A$2:$A$27</c:f>
              <c:strCache>
                <c:ptCount val="26"/>
                <c:pt idx="0">
                  <c:v>Riedenberg</c:v>
                </c:pt>
                <c:pt idx="1">
                  <c:v>Oberleichtersbach</c:v>
                </c:pt>
                <c:pt idx="2">
                  <c:v>Bad Bocklet</c:v>
                </c:pt>
                <c:pt idx="3">
                  <c:v>Rannungen</c:v>
                </c:pt>
                <c:pt idx="4">
                  <c:v>Oberthulba</c:v>
                </c:pt>
                <c:pt idx="5">
                  <c:v>Burkardroth</c:v>
                </c:pt>
                <c:pt idx="6">
                  <c:v>Fuchsstadt</c:v>
                </c:pt>
                <c:pt idx="7">
                  <c:v>Wartmannsroth</c:v>
                </c:pt>
                <c:pt idx="8">
                  <c:v>Geroda</c:v>
                </c:pt>
                <c:pt idx="9">
                  <c:v>Elfershausen</c:v>
                </c:pt>
                <c:pt idx="10">
                  <c:v>Thundorf i.Ufr.</c:v>
                </c:pt>
                <c:pt idx="11">
                  <c:v>Wildflecken</c:v>
                </c:pt>
                <c:pt idx="12">
                  <c:v>Bad Brückenau</c:v>
                </c:pt>
                <c:pt idx="13">
                  <c:v>Maßbach</c:v>
                </c:pt>
                <c:pt idx="14">
                  <c:v>Oerlenbach</c:v>
                </c:pt>
                <c:pt idx="15">
                  <c:v>Münnerstadt</c:v>
                </c:pt>
                <c:pt idx="16">
                  <c:v>Hammelburg</c:v>
                </c:pt>
                <c:pt idx="17">
                  <c:v>Bad Kissingen</c:v>
                </c:pt>
                <c:pt idx="18">
                  <c:v>Euerdorf</c:v>
                </c:pt>
                <c:pt idx="19">
                  <c:v>Motten</c:v>
                </c:pt>
                <c:pt idx="20">
                  <c:v>Nüdlingen</c:v>
                </c:pt>
                <c:pt idx="21">
                  <c:v>Schondra</c:v>
                </c:pt>
                <c:pt idx="22">
                  <c:v>Aura a.d.Saale</c:v>
                </c:pt>
                <c:pt idx="23">
                  <c:v>Sulzthal</c:v>
                </c:pt>
                <c:pt idx="24">
                  <c:v>Zeitlofs</c:v>
                </c:pt>
                <c:pt idx="25">
                  <c:v>Ramsthal</c:v>
                </c:pt>
              </c:strCache>
            </c:strRef>
          </c:cat>
          <c:val>
            <c:numRef>
              <c:f>Tabelle1!$D$2:$D$27</c:f>
              <c:numCache>
                <c:formatCode>General</c:formatCode>
                <c:ptCount val="26"/>
                <c:pt idx="0">
                  <c:v>15.4</c:v>
                </c:pt>
                <c:pt idx="1">
                  <c:v>13.8</c:v>
                </c:pt>
                <c:pt idx="2">
                  <c:v>10.9</c:v>
                </c:pt>
                <c:pt idx="3">
                  <c:v>0</c:v>
                </c:pt>
                <c:pt idx="4">
                  <c:v>20.8</c:v>
                </c:pt>
                <c:pt idx="5">
                  <c:v>30</c:v>
                </c:pt>
                <c:pt idx="6">
                  <c:v>26.1</c:v>
                </c:pt>
                <c:pt idx="7">
                  <c:v>16</c:v>
                </c:pt>
                <c:pt idx="8">
                  <c:v>0</c:v>
                </c:pt>
                <c:pt idx="9">
                  <c:v>22.4</c:v>
                </c:pt>
                <c:pt idx="10">
                  <c:v>25</c:v>
                </c:pt>
                <c:pt idx="11">
                  <c:v>19</c:v>
                </c:pt>
                <c:pt idx="12">
                  <c:v>17.100000000000001</c:v>
                </c:pt>
                <c:pt idx="13">
                  <c:v>22.2</c:v>
                </c:pt>
                <c:pt idx="14">
                  <c:v>11.3</c:v>
                </c:pt>
                <c:pt idx="15">
                  <c:v>12.8</c:v>
                </c:pt>
                <c:pt idx="16">
                  <c:v>13.2</c:v>
                </c:pt>
                <c:pt idx="17">
                  <c:v>13.6</c:v>
                </c:pt>
                <c:pt idx="18">
                  <c:v>5.9</c:v>
                </c:pt>
                <c:pt idx="19">
                  <c:v>3.8</c:v>
                </c:pt>
                <c:pt idx="20">
                  <c:v>7</c:v>
                </c:pt>
                <c:pt idx="21">
                  <c:v>8.3000000000000007</c:v>
                </c:pt>
                <c:pt idx="22">
                  <c:v>0</c:v>
                </c:pt>
                <c:pt idx="23">
                  <c:v>0</c:v>
                </c:pt>
                <c:pt idx="24">
                  <c:v>16.7</c:v>
                </c:pt>
                <c:pt idx="25">
                  <c:v>8.3000000000000007</c:v>
                </c:pt>
              </c:numCache>
            </c:numRef>
          </c:val>
        </c:ser>
        <c:ser>
          <c:idx val="3"/>
          <c:order val="3"/>
          <c:tx>
            <c:strRef>
              <c:f>Tabelle1!$E$1</c:f>
              <c:strCache>
                <c:ptCount val="1"/>
                <c:pt idx="0">
                  <c:v>3 Punkte</c:v>
                </c:pt>
              </c:strCache>
            </c:strRef>
          </c:tx>
          <c:spPr>
            <a:solidFill>
              <a:srgbClr val="92D050"/>
            </a:solidFill>
          </c:spPr>
          <c:invertIfNegative val="0"/>
          <c:dLbls>
            <c:numFmt formatCode="#,##0.0" sourceLinked="0"/>
            <c:spPr>
              <a:noFill/>
              <a:ln>
                <a:noFill/>
              </a:ln>
              <a:effectLst/>
            </c:spPr>
            <c:txPr>
              <a:bodyPr/>
              <a:lstStyle/>
              <a:p>
                <a:pPr>
                  <a:defRPr sz="12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Tabelle1!$A$2:$A$27</c:f>
              <c:strCache>
                <c:ptCount val="26"/>
                <c:pt idx="0">
                  <c:v>Riedenberg</c:v>
                </c:pt>
                <c:pt idx="1">
                  <c:v>Oberleichtersbach</c:v>
                </c:pt>
                <c:pt idx="2">
                  <c:v>Bad Bocklet</c:v>
                </c:pt>
                <c:pt idx="3">
                  <c:v>Rannungen</c:v>
                </c:pt>
                <c:pt idx="4">
                  <c:v>Oberthulba</c:v>
                </c:pt>
                <c:pt idx="5">
                  <c:v>Burkardroth</c:v>
                </c:pt>
                <c:pt idx="6">
                  <c:v>Fuchsstadt</c:v>
                </c:pt>
                <c:pt idx="7">
                  <c:v>Wartmannsroth</c:v>
                </c:pt>
                <c:pt idx="8">
                  <c:v>Geroda</c:v>
                </c:pt>
                <c:pt idx="9">
                  <c:v>Elfershausen</c:v>
                </c:pt>
                <c:pt idx="10">
                  <c:v>Thundorf i.Ufr.</c:v>
                </c:pt>
                <c:pt idx="11">
                  <c:v>Wildflecken</c:v>
                </c:pt>
                <c:pt idx="12">
                  <c:v>Bad Brückenau</c:v>
                </c:pt>
                <c:pt idx="13">
                  <c:v>Maßbach</c:v>
                </c:pt>
                <c:pt idx="14">
                  <c:v>Oerlenbach</c:v>
                </c:pt>
                <c:pt idx="15">
                  <c:v>Münnerstadt</c:v>
                </c:pt>
                <c:pt idx="16">
                  <c:v>Hammelburg</c:v>
                </c:pt>
                <c:pt idx="17">
                  <c:v>Bad Kissingen</c:v>
                </c:pt>
                <c:pt idx="18">
                  <c:v>Euerdorf</c:v>
                </c:pt>
                <c:pt idx="19">
                  <c:v>Motten</c:v>
                </c:pt>
                <c:pt idx="20">
                  <c:v>Nüdlingen</c:v>
                </c:pt>
                <c:pt idx="21">
                  <c:v>Schondra</c:v>
                </c:pt>
                <c:pt idx="22">
                  <c:v>Aura a.d.Saale</c:v>
                </c:pt>
                <c:pt idx="23">
                  <c:v>Sulzthal</c:v>
                </c:pt>
                <c:pt idx="24">
                  <c:v>Zeitlofs</c:v>
                </c:pt>
                <c:pt idx="25">
                  <c:v>Ramsthal</c:v>
                </c:pt>
              </c:strCache>
            </c:strRef>
          </c:cat>
          <c:val>
            <c:numRef>
              <c:f>Tabelle1!$E$2:$E$27</c:f>
              <c:numCache>
                <c:formatCode>General</c:formatCode>
                <c:ptCount val="26"/>
                <c:pt idx="0">
                  <c:v>46.2</c:v>
                </c:pt>
                <c:pt idx="1">
                  <c:v>48.3</c:v>
                </c:pt>
                <c:pt idx="2">
                  <c:v>43.5</c:v>
                </c:pt>
                <c:pt idx="3">
                  <c:v>53.3</c:v>
                </c:pt>
                <c:pt idx="4">
                  <c:v>31.2</c:v>
                </c:pt>
                <c:pt idx="5">
                  <c:v>23.3</c:v>
                </c:pt>
                <c:pt idx="6">
                  <c:v>26.1</c:v>
                </c:pt>
                <c:pt idx="7">
                  <c:v>28</c:v>
                </c:pt>
                <c:pt idx="8">
                  <c:v>55.6</c:v>
                </c:pt>
                <c:pt idx="9">
                  <c:v>26.5</c:v>
                </c:pt>
                <c:pt idx="10">
                  <c:v>30</c:v>
                </c:pt>
                <c:pt idx="11">
                  <c:v>28.6</c:v>
                </c:pt>
                <c:pt idx="12">
                  <c:v>32.9</c:v>
                </c:pt>
                <c:pt idx="13">
                  <c:v>25.4</c:v>
                </c:pt>
                <c:pt idx="14">
                  <c:v>35.5</c:v>
                </c:pt>
                <c:pt idx="15">
                  <c:v>32.6</c:v>
                </c:pt>
                <c:pt idx="16">
                  <c:v>29.4</c:v>
                </c:pt>
                <c:pt idx="17">
                  <c:v>25.4</c:v>
                </c:pt>
                <c:pt idx="18">
                  <c:v>41.2</c:v>
                </c:pt>
                <c:pt idx="19">
                  <c:v>38.5</c:v>
                </c:pt>
                <c:pt idx="20">
                  <c:v>29.8</c:v>
                </c:pt>
                <c:pt idx="21">
                  <c:v>33.299999999999997</c:v>
                </c:pt>
                <c:pt idx="22">
                  <c:v>30</c:v>
                </c:pt>
                <c:pt idx="23">
                  <c:v>30</c:v>
                </c:pt>
                <c:pt idx="24">
                  <c:v>12.5</c:v>
                </c:pt>
                <c:pt idx="25">
                  <c:v>16.7</c:v>
                </c:pt>
              </c:numCache>
            </c:numRef>
          </c:val>
        </c:ser>
        <c:ser>
          <c:idx val="4"/>
          <c:order val="4"/>
          <c:tx>
            <c:strRef>
              <c:f>Tabelle1!$F$1</c:f>
              <c:strCache>
                <c:ptCount val="1"/>
                <c:pt idx="0">
                  <c:v>4 Punkte</c:v>
                </c:pt>
              </c:strCache>
            </c:strRef>
          </c:tx>
          <c:spPr>
            <a:solidFill>
              <a:srgbClr val="00B050"/>
            </a:solidFill>
          </c:spPr>
          <c:invertIfNegative val="0"/>
          <c:dLbls>
            <c:numFmt formatCode="#,##0.0" sourceLinked="0"/>
            <c:spPr>
              <a:noFill/>
              <a:ln>
                <a:noFill/>
              </a:ln>
              <a:effectLst/>
            </c:spPr>
            <c:txPr>
              <a:bodyPr/>
              <a:lstStyle/>
              <a:p>
                <a:pPr>
                  <a:defRPr sz="14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Tabelle1!$A$2:$A$27</c:f>
              <c:strCache>
                <c:ptCount val="26"/>
                <c:pt idx="0">
                  <c:v>Riedenberg</c:v>
                </c:pt>
                <c:pt idx="1">
                  <c:v>Oberleichtersbach</c:v>
                </c:pt>
                <c:pt idx="2">
                  <c:v>Bad Bocklet</c:v>
                </c:pt>
                <c:pt idx="3">
                  <c:v>Rannungen</c:v>
                </c:pt>
                <c:pt idx="4">
                  <c:v>Oberthulba</c:v>
                </c:pt>
                <c:pt idx="5">
                  <c:v>Burkardroth</c:v>
                </c:pt>
                <c:pt idx="6">
                  <c:v>Fuchsstadt</c:v>
                </c:pt>
                <c:pt idx="7">
                  <c:v>Wartmannsroth</c:v>
                </c:pt>
                <c:pt idx="8">
                  <c:v>Geroda</c:v>
                </c:pt>
                <c:pt idx="9">
                  <c:v>Elfershausen</c:v>
                </c:pt>
                <c:pt idx="10">
                  <c:v>Thundorf i.Ufr.</c:v>
                </c:pt>
                <c:pt idx="11">
                  <c:v>Wildflecken</c:v>
                </c:pt>
                <c:pt idx="12">
                  <c:v>Bad Brückenau</c:v>
                </c:pt>
                <c:pt idx="13">
                  <c:v>Maßbach</c:v>
                </c:pt>
                <c:pt idx="14">
                  <c:v>Oerlenbach</c:v>
                </c:pt>
                <c:pt idx="15">
                  <c:v>Münnerstadt</c:v>
                </c:pt>
                <c:pt idx="16">
                  <c:v>Hammelburg</c:v>
                </c:pt>
                <c:pt idx="17">
                  <c:v>Bad Kissingen</c:v>
                </c:pt>
                <c:pt idx="18">
                  <c:v>Euerdorf</c:v>
                </c:pt>
                <c:pt idx="19">
                  <c:v>Motten</c:v>
                </c:pt>
                <c:pt idx="20">
                  <c:v>Nüdlingen</c:v>
                </c:pt>
                <c:pt idx="21">
                  <c:v>Schondra</c:v>
                </c:pt>
                <c:pt idx="22">
                  <c:v>Aura a.d.Saale</c:v>
                </c:pt>
                <c:pt idx="23">
                  <c:v>Sulzthal</c:v>
                </c:pt>
                <c:pt idx="24">
                  <c:v>Zeitlofs</c:v>
                </c:pt>
                <c:pt idx="25">
                  <c:v>Ramsthal</c:v>
                </c:pt>
              </c:strCache>
            </c:strRef>
          </c:cat>
          <c:val>
            <c:numRef>
              <c:f>Tabelle1!$F$2:$F$27</c:f>
              <c:numCache>
                <c:formatCode>General</c:formatCode>
                <c:ptCount val="26"/>
                <c:pt idx="0">
                  <c:v>30.8</c:v>
                </c:pt>
                <c:pt idx="1">
                  <c:v>31</c:v>
                </c:pt>
                <c:pt idx="2">
                  <c:v>39.1</c:v>
                </c:pt>
                <c:pt idx="3">
                  <c:v>40</c:v>
                </c:pt>
                <c:pt idx="4">
                  <c:v>42.9</c:v>
                </c:pt>
                <c:pt idx="5">
                  <c:v>43.3</c:v>
                </c:pt>
                <c:pt idx="6">
                  <c:v>43.5</c:v>
                </c:pt>
                <c:pt idx="7">
                  <c:v>44</c:v>
                </c:pt>
                <c:pt idx="8">
                  <c:v>44.4</c:v>
                </c:pt>
                <c:pt idx="9">
                  <c:v>44.9</c:v>
                </c:pt>
                <c:pt idx="10">
                  <c:v>45</c:v>
                </c:pt>
                <c:pt idx="11">
                  <c:v>45.2</c:v>
                </c:pt>
                <c:pt idx="12">
                  <c:v>46.3</c:v>
                </c:pt>
                <c:pt idx="13">
                  <c:v>47.6</c:v>
                </c:pt>
                <c:pt idx="14">
                  <c:v>48.4</c:v>
                </c:pt>
                <c:pt idx="15">
                  <c:v>50</c:v>
                </c:pt>
                <c:pt idx="16">
                  <c:v>51.5</c:v>
                </c:pt>
                <c:pt idx="17">
                  <c:v>52</c:v>
                </c:pt>
                <c:pt idx="18">
                  <c:v>52.9</c:v>
                </c:pt>
                <c:pt idx="19">
                  <c:v>53.8</c:v>
                </c:pt>
                <c:pt idx="20">
                  <c:v>56.1</c:v>
                </c:pt>
                <c:pt idx="21">
                  <c:v>58.3</c:v>
                </c:pt>
                <c:pt idx="22">
                  <c:v>70</c:v>
                </c:pt>
                <c:pt idx="23">
                  <c:v>70</c:v>
                </c:pt>
                <c:pt idx="24">
                  <c:v>70.8</c:v>
                </c:pt>
                <c:pt idx="25">
                  <c:v>75</c:v>
                </c:pt>
              </c:numCache>
            </c:numRef>
          </c:val>
        </c:ser>
        <c:dLbls>
          <c:showLegendKey val="0"/>
          <c:showVal val="1"/>
          <c:showCatName val="0"/>
          <c:showSerName val="0"/>
          <c:showPercent val="0"/>
          <c:showBubbleSize val="0"/>
        </c:dLbls>
        <c:gapWidth val="50"/>
        <c:shape val="box"/>
        <c:axId val="367491696"/>
        <c:axId val="367492088"/>
        <c:axId val="0"/>
      </c:bar3DChart>
      <c:catAx>
        <c:axId val="367491696"/>
        <c:scaling>
          <c:orientation val="minMax"/>
        </c:scaling>
        <c:delete val="0"/>
        <c:axPos val="l"/>
        <c:numFmt formatCode="General" sourceLinked="1"/>
        <c:majorTickMark val="out"/>
        <c:minorTickMark val="none"/>
        <c:tickLblPos val="nextTo"/>
        <c:txPr>
          <a:bodyPr/>
          <a:lstStyle/>
          <a:p>
            <a:pPr>
              <a:defRPr sz="900"/>
            </a:pPr>
            <a:endParaRPr lang="de-DE"/>
          </a:p>
        </c:txPr>
        <c:crossAx val="367492088"/>
        <c:crosses val="autoZero"/>
        <c:auto val="1"/>
        <c:lblAlgn val="ctr"/>
        <c:lblOffset val="100"/>
        <c:noMultiLvlLbl val="0"/>
      </c:catAx>
      <c:valAx>
        <c:axId val="367492088"/>
        <c:scaling>
          <c:orientation val="minMax"/>
        </c:scaling>
        <c:delete val="0"/>
        <c:axPos val="b"/>
        <c:majorGridlines/>
        <c:numFmt formatCode="0%" sourceLinked="1"/>
        <c:majorTickMark val="out"/>
        <c:minorTickMark val="none"/>
        <c:tickLblPos val="nextTo"/>
        <c:crossAx val="367491696"/>
        <c:crosses val="autoZero"/>
        <c:crossBetween val="between"/>
        <c:majorUnit val="0.25"/>
      </c:valAx>
    </c:plotArea>
    <c:legend>
      <c:legendPos val="t"/>
      <c:layout/>
      <c:overlay val="0"/>
      <c:txPr>
        <a:bodyPr/>
        <a:lstStyle/>
        <a:p>
          <a:pPr>
            <a:defRPr sz="1600"/>
          </a:pPr>
          <a:endParaRPr lang="de-DE"/>
        </a:p>
      </c:txPr>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bar3DChart>
        <c:barDir val="col"/>
        <c:grouping val="clustered"/>
        <c:varyColors val="0"/>
        <c:ser>
          <c:idx val="0"/>
          <c:order val="0"/>
          <c:tx>
            <c:strRef>
              <c:f>Tabelle1!$B$1</c:f>
              <c:strCache>
                <c:ptCount val="1"/>
                <c:pt idx="0">
                  <c:v>Mitglied</c:v>
                </c:pt>
              </c:strCache>
            </c:strRef>
          </c:tx>
          <c:spPr>
            <a:solidFill>
              <a:srgbClr val="0070C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0 Punkte</c:v>
                </c:pt>
                <c:pt idx="1">
                  <c:v>1 Punkt</c:v>
                </c:pt>
                <c:pt idx="2">
                  <c:v>2 Punkte</c:v>
                </c:pt>
                <c:pt idx="3">
                  <c:v>3 Punkte</c:v>
                </c:pt>
                <c:pt idx="4">
                  <c:v>4 Punkte</c:v>
                </c:pt>
              </c:strCache>
            </c:strRef>
          </c:cat>
          <c:val>
            <c:numRef>
              <c:f>Tabelle1!$B$2:$B$6</c:f>
              <c:numCache>
                <c:formatCode>General</c:formatCode>
                <c:ptCount val="5"/>
                <c:pt idx="0">
                  <c:v>1</c:v>
                </c:pt>
                <c:pt idx="1">
                  <c:v>4.2</c:v>
                </c:pt>
                <c:pt idx="2">
                  <c:v>15</c:v>
                </c:pt>
                <c:pt idx="3">
                  <c:v>30</c:v>
                </c:pt>
                <c:pt idx="4">
                  <c:v>49.8</c:v>
                </c:pt>
              </c:numCache>
            </c:numRef>
          </c:val>
        </c:ser>
        <c:ser>
          <c:idx val="1"/>
          <c:order val="1"/>
          <c:tx>
            <c:strRef>
              <c:f>Tabelle1!$C$1</c:f>
              <c:strCache>
                <c:ptCount val="1"/>
                <c:pt idx="0">
                  <c:v>kein Mitglied</c:v>
                </c:pt>
              </c:strCache>
            </c:strRef>
          </c:tx>
          <c:spPr>
            <a:solidFill>
              <a:srgbClr val="00B0F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0 Punkte</c:v>
                </c:pt>
                <c:pt idx="1">
                  <c:v>1 Punkt</c:v>
                </c:pt>
                <c:pt idx="2">
                  <c:v>2 Punkte</c:v>
                </c:pt>
                <c:pt idx="3">
                  <c:v>3 Punkte</c:v>
                </c:pt>
                <c:pt idx="4">
                  <c:v>4 Punkte</c:v>
                </c:pt>
              </c:strCache>
            </c:strRef>
          </c:cat>
          <c:val>
            <c:numRef>
              <c:f>Tabelle1!$C$2:$C$6</c:f>
              <c:numCache>
                <c:formatCode>General</c:formatCode>
                <c:ptCount val="5"/>
                <c:pt idx="0">
                  <c:v>1.7</c:v>
                </c:pt>
                <c:pt idx="1">
                  <c:v>3.3</c:v>
                </c:pt>
                <c:pt idx="2">
                  <c:v>16.600000000000001</c:v>
                </c:pt>
                <c:pt idx="3">
                  <c:v>32.1</c:v>
                </c:pt>
                <c:pt idx="4">
                  <c:v>46.4</c:v>
                </c:pt>
              </c:numCache>
            </c:numRef>
          </c:val>
        </c:ser>
        <c:dLbls>
          <c:showLegendKey val="0"/>
          <c:showVal val="1"/>
          <c:showCatName val="0"/>
          <c:showSerName val="0"/>
          <c:showPercent val="0"/>
          <c:showBubbleSize val="0"/>
        </c:dLbls>
        <c:gapWidth val="50"/>
        <c:shape val="box"/>
        <c:axId val="367492872"/>
        <c:axId val="367493264"/>
        <c:axId val="0"/>
      </c:bar3DChart>
      <c:catAx>
        <c:axId val="367492872"/>
        <c:scaling>
          <c:orientation val="minMax"/>
        </c:scaling>
        <c:delete val="0"/>
        <c:axPos val="b"/>
        <c:numFmt formatCode="General" sourceLinked="1"/>
        <c:majorTickMark val="out"/>
        <c:minorTickMark val="none"/>
        <c:tickLblPos val="nextTo"/>
        <c:spPr>
          <a:ln>
            <a:solidFill>
              <a:schemeClr val="tx2">
                <a:lumMod val="75000"/>
              </a:schemeClr>
            </a:solidFill>
          </a:ln>
        </c:spPr>
        <c:crossAx val="367493264"/>
        <c:crosses val="autoZero"/>
        <c:auto val="1"/>
        <c:lblAlgn val="ctr"/>
        <c:lblOffset val="100"/>
        <c:noMultiLvlLbl val="0"/>
      </c:catAx>
      <c:valAx>
        <c:axId val="367493264"/>
        <c:scaling>
          <c:orientation val="minMax"/>
          <c:min val="0"/>
        </c:scaling>
        <c:delete val="0"/>
        <c:axPos val="l"/>
        <c:majorGridlines>
          <c:spPr>
            <a:ln>
              <a:solidFill>
                <a:schemeClr val="bg1">
                  <a:lumMod val="65000"/>
                </a:schemeClr>
              </a:solidFill>
            </a:ln>
          </c:spPr>
        </c:majorGridlines>
        <c:numFmt formatCode="General" sourceLinked="1"/>
        <c:majorTickMark val="out"/>
        <c:minorTickMark val="none"/>
        <c:tickLblPos val="nextTo"/>
        <c:spPr>
          <a:ln>
            <a:solidFill>
              <a:schemeClr val="tx2">
                <a:lumMod val="75000"/>
              </a:schemeClr>
            </a:solidFill>
          </a:ln>
        </c:spPr>
        <c:crossAx val="367492872"/>
        <c:crosses val="autoZero"/>
        <c:crossBetween val="between"/>
        <c:majorUnit val="20"/>
      </c:valAx>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22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bar3DChart>
        <c:barDir val="col"/>
        <c:grouping val="clustered"/>
        <c:varyColors val="0"/>
        <c:ser>
          <c:idx val="0"/>
          <c:order val="0"/>
          <c:tx>
            <c:strRef>
              <c:f>Tabelle1!$B$1</c:f>
              <c:strCache>
                <c:ptCount val="1"/>
                <c:pt idx="0">
                  <c:v>Alkohol wöchentlich</c:v>
                </c:pt>
              </c:strCache>
            </c:strRef>
          </c:tx>
          <c:spPr>
            <a:solidFill>
              <a:srgbClr val="C0000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0 Punkte</c:v>
                </c:pt>
                <c:pt idx="1">
                  <c:v>1 Punkt</c:v>
                </c:pt>
                <c:pt idx="2">
                  <c:v>2 Punkte</c:v>
                </c:pt>
                <c:pt idx="3">
                  <c:v>3 Punkte</c:v>
                </c:pt>
                <c:pt idx="4">
                  <c:v>4 Punkte</c:v>
                </c:pt>
              </c:strCache>
            </c:strRef>
          </c:cat>
          <c:val>
            <c:numRef>
              <c:f>Tabelle1!$B$2:$B$6</c:f>
              <c:numCache>
                <c:formatCode>General</c:formatCode>
                <c:ptCount val="5"/>
                <c:pt idx="0">
                  <c:v>2.2000000000000002</c:v>
                </c:pt>
                <c:pt idx="1">
                  <c:v>11</c:v>
                </c:pt>
                <c:pt idx="2">
                  <c:v>22.8</c:v>
                </c:pt>
                <c:pt idx="3">
                  <c:v>33.799999999999997</c:v>
                </c:pt>
                <c:pt idx="4">
                  <c:v>30.1</c:v>
                </c:pt>
              </c:numCache>
            </c:numRef>
          </c:val>
        </c:ser>
        <c:ser>
          <c:idx val="1"/>
          <c:order val="1"/>
          <c:tx>
            <c:strRef>
              <c:f>Tabelle1!$C$1</c:f>
              <c:strCache>
                <c:ptCount val="1"/>
                <c:pt idx="0">
                  <c:v>Alkohol nie</c:v>
                </c:pt>
              </c:strCache>
            </c:strRef>
          </c:tx>
          <c:spPr>
            <a:solidFill>
              <a:srgbClr val="92D05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0 Punkte</c:v>
                </c:pt>
                <c:pt idx="1">
                  <c:v>1 Punkt</c:v>
                </c:pt>
                <c:pt idx="2">
                  <c:v>2 Punkte</c:v>
                </c:pt>
                <c:pt idx="3">
                  <c:v>3 Punkte</c:v>
                </c:pt>
                <c:pt idx="4">
                  <c:v>4 Punkte</c:v>
                </c:pt>
              </c:strCache>
            </c:strRef>
          </c:cat>
          <c:val>
            <c:numRef>
              <c:f>Tabelle1!$C$2:$C$6</c:f>
              <c:numCache>
                <c:formatCode>General</c:formatCode>
                <c:ptCount val="5"/>
                <c:pt idx="0">
                  <c:v>1.2</c:v>
                </c:pt>
                <c:pt idx="1">
                  <c:v>1.7</c:v>
                </c:pt>
                <c:pt idx="2">
                  <c:v>14.1</c:v>
                </c:pt>
                <c:pt idx="3">
                  <c:v>37.799999999999997</c:v>
                </c:pt>
                <c:pt idx="4">
                  <c:v>45.2</c:v>
                </c:pt>
              </c:numCache>
            </c:numRef>
          </c:val>
        </c:ser>
        <c:dLbls>
          <c:showLegendKey val="0"/>
          <c:showVal val="1"/>
          <c:showCatName val="0"/>
          <c:showSerName val="0"/>
          <c:showPercent val="0"/>
          <c:showBubbleSize val="0"/>
        </c:dLbls>
        <c:gapWidth val="50"/>
        <c:shape val="box"/>
        <c:axId val="367494048"/>
        <c:axId val="367494440"/>
        <c:axId val="0"/>
      </c:bar3DChart>
      <c:catAx>
        <c:axId val="367494048"/>
        <c:scaling>
          <c:orientation val="minMax"/>
        </c:scaling>
        <c:delete val="0"/>
        <c:axPos val="b"/>
        <c:numFmt formatCode="General" sourceLinked="1"/>
        <c:majorTickMark val="out"/>
        <c:minorTickMark val="none"/>
        <c:tickLblPos val="nextTo"/>
        <c:spPr>
          <a:ln>
            <a:solidFill>
              <a:schemeClr val="tx2">
                <a:lumMod val="75000"/>
              </a:schemeClr>
            </a:solidFill>
          </a:ln>
        </c:spPr>
        <c:crossAx val="367494440"/>
        <c:crosses val="autoZero"/>
        <c:auto val="1"/>
        <c:lblAlgn val="ctr"/>
        <c:lblOffset val="100"/>
        <c:noMultiLvlLbl val="0"/>
      </c:catAx>
      <c:valAx>
        <c:axId val="367494440"/>
        <c:scaling>
          <c:orientation val="minMax"/>
          <c:min val="0"/>
        </c:scaling>
        <c:delete val="0"/>
        <c:axPos val="l"/>
        <c:majorGridlines>
          <c:spPr>
            <a:ln>
              <a:solidFill>
                <a:schemeClr val="bg1">
                  <a:lumMod val="65000"/>
                </a:schemeClr>
              </a:solidFill>
            </a:ln>
          </c:spPr>
        </c:majorGridlines>
        <c:numFmt formatCode="General" sourceLinked="1"/>
        <c:majorTickMark val="out"/>
        <c:minorTickMark val="none"/>
        <c:tickLblPos val="nextTo"/>
        <c:spPr>
          <a:ln>
            <a:solidFill>
              <a:schemeClr val="tx2">
                <a:lumMod val="75000"/>
              </a:schemeClr>
            </a:solidFill>
          </a:ln>
        </c:spPr>
        <c:crossAx val="367494048"/>
        <c:crosses val="autoZero"/>
        <c:crossBetween val="between"/>
        <c:majorUnit val="20"/>
      </c:valAx>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22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bar3DChart>
        <c:barDir val="col"/>
        <c:grouping val="clustered"/>
        <c:varyColors val="0"/>
        <c:ser>
          <c:idx val="0"/>
          <c:order val="0"/>
          <c:tx>
            <c:strRef>
              <c:f>Tabelle1!$B$1</c:f>
              <c:strCache>
                <c:ptCount val="1"/>
                <c:pt idx="0">
                  <c:v>0 Punkte Dimension Ehrenamt</c:v>
                </c:pt>
              </c:strCache>
            </c:strRef>
          </c:tx>
          <c:spPr>
            <a:solidFill>
              <a:srgbClr val="C0000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0 Punkte</c:v>
                </c:pt>
                <c:pt idx="1">
                  <c:v>1 Punkt</c:v>
                </c:pt>
                <c:pt idx="2">
                  <c:v>2 Punkte</c:v>
                </c:pt>
                <c:pt idx="3">
                  <c:v>3 Punkte</c:v>
                </c:pt>
                <c:pt idx="4">
                  <c:v>4 Punkte</c:v>
                </c:pt>
              </c:strCache>
            </c:strRef>
          </c:cat>
          <c:val>
            <c:numRef>
              <c:f>Tabelle1!$B$2:$B$6</c:f>
              <c:numCache>
                <c:formatCode>General</c:formatCode>
                <c:ptCount val="5"/>
                <c:pt idx="0">
                  <c:v>2</c:v>
                </c:pt>
                <c:pt idx="1">
                  <c:v>2.9</c:v>
                </c:pt>
                <c:pt idx="2">
                  <c:v>20.6</c:v>
                </c:pt>
                <c:pt idx="3">
                  <c:v>34.299999999999997</c:v>
                </c:pt>
                <c:pt idx="4">
                  <c:v>40.200000000000003</c:v>
                </c:pt>
              </c:numCache>
            </c:numRef>
          </c:val>
        </c:ser>
        <c:ser>
          <c:idx val="1"/>
          <c:order val="1"/>
          <c:tx>
            <c:strRef>
              <c:f>Tabelle1!$C$1</c:f>
              <c:strCache>
                <c:ptCount val="1"/>
                <c:pt idx="0">
                  <c:v>5 und mehr Punkte Dimension Ehrenamt</c:v>
                </c:pt>
              </c:strCache>
            </c:strRef>
          </c:tx>
          <c:spPr>
            <a:solidFill>
              <a:srgbClr val="92D05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0 Punkte</c:v>
                </c:pt>
                <c:pt idx="1">
                  <c:v>1 Punkt</c:v>
                </c:pt>
                <c:pt idx="2">
                  <c:v>2 Punkte</c:v>
                </c:pt>
                <c:pt idx="3">
                  <c:v>3 Punkte</c:v>
                </c:pt>
                <c:pt idx="4">
                  <c:v>4 Punkte</c:v>
                </c:pt>
              </c:strCache>
            </c:strRef>
          </c:cat>
          <c:val>
            <c:numRef>
              <c:f>Tabelle1!$C$2:$C$6</c:f>
              <c:numCache>
                <c:formatCode>General</c:formatCode>
                <c:ptCount val="5"/>
                <c:pt idx="0">
                  <c:v>0.6</c:v>
                </c:pt>
                <c:pt idx="1">
                  <c:v>4.5999999999999996</c:v>
                </c:pt>
                <c:pt idx="2">
                  <c:v>9.1999999999999993</c:v>
                </c:pt>
                <c:pt idx="3">
                  <c:v>28.7</c:v>
                </c:pt>
                <c:pt idx="4">
                  <c:v>56.9</c:v>
                </c:pt>
              </c:numCache>
            </c:numRef>
          </c:val>
        </c:ser>
        <c:dLbls>
          <c:showLegendKey val="0"/>
          <c:showVal val="1"/>
          <c:showCatName val="0"/>
          <c:showSerName val="0"/>
          <c:showPercent val="0"/>
          <c:showBubbleSize val="0"/>
        </c:dLbls>
        <c:gapWidth val="50"/>
        <c:shape val="box"/>
        <c:axId val="367495224"/>
        <c:axId val="367495616"/>
        <c:axId val="0"/>
      </c:bar3DChart>
      <c:catAx>
        <c:axId val="367495224"/>
        <c:scaling>
          <c:orientation val="minMax"/>
        </c:scaling>
        <c:delete val="0"/>
        <c:axPos val="b"/>
        <c:numFmt formatCode="General" sourceLinked="1"/>
        <c:majorTickMark val="out"/>
        <c:minorTickMark val="none"/>
        <c:tickLblPos val="nextTo"/>
        <c:spPr>
          <a:ln>
            <a:solidFill>
              <a:schemeClr val="tx2">
                <a:lumMod val="75000"/>
              </a:schemeClr>
            </a:solidFill>
          </a:ln>
        </c:spPr>
        <c:crossAx val="367495616"/>
        <c:crosses val="autoZero"/>
        <c:auto val="1"/>
        <c:lblAlgn val="ctr"/>
        <c:lblOffset val="100"/>
        <c:noMultiLvlLbl val="0"/>
      </c:catAx>
      <c:valAx>
        <c:axId val="367495616"/>
        <c:scaling>
          <c:orientation val="minMax"/>
          <c:min val="0"/>
        </c:scaling>
        <c:delete val="0"/>
        <c:axPos val="l"/>
        <c:majorGridlines>
          <c:spPr>
            <a:ln>
              <a:solidFill>
                <a:schemeClr val="bg1">
                  <a:lumMod val="65000"/>
                </a:schemeClr>
              </a:solidFill>
            </a:ln>
          </c:spPr>
        </c:majorGridlines>
        <c:numFmt formatCode="General" sourceLinked="1"/>
        <c:majorTickMark val="out"/>
        <c:minorTickMark val="none"/>
        <c:tickLblPos val="nextTo"/>
        <c:spPr>
          <a:ln>
            <a:solidFill>
              <a:schemeClr val="tx2">
                <a:lumMod val="75000"/>
              </a:schemeClr>
            </a:solidFill>
          </a:ln>
        </c:spPr>
        <c:crossAx val="367495224"/>
        <c:crosses val="autoZero"/>
        <c:crossBetween val="between"/>
        <c:majorUnit val="20"/>
      </c:valAx>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22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2013</c:v>
                </c:pt>
              </c:strCache>
            </c:strRef>
          </c:tx>
          <c:spPr>
            <a:solidFill>
              <a:schemeClr val="accent4">
                <a:lumMod val="75000"/>
              </a:schemeClr>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12.2</c:v>
                </c:pt>
                <c:pt idx="1">
                  <c:v>87.8</c:v>
                </c:pt>
              </c:numCache>
            </c:numRef>
          </c:val>
        </c:ser>
        <c:ser>
          <c:idx val="1"/>
          <c:order val="1"/>
          <c:tx>
            <c:strRef>
              <c:f>Tabelle1!$C$1</c:f>
              <c:strCache>
                <c:ptCount val="1"/>
                <c:pt idx="0">
                  <c:v>1999*</c:v>
                </c:pt>
              </c:strCache>
            </c:strRef>
          </c:tx>
          <c:spPr>
            <a:solidFill>
              <a:schemeClr val="bg1">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16.399999999999999</c:v>
                </c:pt>
                <c:pt idx="1">
                  <c:v>73.5</c:v>
                </c:pt>
              </c:numCache>
            </c:numRef>
          </c:val>
        </c:ser>
        <c:dLbls>
          <c:showLegendKey val="0"/>
          <c:showVal val="1"/>
          <c:showCatName val="0"/>
          <c:showSerName val="0"/>
          <c:showPercent val="0"/>
          <c:showBubbleSize val="0"/>
        </c:dLbls>
        <c:gapWidth val="100"/>
        <c:shape val="box"/>
        <c:axId val="367500320"/>
        <c:axId val="367500712"/>
        <c:axId val="0"/>
      </c:bar3DChart>
      <c:catAx>
        <c:axId val="367500320"/>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67500712"/>
        <c:crosses val="autoZero"/>
        <c:auto val="1"/>
        <c:lblAlgn val="ctr"/>
        <c:lblOffset val="100"/>
        <c:noMultiLvlLbl val="0"/>
      </c:catAx>
      <c:valAx>
        <c:axId val="367500712"/>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67500320"/>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22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13.4</c:v>
                </c:pt>
                <c:pt idx="1">
                  <c:v>86.6</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11.1</c:v>
                </c:pt>
                <c:pt idx="1">
                  <c:v>88.9</c:v>
                </c:pt>
              </c:numCache>
            </c:numRef>
          </c:val>
        </c:ser>
        <c:dLbls>
          <c:showLegendKey val="0"/>
          <c:showVal val="1"/>
          <c:showCatName val="0"/>
          <c:showSerName val="0"/>
          <c:showPercent val="0"/>
          <c:showBubbleSize val="0"/>
        </c:dLbls>
        <c:gapWidth val="100"/>
        <c:shape val="box"/>
        <c:axId val="367503456"/>
        <c:axId val="367503848"/>
        <c:axId val="0"/>
      </c:bar3DChart>
      <c:catAx>
        <c:axId val="367503456"/>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67503848"/>
        <c:crosses val="autoZero"/>
        <c:auto val="1"/>
        <c:lblAlgn val="ctr"/>
        <c:lblOffset val="100"/>
        <c:noMultiLvlLbl val="0"/>
      </c:catAx>
      <c:valAx>
        <c:axId val="367503848"/>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67503456"/>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22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12</c:v>
                </c:pt>
                <c:pt idx="1">
                  <c:v>88</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11.8</c:v>
                </c:pt>
                <c:pt idx="1">
                  <c:v>88.2</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Tabelle1!$D$2:$D$3</c:f>
              <c:numCache>
                <c:formatCode>General</c:formatCode>
                <c:ptCount val="2"/>
                <c:pt idx="0">
                  <c:v>12.4</c:v>
                </c:pt>
                <c:pt idx="1">
                  <c:v>87.6</c:v>
                </c:pt>
              </c:numCache>
            </c:numRef>
          </c:val>
        </c:ser>
        <c:dLbls>
          <c:showLegendKey val="0"/>
          <c:showVal val="1"/>
          <c:showCatName val="0"/>
          <c:showSerName val="0"/>
          <c:showPercent val="0"/>
          <c:showBubbleSize val="0"/>
        </c:dLbls>
        <c:gapWidth val="100"/>
        <c:shape val="box"/>
        <c:axId val="367504632"/>
        <c:axId val="367505024"/>
        <c:axId val="0"/>
      </c:bar3DChart>
      <c:catAx>
        <c:axId val="367504632"/>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67505024"/>
        <c:crosses val="autoZero"/>
        <c:auto val="1"/>
        <c:lblAlgn val="ctr"/>
        <c:lblOffset val="100"/>
        <c:noMultiLvlLbl val="0"/>
      </c:catAx>
      <c:valAx>
        <c:axId val="367505024"/>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67504632"/>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22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30"/>
      <c:rAngAx val="1"/>
    </c:view3D>
    <c:floor>
      <c:thickness val="0"/>
    </c:floor>
    <c:sideWall>
      <c:thickness val="0"/>
    </c:sideWall>
    <c:backWall>
      <c:thickness val="0"/>
    </c:backWall>
    <c:plotArea>
      <c:layout>
        <c:manualLayout>
          <c:layoutTarget val="inner"/>
          <c:xMode val="edge"/>
          <c:yMode val="edge"/>
          <c:x val="0.22699721128608924"/>
          <c:y val="6.4415020139087453E-2"/>
          <c:w val="0.70790387139107613"/>
          <c:h val="0.84155537919692669"/>
        </c:manualLayout>
      </c:layout>
      <c:bar3DChart>
        <c:barDir val="bar"/>
        <c:grouping val="percentStacked"/>
        <c:varyColors val="0"/>
        <c:ser>
          <c:idx val="0"/>
          <c:order val="0"/>
          <c:tx>
            <c:strRef>
              <c:f>Tabelle1!$B$1</c:f>
              <c:strCache>
                <c:ptCount val="1"/>
                <c:pt idx="0">
                  <c:v>stimmt nicht</c:v>
                </c:pt>
              </c:strCache>
            </c:strRef>
          </c:tx>
          <c:spPr>
            <a:solidFill>
              <a:srgbClr val="92D050"/>
            </a:solidFill>
          </c:spPr>
          <c:invertIfNegative val="0"/>
          <c:dLbls>
            <c:numFmt formatCode="#,##0.0" sourceLinked="0"/>
            <c:spPr>
              <a:noFill/>
              <a:ln>
                <a:noFill/>
              </a:ln>
              <a:effectLst/>
            </c:spPr>
            <c:txPr>
              <a:bodyPr/>
              <a:lstStyle/>
              <a:p>
                <a:pPr>
                  <a:defRPr sz="1200">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Tabelle1!$A$2:$A$27</c:f>
              <c:strCache>
                <c:ptCount val="26"/>
                <c:pt idx="0">
                  <c:v>Wildflecken</c:v>
                </c:pt>
                <c:pt idx="1">
                  <c:v>Bad Brückenau</c:v>
                </c:pt>
                <c:pt idx="2">
                  <c:v>Nüdlingen</c:v>
                </c:pt>
                <c:pt idx="3">
                  <c:v>Münnerstadt</c:v>
                </c:pt>
                <c:pt idx="4">
                  <c:v>Bad Bocklet</c:v>
                </c:pt>
                <c:pt idx="5">
                  <c:v>Motten</c:v>
                </c:pt>
                <c:pt idx="6">
                  <c:v>Bad Kissingen</c:v>
                </c:pt>
                <c:pt idx="7">
                  <c:v>Burkardroth</c:v>
                </c:pt>
                <c:pt idx="8">
                  <c:v>Elfershausen</c:v>
                </c:pt>
                <c:pt idx="9">
                  <c:v>Hammelburg</c:v>
                </c:pt>
                <c:pt idx="10">
                  <c:v>Thundorf i.Ufr.</c:v>
                </c:pt>
                <c:pt idx="11">
                  <c:v>Oberthulba</c:v>
                </c:pt>
                <c:pt idx="12">
                  <c:v>Rannungen</c:v>
                </c:pt>
                <c:pt idx="13">
                  <c:v>Maßbach</c:v>
                </c:pt>
                <c:pt idx="14">
                  <c:v>Euerdorf</c:v>
                </c:pt>
                <c:pt idx="15">
                  <c:v>Zeitlofs</c:v>
                </c:pt>
                <c:pt idx="16">
                  <c:v>Oberleichtersbach</c:v>
                </c:pt>
                <c:pt idx="17">
                  <c:v>Oerlenbach</c:v>
                </c:pt>
                <c:pt idx="18">
                  <c:v>Aura a.d.Saale</c:v>
                </c:pt>
                <c:pt idx="19">
                  <c:v>Fuchsstadt</c:v>
                </c:pt>
                <c:pt idx="20">
                  <c:v>Geroda</c:v>
                </c:pt>
                <c:pt idx="21">
                  <c:v>Ramsthal</c:v>
                </c:pt>
                <c:pt idx="22">
                  <c:v>Riedenberg</c:v>
                </c:pt>
                <c:pt idx="23">
                  <c:v>Schondra</c:v>
                </c:pt>
                <c:pt idx="24">
                  <c:v>Sulzthal</c:v>
                </c:pt>
                <c:pt idx="25">
                  <c:v>Wartmannsroth</c:v>
                </c:pt>
              </c:strCache>
            </c:strRef>
          </c:cat>
          <c:val>
            <c:numRef>
              <c:f>Tabelle1!$B$2:$B$27</c:f>
              <c:numCache>
                <c:formatCode>General</c:formatCode>
                <c:ptCount val="26"/>
                <c:pt idx="0">
                  <c:v>61</c:v>
                </c:pt>
                <c:pt idx="1">
                  <c:v>67.900000000000006</c:v>
                </c:pt>
                <c:pt idx="2">
                  <c:v>79.3</c:v>
                </c:pt>
                <c:pt idx="3">
                  <c:v>82.6</c:v>
                </c:pt>
                <c:pt idx="4">
                  <c:v>85.1</c:v>
                </c:pt>
                <c:pt idx="5">
                  <c:v>85.7</c:v>
                </c:pt>
                <c:pt idx="6">
                  <c:v>87.6</c:v>
                </c:pt>
                <c:pt idx="7">
                  <c:v>88.9</c:v>
                </c:pt>
                <c:pt idx="8">
                  <c:v>89.6</c:v>
                </c:pt>
                <c:pt idx="9">
                  <c:v>89.7</c:v>
                </c:pt>
                <c:pt idx="10">
                  <c:v>90</c:v>
                </c:pt>
                <c:pt idx="11">
                  <c:v>90.9</c:v>
                </c:pt>
                <c:pt idx="12">
                  <c:v>93.3</c:v>
                </c:pt>
                <c:pt idx="13">
                  <c:v>93.7</c:v>
                </c:pt>
                <c:pt idx="14">
                  <c:v>93.8</c:v>
                </c:pt>
                <c:pt idx="15">
                  <c:v>95.8</c:v>
                </c:pt>
                <c:pt idx="16">
                  <c:v>96.6</c:v>
                </c:pt>
                <c:pt idx="17">
                  <c:v>96.8</c:v>
                </c:pt>
                <c:pt idx="18">
                  <c:v>100</c:v>
                </c:pt>
                <c:pt idx="19">
                  <c:v>100</c:v>
                </c:pt>
                <c:pt idx="20">
                  <c:v>100</c:v>
                </c:pt>
                <c:pt idx="21">
                  <c:v>100</c:v>
                </c:pt>
                <c:pt idx="22">
                  <c:v>100</c:v>
                </c:pt>
                <c:pt idx="23">
                  <c:v>100</c:v>
                </c:pt>
                <c:pt idx="24">
                  <c:v>100</c:v>
                </c:pt>
                <c:pt idx="25">
                  <c:v>100</c:v>
                </c:pt>
              </c:numCache>
            </c:numRef>
          </c:val>
        </c:ser>
        <c:ser>
          <c:idx val="1"/>
          <c:order val="1"/>
          <c:tx>
            <c:strRef>
              <c:f>Tabelle1!$C$1</c:f>
              <c:strCache>
                <c:ptCount val="1"/>
                <c:pt idx="0">
                  <c:v>stimmt</c:v>
                </c:pt>
              </c:strCache>
            </c:strRef>
          </c:tx>
          <c:spPr>
            <a:solidFill>
              <a:srgbClr val="FF0000"/>
            </a:solidFill>
          </c:spPr>
          <c:invertIfNegative val="0"/>
          <c:dLbls>
            <c:numFmt formatCode="#,##0.0" sourceLinked="0"/>
            <c:spPr>
              <a:noFill/>
              <a:ln>
                <a:noFill/>
              </a:ln>
              <a:effectLst/>
            </c:spPr>
            <c:txPr>
              <a:bodyPr/>
              <a:lstStyle/>
              <a:p>
                <a:pPr>
                  <a:defRPr sz="1200">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Tabelle1!$A$2:$A$27</c:f>
              <c:strCache>
                <c:ptCount val="26"/>
                <c:pt idx="0">
                  <c:v>Wildflecken</c:v>
                </c:pt>
                <c:pt idx="1">
                  <c:v>Bad Brückenau</c:v>
                </c:pt>
                <c:pt idx="2">
                  <c:v>Nüdlingen</c:v>
                </c:pt>
                <c:pt idx="3">
                  <c:v>Münnerstadt</c:v>
                </c:pt>
                <c:pt idx="4">
                  <c:v>Bad Bocklet</c:v>
                </c:pt>
                <c:pt idx="5">
                  <c:v>Motten</c:v>
                </c:pt>
                <c:pt idx="6">
                  <c:v>Bad Kissingen</c:v>
                </c:pt>
                <c:pt idx="7">
                  <c:v>Burkardroth</c:v>
                </c:pt>
                <c:pt idx="8">
                  <c:v>Elfershausen</c:v>
                </c:pt>
                <c:pt idx="9">
                  <c:v>Hammelburg</c:v>
                </c:pt>
                <c:pt idx="10">
                  <c:v>Thundorf i.Ufr.</c:v>
                </c:pt>
                <c:pt idx="11">
                  <c:v>Oberthulba</c:v>
                </c:pt>
                <c:pt idx="12">
                  <c:v>Rannungen</c:v>
                </c:pt>
                <c:pt idx="13">
                  <c:v>Maßbach</c:v>
                </c:pt>
                <c:pt idx="14">
                  <c:v>Euerdorf</c:v>
                </c:pt>
                <c:pt idx="15">
                  <c:v>Zeitlofs</c:v>
                </c:pt>
                <c:pt idx="16">
                  <c:v>Oberleichtersbach</c:v>
                </c:pt>
                <c:pt idx="17">
                  <c:v>Oerlenbach</c:v>
                </c:pt>
                <c:pt idx="18">
                  <c:v>Aura a.d.Saale</c:v>
                </c:pt>
                <c:pt idx="19">
                  <c:v>Fuchsstadt</c:v>
                </c:pt>
                <c:pt idx="20">
                  <c:v>Geroda</c:v>
                </c:pt>
                <c:pt idx="21">
                  <c:v>Ramsthal</c:v>
                </c:pt>
                <c:pt idx="22">
                  <c:v>Riedenberg</c:v>
                </c:pt>
                <c:pt idx="23">
                  <c:v>Schondra</c:v>
                </c:pt>
                <c:pt idx="24">
                  <c:v>Sulzthal</c:v>
                </c:pt>
                <c:pt idx="25">
                  <c:v>Wartmannsroth</c:v>
                </c:pt>
              </c:strCache>
            </c:strRef>
          </c:cat>
          <c:val>
            <c:numRef>
              <c:f>Tabelle1!$C$2:$C$27</c:f>
              <c:numCache>
                <c:formatCode>General</c:formatCode>
                <c:ptCount val="26"/>
                <c:pt idx="0">
                  <c:v>39</c:v>
                </c:pt>
                <c:pt idx="1">
                  <c:v>32.1</c:v>
                </c:pt>
                <c:pt idx="2">
                  <c:v>20.7</c:v>
                </c:pt>
                <c:pt idx="3">
                  <c:v>17.399999999999999</c:v>
                </c:pt>
                <c:pt idx="4">
                  <c:v>14.9</c:v>
                </c:pt>
                <c:pt idx="5">
                  <c:v>14.3</c:v>
                </c:pt>
                <c:pt idx="6">
                  <c:v>12.4</c:v>
                </c:pt>
                <c:pt idx="7">
                  <c:v>11.1</c:v>
                </c:pt>
                <c:pt idx="8">
                  <c:v>10.4</c:v>
                </c:pt>
                <c:pt idx="9">
                  <c:v>10.3</c:v>
                </c:pt>
                <c:pt idx="10">
                  <c:v>10</c:v>
                </c:pt>
                <c:pt idx="11">
                  <c:v>9.1</c:v>
                </c:pt>
                <c:pt idx="12">
                  <c:v>6.7</c:v>
                </c:pt>
                <c:pt idx="13">
                  <c:v>6.3</c:v>
                </c:pt>
                <c:pt idx="14">
                  <c:v>6.3</c:v>
                </c:pt>
                <c:pt idx="15">
                  <c:v>4.2</c:v>
                </c:pt>
                <c:pt idx="16">
                  <c:v>3.4</c:v>
                </c:pt>
                <c:pt idx="17">
                  <c:v>3.2</c:v>
                </c:pt>
                <c:pt idx="18">
                  <c:v>0</c:v>
                </c:pt>
                <c:pt idx="19">
                  <c:v>0</c:v>
                </c:pt>
                <c:pt idx="20">
                  <c:v>0</c:v>
                </c:pt>
                <c:pt idx="21">
                  <c:v>0</c:v>
                </c:pt>
                <c:pt idx="22">
                  <c:v>0</c:v>
                </c:pt>
                <c:pt idx="23">
                  <c:v>0</c:v>
                </c:pt>
                <c:pt idx="24">
                  <c:v>0</c:v>
                </c:pt>
                <c:pt idx="25">
                  <c:v>0</c:v>
                </c:pt>
              </c:numCache>
            </c:numRef>
          </c:val>
        </c:ser>
        <c:dLbls>
          <c:showLegendKey val="0"/>
          <c:showVal val="1"/>
          <c:showCatName val="0"/>
          <c:showSerName val="0"/>
          <c:showPercent val="0"/>
          <c:showBubbleSize val="0"/>
        </c:dLbls>
        <c:gapWidth val="50"/>
        <c:shape val="box"/>
        <c:axId val="367496792"/>
        <c:axId val="367502280"/>
        <c:axId val="0"/>
      </c:bar3DChart>
      <c:catAx>
        <c:axId val="367496792"/>
        <c:scaling>
          <c:orientation val="minMax"/>
        </c:scaling>
        <c:delete val="0"/>
        <c:axPos val="l"/>
        <c:numFmt formatCode="General" sourceLinked="0"/>
        <c:majorTickMark val="out"/>
        <c:minorTickMark val="none"/>
        <c:tickLblPos val="nextTo"/>
        <c:txPr>
          <a:bodyPr/>
          <a:lstStyle/>
          <a:p>
            <a:pPr>
              <a:defRPr sz="900"/>
            </a:pPr>
            <a:endParaRPr lang="de-DE"/>
          </a:p>
        </c:txPr>
        <c:crossAx val="367502280"/>
        <c:crosses val="autoZero"/>
        <c:auto val="1"/>
        <c:lblAlgn val="ctr"/>
        <c:lblOffset val="100"/>
        <c:noMultiLvlLbl val="0"/>
      </c:catAx>
      <c:valAx>
        <c:axId val="367502280"/>
        <c:scaling>
          <c:orientation val="minMax"/>
        </c:scaling>
        <c:delete val="0"/>
        <c:axPos val="b"/>
        <c:majorGridlines/>
        <c:numFmt formatCode="0%" sourceLinked="1"/>
        <c:majorTickMark val="out"/>
        <c:minorTickMark val="none"/>
        <c:tickLblPos val="nextTo"/>
        <c:crossAx val="367496792"/>
        <c:crosses val="autoZero"/>
        <c:crossBetween val="between"/>
        <c:majorUnit val="0.25"/>
      </c:valAx>
    </c:plotArea>
    <c:legend>
      <c:legendPos val="t"/>
      <c:layout/>
      <c:overlay val="0"/>
      <c:txPr>
        <a:bodyPr/>
        <a:lstStyle/>
        <a:p>
          <a:pPr>
            <a:defRPr sz="1600"/>
          </a:pPr>
          <a:endParaRPr lang="de-DE"/>
        </a:p>
      </c:txPr>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2013</c:v>
                </c:pt>
              </c:strCache>
            </c:strRef>
          </c:tx>
          <c:spPr>
            <a:solidFill>
              <a:schemeClr val="accent4">
                <a:lumMod val="75000"/>
              </a:schemeClr>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94.1</c:v>
                </c:pt>
                <c:pt idx="1">
                  <c:v>5.9</c:v>
                </c:pt>
              </c:numCache>
            </c:numRef>
          </c:val>
        </c:ser>
        <c:dLbls>
          <c:showLegendKey val="0"/>
          <c:showVal val="1"/>
          <c:showCatName val="0"/>
          <c:showSerName val="0"/>
          <c:showPercent val="0"/>
          <c:showBubbleSize val="0"/>
        </c:dLbls>
        <c:gapWidth val="100"/>
        <c:shape val="box"/>
        <c:axId val="367501496"/>
        <c:axId val="367505808"/>
        <c:axId val="0"/>
      </c:bar3DChart>
      <c:catAx>
        <c:axId val="367501496"/>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67505808"/>
        <c:crosses val="autoZero"/>
        <c:auto val="1"/>
        <c:lblAlgn val="ctr"/>
        <c:lblOffset val="100"/>
        <c:noMultiLvlLbl val="0"/>
      </c:catAx>
      <c:valAx>
        <c:axId val="367505808"/>
        <c:scaling>
          <c:orientation val="minMax"/>
          <c:min val="0"/>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67501496"/>
        <c:crosses val="autoZero"/>
        <c:crossBetween val="between"/>
        <c:majorUnit val="20"/>
      </c:valAx>
      <c:spPr>
        <a:ln w="25400">
          <a:noFill/>
        </a:ln>
      </c:spPr>
    </c:plotArea>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manualLayout>
          <c:layoutTarget val="inner"/>
          <c:xMode val="edge"/>
          <c:yMode val="edge"/>
          <c:x val="0.11151284722222223"/>
          <c:y val="0.16607430555555555"/>
          <c:w val="0.86423368055555561"/>
          <c:h val="0.71662222222222227"/>
        </c:manualLayout>
      </c:layout>
      <c:bar3DChart>
        <c:barDir val="col"/>
        <c:grouping val="clustered"/>
        <c:varyColors val="0"/>
        <c:ser>
          <c:idx val="0"/>
          <c:order val="0"/>
          <c:tx>
            <c:strRef>
              <c:f>Tabelle1!$B$1</c:f>
              <c:strCache>
                <c:ptCount val="1"/>
                <c:pt idx="0">
                  <c:v>tägl. mehr als 2 Std. privates surfen</c:v>
                </c:pt>
              </c:strCache>
            </c:strRef>
          </c:tx>
          <c:spPr>
            <a:solidFill>
              <a:schemeClr val="accent1">
                <a:lumMod val="75000"/>
              </a:schemeClr>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im Wohnort</c:v>
                </c:pt>
                <c:pt idx="1">
                  <c:v>in anderen Orten</c:v>
                </c:pt>
              </c:strCache>
            </c:strRef>
          </c:cat>
          <c:val>
            <c:numRef>
              <c:f>Tabelle1!$B$2:$B$3</c:f>
              <c:numCache>
                <c:formatCode>General</c:formatCode>
                <c:ptCount val="2"/>
                <c:pt idx="0">
                  <c:v>73.8</c:v>
                </c:pt>
                <c:pt idx="1">
                  <c:v>26.2</c:v>
                </c:pt>
              </c:numCache>
            </c:numRef>
          </c:val>
        </c:ser>
        <c:ser>
          <c:idx val="1"/>
          <c:order val="1"/>
          <c:tx>
            <c:strRef>
              <c:f>Tabelle1!$C$1</c:f>
              <c:strCache>
                <c:ptCount val="1"/>
                <c:pt idx="0">
                  <c:v>Durchschnitt</c:v>
                </c:pt>
              </c:strCache>
            </c:strRef>
          </c:tx>
          <c:spPr>
            <a:solidFill>
              <a:schemeClr val="tx2">
                <a:lumMod val="60000"/>
                <a:lumOff val="40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im Wohnort</c:v>
                </c:pt>
                <c:pt idx="1">
                  <c:v>in anderen Orten</c:v>
                </c:pt>
              </c:strCache>
            </c:strRef>
          </c:cat>
          <c:val>
            <c:numRef>
              <c:f>Tabelle1!$C$2:$C$3</c:f>
              <c:numCache>
                <c:formatCode>General</c:formatCode>
                <c:ptCount val="2"/>
                <c:pt idx="0">
                  <c:v>76.2</c:v>
                </c:pt>
                <c:pt idx="1">
                  <c:v>23.8</c:v>
                </c:pt>
              </c:numCache>
            </c:numRef>
          </c:val>
        </c:ser>
        <c:dLbls>
          <c:showLegendKey val="0"/>
          <c:showVal val="1"/>
          <c:showCatName val="0"/>
          <c:showSerName val="0"/>
          <c:showPercent val="0"/>
          <c:showBubbleSize val="0"/>
        </c:dLbls>
        <c:gapWidth val="100"/>
        <c:shape val="box"/>
        <c:axId val="316733792"/>
        <c:axId val="316734184"/>
        <c:axId val="0"/>
      </c:bar3DChart>
      <c:catAx>
        <c:axId val="316733792"/>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16734184"/>
        <c:crosses val="autoZero"/>
        <c:auto val="1"/>
        <c:lblAlgn val="ctr"/>
        <c:lblOffset val="100"/>
        <c:noMultiLvlLbl val="0"/>
      </c:catAx>
      <c:valAx>
        <c:axId val="316734184"/>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16733792"/>
        <c:crosses val="autoZero"/>
        <c:crossBetween val="between"/>
        <c:majorUnit val="20"/>
      </c:valAx>
      <c:spPr>
        <a:ln w="25400">
          <a:noFill/>
        </a:ln>
      </c:spPr>
    </c:plotArea>
    <c:legend>
      <c:legendPos val="t"/>
      <c:layout>
        <c:manualLayout>
          <c:xMode val="edge"/>
          <c:yMode val="edge"/>
          <c:x val="1.3224305555555555E-2"/>
          <c:y val="1.7638888888888888E-2"/>
          <c:w val="0.97355121527777777"/>
          <c:h val="0.13377314814814814"/>
        </c:manualLayout>
      </c:layout>
      <c:overlay val="0"/>
      <c:txPr>
        <a:bodyPr/>
        <a:lstStyle/>
        <a:p>
          <a:pPr>
            <a:defRPr sz="1600"/>
          </a:pPr>
          <a:endParaRPr lang="de-DE"/>
        </a:p>
      </c:txPr>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23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92.3</c:v>
                </c:pt>
                <c:pt idx="1">
                  <c:v>7.7</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95.9</c:v>
                </c:pt>
                <c:pt idx="1">
                  <c:v>4.0999999999999996</c:v>
                </c:pt>
              </c:numCache>
            </c:numRef>
          </c:val>
        </c:ser>
        <c:dLbls>
          <c:showLegendKey val="0"/>
          <c:showVal val="1"/>
          <c:showCatName val="0"/>
          <c:showSerName val="0"/>
          <c:showPercent val="0"/>
          <c:showBubbleSize val="0"/>
        </c:dLbls>
        <c:gapWidth val="100"/>
        <c:shape val="box"/>
        <c:axId val="367506592"/>
        <c:axId val="367506984"/>
        <c:axId val="0"/>
      </c:bar3DChart>
      <c:catAx>
        <c:axId val="367506592"/>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67506984"/>
        <c:crosses val="autoZero"/>
        <c:auto val="1"/>
        <c:lblAlgn val="ctr"/>
        <c:lblOffset val="100"/>
        <c:noMultiLvlLbl val="0"/>
      </c:catAx>
      <c:valAx>
        <c:axId val="367506984"/>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67506592"/>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23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96.1</c:v>
                </c:pt>
                <c:pt idx="1">
                  <c:v>3.9</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93.8</c:v>
                </c:pt>
                <c:pt idx="1">
                  <c:v>6.2</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Tabelle1!$D$2:$D$3</c:f>
              <c:numCache>
                <c:formatCode>General</c:formatCode>
                <c:ptCount val="2"/>
                <c:pt idx="0">
                  <c:v>92.9</c:v>
                </c:pt>
                <c:pt idx="1">
                  <c:v>7.1</c:v>
                </c:pt>
              </c:numCache>
            </c:numRef>
          </c:val>
        </c:ser>
        <c:dLbls>
          <c:showLegendKey val="0"/>
          <c:showVal val="1"/>
          <c:showCatName val="0"/>
          <c:showSerName val="0"/>
          <c:showPercent val="0"/>
          <c:showBubbleSize val="0"/>
        </c:dLbls>
        <c:gapWidth val="100"/>
        <c:shape val="box"/>
        <c:axId val="367507768"/>
        <c:axId val="367508160"/>
        <c:axId val="0"/>
      </c:bar3DChart>
      <c:catAx>
        <c:axId val="367507768"/>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67508160"/>
        <c:crosses val="autoZero"/>
        <c:auto val="1"/>
        <c:lblAlgn val="ctr"/>
        <c:lblOffset val="100"/>
        <c:noMultiLvlLbl val="0"/>
      </c:catAx>
      <c:valAx>
        <c:axId val="367508160"/>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67507768"/>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23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30"/>
      <c:rAngAx val="1"/>
    </c:view3D>
    <c:floor>
      <c:thickness val="0"/>
    </c:floor>
    <c:sideWall>
      <c:thickness val="0"/>
    </c:sideWall>
    <c:backWall>
      <c:thickness val="0"/>
    </c:backWall>
    <c:plotArea>
      <c:layout>
        <c:manualLayout>
          <c:layoutTarget val="inner"/>
          <c:xMode val="edge"/>
          <c:yMode val="edge"/>
          <c:x val="0.22699721128608924"/>
          <c:y val="6.4415020139087453E-2"/>
          <c:w val="0.70790387139107613"/>
          <c:h val="0.84155537919692669"/>
        </c:manualLayout>
      </c:layout>
      <c:bar3DChart>
        <c:barDir val="bar"/>
        <c:grouping val="percentStacked"/>
        <c:varyColors val="0"/>
        <c:ser>
          <c:idx val="0"/>
          <c:order val="0"/>
          <c:tx>
            <c:strRef>
              <c:f>Tabelle1!$B$1</c:f>
              <c:strCache>
                <c:ptCount val="1"/>
                <c:pt idx="0">
                  <c:v>stimmt</c:v>
                </c:pt>
              </c:strCache>
            </c:strRef>
          </c:tx>
          <c:spPr>
            <a:solidFill>
              <a:srgbClr val="92D050"/>
            </a:solidFill>
          </c:spPr>
          <c:invertIfNegative val="0"/>
          <c:dLbls>
            <c:numFmt formatCode="#,##0.0" sourceLinked="0"/>
            <c:spPr>
              <a:noFill/>
              <a:ln>
                <a:noFill/>
              </a:ln>
              <a:effectLst/>
            </c:spPr>
            <c:txPr>
              <a:bodyPr/>
              <a:lstStyle/>
              <a:p>
                <a:pPr>
                  <a:defRPr sz="1200">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Tabelle1!$A$2:$A$27</c:f>
              <c:strCache>
                <c:ptCount val="26"/>
                <c:pt idx="0">
                  <c:v>Rannungen</c:v>
                </c:pt>
                <c:pt idx="1">
                  <c:v>Maßbach</c:v>
                </c:pt>
                <c:pt idx="2">
                  <c:v>Wildflecken</c:v>
                </c:pt>
                <c:pt idx="3">
                  <c:v>Motten</c:v>
                </c:pt>
                <c:pt idx="4">
                  <c:v>Ramsthal</c:v>
                </c:pt>
                <c:pt idx="5">
                  <c:v>Nüdlingen</c:v>
                </c:pt>
                <c:pt idx="6">
                  <c:v>Elfershausen</c:v>
                </c:pt>
                <c:pt idx="7">
                  <c:v>Riedenberg</c:v>
                </c:pt>
                <c:pt idx="8">
                  <c:v>Zeitlofs</c:v>
                </c:pt>
                <c:pt idx="9">
                  <c:v>Burkardroth</c:v>
                </c:pt>
                <c:pt idx="10">
                  <c:v>Bad Brückenau</c:v>
                </c:pt>
                <c:pt idx="11">
                  <c:v>Oberleichtersbach</c:v>
                </c:pt>
                <c:pt idx="12">
                  <c:v>Bad Bocklet</c:v>
                </c:pt>
                <c:pt idx="13">
                  <c:v>Münnerstadt</c:v>
                </c:pt>
                <c:pt idx="14">
                  <c:v>Schondra</c:v>
                </c:pt>
                <c:pt idx="15">
                  <c:v>Oberthulba</c:v>
                </c:pt>
                <c:pt idx="16">
                  <c:v>Bad Kissingen</c:v>
                </c:pt>
                <c:pt idx="17">
                  <c:v>Oerlenbach</c:v>
                </c:pt>
                <c:pt idx="18">
                  <c:v>Hammelburg</c:v>
                </c:pt>
                <c:pt idx="19">
                  <c:v>Aura a.d.Saale</c:v>
                </c:pt>
                <c:pt idx="20">
                  <c:v>Euerdorf</c:v>
                </c:pt>
                <c:pt idx="21">
                  <c:v>Fuchsstadt</c:v>
                </c:pt>
                <c:pt idx="22">
                  <c:v>Geroda</c:v>
                </c:pt>
                <c:pt idx="23">
                  <c:v>Sulzthal</c:v>
                </c:pt>
                <c:pt idx="24">
                  <c:v>Thundorf i.Ufr.</c:v>
                </c:pt>
                <c:pt idx="25">
                  <c:v>Wartmannsroth</c:v>
                </c:pt>
              </c:strCache>
            </c:strRef>
          </c:cat>
          <c:val>
            <c:numRef>
              <c:f>Tabelle1!$B$2:$B$27</c:f>
              <c:numCache>
                <c:formatCode>General</c:formatCode>
                <c:ptCount val="26"/>
                <c:pt idx="0">
                  <c:v>80</c:v>
                </c:pt>
                <c:pt idx="1">
                  <c:v>85.7</c:v>
                </c:pt>
                <c:pt idx="2">
                  <c:v>87.8</c:v>
                </c:pt>
                <c:pt idx="3">
                  <c:v>88.9</c:v>
                </c:pt>
                <c:pt idx="4">
                  <c:v>90.9</c:v>
                </c:pt>
                <c:pt idx="5">
                  <c:v>91.2</c:v>
                </c:pt>
                <c:pt idx="6">
                  <c:v>91.7</c:v>
                </c:pt>
                <c:pt idx="7">
                  <c:v>91.7</c:v>
                </c:pt>
                <c:pt idx="8">
                  <c:v>91.7</c:v>
                </c:pt>
                <c:pt idx="9">
                  <c:v>92.3</c:v>
                </c:pt>
                <c:pt idx="10">
                  <c:v>92.7</c:v>
                </c:pt>
                <c:pt idx="11">
                  <c:v>93.1</c:v>
                </c:pt>
                <c:pt idx="12">
                  <c:v>93.5</c:v>
                </c:pt>
                <c:pt idx="13">
                  <c:v>94.2</c:v>
                </c:pt>
                <c:pt idx="14">
                  <c:v>95.8</c:v>
                </c:pt>
                <c:pt idx="15">
                  <c:v>96.1</c:v>
                </c:pt>
                <c:pt idx="16">
                  <c:v>96.6</c:v>
                </c:pt>
                <c:pt idx="17">
                  <c:v>96.8</c:v>
                </c:pt>
                <c:pt idx="18">
                  <c:v>97.8</c:v>
                </c:pt>
                <c:pt idx="19">
                  <c:v>100</c:v>
                </c:pt>
                <c:pt idx="20">
                  <c:v>100</c:v>
                </c:pt>
                <c:pt idx="21">
                  <c:v>100</c:v>
                </c:pt>
                <c:pt idx="22">
                  <c:v>100</c:v>
                </c:pt>
                <c:pt idx="23">
                  <c:v>100</c:v>
                </c:pt>
                <c:pt idx="24">
                  <c:v>100</c:v>
                </c:pt>
                <c:pt idx="25">
                  <c:v>100</c:v>
                </c:pt>
              </c:numCache>
            </c:numRef>
          </c:val>
        </c:ser>
        <c:ser>
          <c:idx val="1"/>
          <c:order val="1"/>
          <c:tx>
            <c:strRef>
              <c:f>Tabelle1!$C$1</c:f>
              <c:strCache>
                <c:ptCount val="1"/>
                <c:pt idx="0">
                  <c:v>stimmt nicht</c:v>
                </c:pt>
              </c:strCache>
            </c:strRef>
          </c:tx>
          <c:spPr>
            <a:solidFill>
              <a:srgbClr val="FF0000"/>
            </a:solidFill>
          </c:spPr>
          <c:invertIfNegative val="0"/>
          <c:dLbls>
            <c:numFmt formatCode="#,##0.0" sourceLinked="0"/>
            <c:spPr>
              <a:noFill/>
              <a:ln>
                <a:noFill/>
              </a:ln>
              <a:effectLst/>
            </c:spPr>
            <c:txPr>
              <a:bodyPr/>
              <a:lstStyle/>
              <a:p>
                <a:pPr>
                  <a:defRPr sz="1200">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Tabelle1!$A$2:$A$27</c:f>
              <c:strCache>
                <c:ptCount val="26"/>
                <c:pt idx="0">
                  <c:v>Rannungen</c:v>
                </c:pt>
                <c:pt idx="1">
                  <c:v>Maßbach</c:v>
                </c:pt>
                <c:pt idx="2">
                  <c:v>Wildflecken</c:v>
                </c:pt>
                <c:pt idx="3">
                  <c:v>Motten</c:v>
                </c:pt>
                <c:pt idx="4">
                  <c:v>Ramsthal</c:v>
                </c:pt>
                <c:pt idx="5">
                  <c:v>Nüdlingen</c:v>
                </c:pt>
                <c:pt idx="6">
                  <c:v>Elfershausen</c:v>
                </c:pt>
                <c:pt idx="7">
                  <c:v>Riedenberg</c:v>
                </c:pt>
                <c:pt idx="8">
                  <c:v>Zeitlofs</c:v>
                </c:pt>
                <c:pt idx="9">
                  <c:v>Burkardroth</c:v>
                </c:pt>
                <c:pt idx="10">
                  <c:v>Bad Brückenau</c:v>
                </c:pt>
                <c:pt idx="11">
                  <c:v>Oberleichtersbach</c:v>
                </c:pt>
                <c:pt idx="12">
                  <c:v>Bad Bocklet</c:v>
                </c:pt>
                <c:pt idx="13">
                  <c:v>Münnerstadt</c:v>
                </c:pt>
                <c:pt idx="14">
                  <c:v>Schondra</c:v>
                </c:pt>
                <c:pt idx="15">
                  <c:v>Oberthulba</c:v>
                </c:pt>
                <c:pt idx="16">
                  <c:v>Bad Kissingen</c:v>
                </c:pt>
                <c:pt idx="17">
                  <c:v>Oerlenbach</c:v>
                </c:pt>
                <c:pt idx="18">
                  <c:v>Hammelburg</c:v>
                </c:pt>
                <c:pt idx="19">
                  <c:v>Aura a.d.Saale</c:v>
                </c:pt>
                <c:pt idx="20">
                  <c:v>Euerdorf</c:v>
                </c:pt>
                <c:pt idx="21">
                  <c:v>Fuchsstadt</c:v>
                </c:pt>
                <c:pt idx="22">
                  <c:v>Geroda</c:v>
                </c:pt>
                <c:pt idx="23">
                  <c:v>Sulzthal</c:v>
                </c:pt>
                <c:pt idx="24">
                  <c:v>Thundorf i.Ufr.</c:v>
                </c:pt>
                <c:pt idx="25">
                  <c:v>Wartmannsroth</c:v>
                </c:pt>
              </c:strCache>
            </c:strRef>
          </c:cat>
          <c:val>
            <c:numRef>
              <c:f>Tabelle1!$C$2:$C$27</c:f>
              <c:numCache>
                <c:formatCode>General</c:formatCode>
                <c:ptCount val="26"/>
                <c:pt idx="0">
                  <c:v>20</c:v>
                </c:pt>
                <c:pt idx="1">
                  <c:v>14.3</c:v>
                </c:pt>
                <c:pt idx="2">
                  <c:v>12.2</c:v>
                </c:pt>
                <c:pt idx="3">
                  <c:v>11.1</c:v>
                </c:pt>
                <c:pt idx="4">
                  <c:v>9.1</c:v>
                </c:pt>
                <c:pt idx="5">
                  <c:v>8.8000000000000007</c:v>
                </c:pt>
                <c:pt idx="6">
                  <c:v>8.3000000000000007</c:v>
                </c:pt>
                <c:pt idx="7">
                  <c:v>8.3000000000000007</c:v>
                </c:pt>
                <c:pt idx="8">
                  <c:v>8.3000000000000007</c:v>
                </c:pt>
                <c:pt idx="9">
                  <c:v>7.7</c:v>
                </c:pt>
                <c:pt idx="10">
                  <c:v>7.3</c:v>
                </c:pt>
                <c:pt idx="11">
                  <c:v>6.9</c:v>
                </c:pt>
                <c:pt idx="12">
                  <c:v>6.5</c:v>
                </c:pt>
                <c:pt idx="13">
                  <c:v>5.8</c:v>
                </c:pt>
                <c:pt idx="14">
                  <c:v>4.2</c:v>
                </c:pt>
                <c:pt idx="15">
                  <c:v>3.9</c:v>
                </c:pt>
                <c:pt idx="16">
                  <c:v>3.4</c:v>
                </c:pt>
                <c:pt idx="17">
                  <c:v>3.2</c:v>
                </c:pt>
                <c:pt idx="18">
                  <c:v>2.2000000000000002</c:v>
                </c:pt>
                <c:pt idx="19">
                  <c:v>0</c:v>
                </c:pt>
                <c:pt idx="20">
                  <c:v>0</c:v>
                </c:pt>
                <c:pt idx="21">
                  <c:v>0</c:v>
                </c:pt>
                <c:pt idx="22">
                  <c:v>0</c:v>
                </c:pt>
                <c:pt idx="23">
                  <c:v>0</c:v>
                </c:pt>
                <c:pt idx="24">
                  <c:v>0</c:v>
                </c:pt>
                <c:pt idx="25">
                  <c:v>0</c:v>
                </c:pt>
              </c:numCache>
            </c:numRef>
          </c:val>
        </c:ser>
        <c:dLbls>
          <c:showLegendKey val="0"/>
          <c:showVal val="1"/>
          <c:showCatName val="0"/>
          <c:showSerName val="0"/>
          <c:showPercent val="0"/>
          <c:showBubbleSize val="0"/>
        </c:dLbls>
        <c:gapWidth val="50"/>
        <c:shape val="box"/>
        <c:axId val="367499928"/>
        <c:axId val="367499536"/>
        <c:axId val="0"/>
      </c:bar3DChart>
      <c:catAx>
        <c:axId val="367499928"/>
        <c:scaling>
          <c:orientation val="minMax"/>
        </c:scaling>
        <c:delete val="0"/>
        <c:axPos val="l"/>
        <c:numFmt formatCode="General" sourceLinked="0"/>
        <c:majorTickMark val="out"/>
        <c:minorTickMark val="none"/>
        <c:tickLblPos val="nextTo"/>
        <c:txPr>
          <a:bodyPr/>
          <a:lstStyle/>
          <a:p>
            <a:pPr>
              <a:defRPr sz="900"/>
            </a:pPr>
            <a:endParaRPr lang="de-DE"/>
          </a:p>
        </c:txPr>
        <c:crossAx val="367499536"/>
        <c:crosses val="autoZero"/>
        <c:auto val="1"/>
        <c:lblAlgn val="ctr"/>
        <c:lblOffset val="100"/>
        <c:noMultiLvlLbl val="0"/>
      </c:catAx>
      <c:valAx>
        <c:axId val="367499536"/>
        <c:scaling>
          <c:orientation val="minMax"/>
        </c:scaling>
        <c:delete val="0"/>
        <c:axPos val="b"/>
        <c:majorGridlines/>
        <c:numFmt formatCode="0%" sourceLinked="1"/>
        <c:majorTickMark val="out"/>
        <c:minorTickMark val="none"/>
        <c:tickLblPos val="nextTo"/>
        <c:crossAx val="367499928"/>
        <c:crosses val="autoZero"/>
        <c:crossBetween val="between"/>
        <c:majorUnit val="0.25"/>
      </c:valAx>
    </c:plotArea>
    <c:legend>
      <c:legendPos val="t"/>
      <c:layout/>
      <c:overlay val="0"/>
      <c:txPr>
        <a:bodyPr/>
        <a:lstStyle/>
        <a:p>
          <a:pPr>
            <a:defRPr sz="1600"/>
          </a:pPr>
          <a:endParaRPr lang="de-DE"/>
        </a:p>
      </c:txPr>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10"/>
    </c:view3D>
    <c:floor>
      <c:thickness val="0"/>
    </c:floor>
    <c:sideWall>
      <c:thickness val="0"/>
    </c:sideWall>
    <c:backWall>
      <c:thickness val="0"/>
    </c:backWall>
    <c:plotArea>
      <c:layout>
        <c:manualLayout>
          <c:layoutTarget val="inner"/>
          <c:xMode val="edge"/>
          <c:yMode val="edge"/>
          <c:x val="7.459909191876217E-2"/>
          <c:y val="8.6419047121125955E-2"/>
          <c:w val="0.845448553131247"/>
          <c:h val="0.82437000464000731"/>
        </c:manualLayout>
      </c:layout>
      <c:pie3DChart>
        <c:varyColors val="1"/>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2013</c:v>
                </c:pt>
              </c:strCache>
            </c:strRef>
          </c:tx>
          <c:spPr>
            <a:solidFill>
              <a:srgbClr val="C00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Probleme</c:v>
                </c:pt>
                <c:pt idx="1">
                  <c:v>keine Probleme</c:v>
                </c:pt>
              </c:strCache>
            </c:strRef>
          </c:cat>
          <c:val>
            <c:numRef>
              <c:f>Tabelle1!$B$2:$B$3</c:f>
              <c:numCache>
                <c:formatCode>General</c:formatCode>
                <c:ptCount val="2"/>
                <c:pt idx="0">
                  <c:v>62.7</c:v>
                </c:pt>
                <c:pt idx="1">
                  <c:v>37.299999999999997</c:v>
                </c:pt>
              </c:numCache>
            </c:numRef>
          </c:val>
        </c:ser>
        <c:ser>
          <c:idx val="1"/>
          <c:order val="1"/>
          <c:tx>
            <c:strRef>
              <c:f>Tabelle1!$C$1</c:f>
              <c:strCache>
                <c:ptCount val="1"/>
                <c:pt idx="0">
                  <c:v>1999</c:v>
                </c:pt>
              </c:strCache>
            </c:strRef>
          </c:tx>
          <c:spPr>
            <a:solidFill>
              <a:schemeClr val="bg1">
                <a:lumMod val="75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Probleme</c:v>
                </c:pt>
                <c:pt idx="1">
                  <c:v>keine Probleme</c:v>
                </c:pt>
              </c:strCache>
            </c:strRef>
          </c:cat>
          <c:val>
            <c:numRef>
              <c:f>Tabelle1!$C$2:$C$3</c:f>
              <c:numCache>
                <c:formatCode>General</c:formatCode>
                <c:ptCount val="2"/>
                <c:pt idx="0">
                  <c:v>66.8</c:v>
                </c:pt>
                <c:pt idx="1">
                  <c:v>33.200000000000003</c:v>
                </c:pt>
              </c:numCache>
            </c:numRef>
          </c:val>
        </c:ser>
        <c:dLbls>
          <c:showLegendKey val="0"/>
          <c:showVal val="1"/>
          <c:showCatName val="0"/>
          <c:showSerName val="0"/>
          <c:showPercent val="0"/>
          <c:showBubbleSize val="0"/>
        </c:dLbls>
        <c:gapWidth val="100"/>
        <c:shape val="box"/>
        <c:axId val="367509728"/>
        <c:axId val="367510120"/>
        <c:axId val="0"/>
      </c:bar3DChart>
      <c:catAx>
        <c:axId val="367509728"/>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67510120"/>
        <c:crosses val="autoZero"/>
        <c:auto val="1"/>
        <c:lblAlgn val="ctr"/>
        <c:lblOffset val="100"/>
        <c:noMultiLvlLbl val="0"/>
      </c:catAx>
      <c:valAx>
        <c:axId val="367510120"/>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67509728"/>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10"/>
    </c:view3D>
    <c:floor>
      <c:thickness val="0"/>
    </c:floor>
    <c:sideWall>
      <c:thickness val="0"/>
    </c:sideWall>
    <c:backWall>
      <c:thickness val="0"/>
    </c:backWall>
    <c:plotArea>
      <c:layout>
        <c:manualLayout>
          <c:layoutTarget val="inner"/>
          <c:xMode val="edge"/>
          <c:yMode val="edge"/>
          <c:x val="7.459909191876217E-2"/>
          <c:y val="8.6419047121125955E-2"/>
          <c:w val="0.845448553131247"/>
          <c:h val="0.82437000464000731"/>
        </c:manualLayout>
      </c:layout>
      <c:pie3DChart>
        <c:varyColors val="1"/>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Probleme</c:v>
                </c:pt>
                <c:pt idx="1">
                  <c:v>keine Probleme</c:v>
                </c:pt>
              </c:strCache>
            </c:strRef>
          </c:cat>
          <c:val>
            <c:numRef>
              <c:f>Tabelle1!$B$2:$B$3</c:f>
              <c:numCache>
                <c:formatCode>General</c:formatCode>
                <c:ptCount val="2"/>
                <c:pt idx="0">
                  <c:v>59</c:v>
                </c:pt>
                <c:pt idx="1">
                  <c:v>41</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Probleme</c:v>
                </c:pt>
                <c:pt idx="1">
                  <c:v>keine Probleme</c:v>
                </c:pt>
              </c:strCache>
            </c:strRef>
          </c:cat>
          <c:val>
            <c:numRef>
              <c:f>Tabelle1!$C$2:$C$3</c:f>
              <c:numCache>
                <c:formatCode>General</c:formatCode>
                <c:ptCount val="2"/>
                <c:pt idx="0">
                  <c:v>66.400000000000006</c:v>
                </c:pt>
                <c:pt idx="1">
                  <c:v>33.6</c:v>
                </c:pt>
              </c:numCache>
            </c:numRef>
          </c:val>
        </c:ser>
        <c:dLbls>
          <c:showLegendKey val="0"/>
          <c:showVal val="1"/>
          <c:showCatName val="0"/>
          <c:showSerName val="0"/>
          <c:showPercent val="0"/>
          <c:showBubbleSize val="0"/>
        </c:dLbls>
        <c:gapWidth val="100"/>
        <c:shape val="box"/>
        <c:axId val="367511296"/>
        <c:axId val="367511688"/>
        <c:axId val="0"/>
      </c:bar3DChart>
      <c:catAx>
        <c:axId val="367511296"/>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67511688"/>
        <c:crosses val="autoZero"/>
        <c:auto val="1"/>
        <c:lblAlgn val="ctr"/>
        <c:lblOffset val="100"/>
        <c:noMultiLvlLbl val="0"/>
      </c:catAx>
      <c:valAx>
        <c:axId val="367511688"/>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67511296"/>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mind. 1 Problme</c:v>
                </c:pt>
                <c:pt idx="1">
                  <c:v>derzeit keine Probleme</c:v>
                </c:pt>
              </c:strCache>
            </c:strRef>
          </c:cat>
          <c:val>
            <c:numRef>
              <c:f>Tabelle1!$B$2:$B$3</c:f>
              <c:numCache>
                <c:formatCode>General</c:formatCode>
                <c:ptCount val="2"/>
                <c:pt idx="0">
                  <c:v>60.6</c:v>
                </c:pt>
                <c:pt idx="1">
                  <c:v>39.4</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mind. 1 Problme</c:v>
                </c:pt>
                <c:pt idx="1">
                  <c:v>derzeit keine Probleme</c:v>
                </c:pt>
              </c:strCache>
            </c:strRef>
          </c:cat>
          <c:val>
            <c:numRef>
              <c:f>Tabelle1!$C$2:$C$3</c:f>
              <c:numCache>
                <c:formatCode>General</c:formatCode>
                <c:ptCount val="2"/>
                <c:pt idx="0">
                  <c:v>69.7</c:v>
                </c:pt>
                <c:pt idx="1">
                  <c:v>30.3</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mind. 1 Problme</c:v>
                </c:pt>
                <c:pt idx="1">
                  <c:v>derzeit keine Probleme</c:v>
                </c:pt>
              </c:strCache>
            </c:strRef>
          </c:cat>
          <c:val>
            <c:numRef>
              <c:f>Tabelle1!$D$2:$D$3</c:f>
              <c:numCache>
                <c:formatCode>General</c:formatCode>
                <c:ptCount val="2"/>
                <c:pt idx="0">
                  <c:v>59.3</c:v>
                </c:pt>
                <c:pt idx="1">
                  <c:v>40.700000000000003</c:v>
                </c:pt>
              </c:numCache>
            </c:numRef>
          </c:val>
        </c:ser>
        <c:dLbls>
          <c:showLegendKey val="0"/>
          <c:showVal val="1"/>
          <c:showCatName val="0"/>
          <c:showSerName val="0"/>
          <c:showPercent val="0"/>
          <c:showBubbleSize val="0"/>
        </c:dLbls>
        <c:gapWidth val="100"/>
        <c:shape val="box"/>
        <c:axId val="367512472"/>
        <c:axId val="367512864"/>
        <c:axId val="0"/>
      </c:bar3DChart>
      <c:catAx>
        <c:axId val="367512472"/>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67512864"/>
        <c:crosses val="autoZero"/>
        <c:auto val="1"/>
        <c:lblAlgn val="ctr"/>
        <c:lblOffset val="100"/>
        <c:noMultiLvlLbl val="0"/>
      </c:catAx>
      <c:valAx>
        <c:axId val="367512864"/>
        <c:scaling>
          <c:orientation val="minMax"/>
          <c:max val="80"/>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67512472"/>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10"/>
    </c:view3D>
    <c:floor>
      <c:thickness val="0"/>
    </c:floor>
    <c:sideWall>
      <c:thickness val="0"/>
    </c:sideWall>
    <c:backWall>
      <c:thickness val="0"/>
    </c:backWall>
    <c:plotArea>
      <c:layout>
        <c:manualLayout>
          <c:layoutTarget val="inner"/>
          <c:xMode val="edge"/>
          <c:yMode val="edge"/>
          <c:x val="0.15208333333333332"/>
          <c:y val="0.16250000000000001"/>
          <c:w val="0.6875"/>
          <c:h val="0.66874999999999996"/>
        </c:manualLayout>
      </c:layout>
      <c:pie3DChart>
        <c:varyColors val="1"/>
        <c:ser>
          <c:idx val="0"/>
          <c:order val="0"/>
          <c:tx>
            <c:strRef>
              <c:f>Tabelle1!$B$1</c:f>
              <c:strCache>
                <c:ptCount val="1"/>
                <c:pt idx="0">
                  <c:v>Anzahl</c:v>
                </c:pt>
              </c:strCache>
            </c:strRef>
          </c:tx>
          <c:spPr>
            <a:solidFill>
              <a:srgbClr val="FF0000"/>
            </a:solidFill>
          </c:spPr>
          <c:dPt>
            <c:idx val="0"/>
            <c:bubble3D val="0"/>
            <c:spPr>
              <a:solidFill>
                <a:srgbClr val="92D050"/>
              </a:solidFill>
            </c:spPr>
          </c:dPt>
          <c:dPt>
            <c:idx val="1"/>
            <c:bubble3D val="0"/>
            <c:spPr>
              <a:solidFill>
                <a:srgbClr val="FF9393"/>
              </a:solidFill>
            </c:spPr>
          </c:dPt>
          <c:dPt>
            <c:idx val="2"/>
            <c:bubble3D val="0"/>
            <c:spPr>
              <a:solidFill>
                <a:srgbClr val="FF6161"/>
              </a:solidFill>
            </c:spPr>
          </c:dPt>
          <c:dLbls>
            <c:numFmt formatCode="0.0%" sourceLinked="0"/>
            <c:spPr>
              <a:noFill/>
              <a:ln>
                <a:noFill/>
              </a:ln>
              <a:effectLst/>
            </c:spPr>
            <c:txPr>
              <a:bodyPr/>
              <a:lstStyle/>
              <a:p>
                <a:pPr>
                  <a:defRPr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15:layout/>
              </c:ext>
            </c:extLst>
          </c:dLbls>
          <c:cat>
            <c:strRef>
              <c:f>Tabelle1!$A$2:$A$5</c:f>
              <c:strCache>
                <c:ptCount val="4"/>
                <c:pt idx="0">
                  <c:v>derzeit keine Probleme</c:v>
                </c:pt>
                <c:pt idx="1">
                  <c:v>1 Nennung</c:v>
                </c:pt>
                <c:pt idx="2">
                  <c:v>2 Nennungen</c:v>
                </c:pt>
                <c:pt idx="3">
                  <c:v>3 Nennungen</c:v>
                </c:pt>
              </c:strCache>
            </c:strRef>
          </c:cat>
          <c:val>
            <c:numRef>
              <c:f>Tabelle1!$B$2:$B$5</c:f>
              <c:numCache>
                <c:formatCode>General</c:formatCode>
                <c:ptCount val="4"/>
                <c:pt idx="0">
                  <c:v>37.299999999999997</c:v>
                </c:pt>
                <c:pt idx="1">
                  <c:v>18.100000000000001</c:v>
                </c:pt>
                <c:pt idx="2">
                  <c:v>19.399999999999999</c:v>
                </c:pt>
                <c:pt idx="3">
                  <c:v>25.3</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15"/>
      <c:depthPercent val="60"/>
      <c:rAngAx val="1"/>
    </c:view3D>
    <c:floor>
      <c:thickness val="0"/>
    </c:floor>
    <c:sideWall>
      <c:thickness val="0"/>
    </c:sideWall>
    <c:backWall>
      <c:thickness val="0"/>
    </c:backWall>
    <c:plotArea>
      <c:layout>
        <c:manualLayout>
          <c:layoutTarget val="inner"/>
          <c:xMode val="edge"/>
          <c:yMode val="edge"/>
          <c:x val="0.45503796008960007"/>
          <c:y val="8.1911625455617948E-2"/>
          <c:w val="0.51685782048074491"/>
          <c:h val="0.88053754602378864"/>
        </c:manualLayout>
      </c:layout>
      <c:bar3DChart>
        <c:barDir val="bar"/>
        <c:grouping val="clustered"/>
        <c:varyColors val="0"/>
        <c:ser>
          <c:idx val="0"/>
          <c:order val="0"/>
          <c:tx>
            <c:strRef>
              <c:f>Tabelle1!$B$1</c:f>
              <c:strCache>
                <c:ptCount val="1"/>
                <c:pt idx="0">
                  <c:v>Spalte1</c:v>
                </c:pt>
              </c:strCache>
            </c:strRef>
          </c:tx>
          <c:spPr>
            <a:solidFill>
              <a:srgbClr val="FF0000"/>
            </a:solidFill>
          </c:spPr>
          <c:invertIfNegative val="0"/>
          <c:dLbls>
            <c:dLbl>
              <c:idx val="0"/>
              <c:layout>
                <c:manualLayout>
                  <c:x val="1.2331324991995761E-3"/>
                  <c:y val="4.694407957227536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sz="16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Tabelle1!$A$2:$A$12</c:f>
              <c:strCache>
                <c:ptCount val="11"/>
                <c:pt idx="0">
                  <c:v>Schule/Ausb./Studium/Beruf</c:v>
                </c:pt>
                <c:pt idx="1">
                  <c:v>Schulstress (Studium-/Arbeit-)</c:v>
                </c:pt>
                <c:pt idx="2">
                  <c:v>zu wenig Freizeit/Zeit für Freunde</c:v>
                </c:pt>
                <c:pt idx="3">
                  <c:v>Freizeitgestaltung</c:v>
                </c:pt>
                <c:pt idx="4">
                  <c:v>sonstiges</c:v>
                </c:pt>
                <c:pt idx="5">
                  <c:v>Mobilität</c:v>
                </c:pt>
                <c:pt idx="6">
                  <c:v>persönliche Probleme</c:v>
                </c:pt>
                <c:pt idx="7">
                  <c:v>finanzielle Probleme</c:v>
                </c:pt>
                <c:pt idx="8">
                  <c:v>Beziehungsprobleme</c:v>
                </c:pt>
                <c:pt idx="9">
                  <c:v>familiäre Probleme</c:v>
                </c:pt>
                <c:pt idx="10">
                  <c:v>Freundschaften</c:v>
                </c:pt>
              </c:strCache>
            </c:strRef>
          </c:cat>
          <c:val>
            <c:numRef>
              <c:f>Tabelle1!$B$2:$B$12</c:f>
              <c:numCache>
                <c:formatCode>General</c:formatCode>
                <c:ptCount val="11"/>
                <c:pt idx="0">
                  <c:v>30.3</c:v>
                </c:pt>
                <c:pt idx="1">
                  <c:v>8.6999999999999993</c:v>
                </c:pt>
                <c:pt idx="2">
                  <c:v>8.6</c:v>
                </c:pt>
                <c:pt idx="3">
                  <c:v>8.1</c:v>
                </c:pt>
                <c:pt idx="4">
                  <c:v>7.9</c:v>
                </c:pt>
                <c:pt idx="5">
                  <c:v>7.6</c:v>
                </c:pt>
                <c:pt idx="6">
                  <c:v>7.4</c:v>
                </c:pt>
                <c:pt idx="7">
                  <c:v>6.8</c:v>
                </c:pt>
                <c:pt idx="8">
                  <c:v>5.5</c:v>
                </c:pt>
                <c:pt idx="9">
                  <c:v>5.0999999999999996</c:v>
                </c:pt>
                <c:pt idx="10">
                  <c:v>3.9</c:v>
                </c:pt>
              </c:numCache>
            </c:numRef>
          </c:val>
        </c:ser>
        <c:dLbls>
          <c:showLegendKey val="0"/>
          <c:showVal val="0"/>
          <c:showCatName val="0"/>
          <c:showSerName val="0"/>
          <c:showPercent val="0"/>
          <c:showBubbleSize val="0"/>
        </c:dLbls>
        <c:gapWidth val="50"/>
        <c:shape val="box"/>
        <c:axId val="367514040"/>
        <c:axId val="367514432"/>
        <c:axId val="0"/>
      </c:bar3DChart>
      <c:catAx>
        <c:axId val="367514040"/>
        <c:scaling>
          <c:orientation val="maxMin"/>
        </c:scaling>
        <c:delete val="0"/>
        <c:axPos val="l"/>
        <c:numFmt formatCode="General" sourceLinked="1"/>
        <c:majorTickMark val="out"/>
        <c:minorTickMark val="none"/>
        <c:tickLblPos val="nextTo"/>
        <c:spPr>
          <a:ln>
            <a:solidFill>
              <a:schemeClr val="tx2">
                <a:lumMod val="75000"/>
              </a:schemeClr>
            </a:solidFill>
          </a:ln>
        </c:spPr>
        <c:txPr>
          <a:bodyPr/>
          <a:lstStyle/>
          <a:p>
            <a:pPr>
              <a:defRPr sz="1600" b="1">
                <a:solidFill>
                  <a:schemeClr val="tx2">
                    <a:lumMod val="75000"/>
                  </a:schemeClr>
                </a:solidFill>
              </a:defRPr>
            </a:pPr>
            <a:endParaRPr lang="de-DE"/>
          </a:p>
        </c:txPr>
        <c:crossAx val="367514432"/>
        <c:crosses val="autoZero"/>
        <c:auto val="1"/>
        <c:lblAlgn val="ctr"/>
        <c:lblOffset val="100"/>
        <c:noMultiLvlLbl val="0"/>
      </c:catAx>
      <c:valAx>
        <c:axId val="367514432"/>
        <c:scaling>
          <c:orientation val="minMax"/>
        </c:scaling>
        <c:delete val="0"/>
        <c:axPos val="t"/>
        <c:majorGridlines>
          <c:spPr>
            <a:ln>
              <a:solidFill>
                <a:schemeClr val="bg1">
                  <a:lumMod val="65000"/>
                </a:schemeClr>
              </a:solidFill>
            </a:ln>
          </c:spPr>
        </c:majorGridlines>
        <c:numFmt formatCode="General" sourceLinked="1"/>
        <c:majorTickMark val="out"/>
        <c:minorTickMark val="none"/>
        <c:tickLblPos val="nextTo"/>
        <c:txPr>
          <a:bodyPr/>
          <a:lstStyle/>
          <a:p>
            <a:pPr>
              <a:defRPr b="1">
                <a:solidFill>
                  <a:schemeClr val="tx2">
                    <a:lumMod val="75000"/>
                  </a:schemeClr>
                </a:solidFill>
              </a:defRPr>
            </a:pPr>
            <a:endParaRPr lang="de-DE"/>
          </a:p>
        </c:txPr>
        <c:crossAx val="367514040"/>
        <c:crosses val="autoZero"/>
        <c:crossBetween val="between"/>
        <c:majorUnit val="10"/>
      </c:valAx>
    </c:plotArea>
    <c:plotVisOnly val="1"/>
    <c:dispBlanksAs val="gap"/>
    <c:showDLblsOverMax val="0"/>
  </c:chart>
  <c:txPr>
    <a:bodyPr/>
    <a:lstStyle/>
    <a:p>
      <a:pPr>
        <a:defRPr sz="1800"/>
      </a:pPr>
      <a:endParaRPr lang="de-DE"/>
    </a:p>
  </c:txPr>
  <c:externalData r:id="rId1">
    <c:autoUpdate val="0"/>
  </c:externalData>
  <c:userShapes r:id="rId2"/>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340"/>
      <c:depthPercent val="100"/>
      <c:rAngAx val="0"/>
      <c:perspective val="10"/>
    </c:view3D>
    <c:floor>
      <c:thickness val="0"/>
    </c:floor>
    <c:sideWall>
      <c:thickness val="0"/>
    </c:sideWall>
    <c:backWall>
      <c:thickness val="0"/>
    </c:backWall>
    <c:plotArea>
      <c:layout>
        <c:manualLayout>
          <c:layoutTarget val="inner"/>
          <c:xMode val="edge"/>
          <c:yMode val="edge"/>
          <c:x val="7.459909191876217E-2"/>
          <c:y val="8.6419047121125955E-2"/>
          <c:w val="0.845448553131247"/>
          <c:h val="0.82437000464000731"/>
        </c:manualLayout>
      </c:layout>
      <c:pie3DChart>
        <c:varyColors val="1"/>
        <c:ser>
          <c:idx val="0"/>
          <c:order val="0"/>
          <c:tx>
            <c:strRef>
              <c:f>Tabelle1!$B$1</c:f>
              <c:strCache>
                <c:ptCount val="1"/>
                <c:pt idx="0">
                  <c:v>Anzahl</c:v>
                </c:pt>
              </c:strCache>
            </c:strRef>
          </c:tx>
          <c:dPt>
            <c:idx val="0"/>
            <c:bubble3D val="0"/>
            <c:explosion val="9"/>
            <c:spPr>
              <a:solidFill>
                <a:srgbClr val="0070C0"/>
              </a:solidFill>
            </c:spPr>
          </c:dPt>
          <c:dPt>
            <c:idx val="1"/>
            <c:bubble3D val="0"/>
            <c:spPr>
              <a:solidFill>
                <a:srgbClr val="CC99FF"/>
              </a:solidFill>
            </c:spPr>
          </c:dPt>
          <c:dPt>
            <c:idx val="2"/>
            <c:bubble3D val="0"/>
            <c:spPr>
              <a:solidFill>
                <a:srgbClr val="C0C0C0"/>
              </a:solidFill>
            </c:spPr>
          </c:dPt>
          <c:dLbls>
            <c:dLbl>
              <c:idx val="0"/>
              <c:layout>
                <c:manualLayout>
                  <c:x val="-0.20962944315970422"/>
                  <c:y val="-0.11561665820914806"/>
                </c:manualLayout>
              </c:layout>
              <c:numFmt formatCode="0.0%" sourceLinked="0"/>
              <c:spPr>
                <a:noFill/>
                <a:ln>
                  <a:noFill/>
                </a:ln>
                <a:effectLst/>
              </c:spPr>
              <c:txPr>
                <a:bodyPr/>
                <a:lstStyle/>
                <a:p>
                  <a:pPr>
                    <a:defRPr sz="1100">
                      <a:solidFill>
                        <a:schemeClr val="bg1"/>
                      </a:solidFill>
                    </a:defRPr>
                  </a:pPr>
                  <a:endParaRPr lang="de-DE"/>
                </a:p>
              </c:txPr>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1"/>
              <c:layout>
                <c:manualLayout>
                  <c:x val="0.16188138807742766"/>
                  <c:y val="1.7291246918510556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2"/>
              <c:layout>
                <c:manualLayout>
                  <c:x val="2.8185375436175782E-2"/>
                  <c:y val="-9.5334752595057012E-3"/>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numFmt formatCode="0.0%" sourceLinked="0"/>
            <c:spPr>
              <a:noFill/>
              <a:ln>
                <a:noFill/>
              </a:ln>
              <a:effectLst/>
            </c:spPr>
            <c:txPr>
              <a:bodyPr/>
              <a:lstStyle/>
              <a:p>
                <a:pPr>
                  <a:defRPr sz="1100"/>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Tabelle1!$A$2:$A$4</c:f>
              <c:strCache>
                <c:ptCount val="3"/>
                <c:pt idx="0">
                  <c:v>im Wohnort</c:v>
                </c:pt>
                <c:pt idx="1">
                  <c:v>in anderen Orten</c:v>
                </c:pt>
                <c:pt idx="2">
                  <c:v>k. A.</c:v>
                </c:pt>
              </c:strCache>
            </c:strRef>
          </c:cat>
          <c:val>
            <c:numRef>
              <c:f>Tabelle1!$B$2:$B$4</c:f>
              <c:numCache>
                <c:formatCode>General</c:formatCode>
                <c:ptCount val="3"/>
                <c:pt idx="0">
                  <c:v>66</c:v>
                </c:pt>
                <c:pt idx="1">
                  <c:v>32.1</c:v>
                </c:pt>
                <c:pt idx="2">
                  <c:v>2</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200" b="1">
          <a:solidFill>
            <a:schemeClr val="tx2">
              <a:lumMod val="75000"/>
            </a:schemeClr>
          </a:solidFill>
        </a:defRPr>
      </a:pPr>
      <a:endParaRPr lang="de-DE"/>
    </a:p>
  </c:txPr>
  <c:externalData r:id="rId1">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0"/>
      <c:depthPercent val="100"/>
      <c:rAngAx val="0"/>
      <c:perspective val="10"/>
    </c:view3D>
    <c:floor>
      <c:thickness val="0"/>
    </c:floor>
    <c:sideWall>
      <c:thickness val="0"/>
    </c:sideWall>
    <c:backWall>
      <c:thickness val="0"/>
    </c:backWall>
    <c:plotArea>
      <c:layout>
        <c:manualLayout>
          <c:layoutTarget val="inner"/>
          <c:xMode val="edge"/>
          <c:yMode val="edge"/>
          <c:x val="0.14506526232026612"/>
          <c:y val="6.4516751225172517E-2"/>
          <c:w val="0.6875"/>
          <c:h val="0.66874999999999996"/>
        </c:manualLayout>
      </c:layout>
      <c:pie3DChart>
        <c:varyColors val="1"/>
        <c:ser>
          <c:idx val="0"/>
          <c:order val="0"/>
          <c:tx>
            <c:strRef>
              <c:f>Tabelle1!$B$1</c:f>
              <c:strCache>
                <c:ptCount val="1"/>
                <c:pt idx="0">
                  <c:v>Anzahl</c:v>
                </c:pt>
              </c:strCache>
            </c:strRef>
          </c:tx>
          <c:spPr>
            <a:solidFill>
              <a:srgbClr val="FF0000"/>
            </a:solidFill>
          </c:spPr>
          <c:dPt>
            <c:idx val="0"/>
            <c:bubble3D val="0"/>
            <c:explosion val="13"/>
          </c:dPt>
          <c:dPt>
            <c:idx val="1"/>
            <c:bubble3D val="0"/>
            <c:spPr>
              <a:solidFill>
                <a:srgbClr val="92D050"/>
              </a:solidFill>
            </c:spPr>
          </c:dPt>
          <c:dLbls>
            <c:dLbl>
              <c:idx val="0"/>
              <c:layout>
                <c:manualLayout>
                  <c:x val="-0.21756004022944042"/>
                  <c:y val="-0.19436883556148082"/>
                </c:manualLayout>
              </c:layout>
              <c:numFmt formatCode="0.0%" sourceLinked="0"/>
              <c:spPr/>
              <c:txPr>
                <a:bodyPr/>
                <a:lstStyle/>
                <a:p>
                  <a:pPr>
                    <a:defRPr sz="800" b="1">
                      <a:solidFill>
                        <a:schemeClr val="bg1"/>
                      </a:solidFill>
                    </a:defRPr>
                  </a:pPr>
                  <a:endParaRPr lang="de-DE"/>
                </a:p>
              </c:txPr>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numFmt formatCode="0.0%" sourceLinked="0"/>
            <c:spPr>
              <a:noFill/>
              <a:ln>
                <a:noFill/>
              </a:ln>
              <a:effectLst/>
            </c:spPr>
            <c:txPr>
              <a:bodyPr/>
              <a:lstStyle/>
              <a:p>
                <a:pPr>
                  <a:defRPr sz="800"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15:layout/>
              </c:ext>
            </c:extLst>
          </c:dLbls>
          <c:cat>
            <c:strRef>
              <c:f>Tabelle1!$A$2:$A$3</c:f>
              <c:strCache>
                <c:ptCount val="2"/>
                <c:pt idx="0">
                  <c:v>min. 1 Problem</c:v>
                </c:pt>
                <c:pt idx="1">
                  <c:v>zurzeit keine Probleme</c:v>
                </c:pt>
              </c:strCache>
            </c:strRef>
          </c:cat>
          <c:val>
            <c:numRef>
              <c:f>Tabelle1!$B$2:$B$3</c:f>
              <c:numCache>
                <c:formatCode>General</c:formatCode>
                <c:ptCount val="2"/>
                <c:pt idx="0">
                  <c:v>772</c:v>
                </c:pt>
                <c:pt idx="1">
                  <c:v>459</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15"/>
      <c:depthPercent val="60"/>
      <c:rAngAx val="1"/>
    </c:view3D>
    <c:floor>
      <c:thickness val="0"/>
    </c:floor>
    <c:sideWall>
      <c:thickness val="0"/>
    </c:sideWall>
    <c:backWall>
      <c:thickness val="0"/>
    </c:backWall>
    <c:plotArea>
      <c:layout>
        <c:manualLayout>
          <c:layoutTarget val="inner"/>
          <c:xMode val="edge"/>
          <c:yMode val="edge"/>
          <c:x val="0.45503796008960007"/>
          <c:y val="0.1429625696859893"/>
          <c:w val="0.51685782048074491"/>
          <c:h val="0.81948658126305052"/>
        </c:manualLayout>
      </c:layout>
      <c:bar3DChart>
        <c:barDir val="bar"/>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2331324991995761E-3"/>
                  <c:y val="4.694407957227536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sz="1400" b="1">
                    <a:solidFill>
                      <a:srgbClr val="17375E"/>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Tabelle1!$A$2:$A$12</c:f>
              <c:strCache>
                <c:ptCount val="11"/>
                <c:pt idx="0">
                  <c:v>Schule/Ausb./Studium/Beruf</c:v>
                </c:pt>
                <c:pt idx="1">
                  <c:v>Schulstress (Studium-/Arbeit-)</c:v>
                </c:pt>
                <c:pt idx="2">
                  <c:v>zu wenig Freizeit/Zeit für Freunde</c:v>
                </c:pt>
                <c:pt idx="3">
                  <c:v>Freizeitgestaltung</c:v>
                </c:pt>
                <c:pt idx="4">
                  <c:v>sonstiges</c:v>
                </c:pt>
                <c:pt idx="5">
                  <c:v>Mobilität</c:v>
                </c:pt>
                <c:pt idx="6">
                  <c:v>persönliche Probleme</c:v>
                </c:pt>
                <c:pt idx="7">
                  <c:v>finanzielle Probleme</c:v>
                </c:pt>
                <c:pt idx="8">
                  <c:v>Beziehungsprobleme</c:v>
                </c:pt>
                <c:pt idx="9">
                  <c:v>familiäre Probleme</c:v>
                </c:pt>
                <c:pt idx="10">
                  <c:v>Freundschaften</c:v>
                </c:pt>
              </c:strCache>
            </c:strRef>
          </c:cat>
          <c:val>
            <c:numRef>
              <c:f>Tabelle1!$B$2:$B$12</c:f>
              <c:numCache>
                <c:formatCode>General</c:formatCode>
                <c:ptCount val="11"/>
                <c:pt idx="0">
                  <c:v>32.200000000000003</c:v>
                </c:pt>
                <c:pt idx="1">
                  <c:v>6.7</c:v>
                </c:pt>
                <c:pt idx="2">
                  <c:v>7.4</c:v>
                </c:pt>
                <c:pt idx="3">
                  <c:v>9.3000000000000007</c:v>
                </c:pt>
                <c:pt idx="4">
                  <c:v>10.9</c:v>
                </c:pt>
                <c:pt idx="5">
                  <c:v>6.7</c:v>
                </c:pt>
                <c:pt idx="6">
                  <c:v>7</c:v>
                </c:pt>
                <c:pt idx="7">
                  <c:v>7.3</c:v>
                </c:pt>
                <c:pt idx="8">
                  <c:v>5.5</c:v>
                </c:pt>
                <c:pt idx="9">
                  <c:v>3.6</c:v>
                </c:pt>
                <c:pt idx="10">
                  <c:v>3.4</c:v>
                </c:pt>
              </c:numCache>
            </c:numRef>
          </c:val>
        </c:ser>
        <c:ser>
          <c:idx val="1"/>
          <c:order val="1"/>
          <c:tx>
            <c:strRef>
              <c:f>Tabelle1!$C$1</c:f>
              <c:strCache>
                <c:ptCount val="1"/>
                <c:pt idx="0">
                  <c:v>weiblich</c:v>
                </c:pt>
              </c:strCache>
            </c:strRef>
          </c:tx>
          <c:spPr>
            <a:solidFill>
              <a:srgbClr val="FF99CC"/>
            </a:solidFill>
          </c:spPr>
          <c:invertIfNegative val="0"/>
          <c:dLbls>
            <c:spPr>
              <a:noFill/>
              <a:ln>
                <a:noFill/>
              </a:ln>
              <a:effectLst/>
            </c:spPr>
            <c:txPr>
              <a:bodyPr/>
              <a:lstStyle/>
              <a:p>
                <a:pPr>
                  <a:defRPr sz="1400" b="1">
                    <a:solidFill>
                      <a:srgbClr val="17375E"/>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Tabelle1!$A$2:$A$12</c:f>
              <c:strCache>
                <c:ptCount val="11"/>
                <c:pt idx="0">
                  <c:v>Schule/Ausb./Studium/Beruf</c:v>
                </c:pt>
                <c:pt idx="1">
                  <c:v>Schulstress (Studium-/Arbeit-)</c:v>
                </c:pt>
                <c:pt idx="2">
                  <c:v>zu wenig Freizeit/Zeit für Freunde</c:v>
                </c:pt>
                <c:pt idx="3">
                  <c:v>Freizeitgestaltung</c:v>
                </c:pt>
                <c:pt idx="4">
                  <c:v>sonstiges</c:v>
                </c:pt>
                <c:pt idx="5">
                  <c:v>Mobilität</c:v>
                </c:pt>
                <c:pt idx="6">
                  <c:v>persönliche Probleme</c:v>
                </c:pt>
                <c:pt idx="7">
                  <c:v>finanzielle Probleme</c:v>
                </c:pt>
                <c:pt idx="8">
                  <c:v>Beziehungsprobleme</c:v>
                </c:pt>
                <c:pt idx="9">
                  <c:v>familiäre Probleme</c:v>
                </c:pt>
                <c:pt idx="10">
                  <c:v>Freundschaften</c:v>
                </c:pt>
              </c:strCache>
            </c:strRef>
          </c:cat>
          <c:val>
            <c:numRef>
              <c:f>Tabelle1!$C$2:$C$12</c:f>
              <c:numCache>
                <c:formatCode>General</c:formatCode>
                <c:ptCount val="11"/>
                <c:pt idx="0">
                  <c:v>28.2</c:v>
                </c:pt>
                <c:pt idx="1">
                  <c:v>10.4</c:v>
                </c:pt>
                <c:pt idx="2">
                  <c:v>9.6</c:v>
                </c:pt>
                <c:pt idx="3">
                  <c:v>7.1</c:v>
                </c:pt>
                <c:pt idx="4">
                  <c:v>5.5</c:v>
                </c:pt>
                <c:pt idx="5">
                  <c:v>8.3000000000000007</c:v>
                </c:pt>
                <c:pt idx="6">
                  <c:v>7.8</c:v>
                </c:pt>
                <c:pt idx="7">
                  <c:v>6.4</c:v>
                </c:pt>
                <c:pt idx="8">
                  <c:v>5.5</c:v>
                </c:pt>
                <c:pt idx="9">
                  <c:v>6.3</c:v>
                </c:pt>
                <c:pt idx="10">
                  <c:v>4.4000000000000004</c:v>
                </c:pt>
              </c:numCache>
            </c:numRef>
          </c:val>
        </c:ser>
        <c:dLbls>
          <c:showLegendKey val="0"/>
          <c:showVal val="0"/>
          <c:showCatName val="0"/>
          <c:showSerName val="0"/>
          <c:showPercent val="0"/>
          <c:showBubbleSize val="0"/>
        </c:dLbls>
        <c:gapWidth val="50"/>
        <c:shape val="box"/>
        <c:axId val="367515608"/>
        <c:axId val="367516000"/>
        <c:axId val="0"/>
      </c:bar3DChart>
      <c:catAx>
        <c:axId val="367515608"/>
        <c:scaling>
          <c:orientation val="maxMin"/>
        </c:scaling>
        <c:delete val="0"/>
        <c:axPos val="l"/>
        <c:numFmt formatCode="General" sourceLinked="1"/>
        <c:majorTickMark val="out"/>
        <c:minorTickMark val="none"/>
        <c:tickLblPos val="nextTo"/>
        <c:spPr>
          <a:ln>
            <a:solidFill>
              <a:schemeClr val="tx2">
                <a:lumMod val="75000"/>
              </a:schemeClr>
            </a:solidFill>
          </a:ln>
        </c:spPr>
        <c:txPr>
          <a:bodyPr/>
          <a:lstStyle/>
          <a:p>
            <a:pPr>
              <a:defRPr sz="1600" b="1">
                <a:solidFill>
                  <a:srgbClr val="17375E"/>
                </a:solidFill>
              </a:defRPr>
            </a:pPr>
            <a:endParaRPr lang="de-DE"/>
          </a:p>
        </c:txPr>
        <c:crossAx val="367516000"/>
        <c:crosses val="autoZero"/>
        <c:auto val="1"/>
        <c:lblAlgn val="ctr"/>
        <c:lblOffset val="100"/>
        <c:noMultiLvlLbl val="0"/>
      </c:catAx>
      <c:valAx>
        <c:axId val="367516000"/>
        <c:scaling>
          <c:orientation val="minMax"/>
        </c:scaling>
        <c:delete val="0"/>
        <c:axPos val="t"/>
        <c:majorGridlines>
          <c:spPr>
            <a:ln>
              <a:solidFill>
                <a:schemeClr val="bg1">
                  <a:lumMod val="65000"/>
                </a:schemeClr>
              </a:solidFill>
            </a:ln>
          </c:spPr>
        </c:majorGridlines>
        <c:numFmt formatCode="General" sourceLinked="1"/>
        <c:majorTickMark val="out"/>
        <c:minorTickMark val="none"/>
        <c:tickLblPos val="nextTo"/>
        <c:txPr>
          <a:bodyPr/>
          <a:lstStyle/>
          <a:p>
            <a:pPr>
              <a:defRPr b="1">
                <a:solidFill>
                  <a:schemeClr val="tx2">
                    <a:lumMod val="75000"/>
                  </a:schemeClr>
                </a:solidFill>
              </a:defRPr>
            </a:pPr>
            <a:endParaRPr lang="de-DE"/>
          </a:p>
        </c:txPr>
        <c:crossAx val="367515608"/>
        <c:crosses val="autoZero"/>
        <c:crossBetween val="between"/>
        <c:majorUnit val="10"/>
      </c:valAx>
    </c:plotArea>
    <c:legend>
      <c:legendPos val="t"/>
      <c:layout/>
      <c:overlay val="0"/>
      <c:txPr>
        <a:bodyPr/>
        <a:lstStyle/>
        <a:p>
          <a:pPr>
            <a:defRPr b="1">
              <a:solidFill>
                <a:srgbClr val="17375E"/>
              </a:solidFill>
            </a:defRPr>
          </a:pPr>
          <a:endParaRPr lang="de-DE"/>
        </a:p>
      </c:txPr>
    </c:legend>
    <c:plotVisOnly val="1"/>
    <c:dispBlanksAs val="gap"/>
    <c:showDLblsOverMax val="0"/>
  </c:chart>
  <c:txPr>
    <a:bodyPr/>
    <a:lstStyle/>
    <a:p>
      <a:pPr>
        <a:defRPr sz="1800"/>
      </a:pPr>
      <a:endParaRPr lang="de-DE"/>
    </a:p>
  </c:txPr>
  <c:externalData r:id="rId1">
    <c:autoUpdate val="0"/>
  </c:externalData>
  <c:userShapes r:id="rId2"/>
</c:chartSpace>
</file>

<file path=ppt/charts/chart24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0"/>
      <c:depthPercent val="100"/>
      <c:rAngAx val="0"/>
      <c:perspective val="10"/>
    </c:view3D>
    <c:floor>
      <c:thickness val="0"/>
    </c:floor>
    <c:sideWall>
      <c:thickness val="0"/>
    </c:sideWall>
    <c:backWall>
      <c:thickness val="0"/>
    </c:backWall>
    <c:plotArea>
      <c:layout>
        <c:manualLayout>
          <c:layoutTarget val="inner"/>
          <c:xMode val="edge"/>
          <c:yMode val="edge"/>
          <c:x val="0.14506526232026612"/>
          <c:y val="6.4516751225172517E-2"/>
          <c:w val="0.6875"/>
          <c:h val="0.66874999999999996"/>
        </c:manualLayout>
      </c:layout>
      <c:pie3DChart>
        <c:varyColors val="1"/>
        <c:ser>
          <c:idx val="0"/>
          <c:order val="0"/>
          <c:tx>
            <c:strRef>
              <c:f>Tabelle1!$B$1</c:f>
              <c:strCache>
                <c:ptCount val="1"/>
                <c:pt idx="0">
                  <c:v>Anzahl</c:v>
                </c:pt>
              </c:strCache>
            </c:strRef>
          </c:tx>
          <c:spPr>
            <a:solidFill>
              <a:srgbClr val="FF0000"/>
            </a:solidFill>
          </c:spPr>
          <c:dPt>
            <c:idx val="0"/>
            <c:bubble3D val="0"/>
            <c:explosion val="13"/>
          </c:dPt>
          <c:dPt>
            <c:idx val="1"/>
            <c:bubble3D val="0"/>
            <c:spPr>
              <a:solidFill>
                <a:srgbClr val="92D050"/>
              </a:solidFill>
            </c:spPr>
          </c:dPt>
          <c:dLbls>
            <c:dLbl>
              <c:idx val="0"/>
              <c:layout>
                <c:manualLayout>
                  <c:x val="-0.21756004022944042"/>
                  <c:y val="-0.19436883556148082"/>
                </c:manualLayout>
              </c:layout>
              <c:numFmt formatCode="0.0%" sourceLinked="0"/>
              <c:spPr/>
              <c:txPr>
                <a:bodyPr/>
                <a:lstStyle/>
                <a:p>
                  <a:pPr>
                    <a:defRPr sz="800" b="1">
                      <a:solidFill>
                        <a:schemeClr val="bg1"/>
                      </a:solidFill>
                    </a:defRPr>
                  </a:pPr>
                  <a:endParaRPr lang="de-DE"/>
                </a:p>
              </c:txPr>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numFmt formatCode="0.0%" sourceLinked="0"/>
            <c:spPr>
              <a:noFill/>
              <a:ln>
                <a:noFill/>
              </a:ln>
              <a:effectLst/>
            </c:spPr>
            <c:txPr>
              <a:bodyPr/>
              <a:lstStyle/>
              <a:p>
                <a:pPr>
                  <a:defRPr sz="800"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15:layout/>
              </c:ext>
            </c:extLst>
          </c:dLbls>
          <c:cat>
            <c:strRef>
              <c:f>Tabelle1!$A$2:$A$3</c:f>
              <c:strCache>
                <c:ptCount val="2"/>
                <c:pt idx="0">
                  <c:v>min. 1 Problem</c:v>
                </c:pt>
                <c:pt idx="1">
                  <c:v>zurzeit keine Probleme</c:v>
                </c:pt>
              </c:strCache>
            </c:strRef>
          </c:cat>
          <c:val>
            <c:numRef>
              <c:f>Tabelle1!$B$2:$B$3</c:f>
              <c:numCache>
                <c:formatCode>General</c:formatCode>
                <c:ptCount val="2"/>
                <c:pt idx="0">
                  <c:v>772</c:v>
                </c:pt>
                <c:pt idx="1">
                  <c:v>459</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15"/>
      <c:depthPercent val="60"/>
      <c:rAngAx val="1"/>
    </c:view3D>
    <c:floor>
      <c:thickness val="0"/>
    </c:floor>
    <c:sideWall>
      <c:thickness val="0"/>
    </c:sideWall>
    <c:backWall>
      <c:thickness val="0"/>
    </c:backWall>
    <c:plotArea>
      <c:layout>
        <c:manualLayout>
          <c:layoutTarget val="inner"/>
          <c:xMode val="edge"/>
          <c:yMode val="edge"/>
          <c:x val="0.45503796008960007"/>
          <c:y val="0.1429625696859893"/>
          <c:w val="0.51685782048074491"/>
          <c:h val="0.81948658126305052"/>
        </c:manualLayout>
      </c:layout>
      <c:bar3DChart>
        <c:barDir val="bar"/>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2331324991995761E-3"/>
                  <c:y val="4.694407957227536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sz="1200" b="1">
                    <a:solidFill>
                      <a:srgbClr val="17375E"/>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Tabelle1!$A$2:$A$12</c:f>
              <c:strCache>
                <c:ptCount val="11"/>
                <c:pt idx="0">
                  <c:v>Schule/Ausb./Studium/Beruf</c:v>
                </c:pt>
                <c:pt idx="1">
                  <c:v>Schulstress (Studium-/Arbeit-)</c:v>
                </c:pt>
                <c:pt idx="2">
                  <c:v>zu wenig Freizeit/Zeit für Freunde</c:v>
                </c:pt>
                <c:pt idx="3">
                  <c:v>Freizeitgestaltung</c:v>
                </c:pt>
                <c:pt idx="4">
                  <c:v>sonstiges</c:v>
                </c:pt>
                <c:pt idx="5">
                  <c:v>Mobilität</c:v>
                </c:pt>
                <c:pt idx="6">
                  <c:v>persönliche Probleme</c:v>
                </c:pt>
                <c:pt idx="7">
                  <c:v>finanzielle Probleme</c:v>
                </c:pt>
                <c:pt idx="8">
                  <c:v>Beziehungsprobleme</c:v>
                </c:pt>
                <c:pt idx="9">
                  <c:v>familiäre Probleme</c:v>
                </c:pt>
                <c:pt idx="10">
                  <c:v>Freundschaften</c:v>
                </c:pt>
              </c:strCache>
            </c:strRef>
          </c:cat>
          <c:val>
            <c:numRef>
              <c:f>Tabelle1!$B$2:$B$12</c:f>
              <c:numCache>
                <c:formatCode>General</c:formatCode>
                <c:ptCount val="11"/>
                <c:pt idx="0">
                  <c:v>33.4</c:v>
                </c:pt>
                <c:pt idx="1">
                  <c:v>7</c:v>
                </c:pt>
                <c:pt idx="2">
                  <c:v>6.1</c:v>
                </c:pt>
                <c:pt idx="3">
                  <c:v>8.9</c:v>
                </c:pt>
                <c:pt idx="4">
                  <c:v>8.9</c:v>
                </c:pt>
                <c:pt idx="5">
                  <c:v>4.7</c:v>
                </c:pt>
                <c:pt idx="6">
                  <c:v>7.7</c:v>
                </c:pt>
                <c:pt idx="7">
                  <c:v>1.6</c:v>
                </c:pt>
                <c:pt idx="8">
                  <c:v>5.6</c:v>
                </c:pt>
                <c:pt idx="9">
                  <c:v>9.1</c:v>
                </c:pt>
                <c:pt idx="10">
                  <c:v>7</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spPr>
              <a:noFill/>
              <a:ln>
                <a:noFill/>
              </a:ln>
              <a:effectLst/>
            </c:spPr>
            <c:txPr>
              <a:bodyPr/>
              <a:lstStyle/>
              <a:p>
                <a:pPr>
                  <a:defRPr sz="1200" b="1">
                    <a:solidFill>
                      <a:srgbClr val="17375E"/>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Tabelle1!$A$2:$A$12</c:f>
              <c:strCache>
                <c:ptCount val="11"/>
                <c:pt idx="0">
                  <c:v>Schule/Ausb./Studium/Beruf</c:v>
                </c:pt>
                <c:pt idx="1">
                  <c:v>Schulstress (Studium-/Arbeit-)</c:v>
                </c:pt>
                <c:pt idx="2">
                  <c:v>zu wenig Freizeit/Zeit für Freunde</c:v>
                </c:pt>
                <c:pt idx="3">
                  <c:v>Freizeitgestaltung</c:v>
                </c:pt>
                <c:pt idx="4">
                  <c:v>sonstiges</c:v>
                </c:pt>
                <c:pt idx="5">
                  <c:v>Mobilität</c:v>
                </c:pt>
                <c:pt idx="6">
                  <c:v>persönliche Probleme</c:v>
                </c:pt>
                <c:pt idx="7">
                  <c:v>finanzielle Probleme</c:v>
                </c:pt>
                <c:pt idx="8">
                  <c:v>Beziehungsprobleme</c:v>
                </c:pt>
                <c:pt idx="9">
                  <c:v>familiäre Probleme</c:v>
                </c:pt>
                <c:pt idx="10">
                  <c:v>Freundschaften</c:v>
                </c:pt>
              </c:strCache>
            </c:strRef>
          </c:cat>
          <c:val>
            <c:numRef>
              <c:f>Tabelle1!$C$2:$C$12</c:f>
              <c:numCache>
                <c:formatCode>General</c:formatCode>
                <c:ptCount val="11"/>
                <c:pt idx="0">
                  <c:v>29.1</c:v>
                </c:pt>
                <c:pt idx="1">
                  <c:v>11.9</c:v>
                </c:pt>
                <c:pt idx="2">
                  <c:v>10.5</c:v>
                </c:pt>
                <c:pt idx="3">
                  <c:v>7.5</c:v>
                </c:pt>
                <c:pt idx="4">
                  <c:v>6.9</c:v>
                </c:pt>
                <c:pt idx="5">
                  <c:v>10.5</c:v>
                </c:pt>
                <c:pt idx="6">
                  <c:v>5.2</c:v>
                </c:pt>
                <c:pt idx="7">
                  <c:v>3.8</c:v>
                </c:pt>
                <c:pt idx="8">
                  <c:v>5.9</c:v>
                </c:pt>
                <c:pt idx="9">
                  <c:v>4.4000000000000004</c:v>
                </c:pt>
                <c:pt idx="10">
                  <c:v>4.2</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txPr>
              <a:bodyPr/>
              <a:lstStyle/>
              <a:p>
                <a:pPr>
                  <a:defRPr sz="1200" b="1">
                    <a:solidFill>
                      <a:srgbClr val="17375E"/>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Tabelle1!$A$2:$A$12</c:f>
              <c:strCache>
                <c:ptCount val="11"/>
                <c:pt idx="0">
                  <c:v>Schule/Ausb./Studium/Beruf</c:v>
                </c:pt>
                <c:pt idx="1">
                  <c:v>Schulstress (Studium-/Arbeit-)</c:v>
                </c:pt>
                <c:pt idx="2">
                  <c:v>zu wenig Freizeit/Zeit für Freunde</c:v>
                </c:pt>
                <c:pt idx="3">
                  <c:v>Freizeitgestaltung</c:v>
                </c:pt>
                <c:pt idx="4">
                  <c:v>sonstiges</c:v>
                </c:pt>
                <c:pt idx="5">
                  <c:v>Mobilität</c:v>
                </c:pt>
                <c:pt idx="6">
                  <c:v>persönliche Probleme</c:v>
                </c:pt>
                <c:pt idx="7">
                  <c:v>finanzielle Probleme</c:v>
                </c:pt>
                <c:pt idx="8">
                  <c:v>Beziehungsprobleme</c:v>
                </c:pt>
                <c:pt idx="9">
                  <c:v>familiäre Probleme</c:v>
                </c:pt>
                <c:pt idx="10">
                  <c:v>Freundschaften</c:v>
                </c:pt>
              </c:strCache>
            </c:strRef>
          </c:cat>
          <c:val>
            <c:numRef>
              <c:f>Tabelle1!$D$2:$D$12</c:f>
              <c:numCache>
                <c:formatCode>General</c:formatCode>
                <c:ptCount val="11"/>
                <c:pt idx="0">
                  <c:v>29.2</c:v>
                </c:pt>
                <c:pt idx="1">
                  <c:v>7.5</c:v>
                </c:pt>
                <c:pt idx="2">
                  <c:v>8.6999999999999993</c:v>
                </c:pt>
                <c:pt idx="3">
                  <c:v>7.9</c:v>
                </c:pt>
                <c:pt idx="4">
                  <c:v>8.1999999999999993</c:v>
                </c:pt>
                <c:pt idx="5">
                  <c:v>7.2</c:v>
                </c:pt>
                <c:pt idx="6">
                  <c:v>9</c:v>
                </c:pt>
                <c:pt idx="7">
                  <c:v>12.2</c:v>
                </c:pt>
                <c:pt idx="8">
                  <c:v>5.0999999999999996</c:v>
                </c:pt>
                <c:pt idx="9">
                  <c:v>3.2</c:v>
                </c:pt>
                <c:pt idx="10">
                  <c:v>1.8</c:v>
                </c:pt>
              </c:numCache>
            </c:numRef>
          </c:val>
        </c:ser>
        <c:dLbls>
          <c:showLegendKey val="0"/>
          <c:showVal val="0"/>
          <c:showCatName val="0"/>
          <c:showSerName val="0"/>
          <c:showPercent val="0"/>
          <c:showBubbleSize val="0"/>
        </c:dLbls>
        <c:gapWidth val="50"/>
        <c:shape val="box"/>
        <c:axId val="367517960"/>
        <c:axId val="365705136"/>
        <c:axId val="0"/>
      </c:bar3DChart>
      <c:catAx>
        <c:axId val="367517960"/>
        <c:scaling>
          <c:orientation val="maxMin"/>
        </c:scaling>
        <c:delete val="0"/>
        <c:axPos val="l"/>
        <c:numFmt formatCode="General" sourceLinked="1"/>
        <c:majorTickMark val="out"/>
        <c:minorTickMark val="none"/>
        <c:tickLblPos val="nextTo"/>
        <c:spPr>
          <a:ln>
            <a:solidFill>
              <a:schemeClr val="tx2">
                <a:lumMod val="75000"/>
              </a:schemeClr>
            </a:solidFill>
          </a:ln>
        </c:spPr>
        <c:txPr>
          <a:bodyPr/>
          <a:lstStyle/>
          <a:p>
            <a:pPr>
              <a:defRPr sz="1600" b="1">
                <a:solidFill>
                  <a:srgbClr val="17375E"/>
                </a:solidFill>
              </a:defRPr>
            </a:pPr>
            <a:endParaRPr lang="de-DE"/>
          </a:p>
        </c:txPr>
        <c:crossAx val="365705136"/>
        <c:crosses val="autoZero"/>
        <c:auto val="1"/>
        <c:lblAlgn val="ctr"/>
        <c:lblOffset val="100"/>
        <c:noMultiLvlLbl val="0"/>
      </c:catAx>
      <c:valAx>
        <c:axId val="365705136"/>
        <c:scaling>
          <c:orientation val="minMax"/>
        </c:scaling>
        <c:delete val="0"/>
        <c:axPos val="t"/>
        <c:majorGridlines>
          <c:spPr>
            <a:ln>
              <a:solidFill>
                <a:schemeClr val="bg1">
                  <a:lumMod val="65000"/>
                </a:schemeClr>
              </a:solidFill>
            </a:ln>
          </c:spPr>
        </c:majorGridlines>
        <c:numFmt formatCode="General" sourceLinked="1"/>
        <c:majorTickMark val="out"/>
        <c:minorTickMark val="none"/>
        <c:tickLblPos val="nextTo"/>
        <c:txPr>
          <a:bodyPr/>
          <a:lstStyle/>
          <a:p>
            <a:pPr>
              <a:defRPr b="1">
                <a:solidFill>
                  <a:schemeClr val="tx2">
                    <a:lumMod val="75000"/>
                  </a:schemeClr>
                </a:solidFill>
              </a:defRPr>
            </a:pPr>
            <a:endParaRPr lang="de-DE"/>
          </a:p>
        </c:txPr>
        <c:crossAx val="367517960"/>
        <c:crosses val="autoZero"/>
        <c:crossBetween val="between"/>
        <c:majorUnit val="10"/>
      </c:valAx>
    </c:plotArea>
    <c:legend>
      <c:legendPos val="t"/>
      <c:layout/>
      <c:overlay val="0"/>
      <c:txPr>
        <a:bodyPr/>
        <a:lstStyle/>
        <a:p>
          <a:pPr>
            <a:defRPr b="1">
              <a:solidFill>
                <a:srgbClr val="17375E"/>
              </a:solidFill>
            </a:defRPr>
          </a:pPr>
          <a:endParaRPr lang="de-DE"/>
        </a:p>
      </c:txPr>
    </c:legend>
    <c:plotVisOnly val="1"/>
    <c:dispBlanksAs val="gap"/>
    <c:showDLblsOverMax val="0"/>
  </c:chart>
  <c:txPr>
    <a:bodyPr/>
    <a:lstStyle/>
    <a:p>
      <a:pPr>
        <a:defRPr sz="1800"/>
      </a:pPr>
      <a:endParaRPr lang="de-DE"/>
    </a:p>
  </c:txPr>
  <c:externalData r:id="rId1">
    <c:autoUpdate val="0"/>
  </c:externalData>
  <c:userShapes r:id="rId2"/>
</c:chartSpace>
</file>

<file path=ppt/charts/chart24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0"/>
      <c:depthPercent val="100"/>
      <c:rAngAx val="0"/>
      <c:perspective val="10"/>
    </c:view3D>
    <c:floor>
      <c:thickness val="0"/>
    </c:floor>
    <c:sideWall>
      <c:thickness val="0"/>
    </c:sideWall>
    <c:backWall>
      <c:thickness val="0"/>
    </c:backWall>
    <c:plotArea>
      <c:layout>
        <c:manualLayout>
          <c:layoutTarget val="inner"/>
          <c:xMode val="edge"/>
          <c:yMode val="edge"/>
          <c:x val="0.14506526232026612"/>
          <c:y val="6.4516751225172517E-2"/>
          <c:w val="0.6875"/>
          <c:h val="0.66874999999999996"/>
        </c:manualLayout>
      </c:layout>
      <c:pie3DChart>
        <c:varyColors val="1"/>
        <c:ser>
          <c:idx val="0"/>
          <c:order val="0"/>
          <c:tx>
            <c:strRef>
              <c:f>Tabelle1!$B$1</c:f>
              <c:strCache>
                <c:ptCount val="1"/>
                <c:pt idx="0">
                  <c:v>Anzahl</c:v>
                </c:pt>
              </c:strCache>
            </c:strRef>
          </c:tx>
          <c:spPr>
            <a:solidFill>
              <a:srgbClr val="FF0000"/>
            </a:solidFill>
          </c:spPr>
          <c:dPt>
            <c:idx val="0"/>
            <c:bubble3D val="0"/>
            <c:explosion val="13"/>
          </c:dPt>
          <c:dPt>
            <c:idx val="1"/>
            <c:bubble3D val="0"/>
            <c:spPr>
              <a:solidFill>
                <a:srgbClr val="92D050"/>
              </a:solidFill>
            </c:spPr>
          </c:dPt>
          <c:dLbls>
            <c:dLbl>
              <c:idx val="0"/>
              <c:layout>
                <c:manualLayout>
                  <c:x val="-0.21756004022944042"/>
                  <c:y val="-0.19436883556148082"/>
                </c:manualLayout>
              </c:layout>
              <c:numFmt formatCode="0.0%" sourceLinked="0"/>
              <c:spPr/>
              <c:txPr>
                <a:bodyPr/>
                <a:lstStyle/>
                <a:p>
                  <a:pPr>
                    <a:defRPr sz="800" b="1">
                      <a:solidFill>
                        <a:schemeClr val="bg1"/>
                      </a:solidFill>
                    </a:defRPr>
                  </a:pPr>
                  <a:endParaRPr lang="de-DE"/>
                </a:p>
              </c:txPr>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numFmt formatCode="0.0%" sourceLinked="0"/>
            <c:spPr>
              <a:noFill/>
              <a:ln>
                <a:noFill/>
              </a:ln>
              <a:effectLst/>
            </c:spPr>
            <c:txPr>
              <a:bodyPr/>
              <a:lstStyle/>
              <a:p>
                <a:pPr>
                  <a:defRPr sz="800"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15:layout/>
              </c:ext>
            </c:extLst>
          </c:dLbls>
          <c:cat>
            <c:strRef>
              <c:f>Tabelle1!$A$2:$A$3</c:f>
              <c:strCache>
                <c:ptCount val="2"/>
                <c:pt idx="0">
                  <c:v>min. 1 Problem</c:v>
                </c:pt>
                <c:pt idx="1">
                  <c:v>zurzeit keine Probleme</c:v>
                </c:pt>
              </c:strCache>
            </c:strRef>
          </c:cat>
          <c:val>
            <c:numRef>
              <c:f>Tabelle1!$B$2:$B$3</c:f>
              <c:numCache>
                <c:formatCode>General</c:formatCode>
                <c:ptCount val="2"/>
                <c:pt idx="0">
                  <c:v>772</c:v>
                </c:pt>
                <c:pt idx="1">
                  <c:v>459</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330"/>
      <c:depthPercent val="100"/>
      <c:rAngAx val="0"/>
      <c:perspective val="10"/>
    </c:view3D>
    <c:floor>
      <c:thickness val="0"/>
    </c:floor>
    <c:sideWall>
      <c:thickness val="0"/>
    </c:sideWall>
    <c:backWall>
      <c:thickness val="0"/>
    </c:backWall>
    <c:plotArea>
      <c:layout>
        <c:manualLayout>
          <c:layoutTarget val="inner"/>
          <c:xMode val="edge"/>
          <c:yMode val="edge"/>
          <c:x val="0.15208333333333332"/>
          <c:y val="0.16250000000000001"/>
          <c:w val="0.6875"/>
          <c:h val="0.66874999999999996"/>
        </c:manualLayout>
      </c:layout>
      <c:pie3DChart>
        <c:varyColors val="1"/>
        <c:ser>
          <c:idx val="0"/>
          <c:order val="0"/>
          <c:tx>
            <c:strRef>
              <c:f>Tabelle1!$B$1</c:f>
              <c:strCache>
                <c:ptCount val="1"/>
                <c:pt idx="0">
                  <c:v>Anzahl</c:v>
                </c:pt>
              </c:strCache>
            </c:strRef>
          </c:tx>
          <c:dPt>
            <c:idx val="0"/>
            <c:bubble3D val="0"/>
            <c:spPr>
              <a:solidFill>
                <a:srgbClr val="92D050"/>
              </a:solidFill>
            </c:spPr>
          </c:dPt>
          <c:dPt>
            <c:idx val="1"/>
            <c:bubble3D val="0"/>
            <c:spPr>
              <a:solidFill>
                <a:srgbClr val="FF0000"/>
              </a:solidFill>
            </c:spPr>
          </c:dPt>
          <c:dLbls>
            <c:numFmt formatCode="0.0%" sourceLinked="0"/>
            <c:spPr>
              <a:noFill/>
              <a:ln>
                <a:noFill/>
              </a:ln>
              <a:effectLst/>
            </c:spPr>
            <c:txPr>
              <a:bodyPr/>
              <a:lstStyle/>
              <a:p>
                <a:pPr>
                  <a:defRPr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15:layout/>
              </c:ext>
            </c:extLst>
          </c:dLbls>
          <c:cat>
            <c:strRef>
              <c:f>Tabelle1!$A$2:$A$3</c:f>
              <c:strCache>
                <c:ptCount val="2"/>
                <c:pt idx="0">
                  <c:v>vorhanden</c:v>
                </c:pt>
                <c:pt idx="1">
                  <c:v>nicht vorhanden</c:v>
                </c:pt>
              </c:strCache>
            </c:strRef>
          </c:cat>
          <c:val>
            <c:numRef>
              <c:f>Tabelle1!$B$2:$B$3</c:f>
              <c:numCache>
                <c:formatCode>General</c:formatCode>
                <c:ptCount val="2"/>
                <c:pt idx="0">
                  <c:v>1156</c:v>
                </c:pt>
                <c:pt idx="1">
                  <c:v>75</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vorhanden</c:v>
                </c:pt>
                <c:pt idx="1">
                  <c:v>nicht vorhanden</c:v>
                </c:pt>
              </c:strCache>
            </c:strRef>
          </c:cat>
          <c:val>
            <c:numRef>
              <c:f>Tabelle1!$B$2:$B$3</c:f>
              <c:numCache>
                <c:formatCode>General</c:formatCode>
                <c:ptCount val="2"/>
                <c:pt idx="0">
                  <c:v>91.2</c:v>
                </c:pt>
                <c:pt idx="1">
                  <c:v>8.8000000000000007</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vorhanden</c:v>
                </c:pt>
                <c:pt idx="1">
                  <c:v>nicht vorhanden</c:v>
                </c:pt>
              </c:strCache>
            </c:strRef>
          </c:cat>
          <c:val>
            <c:numRef>
              <c:f>Tabelle1!$C$2:$C$3</c:f>
              <c:numCache>
                <c:formatCode>General</c:formatCode>
                <c:ptCount val="2"/>
                <c:pt idx="0">
                  <c:v>96.6</c:v>
                </c:pt>
                <c:pt idx="1">
                  <c:v>3.4</c:v>
                </c:pt>
              </c:numCache>
            </c:numRef>
          </c:val>
        </c:ser>
        <c:dLbls>
          <c:showLegendKey val="0"/>
          <c:showVal val="1"/>
          <c:showCatName val="0"/>
          <c:showSerName val="0"/>
          <c:showPercent val="0"/>
          <c:showBubbleSize val="0"/>
        </c:dLbls>
        <c:gapWidth val="100"/>
        <c:shape val="box"/>
        <c:axId val="372895320"/>
        <c:axId val="372895712"/>
        <c:axId val="0"/>
      </c:bar3DChart>
      <c:catAx>
        <c:axId val="372895320"/>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72895712"/>
        <c:crosses val="autoZero"/>
        <c:auto val="1"/>
        <c:lblAlgn val="ctr"/>
        <c:lblOffset val="100"/>
        <c:noMultiLvlLbl val="0"/>
      </c:catAx>
      <c:valAx>
        <c:axId val="372895712"/>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72895320"/>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24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vorhanden</c:v>
                </c:pt>
                <c:pt idx="1">
                  <c:v>nicht vorhanden</c:v>
                </c:pt>
              </c:strCache>
            </c:strRef>
          </c:cat>
          <c:val>
            <c:numRef>
              <c:f>Tabelle1!$B$2:$B$3</c:f>
              <c:numCache>
                <c:formatCode>General</c:formatCode>
                <c:ptCount val="2"/>
                <c:pt idx="0">
                  <c:v>93.6</c:v>
                </c:pt>
                <c:pt idx="1">
                  <c:v>6.4</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vorhanden</c:v>
                </c:pt>
                <c:pt idx="1">
                  <c:v>nicht vorhanden</c:v>
                </c:pt>
              </c:strCache>
            </c:strRef>
          </c:cat>
          <c:val>
            <c:numRef>
              <c:f>Tabelle1!$C$2:$C$3</c:f>
              <c:numCache>
                <c:formatCode>General</c:formatCode>
                <c:ptCount val="2"/>
                <c:pt idx="0">
                  <c:v>94.4</c:v>
                </c:pt>
                <c:pt idx="1">
                  <c:v>5.6</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vorhanden</c:v>
                </c:pt>
                <c:pt idx="1">
                  <c:v>nicht vorhanden</c:v>
                </c:pt>
              </c:strCache>
            </c:strRef>
          </c:cat>
          <c:val>
            <c:numRef>
              <c:f>Tabelle1!$D$2:$D$3</c:f>
              <c:numCache>
                <c:formatCode>General</c:formatCode>
                <c:ptCount val="2"/>
                <c:pt idx="0">
                  <c:v>94</c:v>
                </c:pt>
                <c:pt idx="1">
                  <c:v>6</c:v>
                </c:pt>
              </c:numCache>
            </c:numRef>
          </c:val>
        </c:ser>
        <c:dLbls>
          <c:showLegendKey val="0"/>
          <c:showVal val="1"/>
          <c:showCatName val="0"/>
          <c:showSerName val="0"/>
          <c:showPercent val="0"/>
          <c:showBubbleSize val="0"/>
        </c:dLbls>
        <c:gapWidth val="100"/>
        <c:shape val="box"/>
        <c:axId val="372896888"/>
        <c:axId val="372897280"/>
        <c:axId val="0"/>
      </c:bar3DChart>
      <c:catAx>
        <c:axId val="372896888"/>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72897280"/>
        <c:crosses val="autoZero"/>
        <c:auto val="1"/>
        <c:lblAlgn val="ctr"/>
        <c:lblOffset val="100"/>
        <c:noMultiLvlLbl val="0"/>
      </c:catAx>
      <c:valAx>
        <c:axId val="372897280"/>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72896888"/>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24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15"/>
      <c:depthPercent val="60"/>
      <c:rAngAx val="1"/>
    </c:view3D>
    <c:floor>
      <c:thickness val="0"/>
    </c:floor>
    <c:sideWall>
      <c:thickness val="0"/>
    </c:sideWall>
    <c:backWall>
      <c:thickness val="0"/>
    </c:backWall>
    <c:plotArea>
      <c:layout/>
      <c:bar3DChart>
        <c:barDir val="bar"/>
        <c:grouping val="clustered"/>
        <c:varyColors val="0"/>
        <c:ser>
          <c:idx val="0"/>
          <c:order val="0"/>
          <c:tx>
            <c:strRef>
              <c:f>Tabelle1!$B$1</c:f>
              <c:strCache>
                <c:ptCount val="1"/>
                <c:pt idx="0">
                  <c:v>2013</c:v>
                </c:pt>
              </c:strCache>
            </c:strRef>
          </c:tx>
          <c:spPr>
            <a:solidFill>
              <a:srgbClr val="92D050"/>
            </a:solidFill>
          </c:spPr>
          <c:invertIfNegative val="0"/>
          <c:dLbls>
            <c:numFmt formatCode="#,##0.0" sourceLinked="0"/>
            <c:spPr>
              <a:noFill/>
              <a:ln>
                <a:noFill/>
              </a:ln>
              <a:effectLst/>
            </c:spPr>
            <c:txPr>
              <a:bodyPr/>
              <a:lstStyle/>
              <a:p>
                <a:pPr>
                  <a:defRPr sz="16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Tabelle1!$A$2:$A$10</c:f>
              <c:strCache>
                <c:ptCount val="9"/>
                <c:pt idx="0">
                  <c:v>beste/n Freund/in</c:v>
                </c:pt>
                <c:pt idx="1">
                  <c:v>Mutter</c:v>
                </c:pt>
                <c:pt idx="2">
                  <c:v>feste/n Freund/in</c:v>
                </c:pt>
                <c:pt idx="3">
                  <c:v>Vater</c:v>
                </c:pt>
                <c:pt idx="4">
                  <c:v>Geschwister</c:v>
                </c:pt>
                <c:pt idx="5">
                  <c:v>Freunde/Bekannte</c:v>
                </c:pt>
                <c:pt idx="6">
                  <c:v>andere Verwandte</c:v>
                </c:pt>
                <c:pt idx="7">
                  <c:v>sonstige Personen</c:v>
                </c:pt>
                <c:pt idx="8">
                  <c:v>Trainer/in, Gruppenleiter/in usw.</c:v>
                </c:pt>
              </c:strCache>
            </c:strRef>
          </c:cat>
          <c:val>
            <c:numRef>
              <c:f>Tabelle1!$B$2:$B$10</c:f>
              <c:numCache>
                <c:formatCode>General</c:formatCode>
                <c:ptCount val="9"/>
                <c:pt idx="0">
                  <c:v>59.6</c:v>
                </c:pt>
                <c:pt idx="1">
                  <c:v>44.3</c:v>
                </c:pt>
                <c:pt idx="2">
                  <c:v>27.7</c:v>
                </c:pt>
                <c:pt idx="3">
                  <c:v>21.4</c:v>
                </c:pt>
                <c:pt idx="4">
                  <c:v>16.5</c:v>
                </c:pt>
                <c:pt idx="5">
                  <c:v>14.6</c:v>
                </c:pt>
                <c:pt idx="6">
                  <c:v>6.9</c:v>
                </c:pt>
                <c:pt idx="7">
                  <c:v>5.6</c:v>
                </c:pt>
                <c:pt idx="8">
                  <c:v>0.7</c:v>
                </c:pt>
              </c:numCache>
            </c:numRef>
          </c:val>
        </c:ser>
        <c:ser>
          <c:idx val="1"/>
          <c:order val="1"/>
          <c:tx>
            <c:strRef>
              <c:f>Tabelle1!$C$1</c:f>
              <c:strCache>
                <c:ptCount val="1"/>
                <c:pt idx="0">
                  <c:v>1999</c:v>
                </c:pt>
              </c:strCache>
            </c:strRef>
          </c:tx>
          <c:spPr>
            <a:solidFill>
              <a:schemeClr val="bg1">
                <a:lumMod val="75000"/>
              </a:schemeClr>
            </a:solidFill>
          </c:spPr>
          <c:invertIfNegative val="0"/>
          <c:dLbls>
            <c:spPr>
              <a:noFill/>
              <a:ln>
                <a:noFill/>
              </a:ln>
              <a:effectLst/>
            </c:spPr>
            <c:txPr>
              <a:bodyPr/>
              <a:lstStyle/>
              <a:p>
                <a:pPr>
                  <a:defRPr sz="16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Tabelle1!$A$2:$A$10</c:f>
              <c:strCache>
                <c:ptCount val="9"/>
                <c:pt idx="0">
                  <c:v>beste/n Freund/in</c:v>
                </c:pt>
                <c:pt idx="1">
                  <c:v>Mutter</c:v>
                </c:pt>
                <c:pt idx="2">
                  <c:v>feste/n Freund/in</c:v>
                </c:pt>
                <c:pt idx="3">
                  <c:v>Vater</c:v>
                </c:pt>
                <c:pt idx="4">
                  <c:v>Geschwister</c:v>
                </c:pt>
                <c:pt idx="5">
                  <c:v>Freunde/Bekannte</c:v>
                </c:pt>
                <c:pt idx="6">
                  <c:v>andere Verwandte</c:v>
                </c:pt>
                <c:pt idx="7">
                  <c:v>sonstige Personen</c:v>
                </c:pt>
                <c:pt idx="8">
                  <c:v>Trainer/in, Gruppenleiter/in usw.</c:v>
                </c:pt>
              </c:strCache>
            </c:strRef>
          </c:cat>
          <c:val>
            <c:numRef>
              <c:f>Tabelle1!$C$2:$C$10</c:f>
              <c:numCache>
                <c:formatCode>General</c:formatCode>
                <c:ptCount val="9"/>
                <c:pt idx="0">
                  <c:v>56.4</c:v>
                </c:pt>
                <c:pt idx="1">
                  <c:v>43.9</c:v>
                </c:pt>
                <c:pt idx="2">
                  <c:v>30.1</c:v>
                </c:pt>
                <c:pt idx="3">
                  <c:v>17.7</c:v>
                </c:pt>
                <c:pt idx="4">
                  <c:v>17.100000000000001</c:v>
                </c:pt>
                <c:pt idx="5">
                  <c:v>16.7</c:v>
                </c:pt>
                <c:pt idx="6">
                  <c:v>6.6</c:v>
                </c:pt>
                <c:pt idx="7">
                  <c:v>1.2</c:v>
                </c:pt>
              </c:numCache>
            </c:numRef>
          </c:val>
        </c:ser>
        <c:dLbls>
          <c:showLegendKey val="0"/>
          <c:showVal val="0"/>
          <c:showCatName val="0"/>
          <c:showSerName val="0"/>
          <c:showPercent val="0"/>
          <c:showBubbleSize val="0"/>
        </c:dLbls>
        <c:gapWidth val="50"/>
        <c:shape val="box"/>
        <c:axId val="372898064"/>
        <c:axId val="372898456"/>
        <c:axId val="0"/>
      </c:bar3DChart>
      <c:catAx>
        <c:axId val="372898064"/>
        <c:scaling>
          <c:orientation val="maxMin"/>
        </c:scaling>
        <c:delete val="0"/>
        <c:axPos val="l"/>
        <c:numFmt formatCode="General" sourceLinked="1"/>
        <c:majorTickMark val="out"/>
        <c:minorTickMark val="none"/>
        <c:tickLblPos val="nextTo"/>
        <c:spPr>
          <a:ln>
            <a:solidFill>
              <a:schemeClr val="tx2">
                <a:lumMod val="75000"/>
              </a:schemeClr>
            </a:solidFill>
          </a:ln>
        </c:spPr>
        <c:txPr>
          <a:bodyPr/>
          <a:lstStyle/>
          <a:p>
            <a:pPr>
              <a:defRPr sz="1800" b="1">
                <a:solidFill>
                  <a:schemeClr val="tx2">
                    <a:lumMod val="75000"/>
                  </a:schemeClr>
                </a:solidFill>
              </a:defRPr>
            </a:pPr>
            <a:endParaRPr lang="de-DE"/>
          </a:p>
        </c:txPr>
        <c:crossAx val="372898456"/>
        <c:crosses val="autoZero"/>
        <c:auto val="1"/>
        <c:lblAlgn val="ctr"/>
        <c:lblOffset val="100"/>
        <c:noMultiLvlLbl val="0"/>
      </c:catAx>
      <c:valAx>
        <c:axId val="372898456"/>
        <c:scaling>
          <c:orientation val="minMax"/>
          <c:max val="80"/>
        </c:scaling>
        <c:delete val="0"/>
        <c:axPos val="t"/>
        <c:majorGridlines>
          <c:spPr>
            <a:ln>
              <a:solidFill>
                <a:schemeClr val="bg1">
                  <a:lumMod val="65000"/>
                </a:schemeClr>
              </a:solidFill>
            </a:ln>
          </c:spPr>
        </c:majorGridlines>
        <c:numFmt formatCode="General" sourceLinked="1"/>
        <c:majorTickMark val="out"/>
        <c:minorTickMark val="none"/>
        <c:tickLblPos val="nextTo"/>
        <c:txPr>
          <a:bodyPr/>
          <a:lstStyle/>
          <a:p>
            <a:pPr>
              <a:defRPr b="1">
                <a:solidFill>
                  <a:schemeClr val="tx2">
                    <a:lumMod val="75000"/>
                  </a:schemeClr>
                </a:solidFill>
              </a:defRPr>
            </a:pPr>
            <a:endParaRPr lang="de-DE"/>
          </a:p>
        </c:txPr>
        <c:crossAx val="372898064"/>
        <c:crosses val="autoZero"/>
        <c:crossBetween val="between"/>
      </c:valAx>
    </c:plotArea>
    <c:legend>
      <c:legendPos val="t"/>
      <c:layout>
        <c:manualLayout>
          <c:xMode val="edge"/>
          <c:yMode val="edge"/>
          <c:x val="0.51025720993429957"/>
          <c:y val="4.6938535650741815E-3"/>
          <c:w val="0.2534207566506731"/>
          <c:h val="6.5139414842778076E-2"/>
        </c:manualLayout>
      </c:layout>
      <c:overlay val="0"/>
      <c:txPr>
        <a:bodyPr/>
        <a:lstStyle/>
        <a:p>
          <a:pPr>
            <a:defRPr b="1">
              <a:solidFill>
                <a:schemeClr val="tx2">
                  <a:lumMod val="75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userShapes r:id="rId2"/>
</c:chartSpace>
</file>

<file path=ppt/charts/chart24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320"/>
      <c:depthPercent val="100"/>
      <c:rAngAx val="0"/>
      <c:perspective val="10"/>
    </c:view3D>
    <c:floor>
      <c:thickness val="0"/>
    </c:floor>
    <c:sideWall>
      <c:thickness val="0"/>
    </c:sideWall>
    <c:backWall>
      <c:thickness val="0"/>
    </c:backWall>
    <c:plotArea>
      <c:layout>
        <c:manualLayout>
          <c:layoutTarget val="inner"/>
          <c:xMode val="edge"/>
          <c:yMode val="edge"/>
          <c:x val="9.1591013696890822E-2"/>
          <c:y val="0.10240389956671481"/>
          <c:w val="0.83523948774090206"/>
          <c:h val="0.82065178438225528"/>
        </c:manualLayout>
      </c:layout>
      <c:pie3DChart>
        <c:varyColors val="1"/>
        <c:ser>
          <c:idx val="0"/>
          <c:order val="0"/>
          <c:tx>
            <c:strRef>
              <c:f>Tabelle1!$B$1</c:f>
              <c:strCache>
                <c:ptCount val="1"/>
                <c:pt idx="0">
                  <c:v>Anzahl</c:v>
                </c:pt>
              </c:strCache>
            </c:strRef>
          </c:tx>
          <c:dPt>
            <c:idx val="0"/>
            <c:bubble3D val="0"/>
            <c:explosion val="6"/>
            <c:spPr>
              <a:solidFill>
                <a:srgbClr val="92D050"/>
              </a:solidFill>
            </c:spPr>
          </c:dPt>
          <c:dPt>
            <c:idx val="1"/>
            <c:bubble3D val="0"/>
            <c:explosion val="13"/>
            <c:spPr>
              <a:solidFill>
                <a:srgbClr val="FF0000"/>
              </a:solidFill>
            </c:spPr>
          </c:dPt>
          <c:dLbls>
            <c:dLbl>
              <c:idx val="0"/>
              <c:layout/>
              <c:tx>
                <c:rich>
                  <a:bodyPr/>
                  <a:lstStyle/>
                  <a:p>
                    <a:r>
                      <a:rPr lang="en-US" smtClean="0"/>
                      <a:t>vor-handen</a:t>
                    </a:r>
                    <a:r>
                      <a:rPr lang="en-US" dirty="0"/>
                      <a:t>
93,9%</a:t>
                    </a:r>
                  </a:p>
                </c:rich>
              </c:tx>
              <c:dLblPos val="outEnd"/>
              <c:showLegendKey val="0"/>
              <c:showVal val="0"/>
              <c:showCatName val="1"/>
              <c:showSerName val="0"/>
              <c:showPercent val="1"/>
              <c:showBubbleSize val="0"/>
              <c:separator>
</c:separator>
              <c:extLst>
                <c:ext xmlns:c15="http://schemas.microsoft.com/office/drawing/2012/chart" uri="{CE6537A1-D6FC-4f65-9D91-7224C49458BB}">
                  <c15:layout/>
                </c:ext>
              </c:extLst>
            </c:dLbl>
            <c:dLbl>
              <c:idx val="1"/>
              <c:layout/>
              <c:tx>
                <c:rich>
                  <a:bodyPr/>
                  <a:lstStyle/>
                  <a:p>
                    <a:r>
                      <a:rPr lang="en-US"/>
                      <a:t>nicht </a:t>
                    </a:r>
                    <a:r>
                      <a:rPr lang="en-US" smtClean="0"/>
                      <a:t>vor-handen</a:t>
                    </a:r>
                    <a:r>
                      <a:rPr lang="en-US"/>
                      <a:t>
6,1%</a:t>
                    </a:r>
                  </a:p>
                </c:rich>
              </c:tx>
              <c:dLblPos val="outEnd"/>
              <c:showLegendKey val="0"/>
              <c:showVal val="0"/>
              <c:showCatName val="1"/>
              <c:showSerName val="0"/>
              <c:showPercent val="1"/>
              <c:showBubbleSize val="0"/>
              <c:separator>
</c:separator>
              <c:extLst>
                <c:ext xmlns:c15="http://schemas.microsoft.com/office/drawing/2012/chart" uri="{CE6537A1-D6FC-4f65-9D91-7224C49458BB}">
                  <c15:layout/>
                </c:ext>
              </c:extLst>
            </c:dLbl>
            <c:numFmt formatCode="0.0%" sourceLinked="0"/>
            <c:spPr>
              <a:noFill/>
              <a:ln>
                <a:noFill/>
              </a:ln>
              <a:effectLst/>
            </c:spPr>
            <c:txPr>
              <a:bodyPr/>
              <a:lstStyle/>
              <a:p>
                <a:pPr>
                  <a:defRPr sz="1050"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Tabelle1!$A$2:$A$3</c:f>
              <c:strCache>
                <c:ptCount val="2"/>
                <c:pt idx="0">
                  <c:v>vorhanden</c:v>
                </c:pt>
                <c:pt idx="1">
                  <c:v>nicht vorhanden</c:v>
                </c:pt>
              </c:strCache>
            </c:strRef>
          </c:cat>
          <c:val>
            <c:numRef>
              <c:f>Tabelle1!$B$2:$B$3</c:f>
              <c:numCache>
                <c:formatCode>General</c:formatCode>
                <c:ptCount val="2"/>
                <c:pt idx="0">
                  <c:v>1156</c:v>
                </c:pt>
                <c:pt idx="1">
                  <c:v>75</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10"/>
    </c:view3D>
    <c:floor>
      <c:thickness val="0"/>
    </c:floor>
    <c:sideWall>
      <c:thickness val="0"/>
    </c:sideWall>
    <c:backWall>
      <c:thickness val="0"/>
    </c:backWall>
    <c:plotArea>
      <c:layout>
        <c:manualLayout>
          <c:layoutTarget val="inner"/>
          <c:xMode val="edge"/>
          <c:yMode val="edge"/>
          <c:x val="0.14060026178149088"/>
          <c:y val="0.15094427177468089"/>
          <c:w val="0.71415438047778779"/>
          <c:h val="0.69101773244707221"/>
        </c:manualLayout>
      </c:layout>
      <c:pie3DChart>
        <c:varyColors val="1"/>
        <c:ser>
          <c:idx val="0"/>
          <c:order val="0"/>
          <c:tx>
            <c:strRef>
              <c:f>Tabelle1!$B$1</c:f>
              <c:strCache>
                <c:ptCount val="1"/>
                <c:pt idx="0">
                  <c:v>Anzahl</c:v>
                </c:pt>
              </c:strCache>
            </c:strRef>
          </c:tx>
          <c:dPt>
            <c:idx val="0"/>
            <c:bubble3D val="0"/>
            <c:spPr>
              <a:solidFill>
                <a:srgbClr val="92D050"/>
              </a:solidFill>
            </c:spPr>
          </c:dPt>
          <c:dPt>
            <c:idx val="1"/>
            <c:bubble3D val="0"/>
            <c:spPr>
              <a:solidFill>
                <a:srgbClr val="C00000"/>
              </a:solidFill>
            </c:spPr>
          </c:dPt>
          <c:dPt>
            <c:idx val="2"/>
            <c:bubble3D val="0"/>
            <c:spPr>
              <a:solidFill>
                <a:srgbClr val="C0C0C0"/>
              </a:solidFill>
            </c:spPr>
          </c:dPt>
          <c:dLbls>
            <c:dLbl>
              <c:idx val="0"/>
              <c:layout>
                <c:manualLayout>
                  <c:x val="0"/>
                  <c:y val="-4.1970561829466395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1"/>
              <c:layout>
                <c:manualLayout>
                  <c:x val="0"/>
                  <c:y val="-0.12009851758213051"/>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numFmt formatCode="0.0%" sourceLinked="0"/>
            <c:spPr>
              <a:noFill/>
              <a:ln>
                <a:noFill/>
              </a:ln>
              <a:effectLst/>
            </c:spPr>
            <c:txPr>
              <a:bodyPr/>
              <a:lstStyle/>
              <a:p>
                <a:pPr>
                  <a:defRPr sz="1100"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15:layout/>
              </c:ext>
            </c:extLst>
          </c:dLbls>
          <c:cat>
            <c:strRef>
              <c:f>Tabelle1!$A$2:$A$4</c:f>
              <c:strCache>
                <c:ptCount val="3"/>
                <c:pt idx="0">
                  <c:v>weil ich meine Freizeit gerne hier verbringe</c:v>
                </c:pt>
                <c:pt idx="1">
                  <c:v>weil ich kaum in einen anderen Ort komme</c:v>
                </c:pt>
                <c:pt idx="2">
                  <c:v>k. A.</c:v>
                </c:pt>
              </c:strCache>
            </c:strRef>
          </c:cat>
          <c:val>
            <c:numRef>
              <c:f>Tabelle1!$B$2:$B$4</c:f>
              <c:numCache>
                <c:formatCode>General</c:formatCode>
                <c:ptCount val="3"/>
                <c:pt idx="0">
                  <c:v>65.900000000000006</c:v>
                </c:pt>
                <c:pt idx="1">
                  <c:v>28.4</c:v>
                </c:pt>
                <c:pt idx="2">
                  <c:v>5.7</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15"/>
      <c:depthPercent val="60"/>
      <c:rAngAx val="1"/>
    </c:view3D>
    <c:floor>
      <c:thickness val="0"/>
    </c:floor>
    <c:sideWall>
      <c:thickness val="0"/>
    </c:sideWall>
    <c:backWall>
      <c:thickness val="0"/>
    </c:backWall>
    <c:plotArea>
      <c:layout/>
      <c:bar3DChart>
        <c:barDir val="bar"/>
        <c:grouping val="clustered"/>
        <c:varyColors val="0"/>
        <c:ser>
          <c:idx val="0"/>
          <c:order val="0"/>
          <c:tx>
            <c:strRef>
              <c:f>Tabelle1!$B$1</c:f>
              <c:strCache>
                <c:ptCount val="1"/>
                <c:pt idx="0">
                  <c:v>männlich</c:v>
                </c:pt>
              </c:strCache>
            </c:strRef>
          </c:tx>
          <c:spPr>
            <a:solidFill>
              <a:srgbClr val="3399FF"/>
            </a:solidFill>
          </c:spPr>
          <c:invertIfNegative val="0"/>
          <c:dLbls>
            <c:numFmt formatCode="#,##0.0" sourceLinked="0"/>
            <c:spPr>
              <a:noFill/>
              <a:ln>
                <a:noFill/>
              </a:ln>
              <a:effectLst/>
            </c:spPr>
            <c:txPr>
              <a:bodyPr/>
              <a:lstStyle/>
              <a:p>
                <a:pPr>
                  <a:defRPr sz="16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Tabelle1!$A$2:$A$10</c:f>
              <c:strCache>
                <c:ptCount val="9"/>
                <c:pt idx="0">
                  <c:v>Mutter</c:v>
                </c:pt>
                <c:pt idx="1">
                  <c:v>Vater</c:v>
                </c:pt>
                <c:pt idx="2">
                  <c:v>Geschwister</c:v>
                </c:pt>
                <c:pt idx="3">
                  <c:v>feste/n Freund/in</c:v>
                </c:pt>
                <c:pt idx="4">
                  <c:v>beste/n Freund/in</c:v>
                </c:pt>
                <c:pt idx="5">
                  <c:v>Freunde/Bekannte</c:v>
                </c:pt>
                <c:pt idx="6">
                  <c:v>Trainer/in, Gruppenleiter/in usw.</c:v>
                </c:pt>
                <c:pt idx="7">
                  <c:v>andere Verwandte</c:v>
                </c:pt>
                <c:pt idx="8">
                  <c:v>sonstige Personen</c:v>
                </c:pt>
              </c:strCache>
            </c:strRef>
          </c:cat>
          <c:val>
            <c:numRef>
              <c:f>Tabelle1!$B$2:$B$10</c:f>
              <c:numCache>
                <c:formatCode>General</c:formatCode>
                <c:ptCount val="9"/>
                <c:pt idx="0">
                  <c:v>43.6</c:v>
                </c:pt>
                <c:pt idx="1">
                  <c:v>27.8</c:v>
                </c:pt>
                <c:pt idx="2">
                  <c:v>13.2</c:v>
                </c:pt>
                <c:pt idx="3">
                  <c:v>18.399999999999999</c:v>
                </c:pt>
                <c:pt idx="4">
                  <c:v>46.3</c:v>
                </c:pt>
                <c:pt idx="5">
                  <c:v>12.7</c:v>
                </c:pt>
                <c:pt idx="6">
                  <c:v>0.7</c:v>
                </c:pt>
                <c:pt idx="7">
                  <c:v>7</c:v>
                </c:pt>
                <c:pt idx="8">
                  <c:v>5</c:v>
                </c:pt>
              </c:numCache>
            </c:numRef>
          </c:val>
        </c:ser>
        <c:ser>
          <c:idx val="1"/>
          <c:order val="1"/>
          <c:tx>
            <c:strRef>
              <c:f>Tabelle1!$C$1</c:f>
              <c:strCache>
                <c:ptCount val="1"/>
                <c:pt idx="0">
                  <c:v>weiblich</c:v>
                </c:pt>
              </c:strCache>
            </c:strRef>
          </c:tx>
          <c:spPr>
            <a:solidFill>
              <a:srgbClr val="FF99CC"/>
            </a:solidFill>
          </c:spPr>
          <c:invertIfNegative val="0"/>
          <c:dLbls>
            <c:spPr>
              <a:noFill/>
              <a:ln>
                <a:noFill/>
              </a:ln>
              <a:effectLst/>
            </c:spPr>
            <c:txPr>
              <a:bodyPr/>
              <a:lstStyle/>
              <a:p>
                <a:pPr>
                  <a:defRPr sz="1600" b="1">
                    <a:solidFill>
                      <a:schemeClr val="accent1">
                        <a:lumMod val="50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Tabelle1!$A$2:$A$10</c:f>
              <c:strCache>
                <c:ptCount val="9"/>
                <c:pt idx="0">
                  <c:v>Mutter</c:v>
                </c:pt>
                <c:pt idx="1">
                  <c:v>Vater</c:v>
                </c:pt>
                <c:pt idx="2">
                  <c:v>Geschwister</c:v>
                </c:pt>
                <c:pt idx="3">
                  <c:v>feste/n Freund/in</c:v>
                </c:pt>
                <c:pt idx="4">
                  <c:v>beste/n Freund/in</c:v>
                </c:pt>
                <c:pt idx="5">
                  <c:v>Freunde/Bekannte</c:v>
                </c:pt>
                <c:pt idx="6">
                  <c:v>Trainer/in, Gruppenleiter/in usw.</c:v>
                </c:pt>
                <c:pt idx="7">
                  <c:v>andere Verwandte</c:v>
                </c:pt>
                <c:pt idx="8">
                  <c:v>sonstige Personen</c:v>
                </c:pt>
              </c:strCache>
            </c:strRef>
          </c:cat>
          <c:val>
            <c:numRef>
              <c:f>Tabelle1!$C$2:$C$10</c:f>
              <c:numCache>
                <c:formatCode>General</c:formatCode>
                <c:ptCount val="9"/>
                <c:pt idx="0">
                  <c:v>44.9</c:v>
                </c:pt>
                <c:pt idx="1">
                  <c:v>15.2</c:v>
                </c:pt>
                <c:pt idx="2">
                  <c:v>19.600000000000001</c:v>
                </c:pt>
                <c:pt idx="3">
                  <c:v>36.4</c:v>
                </c:pt>
                <c:pt idx="4">
                  <c:v>72.400000000000006</c:v>
                </c:pt>
                <c:pt idx="5">
                  <c:v>16.399999999999999</c:v>
                </c:pt>
                <c:pt idx="6">
                  <c:v>0.7</c:v>
                </c:pt>
                <c:pt idx="7">
                  <c:v>6.8</c:v>
                </c:pt>
                <c:pt idx="8">
                  <c:v>6.4</c:v>
                </c:pt>
              </c:numCache>
            </c:numRef>
          </c:val>
        </c:ser>
        <c:dLbls>
          <c:showLegendKey val="0"/>
          <c:showVal val="0"/>
          <c:showCatName val="0"/>
          <c:showSerName val="0"/>
          <c:showPercent val="0"/>
          <c:showBubbleSize val="0"/>
        </c:dLbls>
        <c:gapWidth val="50"/>
        <c:shape val="box"/>
        <c:axId val="367497968"/>
        <c:axId val="372896496"/>
        <c:axId val="0"/>
      </c:bar3DChart>
      <c:catAx>
        <c:axId val="367497968"/>
        <c:scaling>
          <c:orientation val="maxMin"/>
        </c:scaling>
        <c:delete val="0"/>
        <c:axPos val="l"/>
        <c:numFmt formatCode="General" sourceLinked="1"/>
        <c:majorTickMark val="out"/>
        <c:minorTickMark val="none"/>
        <c:tickLblPos val="nextTo"/>
        <c:spPr>
          <a:ln>
            <a:solidFill>
              <a:schemeClr val="tx2">
                <a:lumMod val="75000"/>
              </a:schemeClr>
            </a:solidFill>
          </a:ln>
        </c:spPr>
        <c:txPr>
          <a:bodyPr/>
          <a:lstStyle/>
          <a:p>
            <a:pPr>
              <a:defRPr sz="1800" b="1">
                <a:solidFill>
                  <a:schemeClr val="tx2">
                    <a:lumMod val="75000"/>
                  </a:schemeClr>
                </a:solidFill>
              </a:defRPr>
            </a:pPr>
            <a:endParaRPr lang="de-DE"/>
          </a:p>
        </c:txPr>
        <c:crossAx val="372896496"/>
        <c:crosses val="autoZero"/>
        <c:auto val="1"/>
        <c:lblAlgn val="ctr"/>
        <c:lblOffset val="100"/>
        <c:noMultiLvlLbl val="0"/>
      </c:catAx>
      <c:valAx>
        <c:axId val="372896496"/>
        <c:scaling>
          <c:orientation val="minMax"/>
        </c:scaling>
        <c:delete val="0"/>
        <c:axPos val="t"/>
        <c:majorGridlines>
          <c:spPr>
            <a:ln>
              <a:solidFill>
                <a:schemeClr val="bg1">
                  <a:lumMod val="65000"/>
                </a:schemeClr>
              </a:solidFill>
            </a:ln>
          </c:spPr>
        </c:majorGridlines>
        <c:numFmt formatCode="General" sourceLinked="1"/>
        <c:majorTickMark val="out"/>
        <c:minorTickMark val="none"/>
        <c:tickLblPos val="nextTo"/>
        <c:txPr>
          <a:bodyPr/>
          <a:lstStyle/>
          <a:p>
            <a:pPr>
              <a:defRPr b="1">
                <a:solidFill>
                  <a:schemeClr val="tx2">
                    <a:lumMod val="75000"/>
                  </a:schemeClr>
                </a:solidFill>
              </a:defRPr>
            </a:pPr>
            <a:endParaRPr lang="de-DE"/>
          </a:p>
        </c:txPr>
        <c:crossAx val="367497968"/>
        <c:crosses val="autoZero"/>
        <c:crossBetween val="between"/>
      </c:valAx>
    </c:plotArea>
    <c:legend>
      <c:legendPos val="t"/>
      <c:layout>
        <c:manualLayout>
          <c:xMode val="edge"/>
          <c:yMode val="edge"/>
          <c:x val="0.5232488238967572"/>
          <c:y val="9.3877071301483629E-3"/>
          <c:w val="0.38504430137849655"/>
          <c:h val="6.5139414842778076E-2"/>
        </c:manualLayout>
      </c:layout>
      <c:overlay val="0"/>
      <c:txPr>
        <a:bodyPr/>
        <a:lstStyle/>
        <a:p>
          <a:pPr>
            <a:defRPr b="1">
              <a:solidFill>
                <a:schemeClr val="accent1">
                  <a:lumMod val="50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userShapes r:id="rId2"/>
</c:chartSpace>
</file>

<file path=ppt/charts/chart25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320"/>
      <c:depthPercent val="100"/>
      <c:rAngAx val="0"/>
      <c:perspective val="10"/>
    </c:view3D>
    <c:floor>
      <c:thickness val="0"/>
    </c:floor>
    <c:sideWall>
      <c:thickness val="0"/>
    </c:sideWall>
    <c:backWall>
      <c:thickness val="0"/>
    </c:backWall>
    <c:plotArea>
      <c:layout>
        <c:manualLayout>
          <c:layoutTarget val="inner"/>
          <c:xMode val="edge"/>
          <c:yMode val="edge"/>
          <c:x val="9.1591013696890822E-2"/>
          <c:y val="0.10240389956671481"/>
          <c:w val="0.83523948774090206"/>
          <c:h val="0.82065178438225528"/>
        </c:manualLayout>
      </c:layout>
      <c:pie3DChart>
        <c:varyColors val="1"/>
        <c:ser>
          <c:idx val="0"/>
          <c:order val="0"/>
          <c:tx>
            <c:strRef>
              <c:f>Tabelle1!$B$1</c:f>
              <c:strCache>
                <c:ptCount val="1"/>
                <c:pt idx="0">
                  <c:v>Anzahl</c:v>
                </c:pt>
              </c:strCache>
            </c:strRef>
          </c:tx>
          <c:dPt>
            <c:idx val="0"/>
            <c:bubble3D val="0"/>
            <c:explosion val="6"/>
            <c:spPr>
              <a:solidFill>
                <a:srgbClr val="92D050"/>
              </a:solidFill>
            </c:spPr>
          </c:dPt>
          <c:dPt>
            <c:idx val="1"/>
            <c:bubble3D val="0"/>
            <c:explosion val="13"/>
            <c:spPr>
              <a:solidFill>
                <a:srgbClr val="FF0000"/>
              </a:solidFill>
            </c:spPr>
          </c:dPt>
          <c:dLbls>
            <c:dLbl>
              <c:idx val="0"/>
              <c:layout/>
              <c:tx>
                <c:rich>
                  <a:bodyPr/>
                  <a:lstStyle/>
                  <a:p>
                    <a:r>
                      <a:rPr lang="en-US" smtClean="0"/>
                      <a:t>vor-handen</a:t>
                    </a:r>
                    <a:r>
                      <a:rPr lang="en-US" dirty="0"/>
                      <a:t>
93,9%</a:t>
                    </a:r>
                  </a:p>
                </c:rich>
              </c:tx>
              <c:dLblPos val="outEnd"/>
              <c:showLegendKey val="0"/>
              <c:showVal val="0"/>
              <c:showCatName val="1"/>
              <c:showSerName val="0"/>
              <c:showPercent val="1"/>
              <c:showBubbleSize val="0"/>
              <c:separator>
</c:separator>
              <c:extLst>
                <c:ext xmlns:c15="http://schemas.microsoft.com/office/drawing/2012/chart" uri="{CE6537A1-D6FC-4f65-9D91-7224C49458BB}">
                  <c15:layout/>
                </c:ext>
              </c:extLst>
            </c:dLbl>
            <c:dLbl>
              <c:idx val="1"/>
              <c:layout/>
              <c:tx>
                <c:rich>
                  <a:bodyPr/>
                  <a:lstStyle/>
                  <a:p>
                    <a:r>
                      <a:rPr lang="en-US"/>
                      <a:t>nicht </a:t>
                    </a:r>
                    <a:r>
                      <a:rPr lang="en-US" smtClean="0"/>
                      <a:t>vor-handen</a:t>
                    </a:r>
                    <a:r>
                      <a:rPr lang="en-US"/>
                      <a:t>
6,1%</a:t>
                    </a:r>
                  </a:p>
                </c:rich>
              </c:tx>
              <c:dLblPos val="outEnd"/>
              <c:showLegendKey val="0"/>
              <c:showVal val="0"/>
              <c:showCatName val="1"/>
              <c:showSerName val="0"/>
              <c:showPercent val="1"/>
              <c:showBubbleSize val="0"/>
              <c:separator>
</c:separator>
              <c:extLst>
                <c:ext xmlns:c15="http://schemas.microsoft.com/office/drawing/2012/chart" uri="{CE6537A1-D6FC-4f65-9D91-7224C49458BB}">
                  <c15:layout/>
                </c:ext>
              </c:extLst>
            </c:dLbl>
            <c:numFmt formatCode="0.0%" sourceLinked="0"/>
            <c:spPr>
              <a:noFill/>
              <a:ln>
                <a:noFill/>
              </a:ln>
              <a:effectLst/>
            </c:spPr>
            <c:txPr>
              <a:bodyPr/>
              <a:lstStyle/>
              <a:p>
                <a:pPr>
                  <a:defRPr sz="1050"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Tabelle1!$A$2:$A$3</c:f>
              <c:strCache>
                <c:ptCount val="2"/>
                <c:pt idx="0">
                  <c:v>vorhanden</c:v>
                </c:pt>
                <c:pt idx="1">
                  <c:v>nicht vorhanden</c:v>
                </c:pt>
              </c:strCache>
            </c:strRef>
          </c:cat>
          <c:val>
            <c:numRef>
              <c:f>Tabelle1!$B$2:$B$3</c:f>
              <c:numCache>
                <c:formatCode>General</c:formatCode>
                <c:ptCount val="2"/>
                <c:pt idx="0">
                  <c:v>1156</c:v>
                </c:pt>
                <c:pt idx="1">
                  <c:v>75</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15"/>
      <c:depthPercent val="60"/>
      <c:rAngAx val="1"/>
    </c:view3D>
    <c:floor>
      <c:thickness val="0"/>
    </c:floor>
    <c:sideWall>
      <c:thickness val="0"/>
    </c:sideWall>
    <c:backWall>
      <c:thickness val="0"/>
    </c:backWall>
    <c:plotArea>
      <c:layout/>
      <c:bar3DChart>
        <c:barDir val="bar"/>
        <c:grouping val="clustered"/>
        <c:varyColors val="0"/>
        <c:ser>
          <c:idx val="0"/>
          <c:order val="0"/>
          <c:tx>
            <c:strRef>
              <c:f>Tabelle1!$B$1</c:f>
              <c:strCache>
                <c:ptCount val="1"/>
                <c:pt idx="0">
                  <c:v>12 - 14 Jahre</c:v>
                </c:pt>
              </c:strCache>
            </c:strRef>
          </c:tx>
          <c:spPr>
            <a:solidFill>
              <a:srgbClr val="FFC000"/>
            </a:solidFill>
          </c:spPr>
          <c:invertIfNegative val="0"/>
          <c:dLbls>
            <c:numFmt formatCode="#,##0.0" sourceLinked="0"/>
            <c:spPr>
              <a:noFill/>
              <a:ln>
                <a:noFill/>
              </a:ln>
              <a:effectLst/>
            </c:spPr>
            <c:txPr>
              <a:bodyPr/>
              <a:lstStyle/>
              <a:p>
                <a:pPr>
                  <a:defRPr sz="14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Tabelle1!$A$2:$A$10</c:f>
              <c:strCache>
                <c:ptCount val="9"/>
                <c:pt idx="0">
                  <c:v>Mutter</c:v>
                </c:pt>
                <c:pt idx="1">
                  <c:v>Vater</c:v>
                </c:pt>
                <c:pt idx="2">
                  <c:v>Geschwister</c:v>
                </c:pt>
                <c:pt idx="3">
                  <c:v>feste/n Freund/in</c:v>
                </c:pt>
                <c:pt idx="4">
                  <c:v>beste/n Freund/in</c:v>
                </c:pt>
                <c:pt idx="5">
                  <c:v>Freunde/Bekannte</c:v>
                </c:pt>
                <c:pt idx="6">
                  <c:v>Trainer/in, Gruppenleiter/in usw.</c:v>
                </c:pt>
                <c:pt idx="7">
                  <c:v>andere Verwandte</c:v>
                </c:pt>
                <c:pt idx="8">
                  <c:v>sonstige Personen</c:v>
                </c:pt>
              </c:strCache>
            </c:strRef>
          </c:cat>
          <c:val>
            <c:numRef>
              <c:f>Tabelle1!$B$2:$B$10</c:f>
              <c:numCache>
                <c:formatCode>General</c:formatCode>
                <c:ptCount val="9"/>
                <c:pt idx="0">
                  <c:v>50.1</c:v>
                </c:pt>
                <c:pt idx="1">
                  <c:v>22.8</c:v>
                </c:pt>
                <c:pt idx="2">
                  <c:v>11.3</c:v>
                </c:pt>
                <c:pt idx="3">
                  <c:v>12.5</c:v>
                </c:pt>
                <c:pt idx="4">
                  <c:v>53.1</c:v>
                </c:pt>
                <c:pt idx="5">
                  <c:v>9.9</c:v>
                </c:pt>
                <c:pt idx="6">
                  <c:v>0.6</c:v>
                </c:pt>
                <c:pt idx="7">
                  <c:v>8.3000000000000007</c:v>
                </c:pt>
                <c:pt idx="8">
                  <c:v>7.5</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txPr>
              <a:bodyPr/>
              <a:lstStyle/>
              <a:p>
                <a:pPr>
                  <a:defRPr sz="1400" b="1">
                    <a:solidFill>
                      <a:schemeClr val="accent1">
                        <a:lumMod val="50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Tabelle1!$A$2:$A$10</c:f>
              <c:strCache>
                <c:ptCount val="9"/>
                <c:pt idx="0">
                  <c:v>Mutter</c:v>
                </c:pt>
                <c:pt idx="1">
                  <c:v>Vater</c:v>
                </c:pt>
                <c:pt idx="2">
                  <c:v>Geschwister</c:v>
                </c:pt>
                <c:pt idx="3">
                  <c:v>feste/n Freund/in</c:v>
                </c:pt>
                <c:pt idx="4">
                  <c:v>beste/n Freund/in</c:v>
                </c:pt>
                <c:pt idx="5">
                  <c:v>Freunde/Bekannte</c:v>
                </c:pt>
                <c:pt idx="6">
                  <c:v>Trainer/in, Gruppenleiter/in usw.</c:v>
                </c:pt>
                <c:pt idx="7">
                  <c:v>andere Verwandte</c:v>
                </c:pt>
                <c:pt idx="8">
                  <c:v>sonstige Personen</c:v>
                </c:pt>
              </c:strCache>
            </c:strRef>
          </c:cat>
          <c:val>
            <c:numRef>
              <c:f>Tabelle1!$C$2:$C$10</c:f>
              <c:numCache>
                <c:formatCode>General</c:formatCode>
                <c:ptCount val="9"/>
                <c:pt idx="0">
                  <c:v>40.6</c:v>
                </c:pt>
                <c:pt idx="1">
                  <c:v>18.8</c:v>
                </c:pt>
                <c:pt idx="2">
                  <c:v>17.3</c:v>
                </c:pt>
                <c:pt idx="3">
                  <c:v>26</c:v>
                </c:pt>
                <c:pt idx="4">
                  <c:v>66</c:v>
                </c:pt>
                <c:pt idx="5">
                  <c:v>17</c:v>
                </c:pt>
                <c:pt idx="6">
                  <c:v>0.9</c:v>
                </c:pt>
                <c:pt idx="7">
                  <c:v>9.6999999999999993</c:v>
                </c:pt>
                <c:pt idx="8">
                  <c:v>5.9</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txPr>
              <a:bodyPr/>
              <a:lstStyle/>
              <a:p>
                <a:pPr>
                  <a:defRPr sz="1400" b="1">
                    <a:solidFill>
                      <a:schemeClr val="accent1">
                        <a:lumMod val="50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Tabelle1!$A$2:$A$10</c:f>
              <c:strCache>
                <c:ptCount val="9"/>
                <c:pt idx="0">
                  <c:v>Mutter</c:v>
                </c:pt>
                <c:pt idx="1">
                  <c:v>Vater</c:v>
                </c:pt>
                <c:pt idx="2">
                  <c:v>Geschwister</c:v>
                </c:pt>
                <c:pt idx="3">
                  <c:v>feste/n Freund/in</c:v>
                </c:pt>
                <c:pt idx="4">
                  <c:v>beste/n Freund/in</c:v>
                </c:pt>
                <c:pt idx="5">
                  <c:v>Freunde/Bekannte</c:v>
                </c:pt>
                <c:pt idx="6">
                  <c:v>Trainer/in, Gruppenleiter/in usw.</c:v>
                </c:pt>
                <c:pt idx="7">
                  <c:v>andere Verwandte</c:v>
                </c:pt>
                <c:pt idx="8">
                  <c:v>sonstige Personen</c:v>
                </c:pt>
              </c:strCache>
            </c:strRef>
          </c:cat>
          <c:val>
            <c:numRef>
              <c:f>Tabelle1!$D$2:$D$10</c:f>
              <c:numCache>
                <c:formatCode>General</c:formatCode>
                <c:ptCount val="9"/>
                <c:pt idx="0">
                  <c:v>42.7</c:v>
                </c:pt>
                <c:pt idx="1">
                  <c:v>22.2</c:v>
                </c:pt>
                <c:pt idx="2">
                  <c:v>19.5</c:v>
                </c:pt>
                <c:pt idx="3">
                  <c:v>39.200000000000003</c:v>
                </c:pt>
                <c:pt idx="4">
                  <c:v>59.8</c:v>
                </c:pt>
                <c:pt idx="5">
                  <c:v>16.2</c:v>
                </c:pt>
                <c:pt idx="6">
                  <c:v>0.6</c:v>
                </c:pt>
                <c:pt idx="7">
                  <c:v>4.2</c:v>
                </c:pt>
                <c:pt idx="8">
                  <c:v>3.3</c:v>
                </c:pt>
              </c:numCache>
            </c:numRef>
          </c:val>
        </c:ser>
        <c:dLbls>
          <c:showLegendKey val="0"/>
          <c:showVal val="0"/>
          <c:showCatName val="0"/>
          <c:showSerName val="0"/>
          <c:showPercent val="0"/>
          <c:showBubbleSize val="0"/>
        </c:dLbls>
        <c:gapWidth val="50"/>
        <c:shape val="box"/>
        <c:axId val="372900024"/>
        <c:axId val="372900416"/>
        <c:axId val="0"/>
      </c:bar3DChart>
      <c:catAx>
        <c:axId val="372900024"/>
        <c:scaling>
          <c:orientation val="maxMin"/>
        </c:scaling>
        <c:delete val="0"/>
        <c:axPos val="l"/>
        <c:numFmt formatCode="General" sourceLinked="1"/>
        <c:majorTickMark val="out"/>
        <c:minorTickMark val="none"/>
        <c:tickLblPos val="nextTo"/>
        <c:spPr>
          <a:ln>
            <a:solidFill>
              <a:schemeClr val="tx2">
                <a:lumMod val="75000"/>
              </a:schemeClr>
            </a:solidFill>
          </a:ln>
        </c:spPr>
        <c:txPr>
          <a:bodyPr/>
          <a:lstStyle/>
          <a:p>
            <a:pPr>
              <a:defRPr sz="1800" b="1">
                <a:solidFill>
                  <a:schemeClr val="tx2">
                    <a:lumMod val="75000"/>
                  </a:schemeClr>
                </a:solidFill>
              </a:defRPr>
            </a:pPr>
            <a:endParaRPr lang="de-DE"/>
          </a:p>
        </c:txPr>
        <c:crossAx val="372900416"/>
        <c:crosses val="autoZero"/>
        <c:auto val="1"/>
        <c:lblAlgn val="ctr"/>
        <c:lblOffset val="100"/>
        <c:noMultiLvlLbl val="0"/>
      </c:catAx>
      <c:valAx>
        <c:axId val="372900416"/>
        <c:scaling>
          <c:orientation val="minMax"/>
          <c:max val="80"/>
        </c:scaling>
        <c:delete val="0"/>
        <c:axPos val="t"/>
        <c:majorGridlines>
          <c:spPr>
            <a:ln>
              <a:solidFill>
                <a:schemeClr val="bg1">
                  <a:lumMod val="65000"/>
                </a:schemeClr>
              </a:solidFill>
            </a:ln>
          </c:spPr>
        </c:majorGridlines>
        <c:numFmt formatCode="General" sourceLinked="1"/>
        <c:majorTickMark val="out"/>
        <c:minorTickMark val="none"/>
        <c:tickLblPos val="nextTo"/>
        <c:txPr>
          <a:bodyPr/>
          <a:lstStyle/>
          <a:p>
            <a:pPr>
              <a:defRPr b="1">
                <a:solidFill>
                  <a:schemeClr val="tx2">
                    <a:lumMod val="75000"/>
                  </a:schemeClr>
                </a:solidFill>
              </a:defRPr>
            </a:pPr>
            <a:endParaRPr lang="de-DE"/>
          </a:p>
        </c:txPr>
        <c:crossAx val="372900024"/>
        <c:crosses val="autoZero"/>
        <c:crossBetween val="between"/>
      </c:valAx>
    </c:plotArea>
    <c:legend>
      <c:legendPos val="t"/>
      <c:layout>
        <c:manualLayout>
          <c:xMode val="edge"/>
          <c:yMode val="edge"/>
          <c:x val="0.5232488238967572"/>
          <c:y val="9.3877071301483629E-3"/>
          <c:w val="0.47675117610324269"/>
          <c:h val="6.5139414842778076E-2"/>
        </c:manualLayout>
      </c:layout>
      <c:overlay val="0"/>
      <c:txPr>
        <a:bodyPr/>
        <a:lstStyle/>
        <a:p>
          <a:pPr>
            <a:defRPr b="1">
              <a:solidFill>
                <a:schemeClr val="accent1">
                  <a:lumMod val="50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userShapes r:id="rId2"/>
</c:chartSpace>
</file>

<file path=ppt/charts/chart25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320"/>
      <c:depthPercent val="100"/>
      <c:rAngAx val="0"/>
      <c:perspective val="10"/>
    </c:view3D>
    <c:floor>
      <c:thickness val="0"/>
    </c:floor>
    <c:sideWall>
      <c:thickness val="0"/>
    </c:sideWall>
    <c:backWall>
      <c:thickness val="0"/>
    </c:backWall>
    <c:plotArea>
      <c:layout>
        <c:manualLayout>
          <c:layoutTarget val="inner"/>
          <c:xMode val="edge"/>
          <c:yMode val="edge"/>
          <c:x val="9.1591013696890822E-2"/>
          <c:y val="0.10240389956671481"/>
          <c:w val="0.83523948774090206"/>
          <c:h val="0.82065178438225528"/>
        </c:manualLayout>
      </c:layout>
      <c:pie3DChart>
        <c:varyColors val="1"/>
        <c:ser>
          <c:idx val="0"/>
          <c:order val="0"/>
          <c:tx>
            <c:strRef>
              <c:f>Tabelle1!$B$1</c:f>
              <c:strCache>
                <c:ptCount val="1"/>
                <c:pt idx="0">
                  <c:v>Anzahl</c:v>
                </c:pt>
              </c:strCache>
            </c:strRef>
          </c:tx>
          <c:dPt>
            <c:idx val="0"/>
            <c:bubble3D val="0"/>
            <c:explosion val="6"/>
            <c:spPr>
              <a:solidFill>
                <a:srgbClr val="92D050"/>
              </a:solidFill>
            </c:spPr>
          </c:dPt>
          <c:dPt>
            <c:idx val="1"/>
            <c:bubble3D val="0"/>
            <c:explosion val="13"/>
            <c:spPr>
              <a:solidFill>
                <a:srgbClr val="FF0000"/>
              </a:solidFill>
            </c:spPr>
          </c:dPt>
          <c:dLbls>
            <c:dLbl>
              <c:idx val="0"/>
              <c:layout/>
              <c:tx>
                <c:rich>
                  <a:bodyPr/>
                  <a:lstStyle/>
                  <a:p>
                    <a:r>
                      <a:rPr lang="en-US" smtClean="0"/>
                      <a:t>vor-handen</a:t>
                    </a:r>
                    <a:r>
                      <a:rPr lang="en-US" dirty="0"/>
                      <a:t>
93,9%</a:t>
                    </a:r>
                  </a:p>
                </c:rich>
              </c:tx>
              <c:dLblPos val="outEnd"/>
              <c:showLegendKey val="0"/>
              <c:showVal val="0"/>
              <c:showCatName val="1"/>
              <c:showSerName val="0"/>
              <c:showPercent val="1"/>
              <c:showBubbleSize val="0"/>
              <c:separator>
</c:separator>
              <c:extLst>
                <c:ext xmlns:c15="http://schemas.microsoft.com/office/drawing/2012/chart" uri="{CE6537A1-D6FC-4f65-9D91-7224C49458BB}">
                  <c15:layout/>
                </c:ext>
              </c:extLst>
            </c:dLbl>
            <c:dLbl>
              <c:idx val="1"/>
              <c:layout/>
              <c:tx>
                <c:rich>
                  <a:bodyPr/>
                  <a:lstStyle/>
                  <a:p>
                    <a:r>
                      <a:rPr lang="en-US"/>
                      <a:t>nicht </a:t>
                    </a:r>
                    <a:r>
                      <a:rPr lang="en-US" smtClean="0"/>
                      <a:t>vor-handen</a:t>
                    </a:r>
                    <a:r>
                      <a:rPr lang="en-US"/>
                      <a:t>
6,1%</a:t>
                    </a:r>
                  </a:p>
                </c:rich>
              </c:tx>
              <c:dLblPos val="outEnd"/>
              <c:showLegendKey val="0"/>
              <c:showVal val="0"/>
              <c:showCatName val="1"/>
              <c:showSerName val="0"/>
              <c:showPercent val="1"/>
              <c:showBubbleSize val="0"/>
              <c:separator>
</c:separator>
              <c:extLst>
                <c:ext xmlns:c15="http://schemas.microsoft.com/office/drawing/2012/chart" uri="{CE6537A1-D6FC-4f65-9D91-7224C49458BB}">
                  <c15:layout/>
                </c:ext>
              </c:extLst>
            </c:dLbl>
            <c:numFmt formatCode="0.0%" sourceLinked="0"/>
            <c:spPr>
              <a:noFill/>
              <a:ln>
                <a:noFill/>
              </a:ln>
              <a:effectLst/>
            </c:spPr>
            <c:txPr>
              <a:bodyPr/>
              <a:lstStyle/>
              <a:p>
                <a:pPr>
                  <a:defRPr sz="1050"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Tabelle1!$A$2:$A$3</c:f>
              <c:strCache>
                <c:ptCount val="2"/>
                <c:pt idx="0">
                  <c:v>vorhanden</c:v>
                </c:pt>
                <c:pt idx="1">
                  <c:v>nicht vorhanden</c:v>
                </c:pt>
              </c:strCache>
            </c:strRef>
          </c:cat>
          <c:val>
            <c:numRef>
              <c:f>Tabelle1!$B$2:$B$3</c:f>
              <c:numCache>
                <c:formatCode>General</c:formatCode>
                <c:ptCount val="2"/>
                <c:pt idx="0">
                  <c:v>1156</c:v>
                </c:pt>
                <c:pt idx="1">
                  <c:v>75</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15"/>
      <c:depthPercent val="60"/>
      <c:rAngAx val="1"/>
    </c:view3D>
    <c:floor>
      <c:thickness val="0"/>
    </c:floor>
    <c:sideWall>
      <c:thickness val="0"/>
    </c:sideWall>
    <c:backWall>
      <c:thickness val="0"/>
    </c:backWall>
    <c:plotArea>
      <c:layout/>
      <c:bar3DChart>
        <c:barDir val="bar"/>
        <c:grouping val="clustered"/>
        <c:varyColors val="0"/>
        <c:ser>
          <c:idx val="0"/>
          <c:order val="0"/>
          <c:tx>
            <c:strRef>
              <c:f>Tabelle1!$B$1</c:f>
              <c:strCache>
                <c:ptCount val="1"/>
                <c:pt idx="0">
                  <c:v>Spalte1</c:v>
                </c:pt>
              </c:strCache>
            </c:strRef>
          </c:tx>
          <c:spPr>
            <a:solidFill>
              <a:srgbClr val="00B050"/>
            </a:solidFill>
          </c:spPr>
          <c:invertIfNegative val="0"/>
          <c:dLbls>
            <c:numFmt formatCode="#,##0.0" sourceLinked="0"/>
            <c:spPr>
              <a:noFill/>
              <a:ln>
                <a:noFill/>
              </a:ln>
              <a:effectLst/>
            </c:spPr>
            <c:txPr>
              <a:bodyPr/>
              <a:lstStyle/>
              <a:p>
                <a:pPr>
                  <a:defRPr sz="16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Tabelle1!$A$2:$A$17</c:f>
              <c:strCache>
                <c:ptCount val="16"/>
                <c:pt idx="0">
                  <c:v>(Vertrauens-)Lehrer/in</c:v>
                </c:pt>
                <c:pt idx="1">
                  <c:v>Berufsberatung bei der Arbeitsagentur</c:v>
                </c:pt>
                <c:pt idx="2">
                  <c:v>Trainer/in, Gruppenleiter/in usw.</c:v>
                </c:pt>
                <c:pt idx="3">
                  <c:v>Telefon/Internet-Seelsorge, Kummertelefon</c:v>
                </c:pt>
                <c:pt idx="4">
                  <c:v>Sozialarbeiter/in beim Jugendamt</c:v>
                </c:pt>
                <c:pt idx="5">
                  <c:v>Sucht- und Drogenberatung</c:v>
                </c:pt>
                <c:pt idx="6">
                  <c:v>kirchliche Mitarbeiter/in</c:v>
                </c:pt>
                <c:pt idx="7">
                  <c:v>Erziehungsberatung/Familienberatung</c:v>
                </c:pt>
                <c:pt idx="8">
                  <c:v>Schwangerschaftsberatung</c:v>
                </c:pt>
                <c:pt idx="9">
                  <c:v>Anlaufstelle für sexuelle Gewalt</c:v>
                </c:pt>
                <c:pt idx="10">
                  <c:v>Jugendkontaktbeamte der Polizei</c:v>
                </c:pt>
                <c:pt idx="11">
                  <c:v>Jugendpfleger/in beim Landkreis</c:v>
                </c:pt>
                <c:pt idx="12">
                  <c:v>Migrationsberatung</c:v>
                </c:pt>
                <c:pt idx="13">
                  <c:v>Sonstiges</c:v>
                </c:pt>
                <c:pt idx="14">
                  <c:v>Stadtjugendpfleger/in, Jugendreferent/in</c:v>
                </c:pt>
                <c:pt idx="15">
                  <c:v>KoKi - Frühe Hilfen</c:v>
                </c:pt>
              </c:strCache>
            </c:strRef>
          </c:cat>
          <c:val>
            <c:numRef>
              <c:f>Tabelle1!$B$2:$B$17</c:f>
              <c:numCache>
                <c:formatCode>General</c:formatCode>
                <c:ptCount val="16"/>
                <c:pt idx="0">
                  <c:v>84.6</c:v>
                </c:pt>
                <c:pt idx="1">
                  <c:v>65.7</c:v>
                </c:pt>
                <c:pt idx="2">
                  <c:v>63.3</c:v>
                </c:pt>
                <c:pt idx="3">
                  <c:v>56.9</c:v>
                </c:pt>
                <c:pt idx="4">
                  <c:v>51</c:v>
                </c:pt>
                <c:pt idx="5">
                  <c:v>50.7</c:v>
                </c:pt>
                <c:pt idx="6">
                  <c:v>44.5</c:v>
                </c:pt>
                <c:pt idx="7">
                  <c:v>43.6</c:v>
                </c:pt>
                <c:pt idx="8">
                  <c:v>39.299999999999997</c:v>
                </c:pt>
                <c:pt idx="9">
                  <c:v>29.3</c:v>
                </c:pt>
                <c:pt idx="10">
                  <c:v>24.5</c:v>
                </c:pt>
                <c:pt idx="11">
                  <c:v>18.600000000000001</c:v>
                </c:pt>
                <c:pt idx="12">
                  <c:v>18.600000000000001</c:v>
                </c:pt>
                <c:pt idx="13">
                  <c:v>17.100000000000001</c:v>
                </c:pt>
                <c:pt idx="14">
                  <c:v>14.4</c:v>
                </c:pt>
                <c:pt idx="15">
                  <c:v>6</c:v>
                </c:pt>
              </c:numCache>
            </c:numRef>
          </c:val>
        </c:ser>
        <c:dLbls>
          <c:showLegendKey val="0"/>
          <c:showVal val="0"/>
          <c:showCatName val="0"/>
          <c:showSerName val="0"/>
          <c:showPercent val="0"/>
          <c:showBubbleSize val="0"/>
        </c:dLbls>
        <c:gapWidth val="50"/>
        <c:shape val="box"/>
        <c:axId val="372903552"/>
        <c:axId val="372903944"/>
        <c:axId val="0"/>
      </c:bar3DChart>
      <c:catAx>
        <c:axId val="372903552"/>
        <c:scaling>
          <c:orientation val="maxMin"/>
        </c:scaling>
        <c:delete val="0"/>
        <c:axPos val="l"/>
        <c:numFmt formatCode="General" sourceLinked="1"/>
        <c:majorTickMark val="out"/>
        <c:minorTickMark val="none"/>
        <c:tickLblPos val="nextTo"/>
        <c:spPr>
          <a:ln>
            <a:solidFill>
              <a:schemeClr val="tx2">
                <a:lumMod val="75000"/>
              </a:schemeClr>
            </a:solidFill>
          </a:ln>
        </c:spPr>
        <c:txPr>
          <a:bodyPr/>
          <a:lstStyle/>
          <a:p>
            <a:pPr>
              <a:defRPr sz="1600" b="1">
                <a:solidFill>
                  <a:schemeClr val="tx2">
                    <a:lumMod val="75000"/>
                  </a:schemeClr>
                </a:solidFill>
              </a:defRPr>
            </a:pPr>
            <a:endParaRPr lang="de-DE"/>
          </a:p>
        </c:txPr>
        <c:crossAx val="372903944"/>
        <c:crosses val="autoZero"/>
        <c:auto val="1"/>
        <c:lblAlgn val="ctr"/>
        <c:lblOffset val="100"/>
        <c:noMultiLvlLbl val="0"/>
      </c:catAx>
      <c:valAx>
        <c:axId val="372903944"/>
        <c:scaling>
          <c:orientation val="minMax"/>
        </c:scaling>
        <c:delete val="0"/>
        <c:axPos val="t"/>
        <c:majorGridlines>
          <c:spPr>
            <a:ln>
              <a:solidFill>
                <a:schemeClr val="bg1">
                  <a:lumMod val="65000"/>
                </a:schemeClr>
              </a:solidFill>
            </a:ln>
          </c:spPr>
        </c:majorGridlines>
        <c:numFmt formatCode="General" sourceLinked="1"/>
        <c:majorTickMark val="out"/>
        <c:minorTickMark val="none"/>
        <c:tickLblPos val="nextTo"/>
        <c:txPr>
          <a:bodyPr/>
          <a:lstStyle/>
          <a:p>
            <a:pPr>
              <a:defRPr sz="1200" b="1">
                <a:solidFill>
                  <a:schemeClr val="tx2">
                    <a:lumMod val="75000"/>
                  </a:schemeClr>
                </a:solidFill>
              </a:defRPr>
            </a:pPr>
            <a:endParaRPr lang="de-DE"/>
          </a:p>
        </c:txPr>
        <c:crossAx val="372903552"/>
        <c:crosses val="autoZero"/>
        <c:crossBetween val="between"/>
      </c:valAx>
    </c:plotArea>
    <c:plotVisOnly val="1"/>
    <c:dispBlanksAs val="gap"/>
    <c:showDLblsOverMax val="0"/>
  </c:chart>
  <c:txPr>
    <a:bodyPr/>
    <a:lstStyle/>
    <a:p>
      <a:pPr>
        <a:defRPr sz="1800"/>
      </a:pPr>
      <a:endParaRPr lang="de-DE"/>
    </a:p>
  </c:txPr>
  <c:externalData r:id="rId1">
    <c:autoUpdate val="0"/>
  </c:externalData>
  <c:userShapes r:id="rId2"/>
</c:chartSpace>
</file>

<file path=ppt/charts/chart25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15"/>
      <c:depthPercent val="60"/>
      <c:rAngAx val="1"/>
    </c:view3D>
    <c:floor>
      <c:thickness val="0"/>
    </c:floor>
    <c:sideWall>
      <c:thickness val="0"/>
    </c:sideWall>
    <c:backWall>
      <c:thickness val="0"/>
    </c:backWall>
    <c:plotArea>
      <c:layout/>
      <c:bar3DChart>
        <c:barDir val="bar"/>
        <c:grouping val="clustered"/>
        <c:varyColors val="0"/>
        <c:ser>
          <c:idx val="0"/>
          <c:order val="0"/>
          <c:tx>
            <c:strRef>
              <c:f>Tabelle1!$B$1</c:f>
              <c:strCache>
                <c:ptCount val="1"/>
                <c:pt idx="0">
                  <c:v>Spalte1</c:v>
                </c:pt>
              </c:strCache>
            </c:strRef>
          </c:tx>
          <c:spPr>
            <a:solidFill>
              <a:srgbClr val="00B050"/>
            </a:solidFill>
          </c:spPr>
          <c:invertIfNegative val="0"/>
          <c:dLbls>
            <c:numFmt formatCode="#,##0.0" sourceLinked="0"/>
            <c:spPr>
              <a:noFill/>
              <a:ln>
                <a:noFill/>
              </a:ln>
              <a:effectLst/>
            </c:spPr>
            <c:txPr>
              <a:bodyPr/>
              <a:lstStyle/>
              <a:p>
                <a:pPr>
                  <a:defRPr sz="16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Tabelle1!$A$2:$A$17</c:f>
              <c:strCache>
                <c:ptCount val="16"/>
                <c:pt idx="0">
                  <c:v>Berufsberatung bei der Arbeitsagentur</c:v>
                </c:pt>
                <c:pt idx="1">
                  <c:v>(Vertrauens-)Lehrer/in</c:v>
                </c:pt>
                <c:pt idx="2">
                  <c:v>Schwangerschaftsberatung</c:v>
                </c:pt>
                <c:pt idx="3">
                  <c:v>Anlaufstelle für sexuelle Gewalt</c:v>
                </c:pt>
                <c:pt idx="4">
                  <c:v>Trainer/in, Gruppenleiter/in usw.</c:v>
                </c:pt>
                <c:pt idx="5">
                  <c:v>Jugendkontaktbeamte der Polizei</c:v>
                </c:pt>
                <c:pt idx="6">
                  <c:v>Erziehungsberatung/Familienberatung</c:v>
                </c:pt>
                <c:pt idx="7">
                  <c:v>Sucht- und Drogenberatung</c:v>
                </c:pt>
                <c:pt idx="8">
                  <c:v>Sonstiges</c:v>
                </c:pt>
                <c:pt idx="9">
                  <c:v>Sozialarbeiter/in beim Jugendamt</c:v>
                </c:pt>
                <c:pt idx="10">
                  <c:v>Jugendpfleger/in beim Landkreis</c:v>
                </c:pt>
                <c:pt idx="11">
                  <c:v>Stadtjugendpfleger/in, Jugendreferent/in</c:v>
                </c:pt>
                <c:pt idx="12">
                  <c:v>kirchliche Mitarbeiter/in</c:v>
                </c:pt>
                <c:pt idx="13">
                  <c:v>Migrationsberatung</c:v>
                </c:pt>
                <c:pt idx="14">
                  <c:v>Telefon/Internet-Seelsorge, Kummertelefon</c:v>
                </c:pt>
                <c:pt idx="15">
                  <c:v>KoKi - Frühe Hilfen</c:v>
                </c:pt>
              </c:strCache>
            </c:strRef>
          </c:cat>
          <c:val>
            <c:numRef>
              <c:f>Tabelle1!$B$2:$B$17</c:f>
              <c:numCache>
                <c:formatCode>General</c:formatCode>
                <c:ptCount val="16"/>
                <c:pt idx="0">
                  <c:v>63.4</c:v>
                </c:pt>
                <c:pt idx="1">
                  <c:v>61.9</c:v>
                </c:pt>
                <c:pt idx="2">
                  <c:v>55.7</c:v>
                </c:pt>
                <c:pt idx="3">
                  <c:v>52.4</c:v>
                </c:pt>
                <c:pt idx="4">
                  <c:v>50.4</c:v>
                </c:pt>
                <c:pt idx="5">
                  <c:v>49.7</c:v>
                </c:pt>
                <c:pt idx="6">
                  <c:v>48.9</c:v>
                </c:pt>
                <c:pt idx="7">
                  <c:v>47</c:v>
                </c:pt>
                <c:pt idx="8">
                  <c:v>46.7</c:v>
                </c:pt>
                <c:pt idx="9">
                  <c:v>45.8</c:v>
                </c:pt>
                <c:pt idx="10">
                  <c:v>37.299999999999997</c:v>
                </c:pt>
                <c:pt idx="11">
                  <c:v>36.4</c:v>
                </c:pt>
                <c:pt idx="12">
                  <c:v>28.7</c:v>
                </c:pt>
                <c:pt idx="13">
                  <c:v>28.1</c:v>
                </c:pt>
                <c:pt idx="14">
                  <c:v>27</c:v>
                </c:pt>
                <c:pt idx="15">
                  <c:v>25.4</c:v>
                </c:pt>
              </c:numCache>
            </c:numRef>
          </c:val>
        </c:ser>
        <c:dLbls>
          <c:showLegendKey val="0"/>
          <c:showVal val="0"/>
          <c:showCatName val="0"/>
          <c:showSerName val="0"/>
          <c:showPercent val="0"/>
          <c:showBubbleSize val="0"/>
        </c:dLbls>
        <c:gapWidth val="50"/>
        <c:shape val="box"/>
        <c:axId val="372904728"/>
        <c:axId val="372905120"/>
        <c:axId val="0"/>
      </c:bar3DChart>
      <c:catAx>
        <c:axId val="372904728"/>
        <c:scaling>
          <c:orientation val="maxMin"/>
        </c:scaling>
        <c:delete val="0"/>
        <c:axPos val="l"/>
        <c:numFmt formatCode="General" sourceLinked="1"/>
        <c:majorTickMark val="out"/>
        <c:minorTickMark val="none"/>
        <c:tickLblPos val="nextTo"/>
        <c:spPr>
          <a:ln>
            <a:solidFill>
              <a:schemeClr val="tx2">
                <a:lumMod val="75000"/>
              </a:schemeClr>
            </a:solidFill>
          </a:ln>
        </c:spPr>
        <c:txPr>
          <a:bodyPr/>
          <a:lstStyle/>
          <a:p>
            <a:pPr>
              <a:defRPr sz="1600" b="1">
                <a:solidFill>
                  <a:schemeClr val="tx2">
                    <a:lumMod val="75000"/>
                  </a:schemeClr>
                </a:solidFill>
              </a:defRPr>
            </a:pPr>
            <a:endParaRPr lang="de-DE"/>
          </a:p>
        </c:txPr>
        <c:crossAx val="372905120"/>
        <c:crosses val="autoZero"/>
        <c:auto val="1"/>
        <c:lblAlgn val="ctr"/>
        <c:lblOffset val="100"/>
        <c:noMultiLvlLbl val="0"/>
      </c:catAx>
      <c:valAx>
        <c:axId val="372905120"/>
        <c:scaling>
          <c:orientation val="minMax"/>
        </c:scaling>
        <c:delete val="0"/>
        <c:axPos val="t"/>
        <c:majorGridlines>
          <c:spPr>
            <a:ln>
              <a:solidFill>
                <a:schemeClr val="bg1">
                  <a:lumMod val="65000"/>
                </a:schemeClr>
              </a:solidFill>
            </a:ln>
          </c:spPr>
        </c:majorGridlines>
        <c:numFmt formatCode="General" sourceLinked="1"/>
        <c:majorTickMark val="out"/>
        <c:minorTickMark val="none"/>
        <c:tickLblPos val="nextTo"/>
        <c:txPr>
          <a:bodyPr/>
          <a:lstStyle/>
          <a:p>
            <a:pPr>
              <a:defRPr sz="1200" b="1">
                <a:solidFill>
                  <a:schemeClr val="tx2">
                    <a:lumMod val="75000"/>
                  </a:schemeClr>
                </a:solidFill>
              </a:defRPr>
            </a:pPr>
            <a:endParaRPr lang="de-DE"/>
          </a:p>
        </c:txPr>
        <c:crossAx val="372904728"/>
        <c:crosses val="autoZero"/>
        <c:crossBetween val="between"/>
      </c:valAx>
    </c:plotArea>
    <c:plotVisOnly val="1"/>
    <c:dispBlanksAs val="gap"/>
    <c:showDLblsOverMax val="0"/>
  </c:chart>
  <c:txPr>
    <a:bodyPr/>
    <a:lstStyle/>
    <a:p>
      <a:pPr>
        <a:defRPr sz="1800"/>
      </a:pPr>
      <a:endParaRPr lang="de-DE"/>
    </a:p>
  </c:txPr>
  <c:externalData r:id="rId1">
    <c:autoUpdate val="0"/>
  </c:externalData>
  <c:userShapes r:id="rId2"/>
</c:chartSpace>
</file>

<file path=ppt/charts/chart25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10"/>
    </c:view3D>
    <c:floor>
      <c:thickness val="0"/>
    </c:floor>
    <c:sideWall>
      <c:thickness val="0"/>
    </c:sideWall>
    <c:backWall>
      <c:thickness val="0"/>
    </c:backWall>
    <c:plotArea>
      <c:layout>
        <c:manualLayout>
          <c:layoutTarget val="inner"/>
          <c:xMode val="edge"/>
          <c:yMode val="edge"/>
          <c:x val="0.15208333333333332"/>
          <c:y val="0.16250000000000001"/>
          <c:w val="0.6875"/>
          <c:h val="0.66874999999999996"/>
        </c:manualLayout>
      </c:layout>
      <c:pie3DChart>
        <c:varyColors val="1"/>
        <c:ser>
          <c:idx val="0"/>
          <c:order val="0"/>
          <c:tx>
            <c:strRef>
              <c:f>Tabelle1!$B$1</c:f>
              <c:strCache>
                <c:ptCount val="1"/>
                <c:pt idx="0">
                  <c:v>Anzahl</c:v>
                </c:pt>
              </c:strCache>
            </c:strRef>
          </c:tx>
          <c:spPr>
            <a:solidFill>
              <a:srgbClr val="FF0000"/>
            </a:solidFill>
          </c:spPr>
          <c:dPt>
            <c:idx val="0"/>
            <c:bubble3D val="0"/>
          </c:dPt>
          <c:dPt>
            <c:idx val="1"/>
            <c:bubble3D val="0"/>
            <c:spPr>
              <a:solidFill>
                <a:srgbClr val="92D050"/>
              </a:solidFill>
            </c:spPr>
          </c:dPt>
          <c:dLbls>
            <c:numFmt formatCode="0.0%" sourceLinked="0"/>
            <c:spPr>
              <a:noFill/>
              <a:ln>
                <a:noFill/>
              </a:ln>
              <a:effectLst/>
            </c:spPr>
            <c:txPr>
              <a:bodyPr/>
              <a:lstStyle/>
              <a:p>
                <a:pPr>
                  <a:defRPr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1"/>
            <c:extLst>
              <c:ext xmlns:c15="http://schemas.microsoft.com/office/drawing/2012/chart" uri="{CE6537A1-D6FC-4f65-9D91-7224C49458BB}">
                <c15:layout/>
              </c:ext>
            </c:extLst>
          </c:dLbls>
          <c:cat>
            <c:strRef>
              <c:f>Tabelle1!$A$2:$A$3</c:f>
              <c:strCache>
                <c:ptCount val="2"/>
                <c:pt idx="0">
                  <c:v>ja</c:v>
                </c:pt>
                <c:pt idx="1">
                  <c:v>nein</c:v>
                </c:pt>
              </c:strCache>
            </c:strRef>
          </c:cat>
          <c:val>
            <c:numRef>
              <c:f>Tabelle1!$B$2:$B$3</c:f>
              <c:numCache>
                <c:formatCode>General</c:formatCode>
                <c:ptCount val="2"/>
                <c:pt idx="0">
                  <c:v>234</c:v>
                </c:pt>
                <c:pt idx="1">
                  <c:v>974</c:v>
                </c:pt>
              </c:numCache>
            </c:numRef>
          </c:val>
        </c:ser>
        <c:dLbls>
          <c:showLegendKey val="0"/>
          <c:showVal val="1"/>
          <c:showCatName val="0"/>
          <c:showSerName val="0"/>
          <c:showPercent val="0"/>
          <c:showBubbleSize val="0"/>
          <c:showLeaderLines val="1"/>
        </c:dLbls>
      </c:pie3DChart>
    </c:plotArea>
    <c:plotVisOnly val="1"/>
    <c:dispBlanksAs val="gap"/>
    <c:showDLblsOverMax val="0"/>
  </c:chart>
  <c:txPr>
    <a:bodyPr/>
    <a:lstStyle/>
    <a:p>
      <a:pPr>
        <a:defRPr sz="1800"/>
      </a:pPr>
      <a:endParaRPr lang="de-DE"/>
    </a:p>
  </c:txPr>
  <c:externalData r:id="rId1">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ja</c:v>
                </c:pt>
                <c:pt idx="1">
                  <c:v>nein</c:v>
                </c:pt>
              </c:strCache>
            </c:strRef>
          </c:cat>
          <c:val>
            <c:numRef>
              <c:f>Tabelle1!$B$2:$B$3</c:f>
              <c:numCache>
                <c:formatCode>General</c:formatCode>
                <c:ptCount val="2"/>
                <c:pt idx="0">
                  <c:v>7.8</c:v>
                </c:pt>
                <c:pt idx="1">
                  <c:v>92.2</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ja</c:v>
                </c:pt>
                <c:pt idx="1">
                  <c:v>nein</c:v>
                </c:pt>
              </c:strCache>
            </c:strRef>
          </c:cat>
          <c:val>
            <c:numRef>
              <c:f>Tabelle1!$C$2:$C$3</c:f>
              <c:numCache>
                <c:formatCode>General</c:formatCode>
                <c:ptCount val="2"/>
                <c:pt idx="0">
                  <c:v>30.9</c:v>
                </c:pt>
                <c:pt idx="1">
                  <c:v>69.099999999999994</c:v>
                </c:pt>
              </c:numCache>
            </c:numRef>
          </c:val>
        </c:ser>
        <c:dLbls>
          <c:showLegendKey val="0"/>
          <c:showVal val="1"/>
          <c:showCatName val="0"/>
          <c:showSerName val="0"/>
          <c:showPercent val="0"/>
          <c:showBubbleSize val="0"/>
        </c:dLbls>
        <c:gapWidth val="100"/>
        <c:shape val="box"/>
        <c:axId val="372907472"/>
        <c:axId val="372907864"/>
        <c:axId val="0"/>
      </c:bar3DChart>
      <c:catAx>
        <c:axId val="372907472"/>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72907864"/>
        <c:crosses val="autoZero"/>
        <c:auto val="1"/>
        <c:lblAlgn val="ctr"/>
        <c:lblOffset val="100"/>
        <c:noMultiLvlLbl val="0"/>
      </c:catAx>
      <c:valAx>
        <c:axId val="372907864"/>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72907472"/>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25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ja</c:v>
                </c:pt>
                <c:pt idx="1">
                  <c:v>nein</c:v>
                </c:pt>
              </c:strCache>
            </c:strRef>
          </c:cat>
          <c:val>
            <c:numRef>
              <c:f>Tabelle1!$B$2:$B$3</c:f>
              <c:numCache>
                <c:formatCode>General</c:formatCode>
                <c:ptCount val="2"/>
                <c:pt idx="0">
                  <c:v>12.3</c:v>
                </c:pt>
                <c:pt idx="1">
                  <c:v>87.7</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ja</c:v>
                </c:pt>
                <c:pt idx="1">
                  <c:v>nein</c:v>
                </c:pt>
              </c:strCache>
            </c:strRef>
          </c:cat>
          <c:val>
            <c:numRef>
              <c:f>Tabelle1!$C$2:$C$3</c:f>
              <c:numCache>
                <c:formatCode>General</c:formatCode>
                <c:ptCount val="2"/>
                <c:pt idx="0">
                  <c:v>19.3</c:v>
                </c:pt>
                <c:pt idx="1">
                  <c:v>80.7</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ja</c:v>
                </c:pt>
                <c:pt idx="1">
                  <c:v>nein</c:v>
                </c:pt>
              </c:strCache>
            </c:strRef>
          </c:cat>
          <c:val>
            <c:numRef>
              <c:f>Tabelle1!$D$2:$D$3</c:f>
              <c:numCache>
                <c:formatCode>General</c:formatCode>
                <c:ptCount val="2"/>
                <c:pt idx="0">
                  <c:v>24.3</c:v>
                </c:pt>
                <c:pt idx="1">
                  <c:v>75.7</c:v>
                </c:pt>
              </c:numCache>
            </c:numRef>
          </c:val>
        </c:ser>
        <c:dLbls>
          <c:showLegendKey val="0"/>
          <c:showVal val="1"/>
          <c:showCatName val="0"/>
          <c:showSerName val="0"/>
          <c:showPercent val="0"/>
          <c:showBubbleSize val="0"/>
        </c:dLbls>
        <c:gapWidth val="100"/>
        <c:shape val="box"/>
        <c:axId val="372908648"/>
        <c:axId val="372909040"/>
        <c:axId val="0"/>
      </c:bar3DChart>
      <c:catAx>
        <c:axId val="372908648"/>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72909040"/>
        <c:crosses val="autoZero"/>
        <c:auto val="1"/>
        <c:lblAlgn val="ctr"/>
        <c:lblOffset val="100"/>
        <c:noMultiLvlLbl val="0"/>
      </c:catAx>
      <c:valAx>
        <c:axId val="372909040"/>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72908648"/>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25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15"/>
      <c:depthPercent val="60"/>
      <c:rAngAx val="1"/>
    </c:view3D>
    <c:floor>
      <c:thickness val="0"/>
    </c:floor>
    <c:sideWall>
      <c:thickness val="0"/>
    </c:sideWall>
    <c:backWall>
      <c:thickness val="0"/>
    </c:backWall>
    <c:plotArea>
      <c:layout/>
      <c:bar3DChart>
        <c:barDir val="bar"/>
        <c:grouping val="clustered"/>
        <c:varyColors val="0"/>
        <c:ser>
          <c:idx val="0"/>
          <c:order val="0"/>
          <c:tx>
            <c:strRef>
              <c:f>Tabelle1!$B$1</c:f>
              <c:strCache>
                <c:ptCount val="1"/>
                <c:pt idx="0">
                  <c:v>Spalte1</c:v>
                </c:pt>
              </c:strCache>
            </c:strRef>
          </c:tx>
          <c:spPr>
            <a:solidFill>
              <a:srgbClr val="FF99CC"/>
            </a:solidFill>
          </c:spPr>
          <c:invertIfNegative val="0"/>
          <c:dLbls>
            <c:numFmt formatCode="#,##0.0" sourceLinked="0"/>
            <c:spPr>
              <a:noFill/>
              <a:ln>
                <a:noFill/>
              </a:ln>
              <a:effectLst/>
            </c:spPr>
            <c:txPr>
              <a:bodyPr/>
              <a:lstStyle/>
              <a:p>
                <a:pPr>
                  <a:defRPr sz="16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Tabelle1!$A$2:$A$16</c:f>
              <c:strCache>
                <c:ptCount val="15"/>
                <c:pt idx="0">
                  <c:v>Fuchsstadt</c:v>
                </c:pt>
                <c:pt idx="1">
                  <c:v>Oberleichtersbach</c:v>
                </c:pt>
                <c:pt idx="2">
                  <c:v>Maßbach</c:v>
                </c:pt>
                <c:pt idx="3">
                  <c:v>Elfershausen</c:v>
                </c:pt>
                <c:pt idx="4">
                  <c:v>Bad Brückenau</c:v>
                </c:pt>
                <c:pt idx="5">
                  <c:v>Hammelburg</c:v>
                </c:pt>
                <c:pt idx="6">
                  <c:v>Bad Kissingen</c:v>
                </c:pt>
                <c:pt idx="7">
                  <c:v>Münnerstadt</c:v>
                </c:pt>
                <c:pt idx="8">
                  <c:v>Burkardroth</c:v>
                </c:pt>
                <c:pt idx="9">
                  <c:v>Wildflecken</c:v>
                </c:pt>
                <c:pt idx="10">
                  <c:v>Oerlenbach</c:v>
                </c:pt>
                <c:pt idx="11">
                  <c:v>Bad Bocklet</c:v>
                </c:pt>
                <c:pt idx="12">
                  <c:v>Oberthulba</c:v>
                </c:pt>
                <c:pt idx="13">
                  <c:v>Nüdlingen</c:v>
                </c:pt>
                <c:pt idx="14">
                  <c:v>Aura a.d.Saale</c:v>
                </c:pt>
              </c:strCache>
            </c:strRef>
          </c:cat>
          <c:val>
            <c:numRef>
              <c:f>Tabelle1!$B$2:$B$16</c:f>
              <c:numCache>
                <c:formatCode>General</c:formatCode>
                <c:ptCount val="15"/>
                <c:pt idx="0">
                  <c:v>63.6</c:v>
                </c:pt>
                <c:pt idx="1">
                  <c:v>53.8</c:v>
                </c:pt>
                <c:pt idx="2">
                  <c:v>43.8</c:v>
                </c:pt>
                <c:pt idx="3">
                  <c:v>36</c:v>
                </c:pt>
                <c:pt idx="4">
                  <c:v>34.1</c:v>
                </c:pt>
                <c:pt idx="5">
                  <c:v>32.799999999999997</c:v>
                </c:pt>
                <c:pt idx="6">
                  <c:v>32.200000000000003</c:v>
                </c:pt>
                <c:pt idx="7">
                  <c:v>30</c:v>
                </c:pt>
                <c:pt idx="8">
                  <c:v>26.1</c:v>
                </c:pt>
                <c:pt idx="9">
                  <c:v>26.1</c:v>
                </c:pt>
                <c:pt idx="10">
                  <c:v>25.8</c:v>
                </c:pt>
                <c:pt idx="11">
                  <c:v>23.8</c:v>
                </c:pt>
                <c:pt idx="12">
                  <c:v>23.7</c:v>
                </c:pt>
                <c:pt idx="13">
                  <c:v>17.899999999999999</c:v>
                </c:pt>
                <c:pt idx="14">
                  <c:v>0</c:v>
                </c:pt>
              </c:numCache>
            </c:numRef>
          </c:val>
        </c:ser>
        <c:dLbls>
          <c:showLegendKey val="0"/>
          <c:showVal val="0"/>
          <c:showCatName val="0"/>
          <c:showSerName val="0"/>
          <c:showPercent val="0"/>
          <c:showBubbleSize val="0"/>
        </c:dLbls>
        <c:gapWidth val="50"/>
        <c:shape val="box"/>
        <c:axId val="372909824"/>
        <c:axId val="372910216"/>
        <c:axId val="0"/>
      </c:bar3DChart>
      <c:catAx>
        <c:axId val="372909824"/>
        <c:scaling>
          <c:orientation val="maxMin"/>
        </c:scaling>
        <c:delete val="0"/>
        <c:axPos val="l"/>
        <c:numFmt formatCode="General" sourceLinked="1"/>
        <c:majorTickMark val="out"/>
        <c:minorTickMark val="none"/>
        <c:tickLblPos val="nextTo"/>
        <c:spPr>
          <a:ln>
            <a:solidFill>
              <a:schemeClr val="tx2">
                <a:lumMod val="75000"/>
              </a:schemeClr>
            </a:solidFill>
          </a:ln>
        </c:spPr>
        <c:txPr>
          <a:bodyPr/>
          <a:lstStyle/>
          <a:p>
            <a:pPr>
              <a:defRPr sz="1400" b="1">
                <a:solidFill>
                  <a:schemeClr val="tx2">
                    <a:lumMod val="75000"/>
                  </a:schemeClr>
                </a:solidFill>
              </a:defRPr>
            </a:pPr>
            <a:endParaRPr lang="de-DE"/>
          </a:p>
        </c:txPr>
        <c:crossAx val="372910216"/>
        <c:crosses val="autoZero"/>
        <c:auto val="1"/>
        <c:lblAlgn val="ctr"/>
        <c:lblOffset val="100"/>
        <c:noMultiLvlLbl val="0"/>
      </c:catAx>
      <c:valAx>
        <c:axId val="372910216"/>
        <c:scaling>
          <c:orientation val="minMax"/>
        </c:scaling>
        <c:delete val="0"/>
        <c:axPos val="t"/>
        <c:majorGridlines>
          <c:spPr>
            <a:ln>
              <a:solidFill>
                <a:schemeClr val="bg1">
                  <a:lumMod val="65000"/>
                </a:schemeClr>
              </a:solidFill>
            </a:ln>
          </c:spPr>
        </c:majorGridlines>
        <c:numFmt formatCode="General" sourceLinked="1"/>
        <c:majorTickMark val="out"/>
        <c:minorTickMark val="none"/>
        <c:tickLblPos val="nextTo"/>
        <c:txPr>
          <a:bodyPr/>
          <a:lstStyle/>
          <a:p>
            <a:pPr>
              <a:defRPr sz="1100" b="1">
                <a:solidFill>
                  <a:schemeClr val="tx2">
                    <a:lumMod val="75000"/>
                  </a:schemeClr>
                </a:solidFill>
              </a:defRPr>
            </a:pPr>
            <a:endParaRPr lang="de-DE"/>
          </a:p>
        </c:txPr>
        <c:crossAx val="372909824"/>
        <c:crosses val="autoZero"/>
        <c:crossBetween val="between"/>
      </c:valAx>
    </c:plotArea>
    <c:plotVisOnly val="1"/>
    <c:dispBlanksAs val="gap"/>
    <c:showDLblsOverMax val="0"/>
  </c:chart>
  <c:txPr>
    <a:bodyPr/>
    <a:lstStyle/>
    <a:p>
      <a:pPr>
        <a:defRPr sz="1800"/>
      </a:pPr>
      <a:endParaRPr lang="de-DE"/>
    </a:p>
  </c:txPr>
  <c:externalData r:id="rId1">
    <c:autoUpdate val="0"/>
  </c:externalData>
  <c:userShapes r:id="rId2"/>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320"/>
      <c:depthPercent val="100"/>
      <c:rAngAx val="0"/>
      <c:perspective val="10"/>
    </c:view3D>
    <c:floor>
      <c:thickness val="0"/>
    </c:floor>
    <c:sideWall>
      <c:thickness val="0"/>
    </c:sideWall>
    <c:backWall>
      <c:thickness val="0"/>
    </c:backWall>
    <c:plotArea>
      <c:layout>
        <c:manualLayout>
          <c:layoutTarget val="inner"/>
          <c:xMode val="edge"/>
          <c:yMode val="edge"/>
          <c:x val="7.459909191876217E-2"/>
          <c:y val="8.6419047121125955E-2"/>
          <c:w val="0.845448553131247"/>
          <c:h val="0.82437000464000731"/>
        </c:manualLayout>
      </c:layout>
      <c:pie3DChart>
        <c:varyColors val="1"/>
        <c:ser>
          <c:idx val="0"/>
          <c:order val="0"/>
          <c:tx>
            <c:strRef>
              <c:f>Tabelle1!$B$1</c:f>
              <c:strCache>
                <c:ptCount val="1"/>
                <c:pt idx="0">
                  <c:v>Anzahl</c:v>
                </c:pt>
              </c:strCache>
            </c:strRef>
          </c:tx>
          <c:dPt>
            <c:idx val="0"/>
            <c:bubble3D val="0"/>
            <c:explosion val="9"/>
            <c:spPr>
              <a:solidFill>
                <a:srgbClr val="0070C0"/>
              </a:solidFill>
            </c:spPr>
          </c:dPt>
          <c:dPt>
            <c:idx val="1"/>
            <c:bubble3D val="0"/>
            <c:spPr>
              <a:solidFill>
                <a:srgbClr val="CC99FF"/>
              </a:solidFill>
            </c:spPr>
          </c:dPt>
          <c:dLbls>
            <c:dLbl>
              <c:idx val="0"/>
              <c:layout>
                <c:manualLayout>
                  <c:x val="-0.22956513192814837"/>
                  <c:y val="-0.12491769207215463"/>
                </c:manualLayout>
              </c:layout>
              <c:numFmt formatCode="0.0%" sourceLinked="0"/>
              <c:spPr>
                <a:noFill/>
                <a:ln>
                  <a:noFill/>
                </a:ln>
                <a:effectLst/>
              </c:spPr>
              <c:txPr>
                <a:bodyPr wrap="square" lIns="38100" tIns="19050" rIns="38100" bIns="19050" anchor="ctr">
                  <a:spAutoFit/>
                </a:bodyPr>
                <a:lstStyle/>
                <a:p>
                  <a:pPr>
                    <a:defRPr>
                      <a:solidFill>
                        <a:schemeClr val="bg1"/>
                      </a:solidFill>
                    </a:defRPr>
                  </a:pPr>
                  <a:endParaRPr lang="de-DE"/>
                </a:p>
              </c:txPr>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1"/>
              <c:layout>
                <c:manualLayout>
                  <c:x val="0.13452020462917105"/>
                  <c:y val="4.3860302784785431E-3"/>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numFmt formatCode="0.0%" sourceLinked="0"/>
            <c:spPr>
              <a:noFill/>
              <a:ln>
                <a:noFill/>
              </a:ln>
              <a:effectLst/>
            </c:spPr>
            <c:dLblPos val="outEnd"/>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Tabelle1!$A$2:$A$3</c:f>
              <c:strCache>
                <c:ptCount val="2"/>
                <c:pt idx="0">
                  <c:v>im Wohnort</c:v>
                </c:pt>
                <c:pt idx="1">
                  <c:v>in anderen Orten</c:v>
                </c:pt>
              </c:strCache>
            </c:strRef>
          </c:cat>
          <c:val>
            <c:numRef>
              <c:f>Tabelle1!$B$2:$B$3</c:f>
              <c:numCache>
                <c:formatCode>General</c:formatCode>
                <c:ptCount val="2"/>
                <c:pt idx="0">
                  <c:v>941</c:v>
                </c:pt>
                <c:pt idx="1">
                  <c:v>293</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200" b="1">
          <a:solidFill>
            <a:schemeClr val="tx2">
              <a:lumMod val="75000"/>
            </a:schemeClr>
          </a:solidFill>
        </a:defRPr>
      </a:pPr>
      <a:endParaRPr lang="de-DE"/>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31980309802193208"/>
          <c:y val="2.8116843700136378E-2"/>
          <c:w val="0.61996116944219404"/>
          <c:h val="0.86989146938584927"/>
        </c:manualLayout>
      </c:layout>
      <c:bar3DChart>
        <c:barDir val="bar"/>
        <c:grouping val="clustered"/>
        <c:varyColors val="0"/>
        <c:ser>
          <c:idx val="0"/>
          <c:order val="0"/>
          <c:tx>
            <c:strRef>
              <c:f>Tabelle1!$B$1</c:f>
              <c:strCache>
                <c:ptCount val="1"/>
                <c:pt idx="0">
                  <c:v>Spalte2</c:v>
                </c:pt>
              </c:strCache>
            </c:strRef>
          </c:tx>
          <c:spPr>
            <a:solidFill>
              <a:srgbClr val="FF000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im Verein/ Verband/ Jugendgruppe</c:v>
                </c:pt>
                <c:pt idx="1">
                  <c:v>in der Schule/ Ausbildung/ Arbeit</c:v>
                </c:pt>
                <c:pt idx="2">
                  <c:v>im privaten Bereich</c:v>
                </c:pt>
                <c:pt idx="3">
                  <c:v>in der Öffentlichkeit</c:v>
                </c:pt>
                <c:pt idx="4">
                  <c:v>im Internet</c:v>
                </c:pt>
              </c:strCache>
            </c:strRef>
          </c:cat>
          <c:val>
            <c:numRef>
              <c:f>Tabelle1!$B$2:$B$6</c:f>
              <c:numCache>
                <c:formatCode>###0.0</c:formatCode>
                <c:ptCount val="5"/>
                <c:pt idx="0">
                  <c:v>1.6</c:v>
                </c:pt>
                <c:pt idx="1">
                  <c:v>5.3</c:v>
                </c:pt>
                <c:pt idx="2">
                  <c:v>6.9</c:v>
                </c:pt>
                <c:pt idx="3">
                  <c:v>8.8000000000000007</c:v>
                </c:pt>
                <c:pt idx="4">
                  <c:v>10.6</c:v>
                </c:pt>
              </c:numCache>
            </c:numRef>
          </c:val>
        </c:ser>
        <c:dLbls>
          <c:showLegendKey val="0"/>
          <c:showVal val="1"/>
          <c:showCatName val="0"/>
          <c:showSerName val="0"/>
          <c:showPercent val="0"/>
          <c:showBubbleSize val="0"/>
        </c:dLbls>
        <c:gapWidth val="50"/>
        <c:shape val="box"/>
        <c:axId val="372911784"/>
        <c:axId val="372912176"/>
        <c:axId val="0"/>
      </c:bar3DChart>
      <c:catAx>
        <c:axId val="372911784"/>
        <c:scaling>
          <c:orientation val="minMax"/>
        </c:scaling>
        <c:delete val="0"/>
        <c:axPos val="l"/>
        <c:numFmt formatCode="General" sourceLinked="1"/>
        <c:majorTickMark val="out"/>
        <c:minorTickMark val="none"/>
        <c:tickLblPos val="nextTo"/>
        <c:spPr>
          <a:ln>
            <a:solidFill>
              <a:schemeClr val="tx2">
                <a:lumMod val="75000"/>
              </a:schemeClr>
            </a:solidFill>
          </a:ln>
        </c:spPr>
        <c:crossAx val="372912176"/>
        <c:crosses val="autoZero"/>
        <c:auto val="1"/>
        <c:lblAlgn val="ctr"/>
        <c:lblOffset val="100"/>
        <c:noMultiLvlLbl val="0"/>
      </c:catAx>
      <c:valAx>
        <c:axId val="372912176"/>
        <c:scaling>
          <c:orientation val="minMax"/>
          <c:min val="0"/>
        </c:scaling>
        <c:delete val="0"/>
        <c:axPos val="b"/>
        <c:majorGridlines>
          <c:spPr>
            <a:ln>
              <a:solidFill>
                <a:schemeClr val="bg1">
                  <a:lumMod val="65000"/>
                </a:schemeClr>
              </a:solidFill>
            </a:ln>
          </c:spPr>
        </c:majorGridlines>
        <c:numFmt formatCode="General" sourceLinked="0"/>
        <c:majorTickMark val="out"/>
        <c:minorTickMark val="none"/>
        <c:tickLblPos val="nextTo"/>
        <c:spPr>
          <a:ln>
            <a:solidFill>
              <a:schemeClr val="tx2">
                <a:lumMod val="75000"/>
              </a:schemeClr>
            </a:solidFill>
          </a:ln>
        </c:spPr>
        <c:crossAx val="372911784"/>
        <c:crosses val="autoZero"/>
        <c:crossBetween val="between"/>
      </c:valAx>
    </c:plotArea>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10"/>
    </c:view3D>
    <c:floor>
      <c:thickness val="0"/>
    </c:floor>
    <c:sideWall>
      <c:thickness val="0"/>
    </c:sideWall>
    <c:backWall>
      <c:thickness val="0"/>
    </c:backWall>
    <c:plotArea>
      <c:layout>
        <c:manualLayout>
          <c:layoutTarget val="inner"/>
          <c:xMode val="edge"/>
          <c:yMode val="edge"/>
          <c:x val="0.15208333333333332"/>
          <c:y val="0.16250000000000001"/>
          <c:w val="0.6875"/>
          <c:h val="0.66874999999999996"/>
        </c:manualLayout>
      </c:layout>
      <c:pie3DChart>
        <c:varyColors val="1"/>
        <c:ser>
          <c:idx val="0"/>
          <c:order val="0"/>
          <c:tx>
            <c:strRef>
              <c:f>Tabelle1!$B$1</c:f>
              <c:strCache>
                <c:ptCount val="1"/>
                <c:pt idx="0">
                  <c:v>Anzahl</c:v>
                </c:pt>
              </c:strCache>
            </c:strRef>
          </c:tx>
          <c:spPr>
            <a:solidFill>
              <a:srgbClr val="FF0000"/>
            </a:solidFill>
          </c:spPr>
          <c:explosion val="25"/>
          <c:dPt>
            <c:idx val="0"/>
            <c:bubble3D val="0"/>
            <c:explosion val="0"/>
          </c:dPt>
          <c:dPt>
            <c:idx val="1"/>
            <c:bubble3D val="0"/>
            <c:explosion val="0"/>
            <c:spPr>
              <a:solidFill>
                <a:srgbClr val="92D050"/>
              </a:solidFill>
            </c:spPr>
          </c:dPt>
          <c:dLbls>
            <c:dLbl>
              <c:idx val="0"/>
              <c:layout/>
              <c:dLblPos val="outEnd"/>
              <c:showLegendKey val="0"/>
              <c:showVal val="0"/>
              <c:showCatName val="1"/>
              <c:showSerName val="0"/>
              <c:showPercent val="1"/>
              <c:showBubbleSize val="0"/>
              <c:extLst>
                <c:ext xmlns:c15="http://schemas.microsoft.com/office/drawing/2012/chart" uri="{CE6537A1-D6FC-4f65-9D91-7224C49458BB}">
                  <c15:layout/>
                </c:ext>
              </c:extLst>
            </c:dLbl>
            <c:numFmt formatCode="0.0%" sourceLinked="0"/>
            <c:spPr>
              <a:noFill/>
              <a:ln>
                <a:noFill/>
              </a:ln>
              <a:effectLst/>
            </c:spPr>
            <c:txPr>
              <a:bodyPr/>
              <a:lstStyle/>
              <a:p>
                <a:pPr>
                  <a:defRPr sz="1000"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1"/>
            <c:extLst>
              <c:ext xmlns:c15="http://schemas.microsoft.com/office/drawing/2012/chart" uri="{CE6537A1-D6FC-4f65-9D91-7224C49458BB}">
                <c15:layout/>
              </c:ext>
            </c:extLst>
          </c:dLbls>
          <c:cat>
            <c:strRef>
              <c:f>Tabelle1!$A$2:$A$3</c:f>
              <c:strCache>
                <c:ptCount val="2"/>
                <c:pt idx="0">
                  <c:v>ja</c:v>
                </c:pt>
                <c:pt idx="1">
                  <c:v>nein</c:v>
                </c:pt>
              </c:strCache>
            </c:strRef>
          </c:cat>
          <c:val>
            <c:numRef>
              <c:f>Tabelle1!$B$2:$B$3</c:f>
              <c:numCache>
                <c:formatCode>General</c:formatCode>
                <c:ptCount val="2"/>
                <c:pt idx="0">
                  <c:v>234</c:v>
                </c:pt>
                <c:pt idx="1">
                  <c:v>974</c:v>
                </c:pt>
              </c:numCache>
            </c:numRef>
          </c:val>
        </c:ser>
        <c:dLbls>
          <c:showLegendKey val="0"/>
          <c:showVal val="1"/>
          <c:showCatName val="0"/>
          <c:showSerName val="0"/>
          <c:showPercent val="0"/>
          <c:showBubbleSize val="0"/>
          <c:showLeaderLines val="1"/>
        </c:dLbls>
      </c:pie3DChart>
    </c:plotArea>
    <c:plotVisOnly val="1"/>
    <c:dispBlanksAs val="gap"/>
    <c:showDLblsOverMax val="0"/>
  </c:chart>
  <c:txPr>
    <a:bodyPr/>
    <a:lstStyle/>
    <a:p>
      <a:pPr>
        <a:defRPr sz="1800"/>
      </a:pPr>
      <a:endParaRPr lang="de-DE"/>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im privaten Bereich</c:v>
                </c:pt>
                <c:pt idx="1">
                  <c:v>im Verein/ Verband/ Jugendgruppe</c:v>
                </c:pt>
                <c:pt idx="2">
                  <c:v>in Schule/ Ausbildung/ Arbeit</c:v>
                </c:pt>
                <c:pt idx="3">
                  <c:v>im Internet</c:v>
                </c:pt>
                <c:pt idx="4">
                  <c:v>in der Öffentlichkeit</c:v>
                </c:pt>
              </c:strCache>
            </c:strRef>
          </c:cat>
          <c:val>
            <c:numRef>
              <c:f>Tabelle1!$B$2:$B$6</c:f>
              <c:numCache>
                <c:formatCode>General</c:formatCode>
                <c:ptCount val="5"/>
                <c:pt idx="0">
                  <c:v>2.8</c:v>
                </c:pt>
                <c:pt idx="1">
                  <c:v>1.8</c:v>
                </c:pt>
                <c:pt idx="2">
                  <c:v>3.8</c:v>
                </c:pt>
                <c:pt idx="3">
                  <c:v>3.2</c:v>
                </c:pt>
                <c:pt idx="4">
                  <c:v>3.7</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im privaten Bereich</c:v>
                </c:pt>
                <c:pt idx="1">
                  <c:v>im Verein/ Verband/ Jugendgruppe</c:v>
                </c:pt>
                <c:pt idx="2">
                  <c:v>in Schule/ Ausbildung/ Arbeit</c:v>
                </c:pt>
                <c:pt idx="3">
                  <c:v>im Internet</c:v>
                </c:pt>
                <c:pt idx="4">
                  <c:v>in der Öffentlichkeit</c:v>
                </c:pt>
              </c:strCache>
            </c:strRef>
          </c:cat>
          <c:val>
            <c:numRef>
              <c:f>Tabelle1!$C$2:$C$6</c:f>
              <c:numCache>
                <c:formatCode>General</c:formatCode>
                <c:ptCount val="5"/>
                <c:pt idx="0">
                  <c:v>10.9</c:v>
                </c:pt>
                <c:pt idx="1">
                  <c:v>1.5</c:v>
                </c:pt>
                <c:pt idx="2">
                  <c:v>6.8</c:v>
                </c:pt>
                <c:pt idx="3">
                  <c:v>18</c:v>
                </c:pt>
                <c:pt idx="4">
                  <c:v>13.9</c:v>
                </c:pt>
              </c:numCache>
            </c:numRef>
          </c:val>
        </c:ser>
        <c:dLbls>
          <c:showLegendKey val="0"/>
          <c:showVal val="1"/>
          <c:showCatName val="0"/>
          <c:showSerName val="0"/>
          <c:showPercent val="0"/>
          <c:showBubbleSize val="0"/>
        </c:dLbls>
        <c:gapWidth val="50"/>
        <c:shape val="box"/>
        <c:axId val="372914136"/>
        <c:axId val="372914528"/>
        <c:axId val="0"/>
      </c:bar3DChart>
      <c:catAx>
        <c:axId val="372914136"/>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72914528"/>
        <c:crosses val="autoZero"/>
        <c:auto val="1"/>
        <c:lblAlgn val="ctr"/>
        <c:lblOffset val="100"/>
        <c:noMultiLvlLbl val="0"/>
      </c:catAx>
      <c:valAx>
        <c:axId val="372914528"/>
        <c:scaling>
          <c:orientation val="minMax"/>
          <c:max val="25"/>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72914136"/>
        <c:crosses val="autoZero"/>
        <c:crossBetween val="between"/>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a:ln>
          <a:solidFill>
            <a:schemeClr val="bg1">
              <a:lumMod val="65000"/>
            </a:schemeClr>
          </a:solidFill>
        </a:ln>
      </c:spPr>
    </c:sideWall>
    <c:backWall>
      <c:thickness val="0"/>
      <c:spPr>
        <a:noFill/>
        <a:ln w="25400">
          <a:solidFill>
            <a:schemeClr val="bg1">
              <a:lumMod val="65000"/>
            </a:schemeClr>
          </a:solid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extLst>
            </c:dLbl>
            <c:numFmt formatCode="#,##0.0" sourceLinked="0"/>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im privaten Bereich</c:v>
                </c:pt>
                <c:pt idx="1">
                  <c:v>im Verein/ Verband/ Jugendgruppe</c:v>
                </c:pt>
                <c:pt idx="2">
                  <c:v>in Schule/ Ausbildung/ Arbeit</c:v>
                </c:pt>
                <c:pt idx="3">
                  <c:v>im Internet</c:v>
                </c:pt>
                <c:pt idx="4">
                  <c:v>in der Öffentlichkeit</c:v>
                </c:pt>
              </c:strCache>
            </c:strRef>
          </c:cat>
          <c:val>
            <c:numRef>
              <c:f>Tabelle1!$B$2:$B$6</c:f>
              <c:numCache>
                <c:formatCode>General</c:formatCode>
                <c:ptCount val="5"/>
                <c:pt idx="0">
                  <c:v>2.9</c:v>
                </c:pt>
                <c:pt idx="2">
                  <c:v>5.0999999999999996</c:v>
                </c:pt>
                <c:pt idx="3">
                  <c:v>5.0999999999999996</c:v>
                </c:pt>
                <c:pt idx="4">
                  <c:v>4.3</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im privaten Bereich</c:v>
                </c:pt>
                <c:pt idx="1">
                  <c:v>im Verein/ Verband/ Jugendgruppe</c:v>
                </c:pt>
                <c:pt idx="2">
                  <c:v>in Schule/ Ausbildung/ Arbeit</c:v>
                </c:pt>
                <c:pt idx="3">
                  <c:v>im Internet</c:v>
                </c:pt>
                <c:pt idx="4">
                  <c:v>in der Öffentlichkeit</c:v>
                </c:pt>
              </c:strCache>
            </c:strRef>
          </c:cat>
          <c:val>
            <c:numRef>
              <c:f>Tabelle1!$C$2:$C$6</c:f>
              <c:numCache>
                <c:formatCode>General</c:formatCode>
                <c:ptCount val="5"/>
                <c:pt idx="0">
                  <c:v>6.8</c:v>
                </c:pt>
                <c:pt idx="1">
                  <c:v>2</c:v>
                </c:pt>
                <c:pt idx="2">
                  <c:v>5.4</c:v>
                </c:pt>
                <c:pt idx="3">
                  <c:v>12.2</c:v>
                </c:pt>
                <c:pt idx="4">
                  <c:v>8.1999999999999993</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numFmt formatCode="#,##0.0" sourceLinked="0"/>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im privaten Bereich</c:v>
                </c:pt>
                <c:pt idx="1">
                  <c:v>im Verein/ Verband/ Jugendgruppe</c:v>
                </c:pt>
                <c:pt idx="2">
                  <c:v>in Schule/ Ausbildung/ Arbeit</c:v>
                </c:pt>
                <c:pt idx="3">
                  <c:v>im Internet</c:v>
                </c:pt>
                <c:pt idx="4">
                  <c:v>in der Öffentlichkeit</c:v>
                </c:pt>
              </c:strCache>
            </c:strRef>
          </c:cat>
          <c:val>
            <c:numRef>
              <c:f>Tabelle1!$D$2:$D$6</c:f>
              <c:numCache>
                <c:formatCode>General</c:formatCode>
                <c:ptCount val="5"/>
                <c:pt idx="0">
                  <c:v>9.6999999999999993</c:v>
                </c:pt>
                <c:pt idx="1">
                  <c:v>2</c:v>
                </c:pt>
                <c:pt idx="2">
                  <c:v>5.5</c:v>
                </c:pt>
                <c:pt idx="3">
                  <c:v>13.2</c:v>
                </c:pt>
                <c:pt idx="4">
                  <c:v>12.1</c:v>
                </c:pt>
              </c:numCache>
            </c:numRef>
          </c:val>
        </c:ser>
        <c:dLbls>
          <c:showLegendKey val="0"/>
          <c:showVal val="1"/>
          <c:showCatName val="0"/>
          <c:showSerName val="0"/>
          <c:showPercent val="0"/>
          <c:showBubbleSize val="0"/>
        </c:dLbls>
        <c:gapWidth val="50"/>
        <c:shape val="box"/>
        <c:axId val="372905512"/>
        <c:axId val="372915312"/>
        <c:axId val="0"/>
      </c:bar3DChart>
      <c:catAx>
        <c:axId val="372905512"/>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72915312"/>
        <c:crosses val="autoZero"/>
        <c:auto val="1"/>
        <c:lblAlgn val="ctr"/>
        <c:lblOffset val="100"/>
        <c:noMultiLvlLbl val="0"/>
      </c:catAx>
      <c:valAx>
        <c:axId val="372915312"/>
        <c:scaling>
          <c:orientation val="minMax"/>
          <c:max val="25"/>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72905512"/>
        <c:crosses val="autoZero"/>
        <c:crossBetween val="between"/>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15"/>
      <c:depthPercent val="60"/>
      <c:rAngAx val="1"/>
    </c:view3D>
    <c:floor>
      <c:thickness val="0"/>
    </c:floor>
    <c:sideWall>
      <c:thickness val="0"/>
    </c:sideWall>
    <c:backWall>
      <c:thickness val="0"/>
    </c:backWall>
    <c:plotArea>
      <c:layout/>
      <c:bar3DChart>
        <c:barDir val="bar"/>
        <c:grouping val="clustered"/>
        <c:varyColors val="0"/>
        <c:ser>
          <c:idx val="0"/>
          <c:order val="0"/>
          <c:tx>
            <c:strRef>
              <c:f>Tabelle1!$B$1</c:f>
              <c:strCache>
                <c:ptCount val="1"/>
                <c:pt idx="0">
                  <c:v>genannt</c:v>
                </c:pt>
              </c:strCache>
            </c:strRef>
          </c:tx>
          <c:spPr>
            <a:solidFill>
              <a:srgbClr val="FF0000"/>
            </a:solidFill>
          </c:spPr>
          <c:invertIfNegative val="0"/>
          <c:dLbls>
            <c:numFmt formatCode="#,##0.0" sourceLinked="0"/>
            <c:spPr>
              <a:noFill/>
              <a:ln>
                <a:noFill/>
              </a:ln>
              <a:effectLst/>
            </c:spPr>
            <c:txPr>
              <a:bodyPr/>
              <a:lstStyle/>
              <a:p>
                <a:pPr>
                  <a:defRPr sz="16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Tabelle1!$A$2:$A$27</c:f>
              <c:strCache>
                <c:ptCount val="26"/>
                <c:pt idx="0">
                  <c:v>Bad Brückenau</c:v>
                </c:pt>
                <c:pt idx="1">
                  <c:v>Bad Kissingen</c:v>
                </c:pt>
                <c:pt idx="2">
                  <c:v>Nüdlingen</c:v>
                </c:pt>
                <c:pt idx="3">
                  <c:v>Hammelburg</c:v>
                </c:pt>
                <c:pt idx="4">
                  <c:v>Oerlenbach</c:v>
                </c:pt>
                <c:pt idx="5">
                  <c:v>Burkardroth</c:v>
                </c:pt>
                <c:pt idx="6">
                  <c:v>Münnerstadt</c:v>
                </c:pt>
                <c:pt idx="7">
                  <c:v>Aura a.d.Saale</c:v>
                </c:pt>
                <c:pt idx="8">
                  <c:v>Motten</c:v>
                </c:pt>
                <c:pt idx="9">
                  <c:v>Oberleichtersbach</c:v>
                </c:pt>
                <c:pt idx="10">
                  <c:v>Bad Bocklet</c:v>
                </c:pt>
                <c:pt idx="11">
                  <c:v>Elfershausen</c:v>
                </c:pt>
                <c:pt idx="12">
                  <c:v>Euerdorf</c:v>
                </c:pt>
                <c:pt idx="13">
                  <c:v>Fuchsstadt</c:v>
                </c:pt>
                <c:pt idx="14">
                  <c:v>Geroda</c:v>
                </c:pt>
                <c:pt idx="15">
                  <c:v>Maßbach</c:v>
                </c:pt>
                <c:pt idx="16">
                  <c:v>Oberthulba</c:v>
                </c:pt>
                <c:pt idx="17">
                  <c:v>Ramsthal</c:v>
                </c:pt>
                <c:pt idx="18">
                  <c:v>Rannungen</c:v>
                </c:pt>
                <c:pt idx="19">
                  <c:v>Riedenberg</c:v>
                </c:pt>
                <c:pt idx="20">
                  <c:v>Schondra</c:v>
                </c:pt>
                <c:pt idx="21">
                  <c:v>Sulzthal</c:v>
                </c:pt>
                <c:pt idx="22">
                  <c:v>Thundorf i.Ufr.</c:v>
                </c:pt>
                <c:pt idx="23">
                  <c:v>Wartmannsroth</c:v>
                </c:pt>
                <c:pt idx="24">
                  <c:v>Wildflecken</c:v>
                </c:pt>
                <c:pt idx="25">
                  <c:v>Zeitlofs</c:v>
                </c:pt>
              </c:strCache>
            </c:strRef>
          </c:cat>
          <c:val>
            <c:numRef>
              <c:f>Tabelle1!$B$2:$B$27</c:f>
              <c:numCache>
                <c:formatCode>General</c:formatCode>
                <c:ptCount val="26"/>
                <c:pt idx="0">
                  <c:v>9.8000000000000007</c:v>
                </c:pt>
                <c:pt idx="1">
                  <c:v>9.6999999999999993</c:v>
                </c:pt>
                <c:pt idx="2">
                  <c:v>9.1</c:v>
                </c:pt>
                <c:pt idx="3">
                  <c:v>8.3000000000000007</c:v>
                </c:pt>
                <c:pt idx="4">
                  <c:v>8.1</c:v>
                </c:pt>
                <c:pt idx="5">
                  <c:v>7.8</c:v>
                </c:pt>
                <c:pt idx="6">
                  <c:v>5.8</c:v>
                </c:pt>
                <c:pt idx="7">
                  <c:v>0</c:v>
                </c:pt>
                <c:pt idx="8">
                  <c:v>0</c:v>
                </c:pt>
                <c:pt idx="9">
                  <c:v>0</c:v>
                </c:pt>
              </c:numCache>
            </c:numRef>
          </c:val>
        </c:ser>
        <c:dLbls>
          <c:showLegendKey val="0"/>
          <c:showVal val="0"/>
          <c:showCatName val="0"/>
          <c:showSerName val="0"/>
          <c:showPercent val="0"/>
          <c:showBubbleSize val="0"/>
        </c:dLbls>
        <c:gapWidth val="50"/>
        <c:shape val="box"/>
        <c:axId val="372916096"/>
        <c:axId val="372916488"/>
        <c:axId val="0"/>
      </c:bar3DChart>
      <c:catAx>
        <c:axId val="372916096"/>
        <c:scaling>
          <c:orientation val="maxMin"/>
        </c:scaling>
        <c:delete val="0"/>
        <c:axPos val="l"/>
        <c:numFmt formatCode="General" sourceLinked="1"/>
        <c:majorTickMark val="out"/>
        <c:minorTickMark val="none"/>
        <c:tickLblPos val="nextTo"/>
        <c:spPr>
          <a:ln>
            <a:solidFill>
              <a:schemeClr val="tx2">
                <a:lumMod val="75000"/>
              </a:schemeClr>
            </a:solidFill>
          </a:ln>
        </c:spPr>
        <c:txPr>
          <a:bodyPr/>
          <a:lstStyle/>
          <a:p>
            <a:pPr>
              <a:defRPr sz="1050" b="1">
                <a:solidFill>
                  <a:schemeClr val="tx2">
                    <a:lumMod val="75000"/>
                  </a:schemeClr>
                </a:solidFill>
              </a:defRPr>
            </a:pPr>
            <a:endParaRPr lang="de-DE"/>
          </a:p>
        </c:txPr>
        <c:crossAx val="372916488"/>
        <c:crosses val="autoZero"/>
        <c:auto val="1"/>
        <c:lblAlgn val="ctr"/>
        <c:lblOffset val="100"/>
        <c:noMultiLvlLbl val="0"/>
      </c:catAx>
      <c:valAx>
        <c:axId val="372916488"/>
        <c:scaling>
          <c:orientation val="minMax"/>
          <c:max val="40"/>
        </c:scaling>
        <c:delete val="0"/>
        <c:axPos val="t"/>
        <c:majorGridlines>
          <c:spPr>
            <a:ln>
              <a:solidFill>
                <a:schemeClr val="bg1">
                  <a:lumMod val="65000"/>
                </a:schemeClr>
              </a:solidFill>
            </a:ln>
          </c:spPr>
        </c:majorGridlines>
        <c:numFmt formatCode="General" sourceLinked="1"/>
        <c:majorTickMark val="out"/>
        <c:minorTickMark val="none"/>
        <c:tickLblPos val="nextTo"/>
        <c:txPr>
          <a:bodyPr/>
          <a:lstStyle/>
          <a:p>
            <a:pPr>
              <a:defRPr sz="1100" b="1">
                <a:solidFill>
                  <a:schemeClr val="tx2">
                    <a:lumMod val="75000"/>
                  </a:schemeClr>
                </a:solidFill>
              </a:defRPr>
            </a:pPr>
            <a:endParaRPr lang="de-DE"/>
          </a:p>
        </c:txPr>
        <c:crossAx val="372916096"/>
        <c:crosses val="autoZero"/>
        <c:crossBetween val="between"/>
      </c:valAx>
    </c:plotArea>
    <c:plotVisOnly val="1"/>
    <c:dispBlanksAs val="gap"/>
    <c:showDLblsOverMax val="0"/>
  </c:chart>
  <c:txPr>
    <a:bodyPr/>
    <a:lstStyle/>
    <a:p>
      <a:pPr>
        <a:defRPr sz="1800"/>
      </a:pPr>
      <a:endParaRPr lang="de-DE"/>
    </a:p>
  </c:txPr>
  <c:externalData r:id="rId1">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15"/>
      <c:depthPercent val="60"/>
      <c:rAngAx val="1"/>
    </c:view3D>
    <c:floor>
      <c:thickness val="0"/>
    </c:floor>
    <c:sideWall>
      <c:thickness val="0"/>
    </c:sideWall>
    <c:backWall>
      <c:thickness val="0"/>
    </c:backWall>
    <c:plotArea>
      <c:layout/>
      <c:bar3DChart>
        <c:barDir val="bar"/>
        <c:grouping val="clustered"/>
        <c:varyColors val="0"/>
        <c:ser>
          <c:idx val="0"/>
          <c:order val="0"/>
          <c:tx>
            <c:strRef>
              <c:f>Tabelle1!$B$1</c:f>
              <c:strCache>
                <c:ptCount val="1"/>
                <c:pt idx="0">
                  <c:v>genannt</c:v>
                </c:pt>
              </c:strCache>
            </c:strRef>
          </c:tx>
          <c:spPr>
            <a:solidFill>
              <a:srgbClr val="FF0000"/>
            </a:solidFill>
          </c:spPr>
          <c:invertIfNegative val="0"/>
          <c:dLbls>
            <c:numFmt formatCode="#,##0.0" sourceLinked="0"/>
            <c:spPr>
              <a:noFill/>
              <a:ln>
                <a:noFill/>
              </a:ln>
              <a:effectLst/>
            </c:spPr>
            <c:txPr>
              <a:bodyPr/>
              <a:lstStyle/>
              <a:p>
                <a:pPr>
                  <a:defRPr sz="16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Tabelle1!$A$2:$A$27</c:f>
              <c:strCache>
                <c:ptCount val="26"/>
                <c:pt idx="0">
                  <c:v>Aura a.d.Saale</c:v>
                </c:pt>
                <c:pt idx="1">
                  <c:v>Bad Bocklet</c:v>
                </c:pt>
                <c:pt idx="2">
                  <c:v>Maßbach</c:v>
                </c:pt>
                <c:pt idx="3">
                  <c:v>Motten</c:v>
                </c:pt>
                <c:pt idx="4">
                  <c:v>Oberleichtersbach</c:v>
                </c:pt>
                <c:pt idx="5">
                  <c:v>Oberthulba</c:v>
                </c:pt>
                <c:pt idx="6">
                  <c:v>Oerlenbach</c:v>
                </c:pt>
                <c:pt idx="7">
                  <c:v>Bad Brückenau</c:v>
                </c:pt>
                <c:pt idx="8">
                  <c:v>Bad Kissingen</c:v>
                </c:pt>
                <c:pt idx="9">
                  <c:v>Burkardroth</c:v>
                </c:pt>
                <c:pt idx="10">
                  <c:v>Elfershausen</c:v>
                </c:pt>
                <c:pt idx="11">
                  <c:v>Euerdorf</c:v>
                </c:pt>
                <c:pt idx="12">
                  <c:v>Fuchsstadt</c:v>
                </c:pt>
                <c:pt idx="13">
                  <c:v>Geroda</c:v>
                </c:pt>
                <c:pt idx="14">
                  <c:v>Hammelburg</c:v>
                </c:pt>
                <c:pt idx="15">
                  <c:v>Münnerstadt</c:v>
                </c:pt>
                <c:pt idx="16">
                  <c:v>Nüdlingen</c:v>
                </c:pt>
                <c:pt idx="17">
                  <c:v>Ramsthal</c:v>
                </c:pt>
                <c:pt idx="18">
                  <c:v>Rannungen</c:v>
                </c:pt>
                <c:pt idx="19">
                  <c:v>Riedenberg</c:v>
                </c:pt>
                <c:pt idx="20">
                  <c:v>Schondra</c:v>
                </c:pt>
                <c:pt idx="21">
                  <c:v>Sulzthal</c:v>
                </c:pt>
                <c:pt idx="22">
                  <c:v>Thundorf i.Ufr.</c:v>
                </c:pt>
                <c:pt idx="23">
                  <c:v>Wartmannsroth</c:v>
                </c:pt>
                <c:pt idx="24">
                  <c:v>Wildflecken</c:v>
                </c:pt>
                <c:pt idx="25">
                  <c:v>Zeitlofs</c:v>
                </c:pt>
              </c:strCache>
            </c:strRef>
          </c:cat>
          <c:val>
            <c:numRef>
              <c:f>Tabelle1!$B$2:$B$27</c:f>
              <c:numCache>
                <c:formatCode>General</c:formatCode>
                <c:ptCount val="26"/>
                <c:pt idx="0">
                  <c:v>0</c:v>
                </c:pt>
                <c:pt idx="1">
                  <c:v>0</c:v>
                </c:pt>
                <c:pt idx="2">
                  <c:v>0</c:v>
                </c:pt>
                <c:pt idx="3">
                  <c:v>0</c:v>
                </c:pt>
                <c:pt idx="4">
                  <c:v>0</c:v>
                </c:pt>
                <c:pt idx="5">
                  <c:v>0</c:v>
                </c:pt>
                <c:pt idx="6">
                  <c:v>0</c:v>
                </c:pt>
              </c:numCache>
            </c:numRef>
          </c:val>
        </c:ser>
        <c:dLbls>
          <c:showLegendKey val="0"/>
          <c:showVal val="0"/>
          <c:showCatName val="0"/>
          <c:showSerName val="0"/>
          <c:showPercent val="0"/>
          <c:showBubbleSize val="0"/>
        </c:dLbls>
        <c:gapWidth val="50"/>
        <c:shape val="box"/>
        <c:axId val="372917272"/>
        <c:axId val="372917664"/>
        <c:axId val="0"/>
      </c:bar3DChart>
      <c:catAx>
        <c:axId val="372917272"/>
        <c:scaling>
          <c:orientation val="maxMin"/>
        </c:scaling>
        <c:delete val="0"/>
        <c:axPos val="l"/>
        <c:numFmt formatCode="General" sourceLinked="1"/>
        <c:majorTickMark val="out"/>
        <c:minorTickMark val="none"/>
        <c:tickLblPos val="nextTo"/>
        <c:spPr>
          <a:ln>
            <a:solidFill>
              <a:schemeClr val="tx2">
                <a:lumMod val="75000"/>
              </a:schemeClr>
            </a:solidFill>
          </a:ln>
        </c:spPr>
        <c:txPr>
          <a:bodyPr/>
          <a:lstStyle/>
          <a:p>
            <a:pPr>
              <a:defRPr sz="1050" b="1">
                <a:solidFill>
                  <a:schemeClr val="tx2">
                    <a:lumMod val="75000"/>
                  </a:schemeClr>
                </a:solidFill>
              </a:defRPr>
            </a:pPr>
            <a:endParaRPr lang="de-DE"/>
          </a:p>
        </c:txPr>
        <c:crossAx val="372917664"/>
        <c:crosses val="autoZero"/>
        <c:auto val="1"/>
        <c:lblAlgn val="ctr"/>
        <c:lblOffset val="100"/>
        <c:noMultiLvlLbl val="0"/>
      </c:catAx>
      <c:valAx>
        <c:axId val="372917664"/>
        <c:scaling>
          <c:orientation val="minMax"/>
          <c:max val="40"/>
        </c:scaling>
        <c:delete val="0"/>
        <c:axPos val="t"/>
        <c:majorGridlines>
          <c:spPr>
            <a:ln>
              <a:solidFill>
                <a:schemeClr val="bg1">
                  <a:lumMod val="65000"/>
                </a:schemeClr>
              </a:solidFill>
            </a:ln>
          </c:spPr>
        </c:majorGridlines>
        <c:numFmt formatCode="General" sourceLinked="1"/>
        <c:majorTickMark val="out"/>
        <c:minorTickMark val="none"/>
        <c:tickLblPos val="nextTo"/>
        <c:txPr>
          <a:bodyPr/>
          <a:lstStyle/>
          <a:p>
            <a:pPr>
              <a:defRPr sz="1100" b="1">
                <a:solidFill>
                  <a:schemeClr val="tx2">
                    <a:lumMod val="75000"/>
                  </a:schemeClr>
                </a:solidFill>
              </a:defRPr>
            </a:pPr>
            <a:endParaRPr lang="de-DE"/>
          </a:p>
        </c:txPr>
        <c:crossAx val="372917272"/>
        <c:crosses val="autoZero"/>
        <c:crossBetween val="between"/>
      </c:valAx>
    </c:plotArea>
    <c:plotVisOnly val="1"/>
    <c:dispBlanksAs val="gap"/>
    <c:showDLblsOverMax val="0"/>
  </c:chart>
  <c:txPr>
    <a:bodyPr/>
    <a:lstStyle/>
    <a:p>
      <a:pPr>
        <a:defRPr sz="1800"/>
      </a:pPr>
      <a:endParaRPr lang="de-DE"/>
    </a:p>
  </c:txPr>
  <c:externalData r:id="rId1">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15"/>
      <c:depthPercent val="60"/>
      <c:rAngAx val="1"/>
    </c:view3D>
    <c:floor>
      <c:thickness val="0"/>
    </c:floor>
    <c:sideWall>
      <c:thickness val="0"/>
    </c:sideWall>
    <c:backWall>
      <c:thickness val="0"/>
    </c:backWall>
    <c:plotArea>
      <c:layout/>
      <c:bar3DChart>
        <c:barDir val="bar"/>
        <c:grouping val="clustered"/>
        <c:varyColors val="0"/>
        <c:ser>
          <c:idx val="0"/>
          <c:order val="0"/>
          <c:tx>
            <c:strRef>
              <c:f>Tabelle1!$B$1</c:f>
              <c:strCache>
                <c:ptCount val="1"/>
                <c:pt idx="0">
                  <c:v>genannt</c:v>
                </c:pt>
              </c:strCache>
            </c:strRef>
          </c:tx>
          <c:spPr>
            <a:solidFill>
              <a:srgbClr val="FF0000"/>
            </a:solidFill>
          </c:spPr>
          <c:invertIfNegative val="0"/>
          <c:dLbls>
            <c:numFmt formatCode="#,##0.0" sourceLinked="0"/>
            <c:spPr>
              <a:noFill/>
              <a:ln>
                <a:noFill/>
              </a:ln>
              <a:effectLst/>
            </c:spPr>
            <c:txPr>
              <a:bodyPr/>
              <a:lstStyle/>
              <a:p>
                <a:pPr>
                  <a:defRPr sz="16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Tabelle1!$A$2:$A$27</c:f>
              <c:strCache>
                <c:ptCount val="26"/>
                <c:pt idx="0">
                  <c:v>Münnerstadt</c:v>
                </c:pt>
                <c:pt idx="1">
                  <c:v>Bad Kissingen</c:v>
                </c:pt>
                <c:pt idx="2">
                  <c:v>Burkardroth</c:v>
                </c:pt>
                <c:pt idx="3">
                  <c:v>Aura a.d.Saale</c:v>
                </c:pt>
                <c:pt idx="4">
                  <c:v>Maßbach</c:v>
                </c:pt>
                <c:pt idx="5">
                  <c:v>Bad Bocklet</c:v>
                </c:pt>
                <c:pt idx="6">
                  <c:v>Bad Brückenau</c:v>
                </c:pt>
                <c:pt idx="7">
                  <c:v>Elfershausen</c:v>
                </c:pt>
                <c:pt idx="8">
                  <c:v>Euerdorf</c:v>
                </c:pt>
                <c:pt idx="9">
                  <c:v>Fuchsstadt</c:v>
                </c:pt>
                <c:pt idx="10">
                  <c:v>Geroda</c:v>
                </c:pt>
                <c:pt idx="11">
                  <c:v>Hammelburg</c:v>
                </c:pt>
                <c:pt idx="12">
                  <c:v>Motten</c:v>
                </c:pt>
                <c:pt idx="13">
                  <c:v>Nüdlingen</c:v>
                </c:pt>
                <c:pt idx="14">
                  <c:v>Oberleichtersbach</c:v>
                </c:pt>
                <c:pt idx="15">
                  <c:v>Oberthulba</c:v>
                </c:pt>
                <c:pt idx="16">
                  <c:v>Oerlenbach</c:v>
                </c:pt>
                <c:pt idx="17">
                  <c:v>Ramsthal</c:v>
                </c:pt>
                <c:pt idx="18">
                  <c:v>Rannungen</c:v>
                </c:pt>
                <c:pt idx="19">
                  <c:v>Riedenberg</c:v>
                </c:pt>
                <c:pt idx="20">
                  <c:v>Schondra</c:v>
                </c:pt>
                <c:pt idx="21">
                  <c:v>Sulzthal</c:v>
                </c:pt>
                <c:pt idx="22">
                  <c:v>Thundorf i.Ufr.</c:v>
                </c:pt>
                <c:pt idx="23">
                  <c:v>Wartmannsroth</c:v>
                </c:pt>
                <c:pt idx="24">
                  <c:v>Wildflecken</c:v>
                </c:pt>
                <c:pt idx="25">
                  <c:v>Zeitlofs</c:v>
                </c:pt>
              </c:strCache>
            </c:strRef>
          </c:cat>
          <c:val>
            <c:numRef>
              <c:f>Tabelle1!$B$2:$B$27</c:f>
              <c:numCache>
                <c:formatCode>General</c:formatCode>
                <c:ptCount val="26"/>
                <c:pt idx="0">
                  <c:v>8.1</c:v>
                </c:pt>
                <c:pt idx="1">
                  <c:v>7.3</c:v>
                </c:pt>
                <c:pt idx="2">
                  <c:v>6.7</c:v>
                </c:pt>
                <c:pt idx="3">
                  <c:v>0</c:v>
                </c:pt>
                <c:pt idx="4">
                  <c:v>0</c:v>
                </c:pt>
              </c:numCache>
            </c:numRef>
          </c:val>
        </c:ser>
        <c:dLbls>
          <c:showLegendKey val="0"/>
          <c:showVal val="0"/>
          <c:showCatName val="0"/>
          <c:showSerName val="0"/>
          <c:showPercent val="0"/>
          <c:showBubbleSize val="0"/>
        </c:dLbls>
        <c:gapWidth val="50"/>
        <c:shape val="box"/>
        <c:axId val="372918448"/>
        <c:axId val="372918840"/>
        <c:axId val="0"/>
      </c:bar3DChart>
      <c:catAx>
        <c:axId val="372918448"/>
        <c:scaling>
          <c:orientation val="maxMin"/>
        </c:scaling>
        <c:delete val="0"/>
        <c:axPos val="l"/>
        <c:numFmt formatCode="General" sourceLinked="1"/>
        <c:majorTickMark val="out"/>
        <c:minorTickMark val="none"/>
        <c:tickLblPos val="nextTo"/>
        <c:spPr>
          <a:ln>
            <a:solidFill>
              <a:schemeClr val="tx2">
                <a:lumMod val="75000"/>
              </a:schemeClr>
            </a:solidFill>
          </a:ln>
        </c:spPr>
        <c:txPr>
          <a:bodyPr/>
          <a:lstStyle/>
          <a:p>
            <a:pPr>
              <a:defRPr sz="1050" b="1">
                <a:solidFill>
                  <a:schemeClr val="tx2">
                    <a:lumMod val="75000"/>
                  </a:schemeClr>
                </a:solidFill>
              </a:defRPr>
            </a:pPr>
            <a:endParaRPr lang="de-DE"/>
          </a:p>
        </c:txPr>
        <c:crossAx val="372918840"/>
        <c:crosses val="autoZero"/>
        <c:auto val="1"/>
        <c:lblAlgn val="ctr"/>
        <c:lblOffset val="100"/>
        <c:noMultiLvlLbl val="0"/>
      </c:catAx>
      <c:valAx>
        <c:axId val="372918840"/>
        <c:scaling>
          <c:orientation val="minMax"/>
          <c:max val="40"/>
        </c:scaling>
        <c:delete val="0"/>
        <c:axPos val="t"/>
        <c:majorGridlines>
          <c:spPr>
            <a:ln>
              <a:solidFill>
                <a:schemeClr val="bg1">
                  <a:lumMod val="65000"/>
                </a:schemeClr>
              </a:solidFill>
            </a:ln>
          </c:spPr>
        </c:majorGridlines>
        <c:numFmt formatCode="General" sourceLinked="1"/>
        <c:majorTickMark val="out"/>
        <c:minorTickMark val="none"/>
        <c:tickLblPos val="nextTo"/>
        <c:txPr>
          <a:bodyPr/>
          <a:lstStyle/>
          <a:p>
            <a:pPr>
              <a:defRPr sz="1100" b="1">
                <a:solidFill>
                  <a:schemeClr val="tx2">
                    <a:lumMod val="75000"/>
                  </a:schemeClr>
                </a:solidFill>
              </a:defRPr>
            </a:pPr>
            <a:endParaRPr lang="de-DE"/>
          </a:p>
        </c:txPr>
        <c:crossAx val="372918448"/>
        <c:crosses val="autoZero"/>
        <c:crossBetween val="between"/>
      </c:valAx>
    </c:plotArea>
    <c:plotVisOnly val="1"/>
    <c:dispBlanksAs val="gap"/>
    <c:showDLblsOverMax val="0"/>
  </c:chart>
  <c:txPr>
    <a:bodyPr/>
    <a:lstStyle/>
    <a:p>
      <a:pPr>
        <a:defRPr sz="1800"/>
      </a:pPr>
      <a:endParaRPr lang="de-DE"/>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15"/>
      <c:depthPercent val="60"/>
      <c:rAngAx val="1"/>
    </c:view3D>
    <c:floor>
      <c:thickness val="0"/>
    </c:floor>
    <c:sideWall>
      <c:thickness val="0"/>
    </c:sideWall>
    <c:backWall>
      <c:thickness val="0"/>
    </c:backWall>
    <c:plotArea>
      <c:layout/>
      <c:bar3DChart>
        <c:barDir val="bar"/>
        <c:grouping val="clustered"/>
        <c:varyColors val="0"/>
        <c:ser>
          <c:idx val="0"/>
          <c:order val="0"/>
          <c:tx>
            <c:strRef>
              <c:f>Tabelle1!$B$1</c:f>
              <c:strCache>
                <c:ptCount val="1"/>
                <c:pt idx="0">
                  <c:v>genannt</c:v>
                </c:pt>
              </c:strCache>
            </c:strRef>
          </c:tx>
          <c:spPr>
            <a:solidFill>
              <a:srgbClr val="FF0000"/>
            </a:solidFill>
          </c:spPr>
          <c:invertIfNegative val="0"/>
          <c:dLbls>
            <c:numFmt formatCode="#,##0.0" sourceLinked="0"/>
            <c:spPr>
              <a:noFill/>
              <a:ln>
                <a:noFill/>
              </a:ln>
              <a:effectLst/>
            </c:spPr>
            <c:txPr>
              <a:bodyPr/>
              <a:lstStyle/>
              <a:p>
                <a:pPr>
                  <a:defRPr sz="16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Tabelle1!$A$2:$A$27</c:f>
              <c:strCache>
                <c:ptCount val="26"/>
                <c:pt idx="0">
                  <c:v>Fuchsstadt</c:v>
                </c:pt>
                <c:pt idx="1">
                  <c:v>Maßbach</c:v>
                </c:pt>
                <c:pt idx="2">
                  <c:v>Oberleichtersbach</c:v>
                </c:pt>
                <c:pt idx="3">
                  <c:v>Elfershausen</c:v>
                </c:pt>
                <c:pt idx="4">
                  <c:v>Burkardroth</c:v>
                </c:pt>
                <c:pt idx="5">
                  <c:v>Bad Brückenau</c:v>
                </c:pt>
                <c:pt idx="6">
                  <c:v>Bad Kissingen</c:v>
                </c:pt>
                <c:pt idx="7">
                  <c:v>Münnerstadt</c:v>
                </c:pt>
                <c:pt idx="8">
                  <c:v>Nüdlingen</c:v>
                </c:pt>
                <c:pt idx="9">
                  <c:v>Oerlenbach</c:v>
                </c:pt>
                <c:pt idx="10">
                  <c:v>Hammelburg</c:v>
                </c:pt>
                <c:pt idx="11">
                  <c:v>Aura a.d.Saale</c:v>
                </c:pt>
                <c:pt idx="12">
                  <c:v>Bad Bocklet</c:v>
                </c:pt>
                <c:pt idx="13">
                  <c:v>Euerdorf</c:v>
                </c:pt>
                <c:pt idx="14">
                  <c:v>Geroda</c:v>
                </c:pt>
                <c:pt idx="15">
                  <c:v>Motten</c:v>
                </c:pt>
                <c:pt idx="16">
                  <c:v>Oberthulba</c:v>
                </c:pt>
                <c:pt idx="17">
                  <c:v>Ramsthal</c:v>
                </c:pt>
                <c:pt idx="18">
                  <c:v>Rannungen</c:v>
                </c:pt>
                <c:pt idx="19">
                  <c:v>Riedenberg</c:v>
                </c:pt>
                <c:pt idx="20">
                  <c:v>Schondra</c:v>
                </c:pt>
                <c:pt idx="21">
                  <c:v>Sulzthal</c:v>
                </c:pt>
                <c:pt idx="22">
                  <c:v>Thundorf i.Ufr.</c:v>
                </c:pt>
                <c:pt idx="23">
                  <c:v>Wartmannsroth</c:v>
                </c:pt>
                <c:pt idx="24">
                  <c:v>Wildflecken</c:v>
                </c:pt>
                <c:pt idx="25">
                  <c:v>Zeitlofs</c:v>
                </c:pt>
              </c:strCache>
            </c:strRef>
          </c:cat>
          <c:val>
            <c:numRef>
              <c:f>Tabelle1!$B$2:$B$27</c:f>
              <c:numCache>
                <c:formatCode>General</c:formatCode>
                <c:ptCount val="26"/>
                <c:pt idx="0">
                  <c:v>22.7</c:v>
                </c:pt>
                <c:pt idx="1">
                  <c:v>21.3</c:v>
                </c:pt>
                <c:pt idx="2">
                  <c:v>17.2</c:v>
                </c:pt>
                <c:pt idx="3">
                  <c:v>12.5</c:v>
                </c:pt>
                <c:pt idx="4">
                  <c:v>11.2</c:v>
                </c:pt>
                <c:pt idx="5">
                  <c:v>11</c:v>
                </c:pt>
                <c:pt idx="6">
                  <c:v>10.8</c:v>
                </c:pt>
                <c:pt idx="7">
                  <c:v>9.3000000000000007</c:v>
                </c:pt>
                <c:pt idx="8">
                  <c:v>9.1</c:v>
                </c:pt>
                <c:pt idx="9">
                  <c:v>8.1999999999999993</c:v>
                </c:pt>
                <c:pt idx="10">
                  <c:v>5.3</c:v>
                </c:pt>
                <c:pt idx="11">
                  <c:v>0</c:v>
                </c:pt>
              </c:numCache>
            </c:numRef>
          </c:val>
        </c:ser>
        <c:dLbls>
          <c:showLegendKey val="0"/>
          <c:showVal val="0"/>
          <c:showCatName val="0"/>
          <c:showSerName val="0"/>
          <c:showPercent val="0"/>
          <c:showBubbleSize val="0"/>
        </c:dLbls>
        <c:gapWidth val="50"/>
        <c:shape val="box"/>
        <c:axId val="372919624"/>
        <c:axId val="372920016"/>
        <c:axId val="0"/>
      </c:bar3DChart>
      <c:catAx>
        <c:axId val="372919624"/>
        <c:scaling>
          <c:orientation val="maxMin"/>
        </c:scaling>
        <c:delete val="0"/>
        <c:axPos val="l"/>
        <c:numFmt formatCode="General" sourceLinked="1"/>
        <c:majorTickMark val="out"/>
        <c:minorTickMark val="none"/>
        <c:tickLblPos val="nextTo"/>
        <c:spPr>
          <a:ln>
            <a:solidFill>
              <a:schemeClr val="tx2">
                <a:lumMod val="75000"/>
              </a:schemeClr>
            </a:solidFill>
          </a:ln>
        </c:spPr>
        <c:txPr>
          <a:bodyPr/>
          <a:lstStyle/>
          <a:p>
            <a:pPr>
              <a:defRPr sz="1050" b="1">
                <a:solidFill>
                  <a:schemeClr val="tx2">
                    <a:lumMod val="75000"/>
                  </a:schemeClr>
                </a:solidFill>
              </a:defRPr>
            </a:pPr>
            <a:endParaRPr lang="de-DE"/>
          </a:p>
        </c:txPr>
        <c:crossAx val="372920016"/>
        <c:crosses val="autoZero"/>
        <c:auto val="1"/>
        <c:lblAlgn val="ctr"/>
        <c:lblOffset val="100"/>
        <c:noMultiLvlLbl val="0"/>
      </c:catAx>
      <c:valAx>
        <c:axId val="372920016"/>
        <c:scaling>
          <c:orientation val="minMax"/>
          <c:max val="40"/>
        </c:scaling>
        <c:delete val="0"/>
        <c:axPos val="t"/>
        <c:majorGridlines>
          <c:spPr>
            <a:ln>
              <a:solidFill>
                <a:schemeClr val="bg1">
                  <a:lumMod val="65000"/>
                </a:schemeClr>
              </a:solidFill>
            </a:ln>
          </c:spPr>
        </c:majorGridlines>
        <c:numFmt formatCode="General" sourceLinked="1"/>
        <c:majorTickMark val="out"/>
        <c:minorTickMark val="none"/>
        <c:tickLblPos val="nextTo"/>
        <c:txPr>
          <a:bodyPr/>
          <a:lstStyle/>
          <a:p>
            <a:pPr>
              <a:defRPr sz="1100" b="1">
                <a:solidFill>
                  <a:schemeClr val="tx2">
                    <a:lumMod val="75000"/>
                  </a:schemeClr>
                </a:solidFill>
              </a:defRPr>
            </a:pPr>
            <a:endParaRPr lang="de-DE"/>
          </a:p>
        </c:txPr>
        <c:crossAx val="372919624"/>
        <c:crosses val="autoZero"/>
        <c:crossBetween val="between"/>
      </c:valAx>
    </c:plotArea>
    <c:plotVisOnly val="1"/>
    <c:dispBlanksAs val="gap"/>
    <c:showDLblsOverMax val="0"/>
  </c:chart>
  <c:txPr>
    <a:bodyPr/>
    <a:lstStyle/>
    <a:p>
      <a:pPr>
        <a:defRPr sz="1800"/>
      </a:pPr>
      <a:endParaRPr lang="de-DE"/>
    </a:p>
  </c:txPr>
  <c:externalData r:id="rId1">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15"/>
      <c:depthPercent val="60"/>
      <c:rAngAx val="1"/>
    </c:view3D>
    <c:floor>
      <c:thickness val="0"/>
    </c:floor>
    <c:sideWall>
      <c:thickness val="0"/>
    </c:sideWall>
    <c:backWall>
      <c:thickness val="0"/>
    </c:backWall>
    <c:plotArea>
      <c:layout/>
      <c:bar3DChart>
        <c:barDir val="bar"/>
        <c:grouping val="clustered"/>
        <c:varyColors val="0"/>
        <c:ser>
          <c:idx val="0"/>
          <c:order val="0"/>
          <c:tx>
            <c:strRef>
              <c:f>Tabelle1!$B$1</c:f>
              <c:strCache>
                <c:ptCount val="1"/>
                <c:pt idx="0">
                  <c:v>genannt</c:v>
                </c:pt>
              </c:strCache>
            </c:strRef>
          </c:tx>
          <c:spPr>
            <a:solidFill>
              <a:srgbClr val="FF0000"/>
            </a:solidFill>
          </c:spPr>
          <c:invertIfNegative val="0"/>
          <c:dLbls>
            <c:numFmt formatCode="#,##0.0" sourceLinked="0"/>
            <c:spPr>
              <a:noFill/>
              <a:ln>
                <a:noFill/>
              </a:ln>
              <a:effectLst/>
            </c:spPr>
            <c:txPr>
              <a:bodyPr/>
              <a:lstStyle/>
              <a:p>
                <a:pPr>
                  <a:defRPr sz="16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Tabelle1!$A$2:$A$27</c:f>
              <c:strCache>
                <c:ptCount val="26"/>
                <c:pt idx="0">
                  <c:v>Fuchsstadt</c:v>
                </c:pt>
                <c:pt idx="1">
                  <c:v>Wartmannsroth</c:v>
                </c:pt>
                <c:pt idx="2">
                  <c:v>Maßbach</c:v>
                </c:pt>
                <c:pt idx="3">
                  <c:v>Elfershausen</c:v>
                </c:pt>
                <c:pt idx="4">
                  <c:v>Bad Brückenau</c:v>
                </c:pt>
                <c:pt idx="5">
                  <c:v>Bad Kissingen</c:v>
                </c:pt>
                <c:pt idx="6">
                  <c:v>Oerlenbach</c:v>
                </c:pt>
                <c:pt idx="7">
                  <c:v>Hammelburg</c:v>
                </c:pt>
                <c:pt idx="8">
                  <c:v>Münnerstadt</c:v>
                </c:pt>
                <c:pt idx="9">
                  <c:v>Burkardroth</c:v>
                </c:pt>
                <c:pt idx="10">
                  <c:v>Aura a.d.Saale</c:v>
                </c:pt>
                <c:pt idx="11">
                  <c:v>Bad Bocklet</c:v>
                </c:pt>
                <c:pt idx="12">
                  <c:v>Euerdorf</c:v>
                </c:pt>
                <c:pt idx="13">
                  <c:v>Geroda</c:v>
                </c:pt>
                <c:pt idx="14">
                  <c:v>Motten</c:v>
                </c:pt>
                <c:pt idx="15">
                  <c:v>Nüdlingen</c:v>
                </c:pt>
                <c:pt idx="16">
                  <c:v>Oberleichtersbach</c:v>
                </c:pt>
                <c:pt idx="17">
                  <c:v>Oberthulba</c:v>
                </c:pt>
                <c:pt idx="18">
                  <c:v>Ramsthal</c:v>
                </c:pt>
                <c:pt idx="19">
                  <c:v>Rannungen</c:v>
                </c:pt>
                <c:pt idx="20">
                  <c:v>Riedenberg</c:v>
                </c:pt>
                <c:pt idx="21">
                  <c:v>Schondra</c:v>
                </c:pt>
                <c:pt idx="22">
                  <c:v>Sulzthal</c:v>
                </c:pt>
                <c:pt idx="23">
                  <c:v>Thundorf i.Ufr.</c:v>
                </c:pt>
                <c:pt idx="24">
                  <c:v>Wildflecken</c:v>
                </c:pt>
                <c:pt idx="25">
                  <c:v>Zeitlofs</c:v>
                </c:pt>
              </c:strCache>
            </c:strRef>
          </c:cat>
          <c:val>
            <c:numRef>
              <c:f>Tabelle1!$B$2:$B$27</c:f>
              <c:numCache>
                <c:formatCode>General</c:formatCode>
                <c:ptCount val="26"/>
                <c:pt idx="0">
                  <c:v>26.1</c:v>
                </c:pt>
                <c:pt idx="1">
                  <c:v>20.8</c:v>
                </c:pt>
                <c:pt idx="2">
                  <c:v>11.5</c:v>
                </c:pt>
                <c:pt idx="3">
                  <c:v>10.4</c:v>
                </c:pt>
                <c:pt idx="4">
                  <c:v>9.8000000000000007</c:v>
                </c:pt>
                <c:pt idx="5">
                  <c:v>9.6999999999999993</c:v>
                </c:pt>
                <c:pt idx="6">
                  <c:v>9.6999999999999993</c:v>
                </c:pt>
                <c:pt idx="7">
                  <c:v>9.1</c:v>
                </c:pt>
                <c:pt idx="8">
                  <c:v>7.1</c:v>
                </c:pt>
                <c:pt idx="9">
                  <c:v>5.6</c:v>
                </c:pt>
                <c:pt idx="10">
                  <c:v>0</c:v>
                </c:pt>
              </c:numCache>
            </c:numRef>
          </c:val>
        </c:ser>
        <c:dLbls>
          <c:showLegendKey val="0"/>
          <c:showVal val="0"/>
          <c:showCatName val="0"/>
          <c:showSerName val="0"/>
          <c:showPercent val="0"/>
          <c:showBubbleSize val="0"/>
        </c:dLbls>
        <c:gapWidth val="50"/>
        <c:shape val="box"/>
        <c:axId val="372920800"/>
        <c:axId val="372921192"/>
        <c:axId val="0"/>
      </c:bar3DChart>
      <c:catAx>
        <c:axId val="372920800"/>
        <c:scaling>
          <c:orientation val="maxMin"/>
        </c:scaling>
        <c:delete val="0"/>
        <c:axPos val="l"/>
        <c:numFmt formatCode="General" sourceLinked="1"/>
        <c:majorTickMark val="out"/>
        <c:minorTickMark val="none"/>
        <c:tickLblPos val="nextTo"/>
        <c:spPr>
          <a:ln>
            <a:solidFill>
              <a:schemeClr val="tx2">
                <a:lumMod val="75000"/>
              </a:schemeClr>
            </a:solidFill>
          </a:ln>
        </c:spPr>
        <c:txPr>
          <a:bodyPr/>
          <a:lstStyle/>
          <a:p>
            <a:pPr>
              <a:defRPr sz="1050" b="1">
                <a:solidFill>
                  <a:schemeClr val="tx2">
                    <a:lumMod val="75000"/>
                  </a:schemeClr>
                </a:solidFill>
              </a:defRPr>
            </a:pPr>
            <a:endParaRPr lang="de-DE"/>
          </a:p>
        </c:txPr>
        <c:crossAx val="372921192"/>
        <c:crosses val="autoZero"/>
        <c:auto val="1"/>
        <c:lblAlgn val="ctr"/>
        <c:lblOffset val="100"/>
        <c:noMultiLvlLbl val="0"/>
      </c:catAx>
      <c:valAx>
        <c:axId val="372921192"/>
        <c:scaling>
          <c:orientation val="minMax"/>
          <c:max val="40"/>
        </c:scaling>
        <c:delete val="0"/>
        <c:axPos val="t"/>
        <c:majorGridlines>
          <c:spPr>
            <a:ln>
              <a:solidFill>
                <a:schemeClr val="bg1">
                  <a:lumMod val="65000"/>
                </a:schemeClr>
              </a:solidFill>
            </a:ln>
          </c:spPr>
        </c:majorGridlines>
        <c:numFmt formatCode="General" sourceLinked="1"/>
        <c:majorTickMark val="out"/>
        <c:minorTickMark val="none"/>
        <c:tickLblPos val="nextTo"/>
        <c:txPr>
          <a:bodyPr/>
          <a:lstStyle/>
          <a:p>
            <a:pPr>
              <a:defRPr sz="1100" b="1">
                <a:solidFill>
                  <a:schemeClr val="tx2">
                    <a:lumMod val="75000"/>
                  </a:schemeClr>
                </a:solidFill>
              </a:defRPr>
            </a:pPr>
            <a:endParaRPr lang="de-DE"/>
          </a:p>
        </c:txPr>
        <c:crossAx val="372920800"/>
        <c:crosses val="autoZero"/>
        <c:crossBetween val="between"/>
      </c:valAx>
    </c:plotArea>
    <c:plotVisOnly val="1"/>
    <c:dispBlanksAs val="gap"/>
    <c:showDLblsOverMax val="0"/>
  </c:chart>
  <c:txPr>
    <a:bodyPr/>
    <a:lstStyle/>
    <a:p>
      <a:pPr>
        <a:defRPr sz="1800"/>
      </a:pPr>
      <a:endParaRPr lang="de-DE"/>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15"/>
      <c:depthPercent val="60"/>
      <c:rAngAx val="1"/>
    </c:view3D>
    <c:floor>
      <c:thickness val="0"/>
    </c:floor>
    <c:sideWall>
      <c:thickness val="0"/>
    </c:sideWall>
    <c:backWall>
      <c:thickness val="0"/>
    </c:backWall>
    <c:plotArea>
      <c:layout/>
      <c:bar3DChart>
        <c:barDir val="bar"/>
        <c:grouping val="clustered"/>
        <c:varyColors val="0"/>
        <c:ser>
          <c:idx val="0"/>
          <c:order val="0"/>
          <c:tx>
            <c:strRef>
              <c:f>Tabelle1!$B$1</c:f>
              <c:strCache>
                <c:ptCount val="1"/>
                <c:pt idx="0">
                  <c:v>Spalte1</c:v>
                </c:pt>
              </c:strCache>
            </c:strRef>
          </c:tx>
          <c:spPr>
            <a:solidFill>
              <a:srgbClr val="FF0000"/>
            </a:solidFill>
          </c:spPr>
          <c:invertIfNegative val="0"/>
          <c:dLbls>
            <c:numFmt formatCode="#,##0.0" sourceLinked="0"/>
            <c:spPr>
              <a:noFill/>
              <a:ln>
                <a:noFill/>
              </a:ln>
              <a:effectLst/>
            </c:spPr>
            <c:txPr>
              <a:bodyPr/>
              <a:lstStyle/>
              <a:p>
                <a:pPr>
                  <a:defRPr sz="16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Tabelle1!$A$2:$A$19</c:f>
              <c:strCache>
                <c:ptCount val="18"/>
                <c:pt idx="0">
                  <c:v>Fuchsstadt</c:v>
                </c:pt>
                <c:pt idx="1">
                  <c:v>Oberleichtersbach</c:v>
                </c:pt>
                <c:pt idx="2">
                  <c:v>Maßbach</c:v>
                </c:pt>
                <c:pt idx="3">
                  <c:v>Wartmannsroth</c:v>
                </c:pt>
                <c:pt idx="4">
                  <c:v>Motten</c:v>
                </c:pt>
                <c:pt idx="5">
                  <c:v>Elfershausen</c:v>
                </c:pt>
                <c:pt idx="6">
                  <c:v>Bad Kissingen</c:v>
                </c:pt>
                <c:pt idx="7">
                  <c:v>Bad Brückenau</c:v>
                </c:pt>
                <c:pt idx="8">
                  <c:v>Hammelburg</c:v>
                </c:pt>
                <c:pt idx="9">
                  <c:v>Euerdorf</c:v>
                </c:pt>
                <c:pt idx="10">
                  <c:v>Burkardroth</c:v>
                </c:pt>
                <c:pt idx="11">
                  <c:v>Münnerstadt</c:v>
                </c:pt>
                <c:pt idx="12">
                  <c:v>Wildflecken</c:v>
                </c:pt>
                <c:pt idx="13">
                  <c:v>Nüdlingen</c:v>
                </c:pt>
                <c:pt idx="14">
                  <c:v>Oerlenbach</c:v>
                </c:pt>
                <c:pt idx="15">
                  <c:v>Bad Bocklet</c:v>
                </c:pt>
                <c:pt idx="16">
                  <c:v>Oberthulba</c:v>
                </c:pt>
                <c:pt idx="17">
                  <c:v>Aura a.d.Saale</c:v>
                </c:pt>
              </c:strCache>
            </c:strRef>
          </c:cat>
          <c:val>
            <c:numRef>
              <c:f>Tabelle1!$B$2:$B$19</c:f>
              <c:numCache>
                <c:formatCode>General</c:formatCode>
                <c:ptCount val="18"/>
                <c:pt idx="0">
                  <c:v>40.9</c:v>
                </c:pt>
                <c:pt idx="1">
                  <c:v>34.5</c:v>
                </c:pt>
                <c:pt idx="2">
                  <c:v>26.2</c:v>
                </c:pt>
                <c:pt idx="3">
                  <c:v>25</c:v>
                </c:pt>
                <c:pt idx="4">
                  <c:v>23.1</c:v>
                </c:pt>
                <c:pt idx="5">
                  <c:v>22.9</c:v>
                </c:pt>
                <c:pt idx="6">
                  <c:v>21</c:v>
                </c:pt>
                <c:pt idx="7">
                  <c:v>19.5</c:v>
                </c:pt>
                <c:pt idx="8">
                  <c:v>18.899999999999999</c:v>
                </c:pt>
                <c:pt idx="9">
                  <c:v>18.8</c:v>
                </c:pt>
                <c:pt idx="10">
                  <c:v>18</c:v>
                </c:pt>
                <c:pt idx="11">
                  <c:v>17.399999999999999</c:v>
                </c:pt>
                <c:pt idx="12">
                  <c:v>17.100000000000001</c:v>
                </c:pt>
                <c:pt idx="13">
                  <c:v>16.399999999999999</c:v>
                </c:pt>
                <c:pt idx="14">
                  <c:v>16.100000000000001</c:v>
                </c:pt>
                <c:pt idx="15">
                  <c:v>13</c:v>
                </c:pt>
                <c:pt idx="16">
                  <c:v>11.7</c:v>
                </c:pt>
                <c:pt idx="17">
                  <c:v>0</c:v>
                </c:pt>
              </c:numCache>
            </c:numRef>
          </c:val>
        </c:ser>
        <c:dLbls>
          <c:showLegendKey val="0"/>
          <c:showVal val="0"/>
          <c:showCatName val="0"/>
          <c:showSerName val="0"/>
          <c:showPercent val="0"/>
          <c:showBubbleSize val="0"/>
        </c:dLbls>
        <c:gapWidth val="50"/>
        <c:shape val="box"/>
        <c:axId val="372921976"/>
        <c:axId val="372922368"/>
        <c:axId val="0"/>
      </c:bar3DChart>
      <c:catAx>
        <c:axId val="372921976"/>
        <c:scaling>
          <c:orientation val="maxMin"/>
        </c:scaling>
        <c:delete val="0"/>
        <c:axPos val="l"/>
        <c:numFmt formatCode="General" sourceLinked="1"/>
        <c:majorTickMark val="out"/>
        <c:minorTickMark val="none"/>
        <c:tickLblPos val="nextTo"/>
        <c:spPr>
          <a:ln>
            <a:solidFill>
              <a:schemeClr val="tx2">
                <a:lumMod val="75000"/>
              </a:schemeClr>
            </a:solidFill>
          </a:ln>
        </c:spPr>
        <c:txPr>
          <a:bodyPr/>
          <a:lstStyle/>
          <a:p>
            <a:pPr>
              <a:defRPr sz="1200" b="1">
                <a:solidFill>
                  <a:schemeClr val="tx2">
                    <a:lumMod val="75000"/>
                  </a:schemeClr>
                </a:solidFill>
              </a:defRPr>
            </a:pPr>
            <a:endParaRPr lang="de-DE"/>
          </a:p>
        </c:txPr>
        <c:crossAx val="372922368"/>
        <c:crosses val="autoZero"/>
        <c:auto val="1"/>
        <c:lblAlgn val="ctr"/>
        <c:lblOffset val="100"/>
        <c:noMultiLvlLbl val="0"/>
      </c:catAx>
      <c:valAx>
        <c:axId val="372922368"/>
        <c:scaling>
          <c:orientation val="minMax"/>
          <c:max val="45"/>
        </c:scaling>
        <c:delete val="0"/>
        <c:axPos val="t"/>
        <c:majorGridlines>
          <c:spPr>
            <a:ln>
              <a:solidFill>
                <a:schemeClr val="bg1">
                  <a:lumMod val="65000"/>
                </a:schemeClr>
              </a:solidFill>
            </a:ln>
          </c:spPr>
        </c:majorGridlines>
        <c:numFmt formatCode="General" sourceLinked="1"/>
        <c:majorTickMark val="out"/>
        <c:minorTickMark val="none"/>
        <c:tickLblPos val="nextTo"/>
        <c:txPr>
          <a:bodyPr/>
          <a:lstStyle/>
          <a:p>
            <a:pPr>
              <a:defRPr sz="1100" b="1">
                <a:solidFill>
                  <a:schemeClr val="tx2">
                    <a:lumMod val="75000"/>
                  </a:schemeClr>
                </a:solidFill>
              </a:defRPr>
            </a:pPr>
            <a:endParaRPr lang="de-DE"/>
          </a:p>
        </c:txPr>
        <c:crossAx val="372921976"/>
        <c:crosses val="autoZero"/>
        <c:crossBetween val="between"/>
      </c:valAx>
    </c:plotArea>
    <c:plotVisOnly val="1"/>
    <c:dispBlanksAs val="gap"/>
    <c:showDLblsOverMax val="0"/>
  </c:chart>
  <c:txPr>
    <a:bodyPr/>
    <a:lstStyle/>
    <a:p>
      <a:pPr>
        <a:defRPr sz="1800"/>
      </a:pPr>
      <a:endParaRPr lang="de-DE"/>
    </a:p>
  </c:txPr>
  <c:externalData r:id="rId1">
    <c:autoUpdate val="0"/>
  </c:externalData>
  <c:userShapes r:id="rId2"/>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10"/>
    </c:view3D>
    <c:floor>
      <c:thickness val="0"/>
    </c:floor>
    <c:sideWall>
      <c:thickness val="0"/>
    </c:sideWall>
    <c:backWall>
      <c:thickness val="0"/>
    </c:backWall>
    <c:plotArea>
      <c:layout>
        <c:manualLayout>
          <c:layoutTarget val="inner"/>
          <c:xMode val="edge"/>
          <c:yMode val="edge"/>
          <c:x val="0.14060026178149088"/>
          <c:y val="0.15094427177468089"/>
          <c:w val="0.71415438047778779"/>
          <c:h val="0.69101773244707221"/>
        </c:manualLayout>
      </c:layout>
      <c:pie3DChart>
        <c:varyColors val="1"/>
        <c:ser>
          <c:idx val="0"/>
          <c:order val="0"/>
          <c:tx>
            <c:strRef>
              <c:f>Tabelle1!$B$1</c:f>
              <c:strCache>
                <c:ptCount val="1"/>
                <c:pt idx="0">
                  <c:v>Anzahl</c:v>
                </c:pt>
              </c:strCache>
            </c:strRef>
          </c:tx>
          <c:dPt>
            <c:idx val="0"/>
            <c:bubble3D val="0"/>
            <c:spPr>
              <a:solidFill>
                <a:srgbClr val="92D050"/>
              </a:solidFill>
            </c:spPr>
          </c:dPt>
          <c:dPt>
            <c:idx val="1"/>
            <c:bubble3D val="0"/>
            <c:spPr>
              <a:solidFill>
                <a:srgbClr val="C00000"/>
              </a:solidFill>
            </c:spPr>
          </c:dPt>
          <c:dLbls>
            <c:dLbl>
              <c:idx val="0"/>
              <c:layout>
                <c:manualLayout>
                  <c:x val="6.2602136260014304E-2"/>
                  <c:y val="-0.14195577185190805"/>
                </c:manualLayout>
              </c:layout>
              <c:tx>
                <c:rich>
                  <a:bodyPr/>
                  <a:lstStyle/>
                  <a:p>
                    <a:r>
                      <a:rPr lang="de-DE" sz="1100" dirty="0" smtClean="0"/>
                      <a:t>weil </a:t>
                    </a:r>
                    <a:r>
                      <a:rPr lang="de-DE" sz="1100" dirty="0"/>
                      <a:t>ich meine Freizeit gerne </a:t>
                    </a:r>
                    <a:r>
                      <a:rPr lang="de-DE" sz="1100" dirty="0" smtClean="0"/>
                      <a:t>hier </a:t>
                    </a:r>
                    <a:r>
                      <a:rPr lang="de-DE" sz="1100" dirty="0"/>
                      <a:t>verbringe
75,2%</a:t>
                    </a:r>
                    <a:endParaRPr lang="de-DE" dirty="0"/>
                  </a:p>
                </c:rich>
              </c:tx>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1"/>
              <c:layout>
                <c:manualLayout>
                  <c:x val="-1.6002408530919693E-2"/>
                  <c:y val="8.6033801122368525E-3"/>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numFmt formatCode="0.0%" sourceLinked="0"/>
            <c:spPr>
              <a:noFill/>
              <a:ln>
                <a:noFill/>
              </a:ln>
              <a:effectLst/>
            </c:spPr>
            <c:txPr>
              <a:bodyPr/>
              <a:lstStyle/>
              <a:p>
                <a:pPr>
                  <a:defRPr sz="1100"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Tabelle1!$A$2:$A$3</c:f>
              <c:strCache>
                <c:ptCount val="2"/>
                <c:pt idx="0">
                  <c:v>weil ich meine Freizeit gerne hier verbringe</c:v>
                </c:pt>
                <c:pt idx="1">
                  <c:v>weil ich kaum in einen anderen Ort komme</c:v>
                </c:pt>
              </c:strCache>
            </c:strRef>
          </c:cat>
          <c:val>
            <c:numRef>
              <c:f>Tabelle1!$B$2:$B$3</c:f>
              <c:numCache>
                <c:formatCode>General</c:formatCode>
                <c:ptCount val="2"/>
                <c:pt idx="0">
                  <c:v>708</c:v>
                </c:pt>
                <c:pt idx="1">
                  <c:v>234</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90"/>
      <c:depthPercent val="100"/>
      <c:rAngAx val="0"/>
      <c:perspective val="10"/>
    </c:view3D>
    <c:floor>
      <c:thickness val="0"/>
    </c:floor>
    <c:sideWall>
      <c:thickness val="0"/>
    </c:sideWall>
    <c:backWall>
      <c:thickness val="0"/>
    </c:backWall>
    <c:plotArea>
      <c:layout>
        <c:manualLayout>
          <c:layoutTarget val="inner"/>
          <c:xMode val="edge"/>
          <c:yMode val="edge"/>
          <c:x val="0.1277563987143191"/>
          <c:y val="0.15425358185259616"/>
          <c:w val="0.6875"/>
          <c:h val="0.66874999999999996"/>
        </c:manualLayout>
      </c:layout>
      <c:pie3DChart>
        <c:varyColors val="1"/>
        <c:ser>
          <c:idx val="0"/>
          <c:order val="0"/>
          <c:tx>
            <c:strRef>
              <c:f>Tabelle1!$B$1</c:f>
              <c:strCache>
                <c:ptCount val="1"/>
                <c:pt idx="0">
                  <c:v>Anzahl</c:v>
                </c:pt>
              </c:strCache>
            </c:strRef>
          </c:tx>
          <c:spPr>
            <a:solidFill>
              <a:srgbClr val="FF0000"/>
            </a:solidFill>
          </c:spPr>
          <c:dPt>
            <c:idx val="0"/>
            <c:bubble3D val="0"/>
            <c:spPr>
              <a:solidFill>
                <a:srgbClr val="FF6600"/>
              </a:solidFill>
            </c:spPr>
          </c:dPt>
          <c:dPt>
            <c:idx val="1"/>
            <c:bubble3D val="0"/>
            <c:spPr>
              <a:solidFill>
                <a:srgbClr val="C00000"/>
              </a:solidFill>
            </c:spPr>
          </c:dPt>
          <c:dPt>
            <c:idx val="2"/>
            <c:bubble3D val="0"/>
            <c:spPr>
              <a:solidFill>
                <a:srgbClr val="92D050"/>
              </a:solidFill>
            </c:spPr>
          </c:dPt>
          <c:dLbls>
            <c:dLbl>
              <c:idx val="0"/>
              <c:layout/>
              <c:dLblPos val="outEnd"/>
              <c:showLegendKey val="0"/>
              <c:showVal val="0"/>
              <c:showCatName val="1"/>
              <c:showSerName val="0"/>
              <c:showPercent val="1"/>
              <c:showBubbleSize val="0"/>
              <c:extLst>
                <c:ext xmlns:c15="http://schemas.microsoft.com/office/drawing/2012/chart" uri="{CE6537A1-D6FC-4f65-9D91-7224C49458BB}">
                  <c15:layout/>
                </c:ext>
              </c:extLst>
            </c:dLbl>
            <c:numFmt formatCode="0.0%" sourceLinked="0"/>
            <c:spPr>
              <a:noFill/>
              <a:ln>
                <a:noFill/>
              </a:ln>
              <a:effectLst/>
            </c:spPr>
            <c:txPr>
              <a:bodyPr/>
              <a:lstStyle/>
              <a:p>
                <a:pPr>
                  <a:defRPr sz="1600"/>
                </a:pPr>
                <a:endParaRPr lang="de-DE"/>
              </a:p>
            </c:txPr>
            <c:dLblPos val="outEnd"/>
            <c:showLegendKey val="0"/>
            <c:showVal val="0"/>
            <c:showCatName val="1"/>
            <c:showSerName val="0"/>
            <c:showPercent val="1"/>
            <c:showBubbleSize val="0"/>
            <c:separator>
</c:separator>
            <c:showLeaderLines val="1"/>
            <c:extLst>
              <c:ext xmlns:c15="http://schemas.microsoft.com/office/drawing/2012/chart" uri="{CE6537A1-D6FC-4f65-9D91-7224C49458BB}">
                <c15:layout/>
              </c:ext>
            </c:extLst>
          </c:dLbls>
          <c:cat>
            <c:strRef>
              <c:f>Tabelle1!$A$2:$A$4</c:f>
              <c:strCache>
                <c:ptCount val="3"/>
                <c:pt idx="0">
                  <c:v>ja, von Gleichaltrigen</c:v>
                </c:pt>
                <c:pt idx="1">
                  <c:v>ja, von Erwachsenen</c:v>
                </c:pt>
                <c:pt idx="2">
                  <c:v>nein</c:v>
                </c:pt>
              </c:strCache>
            </c:strRef>
          </c:cat>
          <c:val>
            <c:numRef>
              <c:f>Tabelle1!$B$2:$B$4</c:f>
              <c:numCache>
                <c:formatCode>General</c:formatCode>
                <c:ptCount val="3"/>
                <c:pt idx="0">
                  <c:v>11.07</c:v>
                </c:pt>
                <c:pt idx="1">
                  <c:v>8.33</c:v>
                </c:pt>
                <c:pt idx="2">
                  <c:v>80.599999999999994</c:v>
                </c:pt>
              </c:numCache>
            </c:numRef>
          </c:val>
        </c:ser>
        <c:dLbls>
          <c:showLegendKey val="0"/>
          <c:showVal val="1"/>
          <c:showCatName val="0"/>
          <c:showSerName val="0"/>
          <c:showPercent val="0"/>
          <c:showBubbleSize val="0"/>
          <c:showLeaderLines val="1"/>
        </c:dLbls>
      </c:pie3DChart>
    </c:plotArea>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5"/>
      <c:rotY val="10"/>
      <c:depthPercent val="60"/>
      <c:rAngAx val="1"/>
    </c:view3D>
    <c:floor>
      <c:thickness val="0"/>
    </c:floor>
    <c:sideWall>
      <c:thickness val="0"/>
    </c:sideWall>
    <c:backWall>
      <c:thickness val="0"/>
    </c:backWall>
    <c:plotArea>
      <c:layout/>
      <c:bar3DChart>
        <c:barDir val="bar"/>
        <c:grouping val="clustered"/>
        <c:varyColors val="0"/>
        <c:ser>
          <c:idx val="0"/>
          <c:order val="0"/>
          <c:tx>
            <c:strRef>
              <c:f>Tabelle1!$B$1</c:f>
              <c:strCache>
                <c:ptCount val="1"/>
                <c:pt idx="0">
                  <c:v>von Gleichaltrigen</c:v>
                </c:pt>
              </c:strCache>
            </c:strRef>
          </c:tx>
          <c:spPr>
            <a:solidFill>
              <a:srgbClr val="FF6600"/>
            </a:solidFill>
          </c:spPr>
          <c:invertIfNegative val="0"/>
          <c:dLbls>
            <c:numFmt formatCode="#,##0.0" sourceLinked="0"/>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in der Öffentlichkeit</c:v>
                </c:pt>
                <c:pt idx="1">
                  <c:v>im Internet</c:v>
                </c:pt>
                <c:pt idx="2">
                  <c:v>im Verein/ Verband/ Jugendgruppe</c:v>
                </c:pt>
                <c:pt idx="3">
                  <c:v>im privaten Bereich</c:v>
                </c:pt>
                <c:pt idx="4">
                  <c:v>in der Schule/ Ausbildung/ Arbeit</c:v>
                </c:pt>
              </c:strCache>
            </c:strRef>
          </c:cat>
          <c:val>
            <c:numRef>
              <c:f>Tabelle1!$B$2:$B$6</c:f>
              <c:numCache>
                <c:formatCode>General</c:formatCode>
                <c:ptCount val="5"/>
                <c:pt idx="0">
                  <c:v>3.9</c:v>
                </c:pt>
                <c:pt idx="1">
                  <c:v>5.7</c:v>
                </c:pt>
                <c:pt idx="2">
                  <c:v>0.9</c:v>
                </c:pt>
                <c:pt idx="3">
                  <c:v>4.5999999999999996</c:v>
                </c:pt>
                <c:pt idx="4">
                  <c:v>3.6</c:v>
                </c:pt>
              </c:numCache>
            </c:numRef>
          </c:val>
        </c:ser>
        <c:ser>
          <c:idx val="1"/>
          <c:order val="1"/>
          <c:tx>
            <c:strRef>
              <c:f>Tabelle1!$C$1</c:f>
              <c:strCache>
                <c:ptCount val="1"/>
                <c:pt idx="0">
                  <c:v>von Erwachsenen</c:v>
                </c:pt>
              </c:strCache>
            </c:strRef>
          </c:tx>
          <c:spPr>
            <a:solidFill>
              <a:srgbClr val="C00000"/>
            </a:solidFill>
          </c:spPr>
          <c:invertIfNegative val="0"/>
          <c:dLbls>
            <c:numFmt formatCode="#,##0.0" sourceLinked="0"/>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in der Öffentlichkeit</c:v>
                </c:pt>
                <c:pt idx="1">
                  <c:v>im Internet</c:v>
                </c:pt>
                <c:pt idx="2">
                  <c:v>im Verein/ Verband/ Jugendgruppe</c:v>
                </c:pt>
                <c:pt idx="3">
                  <c:v>im privaten Bereich</c:v>
                </c:pt>
                <c:pt idx="4">
                  <c:v>in der Schule/ Ausbildung/ Arbeit</c:v>
                </c:pt>
              </c:strCache>
            </c:strRef>
          </c:cat>
          <c:val>
            <c:numRef>
              <c:f>Tabelle1!$C$2:$C$6</c:f>
              <c:numCache>
                <c:formatCode>General</c:formatCode>
                <c:ptCount val="5"/>
                <c:pt idx="0">
                  <c:v>5</c:v>
                </c:pt>
                <c:pt idx="1">
                  <c:v>5</c:v>
                </c:pt>
                <c:pt idx="2">
                  <c:v>0.7</c:v>
                </c:pt>
                <c:pt idx="3">
                  <c:v>2.4</c:v>
                </c:pt>
                <c:pt idx="4">
                  <c:v>1.7</c:v>
                </c:pt>
              </c:numCache>
            </c:numRef>
          </c:val>
        </c:ser>
        <c:dLbls>
          <c:showLegendKey val="0"/>
          <c:showVal val="0"/>
          <c:showCatName val="0"/>
          <c:showSerName val="0"/>
          <c:showPercent val="0"/>
          <c:showBubbleSize val="0"/>
        </c:dLbls>
        <c:gapWidth val="50"/>
        <c:shape val="box"/>
        <c:axId val="372924328"/>
        <c:axId val="372924720"/>
        <c:axId val="0"/>
      </c:bar3DChart>
      <c:catAx>
        <c:axId val="372924328"/>
        <c:scaling>
          <c:orientation val="maxMin"/>
        </c:scaling>
        <c:delete val="0"/>
        <c:axPos val="l"/>
        <c:numFmt formatCode="General" sourceLinked="0"/>
        <c:majorTickMark val="out"/>
        <c:minorTickMark val="none"/>
        <c:tickLblPos val="nextTo"/>
        <c:txPr>
          <a:bodyPr/>
          <a:lstStyle/>
          <a:p>
            <a:pPr>
              <a:defRPr b="1">
                <a:solidFill>
                  <a:schemeClr val="tx2">
                    <a:lumMod val="75000"/>
                  </a:schemeClr>
                </a:solidFill>
              </a:defRPr>
            </a:pPr>
            <a:endParaRPr lang="de-DE"/>
          </a:p>
        </c:txPr>
        <c:crossAx val="372924720"/>
        <c:crosses val="autoZero"/>
        <c:auto val="1"/>
        <c:lblAlgn val="ctr"/>
        <c:lblOffset val="100"/>
        <c:noMultiLvlLbl val="0"/>
      </c:catAx>
      <c:valAx>
        <c:axId val="372924720"/>
        <c:scaling>
          <c:orientation val="minMax"/>
        </c:scaling>
        <c:delete val="0"/>
        <c:axPos val="b"/>
        <c:majorGridlines>
          <c:spPr>
            <a:ln>
              <a:solidFill>
                <a:schemeClr val="bg1">
                  <a:lumMod val="65000"/>
                </a:schemeClr>
              </a:solidFill>
            </a:ln>
          </c:spPr>
        </c:majorGridlines>
        <c:numFmt formatCode="General" sourceLinked="1"/>
        <c:majorTickMark val="out"/>
        <c:minorTickMark val="none"/>
        <c:tickLblPos val="nextTo"/>
        <c:txPr>
          <a:bodyPr/>
          <a:lstStyle/>
          <a:p>
            <a:pPr>
              <a:defRPr b="1">
                <a:solidFill>
                  <a:schemeClr val="tx2">
                    <a:lumMod val="75000"/>
                  </a:schemeClr>
                </a:solidFill>
              </a:defRPr>
            </a:pPr>
            <a:endParaRPr lang="de-DE"/>
          </a:p>
        </c:txPr>
        <c:crossAx val="372924328"/>
        <c:crosses val="max"/>
        <c:crossBetween val="between"/>
      </c:valAx>
    </c:plotArea>
    <c:legend>
      <c:legendPos val="t"/>
      <c:layout>
        <c:manualLayout>
          <c:xMode val="edge"/>
          <c:yMode val="edge"/>
          <c:x val="0.43458784468248196"/>
          <c:y val="2.8446660048525075E-2"/>
          <c:w val="0.54498895192901498"/>
          <c:h val="7.8954264938304347E-2"/>
        </c:manualLayout>
      </c:layout>
      <c:overlay val="0"/>
      <c:txPr>
        <a:bodyPr/>
        <a:lstStyle/>
        <a:p>
          <a:pPr>
            <a:defRPr b="1">
              <a:solidFill>
                <a:schemeClr val="tx2">
                  <a:lumMod val="75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31980309802193208"/>
          <c:y val="2.8116843700136378E-2"/>
          <c:w val="0.61996116944219404"/>
          <c:h val="0.86989146938584927"/>
        </c:manualLayout>
      </c:layout>
      <c:bar3DChart>
        <c:barDir val="bar"/>
        <c:grouping val="clustered"/>
        <c:varyColors val="0"/>
        <c:ser>
          <c:idx val="0"/>
          <c:order val="0"/>
          <c:tx>
            <c:strRef>
              <c:f>Tabelle1!$B$1</c:f>
              <c:strCache>
                <c:ptCount val="1"/>
                <c:pt idx="0">
                  <c:v>Spalte2</c:v>
                </c:pt>
              </c:strCache>
            </c:strRef>
          </c:tx>
          <c:spPr>
            <a:solidFill>
              <a:srgbClr val="FF000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im Verein/ Verband/ Jugendgruppe</c:v>
                </c:pt>
                <c:pt idx="1">
                  <c:v>in der Schule/ Ausbildung/ Arbeit</c:v>
                </c:pt>
                <c:pt idx="2">
                  <c:v>im privaten Bereich</c:v>
                </c:pt>
                <c:pt idx="3">
                  <c:v>in der Öffentlichkeit</c:v>
                </c:pt>
                <c:pt idx="4">
                  <c:v>im Internet</c:v>
                </c:pt>
              </c:strCache>
            </c:strRef>
          </c:cat>
          <c:val>
            <c:numRef>
              <c:f>Tabelle1!$B$2:$B$6</c:f>
              <c:numCache>
                <c:formatCode>###0.0</c:formatCode>
                <c:ptCount val="5"/>
                <c:pt idx="0">
                  <c:v>1.6</c:v>
                </c:pt>
                <c:pt idx="1">
                  <c:v>5.3</c:v>
                </c:pt>
                <c:pt idx="2">
                  <c:v>6.9</c:v>
                </c:pt>
                <c:pt idx="3">
                  <c:v>8.8000000000000007</c:v>
                </c:pt>
                <c:pt idx="4">
                  <c:v>10.6</c:v>
                </c:pt>
              </c:numCache>
            </c:numRef>
          </c:val>
        </c:ser>
        <c:dLbls>
          <c:showLegendKey val="0"/>
          <c:showVal val="1"/>
          <c:showCatName val="0"/>
          <c:showSerName val="0"/>
          <c:showPercent val="0"/>
          <c:showBubbleSize val="0"/>
        </c:dLbls>
        <c:gapWidth val="50"/>
        <c:shape val="box"/>
        <c:axId val="372926680"/>
        <c:axId val="372926288"/>
        <c:axId val="0"/>
      </c:bar3DChart>
      <c:catAx>
        <c:axId val="372926680"/>
        <c:scaling>
          <c:orientation val="minMax"/>
        </c:scaling>
        <c:delete val="0"/>
        <c:axPos val="l"/>
        <c:numFmt formatCode="General" sourceLinked="1"/>
        <c:majorTickMark val="out"/>
        <c:minorTickMark val="none"/>
        <c:tickLblPos val="nextTo"/>
        <c:spPr>
          <a:ln>
            <a:solidFill>
              <a:schemeClr val="tx2">
                <a:lumMod val="75000"/>
              </a:schemeClr>
            </a:solidFill>
          </a:ln>
        </c:spPr>
        <c:crossAx val="372926288"/>
        <c:crosses val="autoZero"/>
        <c:auto val="1"/>
        <c:lblAlgn val="ctr"/>
        <c:lblOffset val="100"/>
        <c:noMultiLvlLbl val="0"/>
      </c:catAx>
      <c:valAx>
        <c:axId val="372926288"/>
        <c:scaling>
          <c:orientation val="minMax"/>
          <c:min val="0"/>
        </c:scaling>
        <c:delete val="0"/>
        <c:axPos val="b"/>
        <c:majorGridlines>
          <c:spPr>
            <a:ln>
              <a:solidFill>
                <a:schemeClr val="bg1">
                  <a:lumMod val="65000"/>
                </a:schemeClr>
              </a:solidFill>
            </a:ln>
          </c:spPr>
        </c:majorGridlines>
        <c:numFmt formatCode="General" sourceLinked="0"/>
        <c:majorTickMark val="out"/>
        <c:minorTickMark val="none"/>
        <c:tickLblPos val="nextTo"/>
        <c:spPr>
          <a:ln>
            <a:solidFill>
              <a:schemeClr val="tx2">
                <a:lumMod val="75000"/>
              </a:schemeClr>
            </a:solidFill>
          </a:ln>
        </c:spPr>
        <c:crossAx val="372926680"/>
        <c:crosses val="autoZero"/>
        <c:crossBetween val="between"/>
      </c:valAx>
    </c:plotArea>
    <c:plotVisOnly val="1"/>
    <c:dispBlanksAs val="gap"/>
    <c:showDLblsOverMax val="0"/>
  </c:chart>
  <c:txPr>
    <a:bodyPr/>
    <a:lstStyle/>
    <a:p>
      <a:pPr>
        <a:defRPr sz="800" b="1">
          <a:solidFill>
            <a:schemeClr val="tx2">
              <a:lumMod val="75000"/>
            </a:schemeClr>
          </a:solidFill>
        </a:defRPr>
      </a:pPr>
      <a:endParaRPr lang="de-DE"/>
    </a:p>
  </c:txPr>
  <c:externalData r:id="rId1">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5"/>
      <c:rotY val="10"/>
      <c:depthPercent val="60"/>
      <c:rAngAx val="1"/>
    </c:view3D>
    <c:floor>
      <c:thickness val="0"/>
    </c:floor>
    <c:sideWall>
      <c:thickness val="0"/>
    </c:sideWall>
    <c:backWall>
      <c:thickness val="0"/>
    </c:backWall>
    <c:plotArea>
      <c:layout>
        <c:manualLayout>
          <c:layoutTarget val="inner"/>
          <c:xMode val="edge"/>
          <c:yMode val="edge"/>
          <c:x val="0.24694577586617361"/>
          <c:y val="0.15729085657149205"/>
          <c:w val="0.68345150803349897"/>
          <c:h val="0.68811520942117543"/>
        </c:manualLayout>
      </c:layout>
      <c:bar3DChart>
        <c:barDir val="bar"/>
        <c:grouping val="clustered"/>
        <c:varyColors val="0"/>
        <c:ser>
          <c:idx val="0"/>
          <c:order val="0"/>
          <c:tx>
            <c:strRef>
              <c:f>Tabelle1!$B$1</c:f>
              <c:strCache>
                <c:ptCount val="1"/>
                <c:pt idx="0">
                  <c:v>von Gleichaltrigen</c:v>
                </c:pt>
              </c:strCache>
            </c:strRef>
          </c:tx>
          <c:spPr>
            <a:solidFill>
              <a:srgbClr val="FF660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weiblich</c:v>
                </c:pt>
                <c:pt idx="1">
                  <c:v>männlich</c:v>
                </c:pt>
              </c:strCache>
            </c:strRef>
          </c:cat>
          <c:val>
            <c:numRef>
              <c:f>Tabelle1!$B$2:$B$3</c:f>
              <c:numCache>
                <c:formatCode>General</c:formatCode>
                <c:ptCount val="2"/>
                <c:pt idx="0">
                  <c:v>8.9</c:v>
                </c:pt>
                <c:pt idx="1">
                  <c:v>2.2999999999999998</c:v>
                </c:pt>
              </c:numCache>
            </c:numRef>
          </c:val>
        </c:ser>
        <c:ser>
          <c:idx val="1"/>
          <c:order val="1"/>
          <c:tx>
            <c:strRef>
              <c:f>Tabelle1!$C$1</c:f>
              <c:strCache>
                <c:ptCount val="1"/>
                <c:pt idx="0">
                  <c:v>von Erwachsenen</c:v>
                </c:pt>
              </c:strCache>
            </c:strRef>
          </c:tx>
          <c:spPr>
            <a:solidFill>
              <a:srgbClr val="C0000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weiblich</c:v>
                </c:pt>
                <c:pt idx="1">
                  <c:v>männlich</c:v>
                </c:pt>
              </c:strCache>
            </c:strRef>
          </c:cat>
          <c:val>
            <c:numRef>
              <c:f>Tabelle1!$C$2:$C$3</c:f>
              <c:numCache>
                <c:formatCode>General</c:formatCode>
                <c:ptCount val="2"/>
                <c:pt idx="0">
                  <c:v>9.1</c:v>
                </c:pt>
                <c:pt idx="1">
                  <c:v>0.8</c:v>
                </c:pt>
              </c:numCache>
            </c:numRef>
          </c:val>
        </c:ser>
        <c:dLbls>
          <c:showLegendKey val="0"/>
          <c:showVal val="0"/>
          <c:showCatName val="0"/>
          <c:showSerName val="0"/>
          <c:showPercent val="0"/>
          <c:showBubbleSize val="0"/>
        </c:dLbls>
        <c:gapWidth val="50"/>
        <c:shape val="box"/>
        <c:axId val="367496400"/>
        <c:axId val="367497184"/>
        <c:axId val="0"/>
      </c:bar3DChart>
      <c:catAx>
        <c:axId val="367496400"/>
        <c:scaling>
          <c:orientation val="maxMin"/>
        </c:scaling>
        <c:delete val="0"/>
        <c:axPos val="l"/>
        <c:numFmt formatCode="General" sourceLinked="0"/>
        <c:majorTickMark val="out"/>
        <c:minorTickMark val="none"/>
        <c:tickLblPos val="nextTo"/>
        <c:crossAx val="367497184"/>
        <c:crosses val="autoZero"/>
        <c:auto val="1"/>
        <c:lblAlgn val="ctr"/>
        <c:lblOffset val="100"/>
        <c:noMultiLvlLbl val="0"/>
      </c:catAx>
      <c:valAx>
        <c:axId val="367497184"/>
        <c:scaling>
          <c:orientation val="minMax"/>
        </c:scaling>
        <c:delete val="0"/>
        <c:axPos val="b"/>
        <c:majorGridlines>
          <c:spPr>
            <a:ln>
              <a:solidFill>
                <a:schemeClr val="bg1">
                  <a:lumMod val="65000"/>
                </a:schemeClr>
              </a:solidFill>
            </a:ln>
          </c:spPr>
        </c:majorGridlines>
        <c:numFmt formatCode="General" sourceLinked="1"/>
        <c:majorTickMark val="out"/>
        <c:minorTickMark val="none"/>
        <c:tickLblPos val="nextTo"/>
        <c:crossAx val="367496400"/>
        <c:crosses val="max"/>
        <c:crossBetween val="between"/>
        <c:majorUnit val="2"/>
      </c:valAx>
    </c:plotArea>
    <c:legend>
      <c:legendPos val="t"/>
      <c:layout>
        <c:manualLayout>
          <c:xMode val="edge"/>
          <c:yMode val="edge"/>
          <c:x val="6.0853026912353655E-2"/>
          <c:y val="6.3720697700255513E-2"/>
          <c:w val="0.90612617116616667"/>
          <c:h val="7.8954264938304347E-2"/>
        </c:manualLayout>
      </c:layout>
      <c:overlay val="0"/>
    </c:legend>
    <c:plotVisOnly val="1"/>
    <c:dispBlanksAs val="gap"/>
    <c:showDLblsOverMax val="0"/>
  </c:chart>
  <c:txPr>
    <a:bodyPr/>
    <a:lstStyle/>
    <a:p>
      <a:pPr>
        <a:defRPr sz="1400" b="1">
          <a:solidFill>
            <a:srgbClr val="17375E"/>
          </a:solidFill>
        </a:defRPr>
      </a:pPr>
      <a:endParaRPr lang="de-DE"/>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31980309802193208"/>
          <c:y val="2.8116843700136378E-2"/>
          <c:w val="0.61996116944219404"/>
          <c:h val="0.86989146938584927"/>
        </c:manualLayout>
      </c:layout>
      <c:bar3DChart>
        <c:barDir val="bar"/>
        <c:grouping val="clustered"/>
        <c:varyColors val="0"/>
        <c:ser>
          <c:idx val="0"/>
          <c:order val="0"/>
          <c:tx>
            <c:strRef>
              <c:f>Tabelle1!$B$1</c:f>
              <c:strCache>
                <c:ptCount val="1"/>
                <c:pt idx="0">
                  <c:v>Spalte2</c:v>
                </c:pt>
              </c:strCache>
            </c:strRef>
          </c:tx>
          <c:spPr>
            <a:solidFill>
              <a:srgbClr val="FF000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im Verein/ Verband/ Jugendgruppe</c:v>
                </c:pt>
                <c:pt idx="1">
                  <c:v>in der Schule/ Ausbildung/ Arbeit</c:v>
                </c:pt>
                <c:pt idx="2">
                  <c:v>im privaten Bereich</c:v>
                </c:pt>
                <c:pt idx="3">
                  <c:v>in der Öffentlichkeit</c:v>
                </c:pt>
                <c:pt idx="4">
                  <c:v>im Internet</c:v>
                </c:pt>
              </c:strCache>
            </c:strRef>
          </c:cat>
          <c:val>
            <c:numRef>
              <c:f>Tabelle1!$B$2:$B$6</c:f>
              <c:numCache>
                <c:formatCode>###0.0</c:formatCode>
                <c:ptCount val="5"/>
                <c:pt idx="0">
                  <c:v>1.6</c:v>
                </c:pt>
                <c:pt idx="1">
                  <c:v>5.3</c:v>
                </c:pt>
                <c:pt idx="2">
                  <c:v>6.9</c:v>
                </c:pt>
                <c:pt idx="3">
                  <c:v>8.8000000000000007</c:v>
                </c:pt>
                <c:pt idx="4">
                  <c:v>10.6</c:v>
                </c:pt>
              </c:numCache>
            </c:numRef>
          </c:val>
        </c:ser>
        <c:dLbls>
          <c:showLegendKey val="0"/>
          <c:showVal val="1"/>
          <c:showCatName val="0"/>
          <c:showSerName val="0"/>
          <c:showPercent val="0"/>
          <c:showBubbleSize val="0"/>
        </c:dLbls>
        <c:gapWidth val="50"/>
        <c:shape val="box"/>
        <c:axId val="367517568"/>
        <c:axId val="365695336"/>
        <c:axId val="0"/>
      </c:bar3DChart>
      <c:catAx>
        <c:axId val="367517568"/>
        <c:scaling>
          <c:orientation val="minMax"/>
        </c:scaling>
        <c:delete val="0"/>
        <c:axPos val="l"/>
        <c:numFmt formatCode="General" sourceLinked="1"/>
        <c:majorTickMark val="out"/>
        <c:minorTickMark val="none"/>
        <c:tickLblPos val="nextTo"/>
        <c:spPr>
          <a:ln>
            <a:solidFill>
              <a:schemeClr val="tx2">
                <a:lumMod val="75000"/>
              </a:schemeClr>
            </a:solidFill>
          </a:ln>
        </c:spPr>
        <c:crossAx val="365695336"/>
        <c:crosses val="autoZero"/>
        <c:auto val="1"/>
        <c:lblAlgn val="ctr"/>
        <c:lblOffset val="100"/>
        <c:noMultiLvlLbl val="0"/>
      </c:catAx>
      <c:valAx>
        <c:axId val="365695336"/>
        <c:scaling>
          <c:orientation val="minMax"/>
          <c:min val="0"/>
        </c:scaling>
        <c:delete val="0"/>
        <c:axPos val="b"/>
        <c:majorGridlines>
          <c:spPr>
            <a:ln>
              <a:solidFill>
                <a:schemeClr val="bg1">
                  <a:lumMod val="65000"/>
                </a:schemeClr>
              </a:solidFill>
            </a:ln>
          </c:spPr>
        </c:majorGridlines>
        <c:numFmt formatCode="General" sourceLinked="0"/>
        <c:majorTickMark val="out"/>
        <c:minorTickMark val="none"/>
        <c:tickLblPos val="nextTo"/>
        <c:spPr>
          <a:ln>
            <a:solidFill>
              <a:schemeClr val="tx2">
                <a:lumMod val="75000"/>
              </a:schemeClr>
            </a:solidFill>
          </a:ln>
        </c:spPr>
        <c:crossAx val="367517568"/>
        <c:crosses val="autoZero"/>
        <c:crossBetween val="between"/>
      </c:valAx>
    </c:plotArea>
    <c:plotVisOnly val="1"/>
    <c:dispBlanksAs val="gap"/>
    <c:showDLblsOverMax val="0"/>
  </c:chart>
  <c:txPr>
    <a:bodyPr/>
    <a:lstStyle/>
    <a:p>
      <a:pPr>
        <a:defRPr sz="800" b="1">
          <a:solidFill>
            <a:schemeClr val="tx2">
              <a:lumMod val="75000"/>
            </a:schemeClr>
          </a:solidFill>
        </a:defRPr>
      </a:pPr>
      <a:endParaRPr lang="de-DE"/>
    </a:p>
  </c:txPr>
  <c:externalData r:id="rId1">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5"/>
      <c:rotY val="10"/>
      <c:depthPercent val="60"/>
      <c:rAngAx val="1"/>
    </c:view3D>
    <c:floor>
      <c:thickness val="0"/>
    </c:floor>
    <c:sideWall>
      <c:thickness val="0"/>
    </c:sideWall>
    <c:backWall>
      <c:thickness val="0"/>
    </c:backWall>
    <c:plotArea>
      <c:layout>
        <c:manualLayout>
          <c:layoutTarget val="inner"/>
          <c:xMode val="edge"/>
          <c:yMode val="edge"/>
          <c:x val="0.33036363076775249"/>
          <c:y val="0.15729085657149205"/>
          <c:w val="0.60003355483024412"/>
          <c:h val="0.68811520942117543"/>
        </c:manualLayout>
      </c:layout>
      <c:bar3DChart>
        <c:barDir val="bar"/>
        <c:grouping val="clustered"/>
        <c:varyColors val="0"/>
        <c:ser>
          <c:idx val="0"/>
          <c:order val="0"/>
          <c:tx>
            <c:strRef>
              <c:f>Tabelle1!$B$1</c:f>
              <c:strCache>
                <c:ptCount val="1"/>
                <c:pt idx="0">
                  <c:v>von Gleichaltrigen</c:v>
                </c:pt>
              </c:strCache>
            </c:strRef>
          </c:tx>
          <c:spPr>
            <a:solidFill>
              <a:srgbClr val="FF660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12 - 14 Jahre</c:v>
                </c:pt>
                <c:pt idx="1">
                  <c:v>15 - 17 Jahre</c:v>
                </c:pt>
                <c:pt idx="2">
                  <c:v>18 - 21 Jahre</c:v>
                </c:pt>
              </c:strCache>
            </c:strRef>
          </c:cat>
          <c:val>
            <c:numRef>
              <c:f>Tabelle1!$B$2:$B$4</c:f>
              <c:numCache>
                <c:formatCode>General</c:formatCode>
                <c:ptCount val="3"/>
                <c:pt idx="0">
                  <c:v>3.1</c:v>
                </c:pt>
                <c:pt idx="1">
                  <c:v>8</c:v>
                </c:pt>
                <c:pt idx="2">
                  <c:v>5.7</c:v>
                </c:pt>
              </c:numCache>
            </c:numRef>
          </c:val>
        </c:ser>
        <c:ser>
          <c:idx val="1"/>
          <c:order val="1"/>
          <c:tx>
            <c:strRef>
              <c:f>Tabelle1!$C$1</c:f>
              <c:strCache>
                <c:ptCount val="1"/>
                <c:pt idx="0">
                  <c:v>von Erwachsenen</c:v>
                </c:pt>
              </c:strCache>
            </c:strRef>
          </c:tx>
          <c:spPr>
            <a:solidFill>
              <a:srgbClr val="C0000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12 - 14 Jahre</c:v>
                </c:pt>
                <c:pt idx="1">
                  <c:v>15 - 17 Jahre</c:v>
                </c:pt>
                <c:pt idx="2">
                  <c:v>18 - 21 Jahre</c:v>
                </c:pt>
              </c:strCache>
            </c:strRef>
          </c:cat>
          <c:val>
            <c:numRef>
              <c:f>Tabelle1!$C$2:$C$4</c:f>
              <c:numCache>
                <c:formatCode>General</c:formatCode>
                <c:ptCount val="3"/>
                <c:pt idx="0">
                  <c:v>1.7</c:v>
                </c:pt>
                <c:pt idx="1">
                  <c:v>4.5</c:v>
                </c:pt>
                <c:pt idx="2">
                  <c:v>7.5</c:v>
                </c:pt>
              </c:numCache>
            </c:numRef>
          </c:val>
        </c:ser>
        <c:dLbls>
          <c:showLegendKey val="0"/>
          <c:showVal val="0"/>
          <c:showCatName val="0"/>
          <c:showSerName val="0"/>
          <c:showPercent val="0"/>
          <c:showBubbleSize val="0"/>
        </c:dLbls>
        <c:gapWidth val="50"/>
        <c:shape val="box"/>
        <c:axId val="380804864"/>
        <c:axId val="380805256"/>
        <c:axId val="0"/>
      </c:bar3DChart>
      <c:catAx>
        <c:axId val="380804864"/>
        <c:scaling>
          <c:orientation val="maxMin"/>
        </c:scaling>
        <c:delete val="0"/>
        <c:axPos val="l"/>
        <c:numFmt formatCode="General" sourceLinked="0"/>
        <c:majorTickMark val="out"/>
        <c:minorTickMark val="none"/>
        <c:tickLblPos val="nextTo"/>
        <c:crossAx val="380805256"/>
        <c:crosses val="autoZero"/>
        <c:auto val="1"/>
        <c:lblAlgn val="ctr"/>
        <c:lblOffset val="100"/>
        <c:noMultiLvlLbl val="0"/>
      </c:catAx>
      <c:valAx>
        <c:axId val="380805256"/>
        <c:scaling>
          <c:orientation val="minMax"/>
          <c:max val="10"/>
        </c:scaling>
        <c:delete val="0"/>
        <c:axPos val="b"/>
        <c:majorGridlines>
          <c:spPr>
            <a:ln>
              <a:solidFill>
                <a:schemeClr val="bg1">
                  <a:lumMod val="65000"/>
                </a:schemeClr>
              </a:solidFill>
            </a:ln>
          </c:spPr>
        </c:majorGridlines>
        <c:numFmt formatCode="General" sourceLinked="1"/>
        <c:majorTickMark val="out"/>
        <c:minorTickMark val="none"/>
        <c:tickLblPos val="nextTo"/>
        <c:crossAx val="380804864"/>
        <c:crosses val="max"/>
        <c:crossBetween val="between"/>
        <c:majorUnit val="2"/>
      </c:valAx>
    </c:plotArea>
    <c:legend>
      <c:legendPos val="t"/>
      <c:layout>
        <c:manualLayout>
          <c:xMode val="edge"/>
          <c:yMode val="edge"/>
          <c:x val="0.18794276126182058"/>
          <c:y val="6.3720697700255513E-2"/>
          <c:w val="0.75050627544651893"/>
          <c:h val="7.8954264938304347E-2"/>
        </c:manualLayout>
      </c:layout>
      <c:overlay val="0"/>
    </c:legend>
    <c:plotVisOnly val="1"/>
    <c:dispBlanksAs val="gap"/>
    <c:showDLblsOverMax val="0"/>
  </c:chart>
  <c:txPr>
    <a:bodyPr/>
    <a:lstStyle/>
    <a:p>
      <a:pPr>
        <a:defRPr sz="1400" b="1">
          <a:solidFill>
            <a:srgbClr val="17375E"/>
          </a:solidFill>
        </a:defRPr>
      </a:pPr>
      <a:endParaRPr lang="de-DE"/>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5"/>
      <c:rotY val="10"/>
      <c:depthPercent val="60"/>
      <c:rAngAx val="1"/>
    </c:view3D>
    <c:floor>
      <c:thickness val="0"/>
    </c:floor>
    <c:sideWall>
      <c:thickness val="0"/>
    </c:sideWall>
    <c:backWall>
      <c:thickness val="0"/>
    </c:backWall>
    <c:plotArea>
      <c:layout>
        <c:manualLayout>
          <c:layoutTarget val="inner"/>
          <c:xMode val="edge"/>
          <c:yMode val="edge"/>
          <c:x val="0.24694577586617361"/>
          <c:y val="0.15729085657149205"/>
          <c:w val="0.68345150803349897"/>
          <c:h val="0.68811520942117543"/>
        </c:manualLayout>
      </c:layout>
      <c:bar3DChart>
        <c:barDir val="bar"/>
        <c:grouping val="clustered"/>
        <c:varyColors val="0"/>
        <c:ser>
          <c:idx val="0"/>
          <c:order val="0"/>
          <c:tx>
            <c:strRef>
              <c:f>Tabelle1!$B$1</c:f>
              <c:strCache>
                <c:ptCount val="1"/>
                <c:pt idx="0">
                  <c:v>von Gleichaltrigen</c:v>
                </c:pt>
              </c:strCache>
            </c:strRef>
          </c:tx>
          <c:spPr>
            <a:solidFill>
              <a:srgbClr val="FF660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weiblich</c:v>
                </c:pt>
                <c:pt idx="1">
                  <c:v>männlich</c:v>
                </c:pt>
              </c:strCache>
            </c:strRef>
          </c:cat>
          <c:val>
            <c:numRef>
              <c:f>Tabelle1!$B$2:$B$3</c:f>
              <c:numCache>
                <c:formatCode>General</c:formatCode>
                <c:ptCount val="2"/>
                <c:pt idx="0">
                  <c:v>5.8</c:v>
                </c:pt>
                <c:pt idx="1">
                  <c:v>1.8</c:v>
                </c:pt>
              </c:numCache>
            </c:numRef>
          </c:val>
        </c:ser>
        <c:ser>
          <c:idx val="1"/>
          <c:order val="1"/>
          <c:tx>
            <c:strRef>
              <c:f>Tabelle1!$C$1</c:f>
              <c:strCache>
                <c:ptCount val="1"/>
                <c:pt idx="0">
                  <c:v>von Erwachsenen</c:v>
                </c:pt>
              </c:strCache>
            </c:strRef>
          </c:tx>
          <c:spPr>
            <a:solidFill>
              <a:srgbClr val="C0000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weiblich</c:v>
                </c:pt>
                <c:pt idx="1">
                  <c:v>männlich</c:v>
                </c:pt>
              </c:strCache>
            </c:strRef>
          </c:cat>
          <c:val>
            <c:numRef>
              <c:f>Tabelle1!$C$2:$C$3</c:f>
              <c:numCache>
                <c:formatCode>General</c:formatCode>
                <c:ptCount val="2"/>
                <c:pt idx="0">
                  <c:v>8.1</c:v>
                </c:pt>
                <c:pt idx="1">
                  <c:v>1.8</c:v>
                </c:pt>
              </c:numCache>
            </c:numRef>
          </c:val>
        </c:ser>
        <c:dLbls>
          <c:showLegendKey val="0"/>
          <c:showVal val="0"/>
          <c:showCatName val="0"/>
          <c:showSerName val="0"/>
          <c:showPercent val="0"/>
          <c:showBubbleSize val="0"/>
        </c:dLbls>
        <c:gapWidth val="50"/>
        <c:shape val="box"/>
        <c:axId val="380808784"/>
        <c:axId val="380809176"/>
        <c:axId val="0"/>
      </c:bar3DChart>
      <c:catAx>
        <c:axId val="380808784"/>
        <c:scaling>
          <c:orientation val="maxMin"/>
        </c:scaling>
        <c:delete val="0"/>
        <c:axPos val="l"/>
        <c:numFmt formatCode="General" sourceLinked="0"/>
        <c:majorTickMark val="out"/>
        <c:minorTickMark val="none"/>
        <c:tickLblPos val="nextTo"/>
        <c:crossAx val="380809176"/>
        <c:crosses val="autoZero"/>
        <c:auto val="1"/>
        <c:lblAlgn val="ctr"/>
        <c:lblOffset val="100"/>
        <c:noMultiLvlLbl val="0"/>
      </c:catAx>
      <c:valAx>
        <c:axId val="380809176"/>
        <c:scaling>
          <c:orientation val="minMax"/>
        </c:scaling>
        <c:delete val="0"/>
        <c:axPos val="b"/>
        <c:majorGridlines>
          <c:spPr>
            <a:ln>
              <a:solidFill>
                <a:schemeClr val="bg1">
                  <a:lumMod val="65000"/>
                </a:schemeClr>
              </a:solidFill>
            </a:ln>
          </c:spPr>
        </c:majorGridlines>
        <c:numFmt formatCode="General" sourceLinked="1"/>
        <c:majorTickMark val="out"/>
        <c:minorTickMark val="none"/>
        <c:tickLblPos val="nextTo"/>
        <c:crossAx val="380808784"/>
        <c:crosses val="max"/>
        <c:crossBetween val="between"/>
        <c:majorUnit val="2"/>
      </c:valAx>
    </c:plotArea>
    <c:legend>
      <c:legendPos val="t"/>
      <c:layout>
        <c:manualLayout>
          <c:xMode val="edge"/>
          <c:yMode val="edge"/>
          <c:x val="6.0853026912353655E-2"/>
          <c:y val="6.3720697700255513E-2"/>
          <c:w val="0.90612617116616667"/>
          <c:h val="7.8954264938304347E-2"/>
        </c:manualLayout>
      </c:layout>
      <c:overlay val="0"/>
    </c:legend>
    <c:plotVisOnly val="1"/>
    <c:dispBlanksAs val="gap"/>
    <c:showDLblsOverMax val="0"/>
  </c:chart>
  <c:txPr>
    <a:bodyPr/>
    <a:lstStyle/>
    <a:p>
      <a:pPr>
        <a:defRPr sz="1400" b="1">
          <a:solidFill>
            <a:srgbClr val="17375E"/>
          </a:solidFill>
        </a:defRPr>
      </a:pPr>
      <a:endParaRPr lang="de-DE"/>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31980309802193208"/>
          <c:y val="2.8116843700136378E-2"/>
          <c:w val="0.61996116944219404"/>
          <c:h val="0.86989146938584927"/>
        </c:manualLayout>
      </c:layout>
      <c:bar3DChart>
        <c:barDir val="bar"/>
        <c:grouping val="clustered"/>
        <c:varyColors val="0"/>
        <c:ser>
          <c:idx val="0"/>
          <c:order val="0"/>
          <c:tx>
            <c:strRef>
              <c:f>Tabelle1!$B$1</c:f>
              <c:strCache>
                <c:ptCount val="1"/>
                <c:pt idx="0">
                  <c:v>Spalte2</c:v>
                </c:pt>
              </c:strCache>
            </c:strRef>
          </c:tx>
          <c:spPr>
            <a:solidFill>
              <a:srgbClr val="FF000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im Verein/ Verband/ Jugendgruppe</c:v>
                </c:pt>
                <c:pt idx="1">
                  <c:v>in der Schule/ Ausbildung/ Arbeit</c:v>
                </c:pt>
                <c:pt idx="2">
                  <c:v>im privaten Bereich</c:v>
                </c:pt>
                <c:pt idx="3">
                  <c:v>in der Öffentlichkeit</c:v>
                </c:pt>
                <c:pt idx="4">
                  <c:v>im Internet</c:v>
                </c:pt>
              </c:strCache>
            </c:strRef>
          </c:cat>
          <c:val>
            <c:numRef>
              <c:f>Tabelle1!$B$2:$B$6</c:f>
              <c:numCache>
                <c:formatCode>###0.0</c:formatCode>
                <c:ptCount val="5"/>
                <c:pt idx="0">
                  <c:v>1.6</c:v>
                </c:pt>
                <c:pt idx="1">
                  <c:v>5.3</c:v>
                </c:pt>
                <c:pt idx="2">
                  <c:v>6.9</c:v>
                </c:pt>
                <c:pt idx="3">
                  <c:v>8.8000000000000007</c:v>
                </c:pt>
                <c:pt idx="4">
                  <c:v>10.6</c:v>
                </c:pt>
              </c:numCache>
            </c:numRef>
          </c:val>
        </c:ser>
        <c:dLbls>
          <c:showLegendKey val="0"/>
          <c:showVal val="1"/>
          <c:showCatName val="0"/>
          <c:showSerName val="0"/>
          <c:showPercent val="0"/>
          <c:showBubbleSize val="0"/>
        </c:dLbls>
        <c:gapWidth val="50"/>
        <c:shape val="box"/>
        <c:axId val="380809960"/>
        <c:axId val="380810352"/>
        <c:axId val="0"/>
      </c:bar3DChart>
      <c:catAx>
        <c:axId val="380809960"/>
        <c:scaling>
          <c:orientation val="minMax"/>
        </c:scaling>
        <c:delete val="0"/>
        <c:axPos val="l"/>
        <c:numFmt formatCode="General" sourceLinked="1"/>
        <c:majorTickMark val="out"/>
        <c:minorTickMark val="none"/>
        <c:tickLblPos val="nextTo"/>
        <c:spPr>
          <a:ln>
            <a:solidFill>
              <a:schemeClr val="tx2">
                <a:lumMod val="75000"/>
              </a:schemeClr>
            </a:solidFill>
          </a:ln>
        </c:spPr>
        <c:crossAx val="380810352"/>
        <c:crosses val="autoZero"/>
        <c:auto val="1"/>
        <c:lblAlgn val="ctr"/>
        <c:lblOffset val="100"/>
        <c:noMultiLvlLbl val="0"/>
      </c:catAx>
      <c:valAx>
        <c:axId val="380810352"/>
        <c:scaling>
          <c:orientation val="minMax"/>
          <c:min val="0"/>
        </c:scaling>
        <c:delete val="0"/>
        <c:axPos val="b"/>
        <c:majorGridlines>
          <c:spPr>
            <a:ln>
              <a:solidFill>
                <a:schemeClr val="bg1">
                  <a:lumMod val="65000"/>
                </a:schemeClr>
              </a:solidFill>
            </a:ln>
          </c:spPr>
        </c:majorGridlines>
        <c:numFmt formatCode="General" sourceLinked="0"/>
        <c:majorTickMark val="out"/>
        <c:minorTickMark val="none"/>
        <c:tickLblPos val="nextTo"/>
        <c:spPr>
          <a:ln>
            <a:solidFill>
              <a:schemeClr val="tx2">
                <a:lumMod val="75000"/>
              </a:schemeClr>
            </a:solidFill>
          </a:ln>
        </c:spPr>
        <c:crossAx val="380809960"/>
        <c:crosses val="autoZero"/>
        <c:crossBetween val="between"/>
      </c:valAx>
    </c:plotArea>
    <c:plotVisOnly val="1"/>
    <c:dispBlanksAs val="gap"/>
    <c:showDLblsOverMax val="0"/>
  </c:chart>
  <c:txPr>
    <a:bodyPr/>
    <a:lstStyle/>
    <a:p>
      <a:pPr>
        <a:defRPr sz="800" b="1">
          <a:solidFill>
            <a:schemeClr val="tx2">
              <a:lumMod val="75000"/>
            </a:schemeClr>
          </a:solidFill>
        </a:defRPr>
      </a:pPr>
      <a:endParaRPr lang="de-DE"/>
    </a:p>
  </c:txPr>
  <c:externalData r:id="rId1">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5"/>
      <c:rotY val="10"/>
      <c:depthPercent val="60"/>
      <c:rAngAx val="1"/>
    </c:view3D>
    <c:floor>
      <c:thickness val="0"/>
    </c:floor>
    <c:sideWall>
      <c:thickness val="0"/>
    </c:sideWall>
    <c:backWall>
      <c:thickness val="0"/>
    </c:backWall>
    <c:plotArea>
      <c:layout>
        <c:manualLayout>
          <c:layoutTarget val="inner"/>
          <c:xMode val="edge"/>
          <c:yMode val="edge"/>
          <c:x val="0.33036363076775249"/>
          <c:y val="0.15729085657149205"/>
          <c:w val="0.60003355483024412"/>
          <c:h val="0.68811520942117543"/>
        </c:manualLayout>
      </c:layout>
      <c:bar3DChart>
        <c:barDir val="bar"/>
        <c:grouping val="clustered"/>
        <c:varyColors val="0"/>
        <c:ser>
          <c:idx val="0"/>
          <c:order val="0"/>
          <c:tx>
            <c:strRef>
              <c:f>Tabelle1!$B$1</c:f>
              <c:strCache>
                <c:ptCount val="1"/>
                <c:pt idx="0">
                  <c:v>von Gleichaltrigen</c:v>
                </c:pt>
              </c:strCache>
            </c:strRef>
          </c:tx>
          <c:spPr>
            <a:solidFill>
              <a:srgbClr val="FF660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12 - 14 Jahre</c:v>
                </c:pt>
                <c:pt idx="1">
                  <c:v>15 - 17 Jahre</c:v>
                </c:pt>
                <c:pt idx="2">
                  <c:v>18 - 21 Jahre</c:v>
                </c:pt>
              </c:strCache>
            </c:strRef>
          </c:cat>
          <c:val>
            <c:numRef>
              <c:f>Tabelle1!$B$2:$B$4</c:f>
              <c:numCache>
                <c:formatCode>General</c:formatCode>
                <c:ptCount val="3"/>
                <c:pt idx="0">
                  <c:v>0</c:v>
                </c:pt>
                <c:pt idx="1">
                  <c:v>3.1</c:v>
                </c:pt>
                <c:pt idx="2">
                  <c:v>5</c:v>
                </c:pt>
              </c:numCache>
            </c:numRef>
          </c:val>
        </c:ser>
        <c:ser>
          <c:idx val="1"/>
          <c:order val="1"/>
          <c:tx>
            <c:strRef>
              <c:f>Tabelle1!$C$1</c:f>
              <c:strCache>
                <c:ptCount val="1"/>
                <c:pt idx="0">
                  <c:v>von Erwachsenen</c:v>
                </c:pt>
              </c:strCache>
            </c:strRef>
          </c:tx>
          <c:spPr>
            <a:solidFill>
              <a:srgbClr val="C0000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12 - 14 Jahre</c:v>
                </c:pt>
                <c:pt idx="1">
                  <c:v>15 - 17 Jahre</c:v>
                </c:pt>
                <c:pt idx="2">
                  <c:v>18 - 21 Jahre</c:v>
                </c:pt>
              </c:strCache>
            </c:strRef>
          </c:cat>
          <c:val>
            <c:numRef>
              <c:f>Tabelle1!$C$2:$C$4</c:f>
              <c:numCache>
                <c:formatCode>General</c:formatCode>
                <c:ptCount val="3"/>
                <c:pt idx="0">
                  <c:v>0</c:v>
                </c:pt>
                <c:pt idx="1">
                  <c:v>5.4</c:v>
                </c:pt>
                <c:pt idx="2">
                  <c:v>7.3</c:v>
                </c:pt>
              </c:numCache>
            </c:numRef>
          </c:val>
        </c:ser>
        <c:dLbls>
          <c:showLegendKey val="0"/>
          <c:showVal val="0"/>
          <c:showCatName val="0"/>
          <c:showSerName val="0"/>
          <c:showPercent val="0"/>
          <c:showBubbleSize val="0"/>
        </c:dLbls>
        <c:gapWidth val="50"/>
        <c:shape val="box"/>
        <c:axId val="372901984"/>
        <c:axId val="380804080"/>
        <c:axId val="0"/>
      </c:bar3DChart>
      <c:catAx>
        <c:axId val="372901984"/>
        <c:scaling>
          <c:orientation val="maxMin"/>
        </c:scaling>
        <c:delete val="0"/>
        <c:axPos val="l"/>
        <c:numFmt formatCode="General" sourceLinked="0"/>
        <c:majorTickMark val="out"/>
        <c:minorTickMark val="none"/>
        <c:tickLblPos val="nextTo"/>
        <c:crossAx val="380804080"/>
        <c:crosses val="autoZero"/>
        <c:auto val="1"/>
        <c:lblAlgn val="ctr"/>
        <c:lblOffset val="100"/>
        <c:noMultiLvlLbl val="0"/>
      </c:catAx>
      <c:valAx>
        <c:axId val="380804080"/>
        <c:scaling>
          <c:orientation val="minMax"/>
          <c:max val="10"/>
        </c:scaling>
        <c:delete val="0"/>
        <c:axPos val="b"/>
        <c:majorGridlines>
          <c:spPr>
            <a:ln>
              <a:solidFill>
                <a:schemeClr val="bg1">
                  <a:lumMod val="65000"/>
                </a:schemeClr>
              </a:solidFill>
            </a:ln>
          </c:spPr>
        </c:majorGridlines>
        <c:numFmt formatCode="General" sourceLinked="1"/>
        <c:majorTickMark val="out"/>
        <c:minorTickMark val="none"/>
        <c:tickLblPos val="nextTo"/>
        <c:crossAx val="372901984"/>
        <c:crosses val="max"/>
        <c:crossBetween val="between"/>
        <c:majorUnit val="2"/>
      </c:valAx>
    </c:plotArea>
    <c:legend>
      <c:legendPos val="t"/>
      <c:layout>
        <c:manualLayout>
          <c:xMode val="edge"/>
          <c:yMode val="edge"/>
          <c:x val="0.18794276126182058"/>
          <c:y val="6.3720697700255513E-2"/>
          <c:w val="0.75050627544651893"/>
          <c:h val="7.8954264938304347E-2"/>
        </c:manualLayout>
      </c:layout>
      <c:overlay val="0"/>
    </c:legend>
    <c:plotVisOnly val="1"/>
    <c:dispBlanksAs val="gap"/>
    <c:showDLblsOverMax val="0"/>
  </c:chart>
  <c:txPr>
    <a:bodyPr/>
    <a:lstStyle/>
    <a:p>
      <a:pPr>
        <a:defRPr sz="1400" b="1">
          <a:solidFill>
            <a:srgbClr val="17375E"/>
          </a:solidFill>
        </a:defRPr>
      </a:pPr>
      <a:endParaRPr lang="de-DE"/>
    </a:p>
  </c:txPr>
  <c:externalData r:id="rId1">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5"/>
      <c:rotY val="10"/>
      <c:depthPercent val="60"/>
      <c:rAngAx val="1"/>
    </c:view3D>
    <c:floor>
      <c:thickness val="0"/>
    </c:floor>
    <c:sideWall>
      <c:thickness val="0"/>
    </c:sideWall>
    <c:backWall>
      <c:thickness val="0"/>
    </c:backWall>
    <c:plotArea>
      <c:layout>
        <c:manualLayout>
          <c:layoutTarget val="inner"/>
          <c:xMode val="edge"/>
          <c:yMode val="edge"/>
          <c:x val="0.24694577586617361"/>
          <c:y val="0.15729085657149205"/>
          <c:w val="0.68345150803349897"/>
          <c:h val="0.68811520942117543"/>
        </c:manualLayout>
      </c:layout>
      <c:bar3DChart>
        <c:barDir val="bar"/>
        <c:grouping val="clustered"/>
        <c:varyColors val="0"/>
        <c:ser>
          <c:idx val="0"/>
          <c:order val="0"/>
          <c:tx>
            <c:strRef>
              <c:f>Tabelle1!$B$1</c:f>
              <c:strCache>
                <c:ptCount val="1"/>
                <c:pt idx="0">
                  <c:v>von Gleichaltrigen</c:v>
                </c:pt>
              </c:strCache>
            </c:strRef>
          </c:tx>
          <c:spPr>
            <a:solidFill>
              <a:srgbClr val="FF660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weiblich</c:v>
                </c:pt>
                <c:pt idx="1">
                  <c:v>männlich</c:v>
                </c:pt>
              </c:strCache>
            </c:strRef>
          </c:cat>
          <c:val>
            <c:numRef>
              <c:f>Tabelle1!$B$2:$B$3</c:f>
              <c:numCache>
                <c:formatCode>General</c:formatCode>
                <c:ptCount val="2"/>
                <c:pt idx="0">
                  <c:v>7.1</c:v>
                </c:pt>
                <c:pt idx="1">
                  <c:v>2</c:v>
                </c:pt>
              </c:numCache>
            </c:numRef>
          </c:val>
        </c:ser>
        <c:ser>
          <c:idx val="1"/>
          <c:order val="1"/>
          <c:tx>
            <c:strRef>
              <c:f>Tabelle1!$C$1</c:f>
              <c:strCache>
                <c:ptCount val="1"/>
                <c:pt idx="0">
                  <c:v>von Erwachsenen</c:v>
                </c:pt>
              </c:strCache>
            </c:strRef>
          </c:tx>
          <c:spPr>
            <a:solidFill>
              <a:srgbClr val="C0000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weiblich</c:v>
                </c:pt>
                <c:pt idx="1">
                  <c:v>männlich</c:v>
                </c:pt>
              </c:strCache>
            </c:strRef>
          </c:cat>
          <c:val>
            <c:numRef>
              <c:f>Tabelle1!$C$2:$C$3</c:f>
              <c:numCache>
                <c:formatCode>General</c:formatCode>
                <c:ptCount val="2"/>
                <c:pt idx="0">
                  <c:v>3.8</c:v>
                </c:pt>
                <c:pt idx="1">
                  <c:v>2.8</c:v>
                </c:pt>
              </c:numCache>
            </c:numRef>
          </c:val>
        </c:ser>
        <c:dLbls>
          <c:showLegendKey val="0"/>
          <c:showVal val="0"/>
          <c:showCatName val="0"/>
          <c:showSerName val="0"/>
          <c:showPercent val="0"/>
          <c:showBubbleSize val="0"/>
        </c:dLbls>
        <c:gapWidth val="50"/>
        <c:shape val="box"/>
        <c:axId val="380803688"/>
        <c:axId val="380803296"/>
        <c:axId val="0"/>
      </c:bar3DChart>
      <c:catAx>
        <c:axId val="380803688"/>
        <c:scaling>
          <c:orientation val="maxMin"/>
        </c:scaling>
        <c:delete val="0"/>
        <c:axPos val="l"/>
        <c:numFmt formatCode="General" sourceLinked="0"/>
        <c:majorTickMark val="out"/>
        <c:minorTickMark val="none"/>
        <c:tickLblPos val="nextTo"/>
        <c:crossAx val="380803296"/>
        <c:crosses val="autoZero"/>
        <c:auto val="1"/>
        <c:lblAlgn val="ctr"/>
        <c:lblOffset val="100"/>
        <c:noMultiLvlLbl val="0"/>
      </c:catAx>
      <c:valAx>
        <c:axId val="380803296"/>
        <c:scaling>
          <c:orientation val="minMax"/>
        </c:scaling>
        <c:delete val="0"/>
        <c:axPos val="b"/>
        <c:majorGridlines>
          <c:spPr>
            <a:ln>
              <a:solidFill>
                <a:schemeClr val="bg1">
                  <a:lumMod val="65000"/>
                </a:schemeClr>
              </a:solidFill>
            </a:ln>
          </c:spPr>
        </c:majorGridlines>
        <c:numFmt formatCode="General" sourceLinked="1"/>
        <c:majorTickMark val="out"/>
        <c:minorTickMark val="none"/>
        <c:tickLblPos val="nextTo"/>
        <c:crossAx val="380803688"/>
        <c:crosses val="max"/>
        <c:crossBetween val="between"/>
        <c:majorUnit val="2"/>
      </c:valAx>
    </c:plotArea>
    <c:legend>
      <c:legendPos val="t"/>
      <c:layout>
        <c:manualLayout>
          <c:xMode val="edge"/>
          <c:yMode val="edge"/>
          <c:x val="6.0853026912353655E-2"/>
          <c:y val="6.3720697700255513E-2"/>
          <c:w val="0.90612617116616667"/>
          <c:h val="7.8954264938304347E-2"/>
        </c:manualLayout>
      </c:layout>
      <c:overlay val="0"/>
    </c:legend>
    <c:plotVisOnly val="1"/>
    <c:dispBlanksAs val="gap"/>
    <c:showDLblsOverMax val="0"/>
  </c:chart>
  <c:txPr>
    <a:bodyPr/>
    <a:lstStyle/>
    <a:p>
      <a:pPr>
        <a:defRPr sz="1400" b="1">
          <a:solidFill>
            <a:srgbClr val="17375E"/>
          </a:solidFill>
        </a:defRPr>
      </a:pPr>
      <a:endParaRPr lang="de-DE"/>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gerne hier</c:v>
                </c:pt>
                <c:pt idx="1">
                  <c:v>komme kaum weg</c:v>
                </c:pt>
              </c:strCache>
            </c:strRef>
          </c:cat>
          <c:val>
            <c:numRef>
              <c:f>Tabelle1!$B$2:$B$3</c:f>
              <c:numCache>
                <c:formatCode>General</c:formatCode>
                <c:ptCount val="2"/>
                <c:pt idx="0">
                  <c:v>80.8</c:v>
                </c:pt>
                <c:pt idx="1">
                  <c:v>19.2</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gerne hier</c:v>
                </c:pt>
                <c:pt idx="1">
                  <c:v>komme kaum weg</c:v>
                </c:pt>
              </c:strCache>
            </c:strRef>
          </c:cat>
          <c:val>
            <c:numRef>
              <c:f>Tabelle1!$C$2:$C$3</c:f>
              <c:numCache>
                <c:formatCode>General</c:formatCode>
                <c:ptCount val="2"/>
                <c:pt idx="0">
                  <c:v>68.8</c:v>
                </c:pt>
                <c:pt idx="1">
                  <c:v>31.2</c:v>
                </c:pt>
              </c:numCache>
            </c:numRef>
          </c:val>
        </c:ser>
        <c:dLbls>
          <c:showLegendKey val="0"/>
          <c:showVal val="1"/>
          <c:showCatName val="0"/>
          <c:showSerName val="0"/>
          <c:showPercent val="0"/>
          <c:showBubbleSize val="0"/>
        </c:dLbls>
        <c:gapWidth val="100"/>
        <c:shape val="box"/>
        <c:axId val="58402256"/>
        <c:axId val="58401864"/>
        <c:axId val="0"/>
      </c:bar3DChart>
      <c:catAx>
        <c:axId val="58402256"/>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58401864"/>
        <c:crosses val="autoZero"/>
        <c:auto val="1"/>
        <c:lblAlgn val="ctr"/>
        <c:lblOffset val="100"/>
        <c:noMultiLvlLbl val="0"/>
      </c:catAx>
      <c:valAx>
        <c:axId val="58401864"/>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58402256"/>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31980309802193208"/>
          <c:y val="2.8116843700136378E-2"/>
          <c:w val="0.61996116944219404"/>
          <c:h val="0.86989146938584927"/>
        </c:manualLayout>
      </c:layout>
      <c:bar3DChart>
        <c:barDir val="bar"/>
        <c:grouping val="clustered"/>
        <c:varyColors val="0"/>
        <c:ser>
          <c:idx val="0"/>
          <c:order val="0"/>
          <c:tx>
            <c:strRef>
              <c:f>Tabelle1!$B$1</c:f>
              <c:strCache>
                <c:ptCount val="1"/>
                <c:pt idx="0">
                  <c:v>Spalte2</c:v>
                </c:pt>
              </c:strCache>
            </c:strRef>
          </c:tx>
          <c:spPr>
            <a:solidFill>
              <a:srgbClr val="FF000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im Verein/ Verband/ Jugendgruppe</c:v>
                </c:pt>
                <c:pt idx="1">
                  <c:v>in der Schule/ Ausbildung/ Arbeit</c:v>
                </c:pt>
                <c:pt idx="2">
                  <c:v>im privaten Bereich</c:v>
                </c:pt>
                <c:pt idx="3">
                  <c:v>in der Öffentlichkeit</c:v>
                </c:pt>
                <c:pt idx="4">
                  <c:v>im Internet</c:v>
                </c:pt>
              </c:strCache>
            </c:strRef>
          </c:cat>
          <c:val>
            <c:numRef>
              <c:f>Tabelle1!$B$2:$B$6</c:f>
              <c:numCache>
                <c:formatCode>###0.0</c:formatCode>
                <c:ptCount val="5"/>
                <c:pt idx="0">
                  <c:v>1.6</c:v>
                </c:pt>
                <c:pt idx="1">
                  <c:v>5.3</c:v>
                </c:pt>
                <c:pt idx="2">
                  <c:v>6.9</c:v>
                </c:pt>
                <c:pt idx="3">
                  <c:v>8.8000000000000007</c:v>
                </c:pt>
                <c:pt idx="4">
                  <c:v>10.6</c:v>
                </c:pt>
              </c:numCache>
            </c:numRef>
          </c:val>
        </c:ser>
        <c:dLbls>
          <c:showLegendKey val="0"/>
          <c:showVal val="1"/>
          <c:showCatName val="0"/>
          <c:showSerName val="0"/>
          <c:showPercent val="0"/>
          <c:showBubbleSize val="0"/>
        </c:dLbls>
        <c:gapWidth val="50"/>
        <c:shape val="box"/>
        <c:axId val="380802512"/>
        <c:axId val="380811136"/>
        <c:axId val="0"/>
      </c:bar3DChart>
      <c:catAx>
        <c:axId val="380802512"/>
        <c:scaling>
          <c:orientation val="minMax"/>
        </c:scaling>
        <c:delete val="0"/>
        <c:axPos val="l"/>
        <c:numFmt formatCode="General" sourceLinked="1"/>
        <c:majorTickMark val="out"/>
        <c:minorTickMark val="none"/>
        <c:tickLblPos val="nextTo"/>
        <c:spPr>
          <a:ln>
            <a:solidFill>
              <a:schemeClr val="tx2">
                <a:lumMod val="75000"/>
              </a:schemeClr>
            </a:solidFill>
          </a:ln>
        </c:spPr>
        <c:crossAx val="380811136"/>
        <c:crosses val="autoZero"/>
        <c:auto val="1"/>
        <c:lblAlgn val="ctr"/>
        <c:lblOffset val="100"/>
        <c:noMultiLvlLbl val="0"/>
      </c:catAx>
      <c:valAx>
        <c:axId val="380811136"/>
        <c:scaling>
          <c:orientation val="minMax"/>
          <c:min val="0"/>
        </c:scaling>
        <c:delete val="0"/>
        <c:axPos val="b"/>
        <c:majorGridlines>
          <c:spPr>
            <a:ln>
              <a:solidFill>
                <a:schemeClr val="bg1">
                  <a:lumMod val="65000"/>
                </a:schemeClr>
              </a:solidFill>
            </a:ln>
          </c:spPr>
        </c:majorGridlines>
        <c:numFmt formatCode="General" sourceLinked="0"/>
        <c:majorTickMark val="out"/>
        <c:minorTickMark val="none"/>
        <c:tickLblPos val="nextTo"/>
        <c:spPr>
          <a:ln>
            <a:solidFill>
              <a:schemeClr val="tx2">
                <a:lumMod val="75000"/>
              </a:schemeClr>
            </a:solidFill>
          </a:ln>
        </c:spPr>
        <c:crossAx val="380802512"/>
        <c:crosses val="autoZero"/>
        <c:crossBetween val="between"/>
      </c:valAx>
    </c:plotArea>
    <c:plotVisOnly val="1"/>
    <c:dispBlanksAs val="gap"/>
    <c:showDLblsOverMax val="0"/>
  </c:chart>
  <c:txPr>
    <a:bodyPr/>
    <a:lstStyle/>
    <a:p>
      <a:pPr>
        <a:defRPr sz="800" b="1">
          <a:solidFill>
            <a:schemeClr val="tx2">
              <a:lumMod val="75000"/>
            </a:schemeClr>
          </a:solidFill>
        </a:defRPr>
      </a:pPr>
      <a:endParaRPr lang="de-DE"/>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5"/>
      <c:rotY val="10"/>
      <c:depthPercent val="60"/>
      <c:rAngAx val="1"/>
    </c:view3D>
    <c:floor>
      <c:thickness val="0"/>
    </c:floor>
    <c:sideWall>
      <c:thickness val="0"/>
    </c:sideWall>
    <c:backWall>
      <c:thickness val="0"/>
    </c:backWall>
    <c:plotArea>
      <c:layout>
        <c:manualLayout>
          <c:layoutTarget val="inner"/>
          <c:xMode val="edge"/>
          <c:yMode val="edge"/>
          <c:x val="0.33036363076775249"/>
          <c:y val="0.15729085657149205"/>
          <c:w val="0.60003355483024412"/>
          <c:h val="0.68811520942117543"/>
        </c:manualLayout>
      </c:layout>
      <c:bar3DChart>
        <c:barDir val="bar"/>
        <c:grouping val="clustered"/>
        <c:varyColors val="0"/>
        <c:ser>
          <c:idx val="0"/>
          <c:order val="0"/>
          <c:tx>
            <c:strRef>
              <c:f>Tabelle1!$B$1</c:f>
              <c:strCache>
                <c:ptCount val="1"/>
                <c:pt idx="0">
                  <c:v>von Gleichaltrigen</c:v>
                </c:pt>
              </c:strCache>
            </c:strRef>
          </c:tx>
          <c:spPr>
            <a:solidFill>
              <a:srgbClr val="FF660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12 - 14 Jahre</c:v>
                </c:pt>
                <c:pt idx="1">
                  <c:v>15 - 17 Jahre</c:v>
                </c:pt>
                <c:pt idx="2">
                  <c:v>18 - 21 Jahre</c:v>
                </c:pt>
              </c:strCache>
            </c:strRef>
          </c:cat>
          <c:val>
            <c:numRef>
              <c:f>Tabelle1!$B$2:$B$4</c:f>
              <c:numCache>
                <c:formatCode>General</c:formatCode>
                <c:ptCount val="3"/>
                <c:pt idx="0">
                  <c:v>0</c:v>
                </c:pt>
                <c:pt idx="1">
                  <c:v>4.8</c:v>
                </c:pt>
                <c:pt idx="2">
                  <c:v>6.1</c:v>
                </c:pt>
              </c:numCache>
            </c:numRef>
          </c:val>
        </c:ser>
        <c:ser>
          <c:idx val="1"/>
          <c:order val="1"/>
          <c:tx>
            <c:strRef>
              <c:f>Tabelle1!$C$1</c:f>
              <c:strCache>
                <c:ptCount val="1"/>
                <c:pt idx="0">
                  <c:v>von Erwachsenen</c:v>
                </c:pt>
              </c:strCache>
            </c:strRef>
          </c:tx>
          <c:spPr>
            <a:solidFill>
              <a:srgbClr val="C0000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12 - 14 Jahre</c:v>
                </c:pt>
                <c:pt idx="1">
                  <c:v>15 - 17 Jahre</c:v>
                </c:pt>
                <c:pt idx="2">
                  <c:v>18 - 21 Jahre</c:v>
                </c:pt>
              </c:strCache>
            </c:strRef>
          </c:cat>
          <c:val>
            <c:numRef>
              <c:f>Tabelle1!$C$2:$C$4</c:f>
              <c:numCache>
                <c:formatCode>General</c:formatCode>
                <c:ptCount val="3"/>
                <c:pt idx="0">
                  <c:v>0</c:v>
                </c:pt>
                <c:pt idx="1">
                  <c:v>2.2999999999999998</c:v>
                </c:pt>
                <c:pt idx="2">
                  <c:v>3.4</c:v>
                </c:pt>
              </c:numCache>
            </c:numRef>
          </c:val>
        </c:ser>
        <c:dLbls>
          <c:showLegendKey val="0"/>
          <c:showVal val="0"/>
          <c:showCatName val="0"/>
          <c:showSerName val="0"/>
          <c:showPercent val="0"/>
          <c:showBubbleSize val="0"/>
        </c:dLbls>
        <c:gapWidth val="50"/>
        <c:shape val="box"/>
        <c:axId val="380811920"/>
        <c:axId val="380812312"/>
        <c:axId val="0"/>
      </c:bar3DChart>
      <c:catAx>
        <c:axId val="380811920"/>
        <c:scaling>
          <c:orientation val="maxMin"/>
        </c:scaling>
        <c:delete val="0"/>
        <c:axPos val="l"/>
        <c:numFmt formatCode="General" sourceLinked="0"/>
        <c:majorTickMark val="out"/>
        <c:minorTickMark val="none"/>
        <c:tickLblPos val="nextTo"/>
        <c:crossAx val="380812312"/>
        <c:crosses val="autoZero"/>
        <c:auto val="1"/>
        <c:lblAlgn val="ctr"/>
        <c:lblOffset val="100"/>
        <c:noMultiLvlLbl val="0"/>
      </c:catAx>
      <c:valAx>
        <c:axId val="380812312"/>
        <c:scaling>
          <c:orientation val="minMax"/>
          <c:max val="10"/>
        </c:scaling>
        <c:delete val="0"/>
        <c:axPos val="b"/>
        <c:majorGridlines>
          <c:spPr>
            <a:ln>
              <a:solidFill>
                <a:schemeClr val="bg1">
                  <a:lumMod val="65000"/>
                </a:schemeClr>
              </a:solidFill>
            </a:ln>
          </c:spPr>
        </c:majorGridlines>
        <c:numFmt formatCode="General" sourceLinked="1"/>
        <c:majorTickMark val="out"/>
        <c:minorTickMark val="none"/>
        <c:tickLblPos val="nextTo"/>
        <c:crossAx val="380811920"/>
        <c:crosses val="max"/>
        <c:crossBetween val="between"/>
        <c:majorUnit val="2"/>
      </c:valAx>
    </c:plotArea>
    <c:legend>
      <c:legendPos val="t"/>
      <c:layout>
        <c:manualLayout>
          <c:xMode val="edge"/>
          <c:yMode val="edge"/>
          <c:x val="0.18794276126182058"/>
          <c:y val="6.3720697700255513E-2"/>
          <c:w val="0.75050627544651893"/>
          <c:h val="7.8954264938304347E-2"/>
        </c:manualLayout>
      </c:layout>
      <c:overlay val="0"/>
    </c:legend>
    <c:plotVisOnly val="1"/>
    <c:dispBlanksAs val="gap"/>
    <c:showDLblsOverMax val="0"/>
  </c:chart>
  <c:txPr>
    <a:bodyPr/>
    <a:lstStyle/>
    <a:p>
      <a:pPr>
        <a:defRPr sz="1400" b="1">
          <a:solidFill>
            <a:srgbClr val="17375E"/>
          </a:solidFill>
        </a:defRPr>
      </a:pPr>
      <a:endParaRPr lang="de-DE"/>
    </a:p>
  </c:txPr>
  <c:externalData r:id="rId1">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5"/>
      <c:rotY val="10"/>
      <c:depthPercent val="60"/>
      <c:rAngAx val="1"/>
    </c:view3D>
    <c:floor>
      <c:thickness val="0"/>
    </c:floor>
    <c:sideWall>
      <c:thickness val="0"/>
    </c:sideWall>
    <c:backWall>
      <c:thickness val="0"/>
    </c:backWall>
    <c:plotArea>
      <c:layout>
        <c:manualLayout>
          <c:layoutTarget val="inner"/>
          <c:xMode val="edge"/>
          <c:yMode val="edge"/>
          <c:x val="0.24694577586617361"/>
          <c:y val="0.15729085657149205"/>
          <c:w val="0.68345150803349897"/>
          <c:h val="0.68811520942117543"/>
        </c:manualLayout>
      </c:layout>
      <c:bar3DChart>
        <c:barDir val="bar"/>
        <c:grouping val="clustered"/>
        <c:varyColors val="0"/>
        <c:ser>
          <c:idx val="0"/>
          <c:order val="0"/>
          <c:tx>
            <c:strRef>
              <c:f>Tabelle1!$B$1</c:f>
              <c:strCache>
                <c:ptCount val="1"/>
                <c:pt idx="0">
                  <c:v>von Gleichaltrigen</c:v>
                </c:pt>
              </c:strCache>
            </c:strRef>
          </c:tx>
          <c:spPr>
            <a:solidFill>
              <a:srgbClr val="FF660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weiblich</c:v>
                </c:pt>
                <c:pt idx="1">
                  <c:v>männlich</c:v>
                </c:pt>
              </c:strCache>
            </c:strRef>
          </c:cat>
          <c:val>
            <c:numRef>
              <c:f>Tabelle1!$B$2:$B$3</c:f>
              <c:numCache>
                <c:formatCode>General</c:formatCode>
                <c:ptCount val="2"/>
                <c:pt idx="0">
                  <c:v>4.0999999999999996</c:v>
                </c:pt>
                <c:pt idx="1">
                  <c:v>2.8</c:v>
                </c:pt>
              </c:numCache>
            </c:numRef>
          </c:val>
        </c:ser>
        <c:ser>
          <c:idx val="1"/>
          <c:order val="1"/>
          <c:tx>
            <c:strRef>
              <c:f>Tabelle1!$C$1</c:f>
              <c:strCache>
                <c:ptCount val="1"/>
                <c:pt idx="0">
                  <c:v>von Erwachsenen</c:v>
                </c:pt>
              </c:strCache>
            </c:strRef>
          </c:tx>
          <c:spPr>
            <a:solidFill>
              <a:srgbClr val="C0000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weiblich</c:v>
                </c:pt>
                <c:pt idx="1">
                  <c:v>männlich</c:v>
                </c:pt>
              </c:strCache>
            </c:strRef>
          </c:cat>
          <c:val>
            <c:numRef>
              <c:f>Tabelle1!$C$2:$C$3</c:f>
              <c:numCache>
                <c:formatCode>General</c:formatCode>
                <c:ptCount val="2"/>
                <c:pt idx="0">
                  <c:v>2.6</c:v>
                </c:pt>
                <c:pt idx="1">
                  <c:v>0.8</c:v>
                </c:pt>
              </c:numCache>
            </c:numRef>
          </c:val>
        </c:ser>
        <c:dLbls>
          <c:showLegendKey val="0"/>
          <c:showVal val="0"/>
          <c:showCatName val="0"/>
          <c:showSerName val="0"/>
          <c:showPercent val="0"/>
          <c:showBubbleSize val="0"/>
        </c:dLbls>
        <c:gapWidth val="50"/>
        <c:shape val="box"/>
        <c:axId val="380815056"/>
        <c:axId val="380814664"/>
        <c:axId val="0"/>
      </c:bar3DChart>
      <c:catAx>
        <c:axId val="380815056"/>
        <c:scaling>
          <c:orientation val="maxMin"/>
        </c:scaling>
        <c:delete val="0"/>
        <c:axPos val="l"/>
        <c:numFmt formatCode="General" sourceLinked="0"/>
        <c:majorTickMark val="out"/>
        <c:minorTickMark val="none"/>
        <c:tickLblPos val="nextTo"/>
        <c:crossAx val="380814664"/>
        <c:crosses val="autoZero"/>
        <c:auto val="1"/>
        <c:lblAlgn val="ctr"/>
        <c:lblOffset val="100"/>
        <c:noMultiLvlLbl val="0"/>
      </c:catAx>
      <c:valAx>
        <c:axId val="380814664"/>
        <c:scaling>
          <c:orientation val="minMax"/>
        </c:scaling>
        <c:delete val="0"/>
        <c:axPos val="b"/>
        <c:majorGridlines>
          <c:spPr>
            <a:ln>
              <a:solidFill>
                <a:schemeClr val="bg1">
                  <a:lumMod val="65000"/>
                </a:schemeClr>
              </a:solidFill>
            </a:ln>
          </c:spPr>
        </c:majorGridlines>
        <c:numFmt formatCode="General" sourceLinked="1"/>
        <c:majorTickMark val="out"/>
        <c:minorTickMark val="none"/>
        <c:tickLblPos val="nextTo"/>
        <c:crossAx val="380815056"/>
        <c:crosses val="max"/>
        <c:crossBetween val="between"/>
        <c:majorUnit val="2"/>
      </c:valAx>
    </c:plotArea>
    <c:legend>
      <c:legendPos val="t"/>
      <c:layout>
        <c:manualLayout>
          <c:xMode val="edge"/>
          <c:yMode val="edge"/>
          <c:x val="6.0853026912353655E-2"/>
          <c:y val="6.3720697700255513E-2"/>
          <c:w val="0.90612617116616667"/>
          <c:h val="7.8954264938304347E-2"/>
        </c:manualLayout>
      </c:layout>
      <c:overlay val="0"/>
    </c:legend>
    <c:plotVisOnly val="1"/>
    <c:dispBlanksAs val="gap"/>
    <c:showDLblsOverMax val="0"/>
  </c:chart>
  <c:txPr>
    <a:bodyPr/>
    <a:lstStyle/>
    <a:p>
      <a:pPr>
        <a:defRPr sz="1400" b="1">
          <a:solidFill>
            <a:srgbClr val="17375E"/>
          </a:solidFill>
        </a:defRPr>
      </a:pPr>
      <a:endParaRPr lang="de-DE"/>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31980309802193208"/>
          <c:y val="2.8116843700136378E-2"/>
          <c:w val="0.61996116944219404"/>
          <c:h val="0.86989146938584927"/>
        </c:manualLayout>
      </c:layout>
      <c:bar3DChart>
        <c:barDir val="bar"/>
        <c:grouping val="clustered"/>
        <c:varyColors val="0"/>
        <c:ser>
          <c:idx val="0"/>
          <c:order val="0"/>
          <c:tx>
            <c:strRef>
              <c:f>Tabelle1!$B$1</c:f>
              <c:strCache>
                <c:ptCount val="1"/>
                <c:pt idx="0">
                  <c:v>Spalte2</c:v>
                </c:pt>
              </c:strCache>
            </c:strRef>
          </c:tx>
          <c:spPr>
            <a:solidFill>
              <a:srgbClr val="FF000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im Verein/ Verband/ Jugendgruppe</c:v>
                </c:pt>
                <c:pt idx="1">
                  <c:v>in der Schule/ Ausbildung/ Arbeit</c:v>
                </c:pt>
                <c:pt idx="2">
                  <c:v>im privaten Bereich</c:v>
                </c:pt>
                <c:pt idx="3">
                  <c:v>in der Öffentlichkeit</c:v>
                </c:pt>
                <c:pt idx="4">
                  <c:v>im Internet</c:v>
                </c:pt>
              </c:strCache>
            </c:strRef>
          </c:cat>
          <c:val>
            <c:numRef>
              <c:f>Tabelle1!$B$2:$B$6</c:f>
              <c:numCache>
                <c:formatCode>###0.0</c:formatCode>
                <c:ptCount val="5"/>
                <c:pt idx="0">
                  <c:v>1.6</c:v>
                </c:pt>
                <c:pt idx="1">
                  <c:v>5.3</c:v>
                </c:pt>
                <c:pt idx="2">
                  <c:v>6.9</c:v>
                </c:pt>
                <c:pt idx="3">
                  <c:v>8.8000000000000007</c:v>
                </c:pt>
                <c:pt idx="4">
                  <c:v>10.6</c:v>
                </c:pt>
              </c:numCache>
            </c:numRef>
          </c:val>
        </c:ser>
        <c:dLbls>
          <c:showLegendKey val="0"/>
          <c:showVal val="1"/>
          <c:showCatName val="0"/>
          <c:showSerName val="0"/>
          <c:showPercent val="0"/>
          <c:showBubbleSize val="0"/>
        </c:dLbls>
        <c:gapWidth val="50"/>
        <c:shape val="box"/>
        <c:axId val="380818584"/>
        <c:axId val="380818976"/>
        <c:axId val="0"/>
      </c:bar3DChart>
      <c:catAx>
        <c:axId val="380818584"/>
        <c:scaling>
          <c:orientation val="minMax"/>
        </c:scaling>
        <c:delete val="0"/>
        <c:axPos val="l"/>
        <c:numFmt formatCode="General" sourceLinked="1"/>
        <c:majorTickMark val="out"/>
        <c:minorTickMark val="none"/>
        <c:tickLblPos val="nextTo"/>
        <c:spPr>
          <a:ln>
            <a:solidFill>
              <a:schemeClr val="tx2">
                <a:lumMod val="75000"/>
              </a:schemeClr>
            </a:solidFill>
          </a:ln>
        </c:spPr>
        <c:crossAx val="380818976"/>
        <c:crosses val="autoZero"/>
        <c:auto val="1"/>
        <c:lblAlgn val="ctr"/>
        <c:lblOffset val="100"/>
        <c:noMultiLvlLbl val="0"/>
      </c:catAx>
      <c:valAx>
        <c:axId val="380818976"/>
        <c:scaling>
          <c:orientation val="minMax"/>
          <c:min val="0"/>
        </c:scaling>
        <c:delete val="0"/>
        <c:axPos val="b"/>
        <c:majorGridlines>
          <c:spPr>
            <a:ln>
              <a:solidFill>
                <a:schemeClr val="bg1">
                  <a:lumMod val="65000"/>
                </a:schemeClr>
              </a:solidFill>
            </a:ln>
          </c:spPr>
        </c:majorGridlines>
        <c:numFmt formatCode="General" sourceLinked="0"/>
        <c:majorTickMark val="out"/>
        <c:minorTickMark val="none"/>
        <c:tickLblPos val="nextTo"/>
        <c:spPr>
          <a:ln>
            <a:solidFill>
              <a:schemeClr val="tx2">
                <a:lumMod val="75000"/>
              </a:schemeClr>
            </a:solidFill>
          </a:ln>
        </c:spPr>
        <c:crossAx val="380818584"/>
        <c:crosses val="autoZero"/>
        <c:crossBetween val="between"/>
      </c:valAx>
    </c:plotArea>
    <c:plotVisOnly val="1"/>
    <c:dispBlanksAs val="gap"/>
    <c:showDLblsOverMax val="0"/>
  </c:chart>
  <c:txPr>
    <a:bodyPr/>
    <a:lstStyle/>
    <a:p>
      <a:pPr>
        <a:defRPr sz="800" b="1">
          <a:solidFill>
            <a:schemeClr val="tx2">
              <a:lumMod val="75000"/>
            </a:schemeClr>
          </a:solidFill>
        </a:defRPr>
      </a:pPr>
      <a:endParaRPr lang="de-DE"/>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5"/>
      <c:rotY val="10"/>
      <c:depthPercent val="60"/>
      <c:rAngAx val="1"/>
    </c:view3D>
    <c:floor>
      <c:thickness val="0"/>
    </c:floor>
    <c:sideWall>
      <c:thickness val="0"/>
    </c:sideWall>
    <c:backWall>
      <c:thickness val="0"/>
    </c:backWall>
    <c:plotArea>
      <c:layout>
        <c:manualLayout>
          <c:layoutTarget val="inner"/>
          <c:xMode val="edge"/>
          <c:yMode val="edge"/>
          <c:x val="0.33036363076775249"/>
          <c:y val="0.15729085657149205"/>
          <c:w val="0.60003355483024412"/>
          <c:h val="0.68811520942117543"/>
        </c:manualLayout>
      </c:layout>
      <c:bar3DChart>
        <c:barDir val="bar"/>
        <c:grouping val="clustered"/>
        <c:varyColors val="0"/>
        <c:ser>
          <c:idx val="0"/>
          <c:order val="0"/>
          <c:tx>
            <c:strRef>
              <c:f>Tabelle1!$B$1</c:f>
              <c:strCache>
                <c:ptCount val="1"/>
                <c:pt idx="0">
                  <c:v>von Gleichaltrigen</c:v>
                </c:pt>
              </c:strCache>
            </c:strRef>
          </c:tx>
          <c:spPr>
            <a:solidFill>
              <a:srgbClr val="FF660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12 - 14 Jahre</c:v>
                </c:pt>
                <c:pt idx="1">
                  <c:v>15 - 17 Jahre</c:v>
                </c:pt>
                <c:pt idx="2">
                  <c:v>18 - 21 Jahre</c:v>
                </c:pt>
              </c:strCache>
            </c:strRef>
          </c:cat>
          <c:val>
            <c:numRef>
              <c:f>Tabelle1!$B$2:$B$4</c:f>
              <c:numCache>
                <c:formatCode>General</c:formatCode>
                <c:ptCount val="3"/>
                <c:pt idx="0">
                  <c:v>0</c:v>
                </c:pt>
                <c:pt idx="1">
                  <c:v>0</c:v>
                </c:pt>
                <c:pt idx="2">
                  <c:v>2.8</c:v>
                </c:pt>
              </c:numCache>
            </c:numRef>
          </c:val>
        </c:ser>
        <c:ser>
          <c:idx val="1"/>
          <c:order val="1"/>
          <c:tx>
            <c:strRef>
              <c:f>Tabelle1!$C$1</c:f>
              <c:strCache>
                <c:ptCount val="1"/>
                <c:pt idx="0">
                  <c:v>von Erwachsenen</c:v>
                </c:pt>
              </c:strCache>
            </c:strRef>
          </c:tx>
          <c:spPr>
            <a:solidFill>
              <a:srgbClr val="C0000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12 - 14 Jahre</c:v>
                </c:pt>
                <c:pt idx="1">
                  <c:v>15 - 17 Jahre</c:v>
                </c:pt>
                <c:pt idx="2">
                  <c:v>18 - 21 Jahre</c:v>
                </c:pt>
              </c:strCache>
            </c:strRef>
          </c:cat>
          <c:val>
            <c:numRef>
              <c:f>Tabelle1!$C$2:$C$4</c:f>
              <c:numCache>
                <c:formatCode>General</c:formatCode>
                <c:ptCount val="3"/>
                <c:pt idx="0">
                  <c:v>0</c:v>
                </c:pt>
                <c:pt idx="1">
                  <c:v>0</c:v>
                </c:pt>
                <c:pt idx="2">
                  <c:v>2.8</c:v>
                </c:pt>
              </c:numCache>
            </c:numRef>
          </c:val>
        </c:ser>
        <c:dLbls>
          <c:showLegendKey val="0"/>
          <c:showVal val="0"/>
          <c:showCatName val="0"/>
          <c:showSerName val="0"/>
          <c:showPercent val="0"/>
          <c:showBubbleSize val="0"/>
        </c:dLbls>
        <c:gapWidth val="50"/>
        <c:shape val="box"/>
        <c:axId val="380819760"/>
        <c:axId val="380820152"/>
        <c:axId val="0"/>
      </c:bar3DChart>
      <c:catAx>
        <c:axId val="380819760"/>
        <c:scaling>
          <c:orientation val="maxMin"/>
        </c:scaling>
        <c:delete val="0"/>
        <c:axPos val="l"/>
        <c:numFmt formatCode="General" sourceLinked="0"/>
        <c:majorTickMark val="out"/>
        <c:minorTickMark val="none"/>
        <c:tickLblPos val="nextTo"/>
        <c:crossAx val="380820152"/>
        <c:crosses val="autoZero"/>
        <c:auto val="1"/>
        <c:lblAlgn val="ctr"/>
        <c:lblOffset val="100"/>
        <c:noMultiLvlLbl val="0"/>
      </c:catAx>
      <c:valAx>
        <c:axId val="380820152"/>
        <c:scaling>
          <c:orientation val="minMax"/>
          <c:max val="10"/>
        </c:scaling>
        <c:delete val="0"/>
        <c:axPos val="b"/>
        <c:majorGridlines>
          <c:spPr>
            <a:ln>
              <a:solidFill>
                <a:schemeClr val="bg1">
                  <a:lumMod val="65000"/>
                </a:schemeClr>
              </a:solidFill>
            </a:ln>
          </c:spPr>
        </c:majorGridlines>
        <c:numFmt formatCode="General" sourceLinked="1"/>
        <c:majorTickMark val="out"/>
        <c:minorTickMark val="none"/>
        <c:tickLblPos val="nextTo"/>
        <c:crossAx val="380819760"/>
        <c:crosses val="max"/>
        <c:crossBetween val="between"/>
        <c:majorUnit val="2"/>
      </c:valAx>
    </c:plotArea>
    <c:legend>
      <c:legendPos val="t"/>
      <c:layout>
        <c:manualLayout>
          <c:xMode val="edge"/>
          <c:yMode val="edge"/>
          <c:x val="0.18794276126182058"/>
          <c:y val="6.3720697700255513E-2"/>
          <c:w val="0.75050627544651893"/>
          <c:h val="7.8954264938304347E-2"/>
        </c:manualLayout>
      </c:layout>
      <c:overlay val="0"/>
    </c:legend>
    <c:plotVisOnly val="1"/>
    <c:dispBlanksAs val="gap"/>
    <c:showDLblsOverMax val="0"/>
  </c:chart>
  <c:txPr>
    <a:bodyPr/>
    <a:lstStyle/>
    <a:p>
      <a:pPr>
        <a:defRPr sz="1400" b="1">
          <a:solidFill>
            <a:srgbClr val="17375E"/>
          </a:solidFill>
        </a:defRPr>
      </a:pPr>
      <a:endParaRPr lang="de-DE"/>
    </a:p>
  </c:txPr>
  <c:externalData r:id="rId1">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5"/>
      <c:rotY val="10"/>
      <c:depthPercent val="60"/>
      <c:rAngAx val="1"/>
    </c:view3D>
    <c:floor>
      <c:thickness val="0"/>
    </c:floor>
    <c:sideWall>
      <c:thickness val="0"/>
    </c:sideWall>
    <c:backWall>
      <c:thickness val="0"/>
    </c:backWall>
    <c:plotArea>
      <c:layout>
        <c:manualLayout>
          <c:layoutTarget val="inner"/>
          <c:xMode val="edge"/>
          <c:yMode val="edge"/>
          <c:x val="0.24694577586617361"/>
          <c:y val="0.15729085657149205"/>
          <c:w val="0.68345150803349897"/>
          <c:h val="0.68811520942117543"/>
        </c:manualLayout>
      </c:layout>
      <c:bar3DChart>
        <c:barDir val="bar"/>
        <c:grouping val="clustered"/>
        <c:varyColors val="0"/>
        <c:ser>
          <c:idx val="0"/>
          <c:order val="0"/>
          <c:tx>
            <c:strRef>
              <c:f>Tabelle1!$B$1</c:f>
              <c:strCache>
                <c:ptCount val="1"/>
                <c:pt idx="0">
                  <c:v>von Gleichaltrigen</c:v>
                </c:pt>
              </c:strCache>
            </c:strRef>
          </c:tx>
          <c:spPr>
            <a:solidFill>
              <a:srgbClr val="FF660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weiblich</c:v>
                </c:pt>
                <c:pt idx="1">
                  <c:v>männlich</c:v>
                </c:pt>
              </c:strCache>
            </c:strRef>
          </c:cat>
          <c:val>
            <c:numRef>
              <c:f>Tabelle1!$B$2:$B$3</c:f>
              <c:numCache>
                <c:formatCode>General</c:formatCode>
                <c:ptCount val="2"/>
                <c:pt idx="0">
                  <c:v>0</c:v>
                </c:pt>
                <c:pt idx="1">
                  <c:v>0</c:v>
                </c:pt>
              </c:numCache>
            </c:numRef>
          </c:val>
        </c:ser>
        <c:ser>
          <c:idx val="1"/>
          <c:order val="1"/>
          <c:tx>
            <c:strRef>
              <c:f>Tabelle1!$C$1</c:f>
              <c:strCache>
                <c:ptCount val="1"/>
                <c:pt idx="0">
                  <c:v>von Erwachsenen</c:v>
                </c:pt>
              </c:strCache>
            </c:strRef>
          </c:tx>
          <c:spPr>
            <a:solidFill>
              <a:srgbClr val="C0000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weiblich</c:v>
                </c:pt>
                <c:pt idx="1">
                  <c:v>männlich</c:v>
                </c:pt>
              </c:strCache>
            </c:strRef>
          </c:cat>
          <c:val>
            <c:numRef>
              <c:f>Tabelle1!$C$2:$C$3</c:f>
              <c:numCache>
                <c:formatCode>General</c:formatCode>
                <c:ptCount val="2"/>
                <c:pt idx="0">
                  <c:v>0</c:v>
                </c:pt>
                <c:pt idx="1">
                  <c:v>0</c:v>
                </c:pt>
              </c:numCache>
            </c:numRef>
          </c:val>
        </c:ser>
        <c:dLbls>
          <c:showLegendKey val="0"/>
          <c:showVal val="0"/>
          <c:showCatName val="0"/>
          <c:showSerName val="0"/>
          <c:showPercent val="0"/>
          <c:showBubbleSize val="0"/>
        </c:dLbls>
        <c:gapWidth val="50"/>
        <c:shape val="box"/>
        <c:axId val="380824464"/>
        <c:axId val="380824856"/>
        <c:axId val="0"/>
      </c:bar3DChart>
      <c:catAx>
        <c:axId val="380824464"/>
        <c:scaling>
          <c:orientation val="maxMin"/>
        </c:scaling>
        <c:delete val="0"/>
        <c:axPos val="l"/>
        <c:numFmt formatCode="General" sourceLinked="0"/>
        <c:majorTickMark val="out"/>
        <c:minorTickMark val="none"/>
        <c:tickLblPos val="nextTo"/>
        <c:crossAx val="380824856"/>
        <c:crosses val="autoZero"/>
        <c:auto val="1"/>
        <c:lblAlgn val="ctr"/>
        <c:lblOffset val="100"/>
        <c:noMultiLvlLbl val="0"/>
      </c:catAx>
      <c:valAx>
        <c:axId val="380824856"/>
        <c:scaling>
          <c:orientation val="minMax"/>
        </c:scaling>
        <c:delete val="0"/>
        <c:axPos val="b"/>
        <c:majorGridlines>
          <c:spPr>
            <a:ln>
              <a:solidFill>
                <a:schemeClr val="bg1">
                  <a:lumMod val="65000"/>
                </a:schemeClr>
              </a:solidFill>
            </a:ln>
          </c:spPr>
        </c:majorGridlines>
        <c:numFmt formatCode="General" sourceLinked="1"/>
        <c:majorTickMark val="out"/>
        <c:minorTickMark val="none"/>
        <c:tickLblPos val="nextTo"/>
        <c:crossAx val="380824464"/>
        <c:crosses val="max"/>
        <c:crossBetween val="between"/>
        <c:majorUnit val="2"/>
      </c:valAx>
    </c:plotArea>
    <c:legend>
      <c:legendPos val="t"/>
      <c:layout>
        <c:manualLayout>
          <c:xMode val="edge"/>
          <c:yMode val="edge"/>
          <c:x val="6.0853026912353655E-2"/>
          <c:y val="6.3720697700255513E-2"/>
          <c:w val="0.90612617116616667"/>
          <c:h val="7.8954264938304347E-2"/>
        </c:manualLayout>
      </c:layout>
      <c:overlay val="0"/>
    </c:legend>
    <c:plotVisOnly val="1"/>
    <c:dispBlanksAs val="gap"/>
    <c:showDLblsOverMax val="0"/>
  </c:chart>
  <c:txPr>
    <a:bodyPr/>
    <a:lstStyle/>
    <a:p>
      <a:pPr>
        <a:defRPr sz="1400" b="1">
          <a:solidFill>
            <a:srgbClr val="17375E"/>
          </a:solidFill>
        </a:defRPr>
      </a:pPr>
      <a:endParaRPr lang="de-DE"/>
    </a:p>
  </c:txPr>
  <c:externalData r:id="rId1">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31980309802193208"/>
          <c:y val="2.8116843700136378E-2"/>
          <c:w val="0.61996116944219404"/>
          <c:h val="0.86989146938584927"/>
        </c:manualLayout>
      </c:layout>
      <c:bar3DChart>
        <c:barDir val="bar"/>
        <c:grouping val="clustered"/>
        <c:varyColors val="0"/>
        <c:ser>
          <c:idx val="0"/>
          <c:order val="0"/>
          <c:tx>
            <c:strRef>
              <c:f>Tabelle1!$B$1</c:f>
              <c:strCache>
                <c:ptCount val="1"/>
                <c:pt idx="0">
                  <c:v>Spalte2</c:v>
                </c:pt>
              </c:strCache>
            </c:strRef>
          </c:tx>
          <c:spPr>
            <a:solidFill>
              <a:srgbClr val="FF000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im Verein/ Verband/ Jugendgruppe</c:v>
                </c:pt>
                <c:pt idx="1">
                  <c:v>in der Schule/ Ausbildung/ Arbeit</c:v>
                </c:pt>
                <c:pt idx="2">
                  <c:v>im privaten Bereich</c:v>
                </c:pt>
                <c:pt idx="3">
                  <c:v>in der Öffentlichkeit</c:v>
                </c:pt>
                <c:pt idx="4">
                  <c:v>im Internet</c:v>
                </c:pt>
              </c:strCache>
            </c:strRef>
          </c:cat>
          <c:val>
            <c:numRef>
              <c:f>Tabelle1!$B$2:$B$6</c:f>
              <c:numCache>
                <c:formatCode>###0.0</c:formatCode>
                <c:ptCount val="5"/>
                <c:pt idx="0">
                  <c:v>1.6</c:v>
                </c:pt>
                <c:pt idx="1">
                  <c:v>5.3</c:v>
                </c:pt>
                <c:pt idx="2">
                  <c:v>6.9</c:v>
                </c:pt>
                <c:pt idx="3">
                  <c:v>8.8000000000000007</c:v>
                </c:pt>
                <c:pt idx="4">
                  <c:v>10.6</c:v>
                </c:pt>
              </c:numCache>
            </c:numRef>
          </c:val>
        </c:ser>
        <c:dLbls>
          <c:showLegendKey val="0"/>
          <c:showVal val="1"/>
          <c:showCatName val="0"/>
          <c:showSerName val="0"/>
          <c:showPercent val="0"/>
          <c:showBubbleSize val="0"/>
        </c:dLbls>
        <c:gapWidth val="50"/>
        <c:shape val="box"/>
        <c:axId val="380825640"/>
        <c:axId val="380826032"/>
        <c:axId val="0"/>
      </c:bar3DChart>
      <c:catAx>
        <c:axId val="380825640"/>
        <c:scaling>
          <c:orientation val="minMax"/>
        </c:scaling>
        <c:delete val="0"/>
        <c:axPos val="l"/>
        <c:numFmt formatCode="General" sourceLinked="1"/>
        <c:majorTickMark val="out"/>
        <c:minorTickMark val="none"/>
        <c:tickLblPos val="nextTo"/>
        <c:spPr>
          <a:ln>
            <a:solidFill>
              <a:schemeClr val="tx2">
                <a:lumMod val="75000"/>
              </a:schemeClr>
            </a:solidFill>
          </a:ln>
        </c:spPr>
        <c:crossAx val="380826032"/>
        <c:crosses val="autoZero"/>
        <c:auto val="1"/>
        <c:lblAlgn val="ctr"/>
        <c:lblOffset val="100"/>
        <c:noMultiLvlLbl val="0"/>
      </c:catAx>
      <c:valAx>
        <c:axId val="380826032"/>
        <c:scaling>
          <c:orientation val="minMax"/>
          <c:min val="0"/>
        </c:scaling>
        <c:delete val="0"/>
        <c:axPos val="b"/>
        <c:majorGridlines>
          <c:spPr>
            <a:ln>
              <a:solidFill>
                <a:schemeClr val="bg1">
                  <a:lumMod val="65000"/>
                </a:schemeClr>
              </a:solidFill>
            </a:ln>
          </c:spPr>
        </c:majorGridlines>
        <c:numFmt formatCode="General" sourceLinked="0"/>
        <c:majorTickMark val="out"/>
        <c:minorTickMark val="none"/>
        <c:tickLblPos val="nextTo"/>
        <c:spPr>
          <a:ln>
            <a:solidFill>
              <a:schemeClr val="tx2">
                <a:lumMod val="75000"/>
              </a:schemeClr>
            </a:solidFill>
          </a:ln>
        </c:spPr>
        <c:crossAx val="380825640"/>
        <c:crosses val="autoZero"/>
        <c:crossBetween val="between"/>
      </c:valAx>
    </c:plotArea>
    <c:plotVisOnly val="1"/>
    <c:dispBlanksAs val="gap"/>
    <c:showDLblsOverMax val="0"/>
  </c:chart>
  <c:txPr>
    <a:bodyPr/>
    <a:lstStyle/>
    <a:p>
      <a:pPr>
        <a:defRPr sz="800" b="1">
          <a:solidFill>
            <a:schemeClr val="tx2">
              <a:lumMod val="75000"/>
            </a:schemeClr>
          </a:solidFill>
        </a:defRPr>
      </a:pPr>
      <a:endParaRPr lang="de-DE"/>
    </a:p>
  </c:txPr>
  <c:externalData r:id="rId1">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5"/>
      <c:rotY val="10"/>
      <c:depthPercent val="60"/>
      <c:rAngAx val="1"/>
    </c:view3D>
    <c:floor>
      <c:thickness val="0"/>
    </c:floor>
    <c:sideWall>
      <c:thickness val="0"/>
    </c:sideWall>
    <c:backWall>
      <c:thickness val="0"/>
    </c:backWall>
    <c:plotArea>
      <c:layout>
        <c:manualLayout>
          <c:layoutTarget val="inner"/>
          <c:xMode val="edge"/>
          <c:yMode val="edge"/>
          <c:x val="0.33036363076775249"/>
          <c:y val="0.15729085657149205"/>
          <c:w val="0.60003355483024412"/>
          <c:h val="0.68811520942117543"/>
        </c:manualLayout>
      </c:layout>
      <c:bar3DChart>
        <c:barDir val="bar"/>
        <c:grouping val="clustered"/>
        <c:varyColors val="0"/>
        <c:ser>
          <c:idx val="0"/>
          <c:order val="0"/>
          <c:tx>
            <c:strRef>
              <c:f>Tabelle1!$B$1</c:f>
              <c:strCache>
                <c:ptCount val="1"/>
                <c:pt idx="0">
                  <c:v>von Gleichaltrigen</c:v>
                </c:pt>
              </c:strCache>
            </c:strRef>
          </c:tx>
          <c:spPr>
            <a:solidFill>
              <a:srgbClr val="FF660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12 - 14 Jahre</c:v>
                </c:pt>
                <c:pt idx="1">
                  <c:v>15 - 17 Jahre</c:v>
                </c:pt>
                <c:pt idx="2">
                  <c:v>18 - 21 Jahre</c:v>
                </c:pt>
              </c:strCache>
            </c:strRef>
          </c:cat>
          <c:val>
            <c:numRef>
              <c:f>Tabelle1!$B$2:$B$4</c:f>
              <c:numCache>
                <c:formatCode>General</c:formatCode>
                <c:ptCount val="3"/>
                <c:pt idx="0">
                  <c:v>0</c:v>
                </c:pt>
                <c:pt idx="1">
                  <c:v>0</c:v>
                </c:pt>
                <c:pt idx="2">
                  <c:v>0</c:v>
                </c:pt>
              </c:numCache>
            </c:numRef>
          </c:val>
        </c:ser>
        <c:ser>
          <c:idx val="1"/>
          <c:order val="1"/>
          <c:tx>
            <c:strRef>
              <c:f>Tabelle1!$C$1</c:f>
              <c:strCache>
                <c:ptCount val="1"/>
                <c:pt idx="0">
                  <c:v>von Erwachsenen</c:v>
                </c:pt>
              </c:strCache>
            </c:strRef>
          </c:tx>
          <c:spPr>
            <a:solidFill>
              <a:srgbClr val="C0000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12 - 14 Jahre</c:v>
                </c:pt>
                <c:pt idx="1">
                  <c:v>15 - 17 Jahre</c:v>
                </c:pt>
                <c:pt idx="2">
                  <c:v>18 - 21 Jahre</c:v>
                </c:pt>
              </c:strCache>
            </c:strRef>
          </c:cat>
          <c:val>
            <c:numRef>
              <c:f>Tabelle1!$C$2:$C$4</c:f>
              <c:numCache>
                <c:formatCode>General</c:formatCode>
                <c:ptCount val="3"/>
                <c:pt idx="0">
                  <c:v>0</c:v>
                </c:pt>
                <c:pt idx="1">
                  <c:v>0</c:v>
                </c:pt>
                <c:pt idx="2">
                  <c:v>0</c:v>
                </c:pt>
              </c:numCache>
            </c:numRef>
          </c:val>
        </c:ser>
        <c:dLbls>
          <c:showLegendKey val="0"/>
          <c:showVal val="0"/>
          <c:showCatName val="0"/>
          <c:showSerName val="0"/>
          <c:showPercent val="0"/>
          <c:showBubbleSize val="0"/>
        </c:dLbls>
        <c:gapWidth val="50"/>
        <c:shape val="box"/>
        <c:axId val="380826816"/>
        <c:axId val="380827208"/>
        <c:axId val="0"/>
      </c:bar3DChart>
      <c:catAx>
        <c:axId val="380826816"/>
        <c:scaling>
          <c:orientation val="maxMin"/>
        </c:scaling>
        <c:delete val="0"/>
        <c:axPos val="l"/>
        <c:numFmt formatCode="General" sourceLinked="0"/>
        <c:majorTickMark val="out"/>
        <c:minorTickMark val="none"/>
        <c:tickLblPos val="nextTo"/>
        <c:crossAx val="380827208"/>
        <c:crosses val="autoZero"/>
        <c:auto val="1"/>
        <c:lblAlgn val="ctr"/>
        <c:lblOffset val="100"/>
        <c:noMultiLvlLbl val="0"/>
      </c:catAx>
      <c:valAx>
        <c:axId val="380827208"/>
        <c:scaling>
          <c:orientation val="minMax"/>
          <c:max val="10"/>
        </c:scaling>
        <c:delete val="0"/>
        <c:axPos val="b"/>
        <c:majorGridlines>
          <c:spPr>
            <a:ln>
              <a:solidFill>
                <a:schemeClr val="bg1">
                  <a:lumMod val="65000"/>
                </a:schemeClr>
              </a:solidFill>
            </a:ln>
          </c:spPr>
        </c:majorGridlines>
        <c:numFmt formatCode="General" sourceLinked="1"/>
        <c:majorTickMark val="out"/>
        <c:minorTickMark val="none"/>
        <c:tickLblPos val="nextTo"/>
        <c:crossAx val="380826816"/>
        <c:crosses val="max"/>
        <c:crossBetween val="between"/>
        <c:majorUnit val="2"/>
      </c:valAx>
    </c:plotArea>
    <c:legend>
      <c:legendPos val="t"/>
      <c:layout>
        <c:manualLayout>
          <c:xMode val="edge"/>
          <c:yMode val="edge"/>
          <c:x val="0.18794276126182058"/>
          <c:y val="6.3720697700255513E-2"/>
          <c:w val="0.75050627544651893"/>
          <c:h val="7.8954264938304347E-2"/>
        </c:manualLayout>
      </c:layout>
      <c:overlay val="0"/>
    </c:legend>
    <c:plotVisOnly val="1"/>
    <c:dispBlanksAs val="gap"/>
    <c:showDLblsOverMax val="0"/>
  </c:chart>
  <c:txPr>
    <a:bodyPr/>
    <a:lstStyle/>
    <a:p>
      <a:pPr>
        <a:defRPr sz="1400" b="1">
          <a:solidFill>
            <a:srgbClr val="17375E"/>
          </a:solidFill>
        </a:defRPr>
      </a:pPr>
      <a:endParaRPr lang="de-DE"/>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a:ln>
          <a:solidFill>
            <a:schemeClr val="bg1">
              <a:lumMod val="65000"/>
            </a:schemeClr>
          </a:solidFill>
        </a:ln>
      </c:spPr>
    </c:sideWall>
    <c:backWall>
      <c:thickness val="0"/>
      <c:spPr>
        <a:noFill/>
        <a:ln w="25400">
          <a:solidFill>
            <a:schemeClr val="bg1">
              <a:lumMod val="65000"/>
            </a:schemeClr>
          </a:solidFill>
        </a:ln>
      </c:spPr>
    </c:backWall>
    <c:plotArea>
      <c:layout/>
      <c:bar3DChart>
        <c:barDir val="col"/>
        <c:grouping val="clustered"/>
        <c:varyColors val="0"/>
        <c:ser>
          <c:idx val="0"/>
          <c:order val="0"/>
          <c:tx>
            <c:strRef>
              <c:f>Tabelle1!$B$1</c:f>
              <c:strCache>
                <c:ptCount val="1"/>
                <c:pt idx="0">
                  <c:v>männlich</c:v>
                </c:pt>
              </c:strCache>
            </c:strRef>
          </c:tx>
          <c:spPr>
            <a:solidFill>
              <a:srgbClr val="66CC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im privaten Bereich</c:v>
                </c:pt>
                <c:pt idx="1">
                  <c:v>im Verein/ Verband/ Jugendgruppe</c:v>
                </c:pt>
                <c:pt idx="2">
                  <c:v>in Schule/ Ausbildung/ Arbeit</c:v>
                </c:pt>
                <c:pt idx="3">
                  <c:v>im Internet</c:v>
                </c:pt>
                <c:pt idx="4">
                  <c:v>in der Öffentlichkeit</c:v>
                </c:pt>
              </c:strCache>
            </c:strRef>
          </c:cat>
          <c:val>
            <c:numRef>
              <c:f>Tabelle1!$B$2:$B$6</c:f>
              <c:numCache>
                <c:formatCode>General</c:formatCode>
                <c:ptCount val="5"/>
                <c:pt idx="0">
                  <c:v>2</c:v>
                </c:pt>
                <c:pt idx="1">
                  <c:v>1.2</c:v>
                </c:pt>
                <c:pt idx="2">
                  <c:v>3</c:v>
                </c:pt>
                <c:pt idx="3">
                  <c:v>2.2999999999999998</c:v>
                </c:pt>
                <c:pt idx="4">
                  <c:v>1.8</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im privaten Bereich</c:v>
                </c:pt>
                <c:pt idx="1">
                  <c:v>im Verein/ Verband/ Jugendgruppe</c:v>
                </c:pt>
                <c:pt idx="2">
                  <c:v>in Schule/ Ausbildung/ Arbeit</c:v>
                </c:pt>
                <c:pt idx="3">
                  <c:v>im Internet</c:v>
                </c:pt>
                <c:pt idx="4">
                  <c:v>in der Öffentlichkeit</c:v>
                </c:pt>
              </c:strCache>
            </c:strRef>
          </c:cat>
          <c:val>
            <c:numRef>
              <c:f>Tabelle1!$C$2:$C$6</c:f>
              <c:numCache>
                <c:formatCode>General</c:formatCode>
                <c:ptCount val="5"/>
                <c:pt idx="0">
                  <c:v>7.1</c:v>
                </c:pt>
                <c:pt idx="2">
                  <c:v>4.0999999999999996</c:v>
                </c:pt>
                <c:pt idx="3">
                  <c:v>8.9</c:v>
                </c:pt>
                <c:pt idx="4">
                  <c:v>5.8</c:v>
                </c:pt>
              </c:numCache>
            </c:numRef>
          </c:val>
        </c:ser>
        <c:dLbls>
          <c:showLegendKey val="0"/>
          <c:showVal val="1"/>
          <c:showCatName val="0"/>
          <c:showSerName val="0"/>
          <c:showPercent val="0"/>
          <c:showBubbleSize val="0"/>
        </c:dLbls>
        <c:gapWidth val="50"/>
        <c:shape val="box"/>
        <c:axId val="380806824"/>
        <c:axId val="380816232"/>
        <c:axId val="0"/>
      </c:bar3DChart>
      <c:catAx>
        <c:axId val="380806824"/>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80816232"/>
        <c:crosses val="autoZero"/>
        <c:auto val="1"/>
        <c:lblAlgn val="ctr"/>
        <c:lblOffset val="100"/>
        <c:noMultiLvlLbl val="0"/>
      </c:catAx>
      <c:valAx>
        <c:axId val="380816232"/>
        <c:scaling>
          <c:orientation val="minMax"/>
          <c:max val="20"/>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80806824"/>
        <c:crosses val="autoZero"/>
        <c:crossBetween val="between"/>
        <c:majorUnit val="5"/>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a:ln>
          <a:solidFill>
            <a:schemeClr val="bg1">
              <a:lumMod val="65000"/>
            </a:schemeClr>
          </a:solidFill>
        </a:ln>
      </c:spPr>
    </c:sideWall>
    <c:backWall>
      <c:thickness val="0"/>
      <c:spPr>
        <a:noFill/>
        <a:ln w="25400">
          <a:solidFill>
            <a:schemeClr val="bg1">
              <a:lumMod val="65000"/>
            </a:schemeClr>
          </a:solidFill>
        </a:ln>
      </c:spPr>
    </c:backWall>
    <c:plotArea>
      <c:layout/>
      <c:bar3DChart>
        <c:barDir val="col"/>
        <c:grouping val="clustered"/>
        <c:varyColors val="0"/>
        <c:ser>
          <c:idx val="0"/>
          <c:order val="0"/>
          <c:tx>
            <c:strRef>
              <c:f>Tabelle1!$B$1</c:f>
              <c:strCache>
                <c:ptCount val="1"/>
                <c:pt idx="0">
                  <c:v>männlich</c:v>
                </c:pt>
              </c:strCache>
            </c:strRef>
          </c:tx>
          <c:spPr>
            <a:solidFill>
              <a:srgbClr val="66CC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extLst>
            </c:dLbl>
            <c:numFmt formatCode="#,##0.0" sourceLinked="0"/>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im privaten Bereich</c:v>
                </c:pt>
                <c:pt idx="1">
                  <c:v>im Verein/ Verband/ Jugendgruppe</c:v>
                </c:pt>
                <c:pt idx="2">
                  <c:v>in Schule/ Ausbildung/ Arbeit</c:v>
                </c:pt>
                <c:pt idx="3">
                  <c:v>im Internet</c:v>
                </c:pt>
                <c:pt idx="4">
                  <c:v>in der Öffentlichkeit</c:v>
                </c:pt>
              </c:strCache>
            </c:strRef>
          </c:cat>
          <c:val>
            <c:numRef>
              <c:f>Tabelle1!$B$2:$B$6</c:f>
              <c:numCache>
                <c:formatCode>General</c:formatCode>
                <c:ptCount val="5"/>
                <c:pt idx="0">
                  <c:v>0.8</c:v>
                </c:pt>
                <c:pt idx="2">
                  <c:v>0.8</c:v>
                </c:pt>
                <c:pt idx="3">
                  <c:v>0.8</c:v>
                </c:pt>
                <c:pt idx="4">
                  <c:v>1.8</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im privaten Bereich</c:v>
                </c:pt>
                <c:pt idx="1">
                  <c:v>im Verein/ Verband/ Jugendgruppe</c:v>
                </c:pt>
                <c:pt idx="2">
                  <c:v>in Schule/ Ausbildung/ Arbeit</c:v>
                </c:pt>
                <c:pt idx="3">
                  <c:v>im Internet</c:v>
                </c:pt>
                <c:pt idx="4">
                  <c:v>in der Öffentlichkeit</c:v>
                </c:pt>
              </c:strCache>
            </c:strRef>
          </c:cat>
          <c:val>
            <c:numRef>
              <c:f>Tabelle1!$C$2:$C$6</c:f>
              <c:numCache>
                <c:formatCode>General</c:formatCode>
                <c:ptCount val="5"/>
                <c:pt idx="0">
                  <c:v>3.8</c:v>
                </c:pt>
                <c:pt idx="1">
                  <c:v>0.8</c:v>
                </c:pt>
                <c:pt idx="2">
                  <c:v>2.6</c:v>
                </c:pt>
                <c:pt idx="3">
                  <c:v>9.1</c:v>
                </c:pt>
                <c:pt idx="4">
                  <c:v>8.1</c:v>
                </c:pt>
              </c:numCache>
            </c:numRef>
          </c:val>
        </c:ser>
        <c:dLbls>
          <c:showLegendKey val="0"/>
          <c:showVal val="1"/>
          <c:showCatName val="0"/>
          <c:showSerName val="0"/>
          <c:showPercent val="0"/>
          <c:showBubbleSize val="0"/>
        </c:dLbls>
        <c:gapWidth val="50"/>
        <c:shape val="box"/>
        <c:axId val="380813488"/>
        <c:axId val="380806040"/>
        <c:axId val="0"/>
      </c:bar3DChart>
      <c:catAx>
        <c:axId val="380813488"/>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80806040"/>
        <c:crosses val="autoZero"/>
        <c:auto val="1"/>
        <c:lblAlgn val="ctr"/>
        <c:lblOffset val="100"/>
        <c:noMultiLvlLbl val="0"/>
      </c:catAx>
      <c:valAx>
        <c:axId val="380806040"/>
        <c:scaling>
          <c:orientation val="minMax"/>
          <c:max val="25"/>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80813488"/>
        <c:crosses val="autoZero"/>
        <c:crossBetween val="between"/>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gerne hier</c:v>
                </c:pt>
                <c:pt idx="1">
                  <c:v>komme kaum weg</c:v>
                </c:pt>
              </c:strCache>
            </c:strRef>
          </c:cat>
          <c:val>
            <c:numRef>
              <c:f>Tabelle1!$B$2:$B$3</c:f>
              <c:numCache>
                <c:formatCode>General</c:formatCode>
                <c:ptCount val="2"/>
                <c:pt idx="0">
                  <c:v>77</c:v>
                </c:pt>
                <c:pt idx="1">
                  <c:v>23</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gerne hier</c:v>
                </c:pt>
                <c:pt idx="1">
                  <c:v>komme kaum weg</c:v>
                </c:pt>
              </c:strCache>
            </c:strRef>
          </c:cat>
          <c:val>
            <c:numRef>
              <c:f>Tabelle1!$C$2:$C$3</c:f>
              <c:numCache>
                <c:formatCode>General</c:formatCode>
                <c:ptCount val="2"/>
                <c:pt idx="0">
                  <c:v>62.3</c:v>
                </c:pt>
                <c:pt idx="1">
                  <c:v>37.700000000000003</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gerne hier</c:v>
                </c:pt>
                <c:pt idx="1">
                  <c:v>komme kaum weg</c:v>
                </c:pt>
              </c:strCache>
            </c:strRef>
          </c:cat>
          <c:val>
            <c:numRef>
              <c:f>Tabelle1!$D$2:$D$3</c:f>
              <c:numCache>
                <c:formatCode>General</c:formatCode>
                <c:ptCount val="2"/>
                <c:pt idx="0">
                  <c:v>83.7</c:v>
                </c:pt>
                <c:pt idx="1">
                  <c:v>16.3</c:v>
                </c:pt>
              </c:numCache>
            </c:numRef>
          </c:val>
        </c:ser>
        <c:dLbls>
          <c:showLegendKey val="0"/>
          <c:showVal val="1"/>
          <c:showCatName val="0"/>
          <c:showSerName val="0"/>
          <c:showPercent val="0"/>
          <c:showBubbleSize val="0"/>
        </c:dLbls>
        <c:gapWidth val="100"/>
        <c:shape val="box"/>
        <c:axId val="58392320"/>
        <c:axId val="310137280"/>
        <c:axId val="0"/>
      </c:bar3DChart>
      <c:catAx>
        <c:axId val="58392320"/>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10137280"/>
        <c:crosses val="autoZero"/>
        <c:auto val="1"/>
        <c:lblAlgn val="ctr"/>
        <c:lblOffset val="100"/>
        <c:noMultiLvlLbl val="0"/>
      </c:catAx>
      <c:valAx>
        <c:axId val="310137280"/>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58392320"/>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31980309802193208"/>
          <c:y val="2.8116843700136378E-2"/>
          <c:w val="0.61996116944219404"/>
          <c:h val="0.86989146938584927"/>
        </c:manualLayout>
      </c:layout>
      <c:bar3DChart>
        <c:barDir val="bar"/>
        <c:grouping val="clustered"/>
        <c:varyColors val="0"/>
        <c:ser>
          <c:idx val="0"/>
          <c:order val="0"/>
          <c:tx>
            <c:strRef>
              <c:f>Tabelle1!$B$1</c:f>
              <c:strCache>
                <c:ptCount val="1"/>
                <c:pt idx="0">
                  <c:v>Spalte2</c:v>
                </c:pt>
              </c:strCache>
            </c:strRef>
          </c:tx>
          <c:spPr>
            <a:solidFill>
              <a:srgbClr val="3366FF"/>
            </a:solidFill>
          </c:spPr>
          <c:invertIfNegative val="0"/>
          <c:dLbls>
            <c:dLbl>
              <c:idx val="0"/>
              <c:layout>
                <c:manualLayout>
                  <c:x val="1.387411009430446E-2"/>
                  <c:y val="-2.4842592592592594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2046448508153241E-2"/>
                  <c:y val="2.4840277777777777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8.2699528117925903E-3"/>
                  <c:y val="4.5578703703703704E-4"/>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Tabelle1!$A$2:$A$8</c:f>
              <c:strCache>
                <c:ptCount val="7"/>
                <c:pt idx="0">
                  <c:v>Freiwilligendienst</c:v>
                </c:pt>
                <c:pt idx="1">
                  <c:v>Arbeitslosigkeit</c:v>
                </c:pt>
                <c:pt idx="2">
                  <c:v>Sonstiges</c:v>
                </c:pt>
                <c:pt idx="3">
                  <c:v>Berufstätigkeit</c:v>
                </c:pt>
                <c:pt idx="4">
                  <c:v>Studium</c:v>
                </c:pt>
                <c:pt idx="5">
                  <c:v>Berufsausbildung/ Lehre</c:v>
                </c:pt>
                <c:pt idx="6">
                  <c:v>Schulbesuch</c:v>
                </c:pt>
              </c:strCache>
            </c:strRef>
          </c:cat>
          <c:val>
            <c:numRef>
              <c:f>Tabelle1!$B$2:$B$8</c:f>
              <c:numCache>
                <c:formatCode>###0.0</c:formatCode>
                <c:ptCount val="7"/>
                <c:pt idx="0">
                  <c:v>1.1000000000000001</c:v>
                </c:pt>
                <c:pt idx="1">
                  <c:v>1.4</c:v>
                </c:pt>
                <c:pt idx="2">
                  <c:v>1.9</c:v>
                </c:pt>
                <c:pt idx="3">
                  <c:v>7</c:v>
                </c:pt>
                <c:pt idx="4">
                  <c:v>7</c:v>
                </c:pt>
                <c:pt idx="5">
                  <c:v>19.600000000000001</c:v>
                </c:pt>
                <c:pt idx="6">
                  <c:v>62.1</c:v>
                </c:pt>
              </c:numCache>
            </c:numRef>
          </c:val>
        </c:ser>
        <c:dLbls>
          <c:showLegendKey val="0"/>
          <c:showVal val="1"/>
          <c:showCatName val="0"/>
          <c:showSerName val="0"/>
          <c:showPercent val="0"/>
          <c:showBubbleSize val="0"/>
        </c:dLbls>
        <c:gapWidth val="50"/>
        <c:shape val="box"/>
        <c:axId val="380831520"/>
        <c:axId val="380831912"/>
        <c:axId val="0"/>
      </c:bar3DChart>
      <c:catAx>
        <c:axId val="380831520"/>
        <c:scaling>
          <c:orientation val="minMax"/>
        </c:scaling>
        <c:delete val="0"/>
        <c:axPos val="l"/>
        <c:numFmt formatCode="General" sourceLinked="1"/>
        <c:majorTickMark val="out"/>
        <c:minorTickMark val="none"/>
        <c:tickLblPos val="nextTo"/>
        <c:spPr>
          <a:ln>
            <a:solidFill>
              <a:schemeClr val="tx2">
                <a:lumMod val="75000"/>
              </a:schemeClr>
            </a:solidFill>
          </a:ln>
        </c:spPr>
        <c:txPr>
          <a:bodyPr/>
          <a:lstStyle/>
          <a:p>
            <a:pPr>
              <a:defRPr sz="1800" b="1">
                <a:solidFill>
                  <a:schemeClr val="tx2">
                    <a:lumMod val="75000"/>
                  </a:schemeClr>
                </a:solidFill>
              </a:defRPr>
            </a:pPr>
            <a:endParaRPr lang="de-DE"/>
          </a:p>
        </c:txPr>
        <c:crossAx val="380831912"/>
        <c:crosses val="autoZero"/>
        <c:auto val="1"/>
        <c:lblAlgn val="ctr"/>
        <c:lblOffset val="100"/>
        <c:noMultiLvlLbl val="0"/>
      </c:catAx>
      <c:valAx>
        <c:axId val="380831912"/>
        <c:scaling>
          <c:orientation val="minMax"/>
          <c:min val="0"/>
        </c:scaling>
        <c:delete val="0"/>
        <c:axPos val="b"/>
        <c:majorGridlines>
          <c:spPr>
            <a:ln>
              <a:solidFill>
                <a:schemeClr val="bg1">
                  <a:lumMod val="65000"/>
                </a:schemeClr>
              </a:solidFill>
            </a:ln>
          </c:spPr>
        </c:majorGridlines>
        <c:numFmt formatCode="General" sourceLinked="0"/>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380831520"/>
        <c:crosses val="autoZero"/>
        <c:crossBetween val="between"/>
        <c:majorUnit val="10"/>
      </c:valAx>
    </c:plotArea>
    <c:plotVisOnly val="1"/>
    <c:dispBlanksAs val="gap"/>
    <c:showDLblsOverMax val="0"/>
  </c:chart>
  <c:txPr>
    <a:bodyPr/>
    <a:lstStyle/>
    <a:p>
      <a:pPr>
        <a:defRPr sz="1800"/>
      </a:pPr>
      <a:endParaRPr lang="de-DE"/>
    </a:p>
  </c:txPr>
  <c:externalData r:id="rId1">
    <c:autoUpdate val="0"/>
  </c:externalData>
  <c:userShapes r:id="rId2"/>
</c:chartSpace>
</file>

<file path=ppt/charts/chart29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31980309802193208"/>
          <c:y val="0.11569861111111111"/>
          <c:w val="0.61996116944219404"/>
          <c:h val="0.78169699074074073"/>
        </c:manualLayout>
      </c:layout>
      <c:bar3DChart>
        <c:barDir val="bar"/>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387411009430446E-2"/>
                  <c:y val="-2.4842592592592594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2046448508153241E-2"/>
                  <c:y val="2.4840277777777777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8.2699528117925903E-3"/>
                  <c:y val="4.5578703703703704E-4"/>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nchor="t" anchorCtr="1"/>
              <a:lstStyle/>
              <a:p>
                <a:pPr>
                  <a:defRPr sz="1600" b="1">
                    <a:solidFill>
                      <a:srgbClr val="17375E"/>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Tabelle1!$A$2:$A$8</c:f>
              <c:strCache>
                <c:ptCount val="7"/>
                <c:pt idx="0">
                  <c:v>Freiwilligendienst</c:v>
                </c:pt>
                <c:pt idx="1">
                  <c:v>Arbeitslosigkeit</c:v>
                </c:pt>
                <c:pt idx="2">
                  <c:v>Sonstiges</c:v>
                </c:pt>
                <c:pt idx="3">
                  <c:v>Berufstätigkeit</c:v>
                </c:pt>
                <c:pt idx="4">
                  <c:v>Studium</c:v>
                </c:pt>
                <c:pt idx="5">
                  <c:v>Berufsausbildung/ Lehre</c:v>
                </c:pt>
                <c:pt idx="6">
                  <c:v>Schulbesuch</c:v>
                </c:pt>
              </c:strCache>
            </c:strRef>
          </c:cat>
          <c:val>
            <c:numRef>
              <c:f>Tabelle1!$B$2:$B$8</c:f>
              <c:numCache>
                <c:formatCode>###0.0</c:formatCode>
                <c:ptCount val="7"/>
                <c:pt idx="0">
                  <c:v>1.1000000000000001</c:v>
                </c:pt>
                <c:pt idx="1">
                  <c:v>1.8</c:v>
                </c:pt>
                <c:pt idx="2">
                  <c:v>2.2999999999999998</c:v>
                </c:pt>
                <c:pt idx="3">
                  <c:v>8.6999999999999993</c:v>
                </c:pt>
                <c:pt idx="4">
                  <c:v>6.7</c:v>
                </c:pt>
                <c:pt idx="5">
                  <c:v>18.5</c:v>
                </c:pt>
                <c:pt idx="6">
                  <c:v>60.8</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txPr>
              <a:bodyPr/>
              <a:lstStyle/>
              <a:p>
                <a:pPr>
                  <a:defRPr sz="1600" b="1">
                    <a:solidFill>
                      <a:srgbClr val="17375E"/>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Tabelle1!$A$2:$A$8</c:f>
              <c:strCache>
                <c:ptCount val="7"/>
                <c:pt idx="0">
                  <c:v>Freiwilligendienst</c:v>
                </c:pt>
                <c:pt idx="1">
                  <c:v>Arbeitslosigkeit</c:v>
                </c:pt>
                <c:pt idx="2">
                  <c:v>Sonstiges</c:v>
                </c:pt>
                <c:pt idx="3">
                  <c:v>Berufstätigkeit</c:v>
                </c:pt>
                <c:pt idx="4">
                  <c:v>Studium</c:v>
                </c:pt>
                <c:pt idx="5">
                  <c:v>Berufsausbildung/ Lehre</c:v>
                </c:pt>
                <c:pt idx="6">
                  <c:v>Schulbesuch</c:v>
                </c:pt>
              </c:strCache>
            </c:strRef>
          </c:cat>
          <c:val>
            <c:numRef>
              <c:f>Tabelle1!$C$2:$C$8</c:f>
              <c:numCache>
                <c:formatCode>General</c:formatCode>
                <c:ptCount val="7"/>
                <c:pt idx="0">
                  <c:v>1</c:v>
                </c:pt>
                <c:pt idx="1">
                  <c:v>0.8</c:v>
                </c:pt>
                <c:pt idx="2">
                  <c:v>1.7</c:v>
                </c:pt>
                <c:pt idx="3">
                  <c:v>5.3</c:v>
                </c:pt>
                <c:pt idx="4">
                  <c:v>7.1</c:v>
                </c:pt>
                <c:pt idx="5">
                  <c:v>20.8</c:v>
                </c:pt>
                <c:pt idx="6">
                  <c:v>63.4</c:v>
                </c:pt>
              </c:numCache>
            </c:numRef>
          </c:val>
        </c:ser>
        <c:dLbls>
          <c:showLegendKey val="0"/>
          <c:showVal val="1"/>
          <c:showCatName val="0"/>
          <c:showSerName val="0"/>
          <c:showPercent val="0"/>
          <c:showBubbleSize val="0"/>
        </c:dLbls>
        <c:gapWidth val="50"/>
        <c:shape val="box"/>
        <c:axId val="380832696"/>
        <c:axId val="380833088"/>
        <c:axId val="0"/>
      </c:bar3DChart>
      <c:catAx>
        <c:axId val="380832696"/>
        <c:scaling>
          <c:orientation val="minMax"/>
        </c:scaling>
        <c:delete val="0"/>
        <c:axPos val="l"/>
        <c:numFmt formatCode="General" sourceLinked="1"/>
        <c:majorTickMark val="out"/>
        <c:minorTickMark val="none"/>
        <c:tickLblPos val="nextTo"/>
        <c:spPr>
          <a:ln>
            <a:solidFill>
              <a:schemeClr val="tx2">
                <a:lumMod val="75000"/>
              </a:schemeClr>
            </a:solidFill>
          </a:ln>
        </c:spPr>
        <c:txPr>
          <a:bodyPr/>
          <a:lstStyle/>
          <a:p>
            <a:pPr>
              <a:defRPr sz="1800" b="1">
                <a:solidFill>
                  <a:schemeClr val="tx2">
                    <a:lumMod val="75000"/>
                  </a:schemeClr>
                </a:solidFill>
              </a:defRPr>
            </a:pPr>
            <a:endParaRPr lang="de-DE"/>
          </a:p>
        </c:txPr>
        <c:crossAx val="380833088"/>
        <c:crosses val="autoZero"/>
        <c:auto val="1"/>
        <c:lblAlgn val="ctr"/>
        <c:lblOffset val="100"/>
        <c:noMultiLvlLbl val="0"/>
      </c:catAx>
      <c:valAx>
        <c:axId val="380833088"/>
        <c:scaling>
          <c:orientation val="minMax"/>
          <c:min val="0"/>
        </c:scaling>
        <c:delete val="0"/>
        <c:axPos val="b"/>
        <c:majorGridlines>
          <c:spPr>
            <a:ln>
              <a:solidFill>
                <a:schemeClr val="bg1">
                  <a:lumMod val="65000"/>
                </a:schemeClr>
              </a:solidFill>
            </a:ln>
          </c:spPr>
        </c:majorGridlines>
        <c:numFmt formatCode="General" sourceLinked="0"/>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380832696"/>
        <c:crosses val="autoZero"/>
        <c:crossBetween val="between"/>
        <c:majorUnit val="10"/>
      </c:valAx>
    </c:plotArea>
    <c:legend>
      <c:legendPos val="t"/>
      <c:layout>
        <c:manualLayout>
          <c:xMode val="edge"/>
          <c:yMode val="edge"/>
          <c:x val="0.43491869784148851"/>
          <c:y val="1.7638888888888888E-2"/>
          <c:w val="0.37506911295092515"/>
          <c:h val="8.1595138888888891E-2"/>
        </c:manualLayout>
      </c:layout>
      <c:overlay val="0"/>
      <c:txPr>
        <a:bodyPr/>
        <a:lstStyle/>
        <a:p>
          <a:pPr>
            <a:defRPr b="1">
              <a:solidFill>
                <a:srgbClr val="17375E"/>
              </a:solidFill>
            </a:defRPr>
          </a:pPr>
          <a:endParaRPr lang="de-DE"/>
        </a:p>
      </c:txPr>
    </c:legend>
    <c:plotVisOnly val="1"/>
    <c:dispBlanksAs val="gap"/>
    <c:showDLblsOverMax val="0"/>
  </c:chart>
  <c:txPr>
    <a:bodyPr/>
    <a:lstStyle/>
    <a:p>
      <a:pPr>
        <a:defRPr sz="1800"/>
      </a:pPr>
      <a:endParaRPr lang="de-DE"/>
    </a:p>
  </c:txPr>
  <c:externalData r:id="rId1">
    <c:autoUpdate val="0"/>
  </c:externalData>
  <c:userShapes r:id="rId2"/>
</c:chartSpace>
</file>

<file path=ppt/charts/chart29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37097759747408532"/>
          <c:y val="0.11569861111111111"/>
          <c:w val="0.56878670613648175"/>
          <c:h val="0.78169699074074073"/>
        </c:manualLayout>
      </c:layout>
      <c:bar3DChart>
        <c:barDir val="bar"/>
        <c:grouping val="clustered"/>
        <c:varyColors val="0"/>
        <c:ser>
          <c:idx val="0"/>
          <c:order val="0"/>
          <c:tx>
            <c:strRef>
              <c:f>Tabelle1!$B$1</c:f>
              <c:strCache>
                <c:ptCount val="1"/>
                <c:pt idx="0">
                  <c:v>12-14 Jahre</c:v>
                </c:pt>
              </c:strCache>
            </c:strRef>
          </c:tx>
          <c:spPr>
            <a:solidFill>
              <a:srgbClr val="FFC000"/>
            </a:solidFill>
          </c:spPr>
          <c:invertIfNegative val="0"/>
          <c:dLbls>
            <c:dLbl>
              <c:idx val="0"/>
              <c:layout>
                <c:manualLayout>
                  <c:x val="1.387411009430446E-2"/>
                  <c:y val="-2.4842592592592594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2046448508153241E-2"/>
                  <c:y val="2.4840277777777777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8.2699528117925903E-3"/>
                  <c:y val="4.5578703703703704E-4"/>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nchor="t" anchorCtr="1"/>
              <a:lstStyle/>
              <a:p>
                <a:pPr>
                  <a:defRPr sz="1400" b="1">
                    <a:solidFill>
                      <a:srgbClr val="17375E"/>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Tabelle1!$A$2:$A$8</c:f>
              <c:strCache>
                <c:ptCount val="7"/>
                <c:pt idx="0">
                  <c:v>Freiwilligendienst</c:v>
                </c:pt>
                <c:pt idx="1">
                  <c:v>Arbeitslosigkeit</c:v>
                </c:pt>
                <c:pt idx="2">
                  <c:v>Sonstiges</c:v>
                </c:pt>
                <c:pt idx="3">
                  <c:v>Berufstätigkeit</c:v>
                </c:pt>
                <c:pt idx="4">
                  <c:v>Studium</c:v>
                </c:pt>
                <c:pt idx="5">
                  <c:v>Berufsausbildung/ Lehre</c:v>
                </c:pt>
                <c:pt idx="6">
                  <c:v>Schulbesuch</c:v>
                </c:pt>
              </c:strCache>
            </c:strRef>
          </c:cat>
          <c:val>
            <c:numRef>
              <c:f>Tabelle1!$B$2:$B$8</c:f>
              <c:numCache>
                <c:formatCode>###0.0</c:formatCode>
                <c:ptCount val="7"/>
                <c:pt idx="0">
                  <c:v>0.3</c:v>
                </c:pt>
                <c:pt idx="1">
                  <c:v>0</c:v>
                </c:pt>
                <c:pt idx="2">
                  <c:v>0.8</c:v>
                </c:pt>
                <c:pt idx="3">
                  <c:v>0</c:v>
                </c:pt>
                <c:pt idx="4">
                  <c:v>0</c:v>
                </c:pt>
                <c:pt idx="5">
                  <c:v>0</c:v>
                </c:pt>
                <c:pt idx="6">
                  <c:v>98.9</c:v>
                </c:pt>
              </c:numCache>
            </c:numRef>
          </c:val>
        </c:ser>
        <c:ser>
          <c:idx val="1"/>
          <c:order val="1"/>
          <c:tx>
            <c:strRef>
              <c:f>Tabelle1!$C$1</c:f>
              <c:strCache>
                <c:ptCount val="1"/>
                <c:pt idx="0">
                  <c:v>15-17 Jahre</c:v>
                </c:pt>
              </c:strCache>
            </c:strRef>
          </c:tx>
          <c:spPr>
            <a:solidFill>
              <a:schemeClr val="accent6">
                <a:lumMod val="75000"/>
              </a:schemeClr>
            </a:solidFill>
          </c:spPr>
          <c:invertIfNegative val="0"/>
          <c:dLbls>
            <c:spPr>
              <a:noFill/>
              <a:ln>
                <a:noFill/>
              </a:ln>
              <a:effectLst/>
            </c:spPr>
            <c:txPr>
              <a:bodyPr/>
              <a:lstStyle/>
              <a:p>
                <a:pPr>
                  <a:defRPr sz="1400" b="1">
                    <a:solidFill>
                      <a:srgbClr val="17375E"/>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Tabelle1!$A$2:$A$8</c:f>
              <c:strCache>
                <c:ptCount val="7"/>
                <c:pt idx="0">
                  <c:v>Freiwilligendienst</c:v>
                </c:pt>
                <c:pt idx="1">
                  <c:v>Arbeitslosigkeit</c:v>
                </c:pt>
                <c:pt idx="2">
                  <c:v>Sonstiges</c:v>
                </c:pt>
                <c:pt idx="3">
                  <c:v>Berufstätigkeit</c:v>
                </c:pt>
                <c:pt idx="4">
                  <c:v>Studium</c:v>
                </c:pt>
                <c:pt idx="5">
                  <c:v>Berufsausbildung/ Lehre</c:v>
                </c:pt>
                <c:pt idx="6">
                  <c:v>Schulbesuch</c:v>
                </c:pt>
              </c:strCache>
            </c:strRef>
          </c:cat>
          <c:val>
            <c:numRef>
              <c:f>Tabelle1!$C$2:$C$8</c:f>
              <c:numCache>
                <c:formatCode>General</c:formatCode>
                <c:ptCount val="7"/>
                <c:pt idx="0">
                  <c:v>0.3</c:v>
                </c:pt>
                <c:pt idx="1">
                  <c:v>0.6</c:v>
                </c:pt>
                <c:pt idx="2">
                  <c:v>1.1000000000000001</c:v>
                </c:pt>
                <c:pt idx="3">
                  <c:v>0.3</c:v>
                </c:pt>
                <c:pt idx="4">
                  <c:v>0</c:v>
                </c:pt>
                <c:pt idx="5">
                  <c:v>18.899999999999999</c:v>
                </c:pt>
                <c:pt idx="6">
                  <c:v>78.8</c:v>
                </c:pt>
              </c:numCache>
            </c:numRef>
          </c:val>
        </c:ser>
        <c:ser>
          <c:idx val="2"/>
          <c:order val="2"/>
          <c:tx>
            <c:strRef>
              <c:f>Tabelle1!$D$1</c:f>
              <c:strCache>
                <c:ptCount val="1"/>
                <c:pt idx="0">
                  <c:v>18-21 Jahre</c:v>
                </c:pt>
              </c:strCache>
            </c:strRef>
          </c:tx>
          <c:spPr>
            <a:solidFill>
              <a:schemeClr val="accent2">
                <a:lumMod val="75000"/>
              </a:schemeClr>
            </a:solidFill>
          </c:spPr>
          <c:invertIfNegative val="0"/>
          <c:dLbls>
            <c:spPr>
              <a:noFill/>
              <a:ln>
                <a:noFill/>
              </a:ln>
              <a:effectLst/>
            </c:spPr>
            <c:txPr>
              <a:bodyPr/>
              <a:lstStyle/>
              <a:p>
                <a:pPr>
                  <a:defRPr sz="1400" b="1">
                    <a:solidFill>
                      <a:srgbClr val="17375E"/>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Tabelle1!$A$2:$A$8</c:f>
              <c:strCache>
                <c:ptCount val="7"/>
                <c:pt idx="0">
                  <c:v>Freiwilligendienst</c:v>
                </c:pt>
                <c:pt idx="1">
                  <c:v>Arbeitslosigkeit</c:v>
                </c:pt>
                <c:pt idx="2">
                  <c:v>Sonstiges</c:v>
                </c:pt>
                <c:pt idx="3">
                  <c:v>Berufstätigkeit</c:v>
                </c:pt>
                <c:pt idx="4">
                  <c:v>Studium</c:v>
                </c:pt>
                <c:pt idx="5">
                  <c:v>Berufsausbildung/ Lehre</c:v>
                </c:pt>
                <c:pt idx="6">
                  <c:v>Schulbesuch</c:v>
                </c:pt>
              </c:strCache>
            </c:strRef>
          </c:cat>
          <c:val>
            <c:numRef>
              <c:f>Tabelle1!$D$2:$D$8</c:f>
              <c:numCache>
                <c:formatCode>General</c:formatCode>
                <c:ptCount val="7"/>
                <c:pt idx="0">
                  <c:v>2</c:v>
                </c:pt>
                <c:pt idx="1">
                  <c:v>2.8</c:v>
                </c:pt>
                <c:pt idx="2">
                  <c:v>3.4</c:v>
                </c:pt>
                <c:pt idx="3">
                  <c:v>16.600000000000001</c:v>
                </c:pt>
                <c:pt idx="4">
                  <c:v>16.8</c:v>
                </c:pt>
                <c:pt idx="5">
                  <c:v>34.1</c:v>
                </c:pt>
                <c:pt idx="6">
                  <c:v>24.4</c:v>
                </c:pt>
              </c:numCache>
            </c:numRef>
          </c:val>
        </c:ser>
        <c:dLbls>
          <c:showLegendKey val="0"/>
          <c:showVal val="1"/>
          <c:showCatName val="0"/>
          <c:showSerName val="0"/>
          <c:showPercent val="0"/>
          <c:showBubbleSize val="0"/>
        </c:dLbls>
        <c:gapWidth val="50"/>
        <c:shape val="box"/>
        <c:axId val="380833872"/>
        <c:axId val="380834264"/>
        <c:axId val="0"/>
      </c:bar3DChart>
      <c:catAx>
        <c:axId val="380833872"/>
        <c:scaling>
          <c:orientation val="minMax"/>
        </c:scaling>
        <c:delete val="0"/>
        <c:axPos val="l"/>
        <c:numFmt formatCode="General" sourceLinked="1"/>
        <c:majorTickMark val="out"/>
        <c:minorTickMark val="none"/>
        <c:tickLblPos val="nextTo"/>
        <c:spPr>
          <a:ln>
            <a:solidFill>
              <a:schemeClr val="tx2">
                <a:lumMod val="75000"/>
              </a:schemeClr>
            </a:solidFill>
          </a:ln>
        </c:spPr>
        <c:txPr>
          <a:bodyPr/>
          <a:lstStyle/>
          <a:p>
            <a:pPr>
              <a:defRPr sz="1800" b="1">
                <a:solidFill>
                  <a:schemeClr val="tx2">
                    <a:lumMod val="75000"/>
                  </a:schemeClr>
                </a:solidFill>
              </a:defRPr>
            </a:pPr>
            <a:endParaRPr lang="de-DE"/>
          </a:p>
        </c:txPr>
        <c:crossAx val="380834264"/>
        <c:crosses val="autoZero"/>
        <c:auto val="1"/>
        <c:lblAlgn val="ctr"/>
        <c:lblOffset val="100"/>
        <c:noMultiLvlLbl val="0"/>
      </c:catAx>
      <c:valAx>
        <c:axId val="380834264"/>
        <c:scaling>
          <c:orientation val="minMax"/>
        </c:scaling>
        <c:delete val="0"/>
        <c:axPos val="b"/>
        <c:majorGridlines>
          <c:spPr>
            <a:ln>
              <a:solidFill>
                <a:schemeClr val="bg1">
                  <a:lumMod val="65000"/>
                </a:schemeClr>
              </a:solidFill>
            </a:ln>
          </c:spPr>
        </c:majorGridlines>
        <c:numFmt formatCode="General" sourceLinked="0"/>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380833872"/>
        <c:crosses val="autoZero"/>
        <c:crossBetween val="between"/>
        <c:majorUnit val="20"/>
      </c:valAx>
    </c:plotArea>
    <c:legend>
      <c:legendPos val="t"/>
      <c:layout/>
      <c:overlay val="0"/>
      <c:txPr>
        <a:bodyPr/>
        <a:lstStyle/>
        <a:p>
          <a:pPr>
            <a:defRPr b="1">
              <a:solidFill>
                <a:srgbClr val="17375E"/>
              </a:solidFill>
            </a:defRPr>
          </a:pPr>
          <a:endParaRPr lang="de-DE"/>
        </a:p>
      </c:txPr>
    </c:legend>
    <c:plotVisOnly val="1"/>
    <c:dispBlanksAs val="gap"/>
    <c:showDLblsOverMax val="0"/>
  </c:chart>
  <c:txPr>
    <a:bodyPr/>
    <a:lstStyle/>
    <a:p>
      <a:pPr>
        <a:defRPr sz="1800"/>
      </a:pPr>
      <a:endParaRPr lang="de-DE"/>
    </a:p>
  </c:txPr>
  <c:externalData r:id="rId1">
    <c:autoUpdate val="0"/>
  </c:externalData>
  <c:userShapes r:id="rId2"/>
</c:chartSpace>
</file>

<file path=ppt/charts/chart29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31980309802193208"/>
          <c:y val="2.8116843700136378E-2"/>
          <c:w val="0.61996116944219404"/>
          <c:h val="0.86989146938584927"/>
        </c:manualLayout>
      </c:layout>
      <c:bar3DChart>
        <c:barDir val="bar"/>
        <c:grouping val="stacked"/>
        <c:varyColors val="0"/>
        <c:ser>
          <c:idx val="0"/>
          <c:order val="0"/>
          <c:tx>
            <c:strRef>
              <c:f>Tabelle1!$B$1</c:f>
              <c:strCache>
                <c:ptCount val="1"/>
                <c:pt idx="0">
                  <c:v>Spalte2</c:v>
                </c:pt>
              </c:strCache>
            </c:strRef>
          </c:tx>
          <c:spPr>
            <a:solidFill>
              <a:srgbClr val="3366FF"/>
            </a:solidFill>
          </c:spPr>
          <c:invertIfNegative val="0"/>
          <c:dLbls>
            <c:dLbl>
              <c:idx val="0"/>
              <c:layout>
                <c:manualLayout>
                  <c:x val="4.6771981373457394E-2"/>
                  <c:y val="-2.484074539448668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4.6771981373457394E-2"/>
                  <c:y val="2.484074539448577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4.482314881623E-2"/>
                  <c:y val="-2.484074539448668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7.7161565381624261E-2"/>
                  <c:y val="-1.763692923008554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7.7161565381624261E-2"/>
                  <c:y val="-8.8184646150427735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numFmt formatCode="#,##0.0" sourceLinked="0"/>
              <c:spPr/>
              <c:txPr>
                <a:bodyPr/>
                <a:lstStyle/>
                <a:p>
                  <a:pPr>
                    <a:defRPr>
                      <a:solidFill>
                        <a:schemeClr val="bg1"/>
                      </a:solidFill>
                    </a:defRPr>
                  </a:pPr>
                  <a:endParaRPr lang="de-DE"/>
                </a:p>
              </c:txPr>
              <c:showLegendKey val="0"/>
              <c:showVal val="1"/>
              <c:showCatName val="0"/>
              <c:showSerName val="0"/>
              <c:showPercent val="0"/>
              <c:showBubbleSize val="0"/>
            </c:dLbl>
            <c:dLbl>
              <c:idx val="6"/>
              <c:numFmt formatCode="#,##0.0" sourceLinked="0"/>
              <c:spPr/>
              <c:txPr>
                <a:bodyPr/>
                <a:lstStyle/>
                <a:p>
                  <a:pPr>
                    <a:defRPr>
                      <a:solidFill>
                        <a:schemeClr val="bg1"/>
                      </a:solidFill>
                    </a:defRPr>
                  </a:pPr>
                  <a:endParaRPr lang="de-DE"/>
                </a:p>
              </c:txPr>
              <c:showLegendKey val="0"/>
              <c:showVal val="1"/>
              <c:showCatName val="0"/>
              <c:showSerName val="0"/>
              <c:showPercent val="0"/>
              <c:showBubbleSize val="0"/>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Tabelle1!$A$2:$A$8</c:f>
              <c:strCache>
                <c:ptCount val="7"/>
                <c:pt idx="0">
                  <c:v>Freiwilligendienst</c:v>
                </c:pt>
                <c:pt idx="1">
                  <c:v>Arbeitslosigkeit</c:v>
                </c:pt>
                <c:pt idx="2">
                  <c:v>Sonstiges</c:v>
                </c:pt>
                <c:pt idx="3">
                  <c:v>Berufstätigkeit</c:v>
                </c:pt>
                <c:pt idx="4">
                  <c:v>Studium</c:v>
                </c:pt>
                <c:pt idx="5">
                  <c:v>Berufsausbildung/ Lehre</c:v>
                </c:pt>
                <c:pt idx="6">
                  <c:v>Schulbesuch</c:v>
                </c:pt>
              </c:strCache>
            </c:strRef>
          </c:cat>
          <c:val>
            <c:numRef>
              <c:f>Tabelle1!$B$2:$B$8</c:f>
              <c:numCache>
                <c:formatCode>###0.0</c:formatCode>
                <c:ptCount val="7"/>
                <c:pt idx="0">
                  <c:v>1.1000000000000001</c:v>
                </c:pt>
                <c:pt idx="1">
                  <c:v>1.4</c:v>
                </c:pt>
                <c:pt idx="2">
                  <c:v>1.9</c:v>
                </c:pt>
                <c:pt idx="3">
                  <c:v>7</c:v>
                </c:pt>
                <c:pt idx="4">
                  <c:v>7</c:v>
                </c:pt>
                <c:pt idx="5">
                  <c:v>19.600000000000001</c:v>
                </c:pt>
                <c:pt idx="6">
                  <c:v>62.1</c:v>
                </c:pt>
              </c:numCache>
            </c:numRef>
          </c:val>
        </c:ser>
        <c:dLbls>
          <c:showLegendKey val="0"/>
          <c:showVal val="1"/>
          <c:showCatName val="0"/>
          <c:showSerName val="0"/>
          <c:showPercent val="0"/>
          <c:showBubbleSize val="0"/>
        </c:dLbls>
        <c:gapWidth val="50"/>
        <c:shape val="box"/>
        <c:axId val="380823680"/>
        <c:axId val="380823288"/>
        <c:axId val="0"/>
      </c:bar3DChart>
      <c:catAx>
        <c:axId val="380823680"/>
        <c:scaling>
          <c:orientation val="minMax"/>
        </c:scaling>
        <c:delete val="0"/>
        <c:axPos val="l"/>
        <c:numFmt formatCode="General" sourceLinked="1"/>
        <c:majorTickMark val="out"/>
        <c:minorTickMark val="none"/>
        <c:tickLblPos val="nextTo"/>
        <c:spPr>
          <a:ln>
            <a:solidFill>
              <a:schemeClr val="tx2">
                <a:lumMod val="75000"/>
              </a:schemeClr>
            </a:solidFill>
          </a:ln>
        </c:spPr>
        <c:crossAx val="380823288"/>
        <c:crosses val="autoZero"/>
        <c:auto val="1"/>
        <c:lblAlgn val="ctr"/>
        <c:lblOffset val="100"/>
        <c:noMultiLvlLbl val="0"/>
      </c:catAx>
      <c:valAx>
        <c:axId val="380823288"/>
        <c:scaling>
          <c:orientation val="minMax"/>
          <c:min val="0"/>
        </c:scaling>
        <c:delete val="0"/>
        <c:axPos val="b"/>
        <c:majorGridlines>
          <c:spPr>
            <a:ln>
              <a:solidFill>
                <a:schemeClr val="bg1">
                  <a:lumMod val="65000"/>
                </a:schemeClr>
              </a:solidFill>
            </a:ln>
          </c:spPr>
        </c:majorGridlines>
        <c:numFmt formatCode="General" sourceLinked="0"/>
        <c:majorTickMark val="out"/>
        <c:minorTickMark val="none"/>
        <c:tickLblPos val="nextTo"/>
        <c:spPr>
          <a:ln>
            <a:solidFill>
              <a:schemeClr val="tx2">
                <a:lumMod val="75000"/>
              </a:schemeClr>
            </a:solidFill>
          </a:ln>
        </c:spPr>
        <c:crossAx val="380823680"/>
        <c:crosses val="autoZero"/>
        <c:crossBetween val="between"/>
        <c:majorUnit val="20"/>
      </c:valAx>
    </c:plotArea>
    <c:plotVisOnly val="1"/>
    <c:dispBlanksAs val="gap"/>
    <c:showDLblsOverMax val="0"/>
  </c:chart>
  <c:txPr>
    <a:bodyPr/>
    <a:lstStyle/>
    <a:p>
      <a:pPr>
        <a:defRPr sz="800"/>
      </a:pPr>
      <a:endParaRPr lang="de-DE"/>
    </a:p>
  </c:txPr>
  <c:externalData r:id="rId1">
    <c:autoUpdate val="0"/>
  </c:externalData>
  <c:userShapes r:id="rId2"/>
</c:chartSpace>
</file>

<file path=ppt/charts/chart29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31980309802193208"/>
          <c:y val="2.8116843700136378E-2"/>
          <c:w val="0.61996116944219404"/>
          <c:h val="0.86989146938584927"/>
        </c:manualLayout>
      </c:layout>
      <c:bar3DChart>
        <c:barDir val="bar"/>
        <c:grouping val="clustered"/>
        <c:varyColors val="0"/>
        <c:ser>
          <c:idx val="0"/>
          <c:order val="0"/>
          <c:tx>
            <c:strRef>
              <c:f>Tabelle1!$B$1</c:f>
              <c:strCache>
                <c:ptCount val="1"/>
                <c:pt idx="0">
                  <c:v>Spalte2</c:v>
                </c:pt>
              </c:strCache>
            </c:strRef>
          </c:tx>
          <c:spPr>
            <a:solidFill>
              <a:schemeClr val="accent2">
                <a:lumMod val="75000"/>
              </a:schemeClr>
            </a:solidFill>
          </c:spPr>
          <c:invertIfNegative val="0"/>
          <c:dLbls>
            <c:dLbl>
              <c:idx val="0"/>
              <c:layout>
                <c:manualLayout>
                  <c:x val="1.7539493015046523E-2"/>
                  <c:y val="4.9683446753177657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5590660457819131E-2"/>
                  <c:y val="9.9364937542151029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9.7441627861369565E-3"/>
                  <c:y val="4.9683446753177657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1692995343364349E-2"/>
                  <c:y val="0"/>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Tabelle1!$A$2:$A$5</c:f>
              <c:strCache>
                <c:ptCount val="4"/>
                <c:pt idx="0">
                  <c:v>bis 40 Stunden</c:v>
                </c:pt>
                <c:pt idx="1">
                  <c:v>40 bis unter 50 Stunden</c:v>
                </c:pt>
                <c:pt idx="2">
                  <c:v>50 bis unter 60 Stunden</c:v>
                </c:pt>
                <c:pt idx="3">
                  <c:v>länger als 60 Stunden</c:v>
                </c:pt>
              </c:strCache>
            </c:strRef>
          </c:cat>
          <c:val>
            <c:numRef>
              <c:f>Tabelle1!$B$2:$B$5</c:f>
              <c:numCache>
                <c:formatCode>###0.0</c:formatCode>
                <c:ptCount val="4"/>
                <c:pt idx="0">
                  <c:v>20.9</c:v>
                </c:pt>
                <c:pt idx="1">
                  <c:v>42.9</c:v>
                </c:pt>
                <c:pt idx="2">
                  <c:v>28.6</c:v>
                </c:pt>
                <c:pt idx="3">
                  <c:v>7.6</c:v>
                </c:pt>
              </c:numCache>
            </c:numRef>
          </c:val>
        </c:ser>
        <c:dLbls>
          <c:showLegendKey val="0"/>
          <c:showVal val="1"/>
          <c:showCatName val="0"/>
          <c:showSerName val="0"/>
          <c:showPercent val="0"/>
          <c:showBubbleSize val="0"/>
        </c:dLbls>
        <c:gapWidth val="50"/>
        <c:shape val="box"/>
        <c:axId val="380829560"/>
        <c:axId val="380829168"/>
        <c:axId val="0"/>
      </c:bar3DChart>
      <c:catAx>
        <c:axId val="380829560"/>
        <c:scaling>
          <c:orientation val="maxMin"/>
        </c:scaling>
        <c:delete val="0"/>
        <c:axPos val="l"/>
        <c:numFmt formatCode="General" sourceLinked="1"/>
        <c:majorTickMark val="out"/>
        <c:minorTickMark val="none"/>
        <c:tickLblPos val="nextTo"/>
        <c:spPr>
          <a:ln>
            <a:solidFill>
              <a:schemeClr val="tx2">
                <a:lumMod val="75000"/>
              </a:schemeClr>
            </a:solidFill>
          </a:ln>
        </c:spPr>
        <c:txPr>
          <a:bodyPr/>
          <a:lstStyle/>
          <a:p>
            <a:pPr>
              <a:defRPr sz="1800" b="1">
                <a:solidFill>
                  <a:schemeClr val="tx2">
                    <a:lumMod val="75000"/>
                  </a:schemeClr>
                </a:solidFill>
              </a:defRPr>
            </a:pPr>
            <a:endParaRPr lang="de-DE"/>
          </a:p>
        </c:txPr>
        <c:crossAx val="380829168"/>
        <c:crosses val="autoZero"/>
        <c:auto val="1"/>
        <c:lblAlgn val="ctr"/>
        <c:lblOffset val="100"/>
        <c:noMultiLvlLbl val="0"/>
      </c:catAx>
      <c:valAx>
        <c:axId val="380829168"/>
        <c:scaling>
          <c:orientation val="minMax"/>
          <c:min val="0"/>
        </c:scaling>
        <c:delete val="0"/>
        <c:axPos val="t"/>
        <c:majorGridlines>
          <c:spPr>
            <a:ln>
              <a:solidFill>
                <a:schemeClr val="bg1">
                  <a:lumMod val="65000"/>
                </a:schemeClr>
              </a:solidFill>
            </a:ln>
          </c:spPr>
        </c:majorGridlines>
        <c:numFmt formatCode="General" sourceLinked="0"/>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380829560"/>
        <c:crosses val="autoZero"/>
        <c:crossBetween val="between"/>
        <c:majorUnit val="10"/>
      </c:valAx>
    </c:plotArea>
    <c:plotVisOnly val="1"/>
    <c:dispBlanksAs val="gap"/>
    <c:showDLblsOverMax val="0"/>
  </c:chart>
  <c:txPr>
    <a:bodyPr/>
    <a:lstStyle/>
    <a:p>
      <a:pPr>
        <a:defRPr sz="1800"/>
      </a:pPr>
      <a:endParaRPr lang="de-DE"/>
    </a:p>
  </c:txPr>
  <c:externalData r:id="rId1">
    <c:autoUpdate val="0"/>
  </c:externalData>
  <c:userShapes r:id="rId2"/>
</c:chartSpace>
</file>

<file path=ppt/charts/chart29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31980309802193208"/>
          <c:y val="2.8116843700136378E-2"/>
          <c:w val="0.61996116944219404"/>
          <c:h val="0.86989146938584927"/>
        </c:manualLayout>
      </c:layout>
      <c:bar3DChart>
        <c:barDir val="bar"/>
        <c:grouping val="stacked"/>
        <c:varyColors val="0"/>
        <c:ser>
          <c:idx val="0"/>
          <c:order val="0"/>
          <c:tx>
            <c:strRef>
              <c:f>Tabelle1!$B$1</c:f>
              <c:strCache>
                <c:ptCount val="1"/>
                <c:pt idx="0">
                  <c:v>Spalte2</c:v>
                </c:pt>
              </c:strCache>
            </c:strRef>
          </c:tx>
          <c:spPr>
            <a:solidFill>
              <a:srgbClr val="3366FF"/>
            </a:solidFill>
          </c:spPr>
          <c:invertIfNegative val="0"/>
          <c:dLbls>
            <c:dLbl>
              <c:idx val="0"/>
              <c:layout>
                <c:manualLayout>
                  <c:x val="4.6771981373457394E-2"/>
                  <c:y val="-2.484074539448668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4.6771981373457394E-2"/>
                  <c:y val="2.484074539448577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4.482314881623E-2"/>
                  <c:y val="-2.484074539448668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7.7161565381624261E-2"/>
                  <c:y val="-1.763692923008554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7.7161565381624261E-2"/>
                  <c:y val="-8.8184646150427735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numFmt formatCode="#,##0.0" sourceLinked="0"/>
              <c:spPr/>
              <c:txPr>
                <a:bodyPr/>
                <a:lstStyle/>
                <a:p>
                  <a:pPr>
                    <a:defRPr>
                      <a:solidFill>
                        <a:schemeClr val="bg1"/>
                      </a:solidFill>
                    </a:defRPr>
                  </a:pPr>
                  <a:endParaRPr lang="de-DE"/>
                </a:p>
              </c:txPr>
              <c:showLegendKey val="0"/>
              <c:showVal val="1"/>
              <c:showCatName val="0"/>
              <c:showSerName val="0"/>
              <c:showPercent val="0"/>
              <c:showBubbleSize val="0"/>
            </c:dLbl>
            <c:dLbl>
              <c:idx val="6"/>
              <c:numFmt formatCode="#,##0.0" sourceLinked="0"/>
              <c:spPr/>
              <c:txPr>
                <a:bodyPr/>
                <a:lstStyle/>
                <a:p>
                  <a:pPr>
                    <a:defRPr>
                      <a:solidFill>
                        <a:schemeClr val="bg1"/>
                      </a:solidFill>
                    </a:defRPr>
                  </a:pPr>
                  <a:endParaRPr lang="de-DE"/>
                </a:p>
              </c:txPr>
              <c:showLegendKey val="0"/>
              <c:showVal val="1"/>
              <c:showCatName val="0"/>
              <c:showSerName val="0"/>
              <c:showPercent val="0"/>
              <c:showBubbleSize val="0"/>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Tabelle1!$A$2:$A$8</c:f>
              <c:strCache>
                <c:ptCount val="7"/>
                <c:pt idx="0">
                  <c:v>Freiwilligendienst</c:v>
                </c:pt>
                <c:pt idx="1">
                  <c:v>Arbeitslosigkeit</c:v>
                </c:pt>
                <c:pt idx="2">
                  <c:v>Sonstiges</c:v>
                </c:pt>
                <c:pt idx="3">
                  <c:v>Berufstätigkeit</c:v>
                </c:pt>
                <c:pt idx="4">
                  <c:v>Studium</c:v>
                </c:pt>
                <c:pt idx="5">
                  <c:v>Berufsausbildung/ Lehre</c:v>
                </c:pt>
                <c:pt idx="6">
                  <c:v>Schulbesuch</c:v>
                </c:pt>
              </c:strCache>
            </c:strRef>
          </c:cat>
          <c:val>
            <c:numRef>
              <c:f>Tabelle1!$B$2:$B$8</c:f>
              <c:numCache>
                <c:formatCode>###0.0</c:formatCode>
                <c:ptCount val="7"/>
                <c:pt idx="0">
                  <c:v>1.1000000000000001</c:v>
                </c:pt>
                <c:pt idx="1">
                  <c:v>1.4</c:v>
                </c:pt>
                <c:pt idx="2">
                  <c:v>1.9</c:v>
                </c:pt>
                <c:pt idx="3">
                  <c:v>7</c:v>
                </c:pt>
                <c:pt idx="4">
                  <c:v>7</c:v>
                </c:pt>
                <c:pt idx="5">
                  <c:v>19.600000000000001</c:v>
                </c:pt>
                <c:pt idx="6">
                  <c:v>62.1</c:v>
                </c:pt>
              </c:numCache>
            </c:numRef>
          </c:val>
        </c:ser>
        <c:dLbls>
          <c:showLegendKey val="0"/>
          <c:showVal val="1"/>
          <c:showCatName val="0"/>
          <c:showSerName val="0"/>
          <c:showPercent val="0"/>
          <c:showBubbleSize val="0"/>
        </c:dLbls>
        <c:gapWidth val="50"/>
        <c:shape val="box"/>
        <c:axId val="380824072"/>
        <c:axId val="380813880"/>
        <c:axId val="0"/>
      </c:bar3DChart>
      <c:catAx>
        <c:axId val="380824072"/>
        <c:scaling>
          <c:orientation val="minMax"/>
        </c:scaling>
        <c:delete val="0"/>
        <c:axPos val="l"/>
        <c:numFmt formatCode="General" sourceLinked="1"/>
        <c:majorTickMark val="out"/>
        <c:minorTickMark val="none"/>
        <c:tickLblPos val="nextTo"/>
        <c:spPr>
          <a:ln>
            <a:solidFill>
              <a:schemeClr val="tx2">
                <a:lumMod val="75000"/>
              </a:schemeClr>
            </a:solidFill>
          </a:ln>
        </c:spPr>
        <c:crossAx val="380813880"/>
        <c:crosses val="autoZero"/>
        <c:auto val="1"/>
        <c:lblAlgn val="ctr"/>
        <c:lblOffset val="100"/>
        <c:noMultiLvlLbl val="0"/>
      </c:catAx>
      <c:valAx>
        <c:axId val="380813880"/>
        <c:scaling>
          <c:orientation val="minMax"/>
          <c:min val="0"/>
        </c:scaling>
        <c:delete val="0"/>
        <c:axPos val="b"/>
        <c:majorGridlines>
          <c:spPr>
            <a:ln>
              <a:solidFill>
                <a:schemeClr val="tx2">
                  <a:lumMod val="75000"/>
                </a:schemeClr>
              </a:solidFill>
            </a:ln>
          </c:spPr>
        </c:majorGridlines>
        <c:numFmt formatCode="General" sourceLinked="0"/>
        <c:majorTickMark val="out"/>
        <c:minorTickMark val="none"/>
        <c:tickLblPos val="nextTo"/>
        <c:spPr>
          <a:ln>
            <a:solidFill>
              <a:schemeClr val="tx2">
                <a:lumMod val="75000"/>
              </a:schemeClr>
            </a:solidFill>
          </a:ln>
        </c:spPr>
        <c:crossAx val="380824072"/>
        <c:crosses val="autoZero"/>
        <c:crossBetween val="between"/>
        <c:majorUnit val="20"/>
      </c:valAx>
    </c:plotArea>
    <c:plotVisOnly val="1"/>
    <c:dispBlanksAs val="gap"/>
    <c:showDLblsOverMax val="0"/>
  </c:chart>
  <c:txPr>
    <a:bodyPr/>
    <a:lstStyle/>
    <a:p>
      <a:pPr>
        <a:defRPr sz="800"/>
      </a:pPr>
      <a:endParaRPr lang="de-DE"/>
    </a:p>
  </c:txPr>
  <c:externalData r:id="rId1">
    <c:autoUpdate val="0"/>
  </c:externalData>
  <c:userShapes r:id="rId2"/>
</c:chartSpace>
</file>

<file path=ppt/charts/chart29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31980309802193208"/>
          <c:y val="2.8116843700136378E-2"/>
          <c:w val="0.61996116944219404"/>
          <c:h val="0.86989146938584927"/>
        </c:manualLayout>
      </c:layout>
      <c:bar3DChart>
        <c:barDir val="bar"/>
        <c:grouping val="clustered"/>
        <c:varyColors val="0"/>
        <c:ser>
          <c:idx val="0"/>
          <c:order val="0"/>
          <c:tx>
            <c:strRef>
              <c:f>Tabelle1!$B$1</c:f>
              <c:strCache>
                <c:ptCount val="1"/>
                <c:pt idx="0">
                  <c:v>Spalte2</c:v>
                </c:pt>
              </c:strCache>
            </c:strRef>
          </c:tx>
          <c:spPr>
            <a:solidFill>
              <a:schemeClr val="accent2">
                <a:lumMod val="75000"/>
              </a:schemeClr>
            </a:solidFill>
          </c:spPr>
          <c:invertIfNegative val="0"/>
          <c:dLbls>
            <c:dLbl>
              <c:idx val="0"/>
              <c:layout>
                <c:manualLayout>
                  <c:x val="1.1692995343364349E-2"/>
                  <c:y val="-7.4520280219255762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1692995343364349E-2"/>
                  <c:y val="1.9559642042902901E-7"/>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7.7953302289095654E-3"/>
                  <c:y val="4.9683446753177657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5590660457819131E-2"/>
                  <c:y val="0"/>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Tabelle1!$A$2:$A$5</c:f>
              <c:strCache>
                <c:ptCount val="4"/>
                <c:pt idx="0">
                  <c:v>bis 40 Stunden</c:v>
                </c:pt>
                <c:pt idx="1">
                  <c:v>40 bis unter 50 Stunden</c:v>
                </c:pt>
                <c:pt idx="2">
                  <c:v>50 bis unter 60 Stunden</c:v>
                </c:pt>
                <c:pt idx="3">
                  <c:v>länger als 60 Stunden</c:v>
                </c:pt>
              </c:strCache>
            </c:strRef>
          </c:cat>
          <c:val>
            <c:numRef>
              <c:f>Tabelle1!$B$2:$B$5</c:f>
              <c:numCache>
                <c:formatCode>###0.0</c:formatCode>
                <c:ptCount val="4"/>
                <c:pt idx="0">
                  <c:v>14.8</c:v>
                </c:pt>
                <c:pt idx="1">
                  <c:v>45.1</c:v>
                </c:pt>
                <c:pt idx="2">
                  <c:v>31</c:v>
                </c:pt>
                <c:pt idx="3">
                  <c:v>9.1</c:v>
                </c:pt>
              </c:numCache>
            </c:numRef>
          </c:val>
        </c:ser>
        <c:dLbls>
          <c:showLegendKey val="0"/>
          <c:showVal val="1"/>
          <c:showCatName val="0"/>
          <c:showSerName val="0"/>
          <c:showPercent val="0"/>
          <c:showBubbleSize val="0"/>
        </c:dLbls>
        <c:gapWidth val="50"/>
        <c:shape val="box"/>
        <c:axId val="380828776"/>
        <c:axId val="380828384"/>
        <c:axId val="0"/>
      </c:bar3DChart>
      <c:catAx>
        <c:axId val="380828776"/>
        <c:scaling>
          <c:orientation val="maxMin"/>
        </c:scaling>
        <c:delete val="0"/>
        <c:axPos val="l"/>
        <c:numFmt formatCode="General" sourceLinked="1"/>
        <c:majorTickMark val="out"/>
        <c:minorTickMark val="none"/>
        <c:tickLblPos val="nextTo"/>
        <c:spPr>
          <a:ln>
            <a:solidFill>
              <a:schemeClr val="tx2">
                <a:lumMod val="75000"/>
              </a:schemeClr>
            </a:solidFill>
          </a:ln>
        </c:spPr>
        <c:txPr>
          <a:bodyPr/>
          <a:lstStyle/>
          <a:p>
            <a:pPr>
              <a:defRPr sz="1800" b="1">
                <a:solidFill>
                  <a:schemeClr val="tx2">
                    <a:lumMod val="75000"/>
                  </a:schemeClr>
                </a:solidFill>
              </a:defRPr>
            </a:pPr>
            <a:endParaRPr lang="de-DE"/>
          </a:p>
        </c:txPr>
        <c:crossAx val="380828384"/>
        <c:crosses val="autoZero"/>
        <c:auto val="1"/>
        <c:lblAlgn val="ctr"/>
        <c:lblOffset val="100"/>
        <c:noMultiLvlLbl val="0"/>
      </c:catAx>
      <c:valAx>
        <c:axId val="380828384"/>
        <c:scaling>
          <c:orientation val="minMax"/>
          <c:min val="0"/>
        </c:scaling>
        <c:delete val="0"/>
        <c:axPos val="t"/>
        <c:majorGridlines>
          <c:spPr>
            <a:ln>
              <a:solidFill>
                <a:schemeClr val="bg1">
                  <a:lumMod val="65000"/>
                </a:schemeClr>
              </a:solidFill>
            </a:ln>
          </c:spPr>
        </c:majorGridlines>
        <c:numFmt formatCode="General" sourceLinked="0"/>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380828776"/>
        <c:crosses val="autoZero"/>
        <c:crossBetween val="between"/>
        <c:majorUnit val="10"/>
      </c:valAx>
    </c:plotArea>
    <c:plotVisOnly val="1"/>
    <c:dispBlanksAs val="gap"/>
    <c:showDLblsOverMax val="0"/>
  </c:chart>
  <c:txPr>
    <a:bodyPr/>
    <a:lstStyle/>
    <a:p>
      <a:pPr>
        <a:defRPr sz="1800"/>
      </a:pPr>
      <a:endParaRPr lang="de-DE"/>
    </a:p>
  </c:txPr>
  <c:externalData r:id="rId1">
    <c:autoUpdate val="0"/>
  </c:externalData>
  <c:userShapes r:id="rId2"/>
</c:chartSpace>
</file>

<file path=ppt/charts/chart29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31980309802193208"/>
          <c:y val="2.8116843700136378E-2"/>
          <c:w val="0.61996116944219404"/>
          <c:h val="0.86989146938584927"/>
        </c:manualLayout>
      </c:layout>
      <c:bar3DChart>
        <c:barDir val="bar"/>
        <c:grouping val="stacked"/>
        <c:varyColors val="0"/>
        <c:ser>
          <c:idx val="0"/>
          <c:order val="0"/>
          <c:tx>
            <c:strRef>
              <c:f>Tabelle1!$B$1</c:f>
              <c:strCache>
                <c:ptCount val="1"/>
                <c:pt idx="0">
                  <c:v>Spalte2</c:v>
                </c:pt>
              </c:strCache>
            </c:strRef>
          </c:tx>
          <c:spPr>
            <a:solidFill>
              <a:srgbClr val="3366FF"/>
            </a:solidFill>
          </c:spPr>
          <c:invertIfNegative val="0"/>
          <c:dLbls>
            <c:dLbl>
              <c:idx val="0"/>
              <c:layout>
                <c:manualLayout>
                  <c:x val="4.6771981373457394E-2"/>
                  <c:y val="-2.484074539448668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4.6771981373457394E-2"/>
                  <c:y val="2.484074539448577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4.482314881623E-2"/>
                  <c:y val="-2.484074539448668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7.7161565381624261E-2"/>
                  <c:y val="-1.763692923008554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7.7161565381624261E-2"/>
                  <c:y val="-8.8184646150427735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numFmt formatCode="#,##0.0" sourceLinked="0"/>
              <c:spPr/>
              <c:txPr>
                <a:bodyPr/>
                <a:lstStyle/>
                <a:p>
                  <a:pPr>
                    <a:defRPr>
                      <a:solidFill>
                        <a:schemeClr val="bg1"/>
                      </a:solidFill>
                    </a:defRPr>
                  </a:pPr>
                  <a:endParaRPr lang="de-DE"/>
                </a:p>
              </c:txPr>
              <c:showLegendKey val="0"/>
              <c:showVal val="1"/>
              <c:showCatName val="0"/>
              <c:showSerName val="0"/>
              <c:showPercent val="0"/>
              <c:showBubbleSize val="0"/>
            </c:dLbl>
            <c:dLbl>
              <c:idx val="6"/>
              <c:numFmt formatCode="#,##0.0" sourceLinked="0"/>
              <c:spPr/>
              <c:txPr>
                <a:bodyPr/>
                <a:lstStyle/>
                <a:p>
                  <a:pPr>
                    <a:defRPr>
                      <a:solidFill>
                        <a:schemeClr val="bg1"/>
                      </a:solidFill>
                    </a:defRPr>
                  </a:pPr>
                  <a:endParaRPr lang="de-DE"/>
                </a:p>
              </c:txPr>
              <c:showLegendKey val="0"/>
              <c:showVal val="1"/>
              <c:showCatName val="0"/>
              <c:showSerName val="0"/>
              <c:showPercent val="0"/>
              <c:showBubbleSize val="0"/>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Tabelle1!$A$2:$A$8</c:f>
              <c:strCache>
                <c:ptCount val="7"/>
                <c:pt idx="0">
                  <c:v>Freiwilligendienst</c:v>
                </c:pt>
                <c:pt idx="1">
                  <c:v>Arbeitslosigkeit</c:v>
                </c:pt>
                <c:pt idx="2">
                  <c:v>Sonstiges</c:v>
                </c:pt>
                <c:pt idx="3">
                  <c:v>Berufstätigkeit</c:v>
                </c:pt>
                <c:pt idx="4">
                  <c:v>Studium</c:v>
                </c:pt>
                <c:pt idx="5">
                  <c:v>Berufsausbildung/ Lehre</c:v>
                </c:pt>
                <c:pt idx="6">
                  <c:v>Schulbesuch</c:v>
                </c:pt>
              </c:strCache>
            </c:strRef>
          </c:cat>
          <c:val>
            <c:numRef>
              <c:f>Tabelle1!$B$2:$B$8</c:f>
              <c:numCache>
                <c:formatCode>###0.0</c:formatCode>
                <c:ptCount val="7"/>
                <c:pt idx="0">
                  <c:v>1.1000000000000001</c:v>
                </c:pt>
                <c:pt idx="1">
                  <c:v>1.4</c:v>
                </c:pt>
                <c:pt idx="2">
                  <c:v>1.9</c:v>
                </c:pt>
                <c:pt idx="3">
                  <c:v>7</c:v>
                </c:pt>
                <c:pt idx="4">
                  <c:v>7</c:v>
                </c:pt>
                <c:pt idx="5">
                  <c:v>19.600000000000001</c:v>
                </c:pt>
                <c:pt idx="6">
                  <c:v>62.1</c:v>
                </c:pt>
              </c:numCache>
            </c:numRef>
          </c:val>
        </c:ser>
        <c:dLbls>
          <c:showLegendKey val="0"/>
          <c:showVal val="1"/>
          <c:showCatName val="0"/>
          <c:showSerName val="0"/>
          <c:showPercent val="0"/>
          <c:showBubbleSize val="0"/>
        </c:dLbls>
        <c:gapWidth val="50"/>
        <c:shape val="box"/>
        <c:axId val="380820936"/>
        <c:axId val="380806432"/>
        <c:axId val="0"/>
      </c:bar3DChart>
      <c:catAx>
        <c:axId val="380820936"/>
        <c:scaling>
          <c:orientation val="minMax"/>
        </c:scaling>
        <c:delete val="0"/>
        <c:axPos val="l"/>
        <c:numFmt formatCode="General" sourceLinked="1"/>
        <c:majorTickMark val="out"/>
        <c:minorTickMark val="none"/>
        <c:tickLblPos val="nextTo"/>
        <c:spPr>
          <a:ln>
            <a:solidFill>
              <a:schemeClr val="tx2">
                <a:lumMod val="75000"/>
              </a:schemeClr>
            </a:solidFill>
          </a:ln>
        </c:spPr>
        <c:crossAx val="380806432"/>
        <c:crosses val="autoZero"/>
        <c:auto val="1"/>
        <c:lblAlgn val="ctr"/>
        <c:lblOffset val="100"/>
        <c:noMultiLvlLbl val="0"/>
      </c:catAx>
      <c:valAx>
        <c:axId val="380806432"/>
        <c:scaling>
          <c:orientation val="minMax"/>
          <c:min val="0"/>
        </c:scaling>
        <c:delete val="0"/>
        <c:axPos val="b"/>
        <c:majorGridlines>
          <c:spPr>
            <a:ln>
              <a:solidFill>
                <a:schemeClr val="bg1">
                  <a:lumMod val="65000"/>
                </a:schemeClr>
              </a:solidFill>
            </a:ln>
          </c:spPr>
        </c:majorGridlines>
        <c:numFmt formatCode="General" sourceLinked="0"/>
        <c:majorTickMark val="out"/>
        <c:minorTickMark val="none"/>
        <c:tickLblPos val="nextTo"/>
        <c:spPr>
          <a:ln>
            <a:solidFill>
              <a:schemeClr val="tx2">
                <a:lumMod val="75000"/>
              </a:schemeClr>
            </a:solidFill>
          </a:ln>
        </c:spPr>
        <c:crossAx val="380820936"/>
        <c:crosses val="autoZero"/>
        <c:crossBetween val="between"/>
        <c:majorUnit val="20"/>
      </c:valAx>
    </c:plotArea>
    <c:plotVisOnly val="1"/>
    <c:dispBlanksAs val="gap"/>
    <c:showDLblsOverMax val="0"/>
  </c:chart>
  <c:txPr>
    <a:bodyPr/>
    <a:lstStyle/>
    <a:p>
      <a:pPr>
        <a:defRPr sz="800"/>
      </a:pPr>
      <a:endParaRPr lang="de-DE"/>
    </a:p>
  </c:txPr>
  <c:externalData r:id="rId1">
    <c:autoUpdate val="0"/>
  </c:externalData>
  <c:userShapes r:id="rId2"/>
</c:chartSpace>
</file>

<file path=ppt/charts/chart29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31980309802193208"/>
          <c:y val="2.8116843700136378E-2"/>
          <c:w val="0.61996116944219404"/>
          <c:h val="0.86989146938584927"/>
        </c:manualLayout>
      </c:layout>
      <c:bar3DChart>
        <c:barDir val="bar"/>
        <c:grouping val="clustered"/>
        <c:varyColors val="0"/>
        <c:ser>
          <c:idx val="0"/>
          <c:order val="0"/>
          <c:tx>
            <c:strRef>
              <c:f>Tabelle1!$B$1</c:f>
              <c:strCache>
                <c:ptCount val="1"/>
                <c:pt idx="0">
                  <c:v>Spalte2</c:v>
                </c:pt>
              </c:strCache>
            </c:strRef>
          </c:tx>
          <c:spPr>
            <a:solidFill>
              <a:schemeClr val="accent2">
                <a:lumMod val="75000"/>
              </a:schemeClr>
            </a:solidFill>
          </c:spPr>
          <c:invertIfNegative val="0"/>
          <c:dLbls>
            <c:dLbl>
              <c:idx val="0"/>
              <c:layout>
                <c:manualLayout>
                  <c:x val="1.1692841891981888E-2"/>
                  <c:y val="-7.4520280219255762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9488325572273913E-2"/>
                  <c:y val="1.9559642042902901E-7"/>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1437158129501303E-2"/>
                  <c:y val="-7.4520280219255762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5590660457819131E-2"/>
                  <c:y val="0"/>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Tabelle1!$A$2:$A$5</c:f>
              <c:strCache>
                <c:ptCount val="4"/>
                <c:pt idx="0">
                  <c:v>bis 40 Stunden</c:v>
                </c:pt>
                <c:pt idx="1">
                  <c:v>40 bis unter 50 Stunden</c:v>
                </c:pt>
                <c:pt idx="2">
                  <c:v>50 bis unter 60 Stunden</c:v>
                </c:pt>
                <c:pt idx="3">
                  <c:v>länger als 60 Stunden</c:v>
                </c:pt>
              </c:strCache>
            </c:strRef>
          </c:cat>
          <c:val>
            <c:numRef>
              <c:f>Tabelle1!$B$2:$B$5</c:f>
              <c:numCache>
                <c:formatCode>###0.0</c:formatCode>
                <c:ptCount val="4"/>
                <c:pt idx="0">
                  <c:v>19.8</c:v>
                </c:pt>
                <c:pt idx="1">
                  <c:v>40</c:v>
                </c:pt>
                <c:pt idx="2">
                  <c:v>23.4</c:v>
                </c:pt>
                <c:pt idx="3">
                  <c:v>16.7</c:v>
                </c:pt>
              </c:numCache>
            </c:numRef>
          </c:val>
        </c:ser>
        <c:dLbls>
          <c:showLegendKey val="0"/>
          <c:showVal val="1"/>
          <c:showCatName val="0"/>
          <c:showSerName val="0"/>
          <c:showPercent val="0"/>
          <c:showBubbleSize val="0"/>
        </c:dLbls>
        <c:gapWidth val="50"/>
        <c:shape val="box"/>
        <c:axId val="380816624"/>
        <c:axId val="372913744"/>
        <c:axId val="0"/>
      </c:bar3DChart>
      <c:catAx>
        <c:axId val="380816624"/>
        <c:scaling>
          <c:orientation val="maxMin"/>
        </c:scaling>
        <c:delete val="0"/>
        <c:axPos val="l"/>
        <c:numFmt formatCode="General" sourceLinked="1"/>
        <c:majorTickMark val="out"/>
        <c:minorTickMark val="none"/>
        <c:tickLblPos val="nextTo"/>
        <c:spPr>
          <a:ln>
            <a:solidFill>
              <a:schemeClr val="tx2">
                <a:lumMod val="75000"/>
              </a:schemeClr>
            </a:solidFill>
          </a:ln>
        </c:spPr>
        <c:txPr>
          <a:bodyPr/>
          <a:lstStyle/>
          <a:p>
            <a:pPr>
              <a:defRPr sz="1800" b="1">
                <a:solidFill>
                  <a:schemeClr val="tx2">
                    <a:lumMod val="75000"/>
                  </a:schemeClr>
                </a:solidFill>
              </a:defRPr>
            </a:pPr>
            <a:endParaRPr lang="de-DE"/>
          </a:p>
        </c:txPr>
        <c:crossAx val="372913744"/>
        <c:crosses val="autoZero"/>
        <c:auto val="1"/>
        <c:lblAlgn val="ctr"/>
        <c:lblOffset val="100"/>
        <c:noMultiLvlLbl val="0"/>
      </c:catAx>
      <c:valAx>
        <c:axId val="372913744"/>
        <c:scaling>
          <c:orientation val="minMax"/>
          <c:max val="50"/>
          <c:min val="0"/>
        </c:scaling>
        <c:delete val="0"/>
        <c:axPos val="t"/>
        <c:majorGridlines>
          <c:spPr>
            <a:ln>
              <a:solidFill>
                <a:schemeClr val="bg1">
                  <a:lumMod val="65000"/>
                </a:schemeClr>
              </a:solidFill>
            </a:ln>
          </c:spPr>
        </c:majorGridlines>
        <c:numFmt formatCode="General" sourceLinked="0"/>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380816624"/>
        <c:crosses val="autoZero"/>
        <c:crossBetween val="between"/>
        <c:majorUnit val="10"/>
      </c:valAx>
    </c:plotArea>
    <c:plotVisOnly val="1"/>
    <c:dispBlanksAs val="gap"/>
    <c:showDLblsOverMax val="0"/>
  </c:chart>
  <c:txPr>
    <a:bodyPr/>
    <a:lstStyle/>
    <a:p>
      <a:pPr>
        <a:defRPr sz="1800"/>
      </a:pPr>
      <a:endParaRPr lang="de-DE"/>
    </a:p>
  </c:txPr>
  <c:externalData r:id="rId1">
    <c:autoUpdate val="0"/>
  </c:externalData>
  <c:userShapes r:id="rId2"/>
</c:chartSpace>
</file>

<file path=ppt/charts/chart29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31980309802193208"/>
          <c:y val="2.8116843700136378E-2"/>
          <c:w val="0.61996116944219404"/>
          <c:h val="0.86989146938584927"/>
        </c:manualLayout>
      </c:layout>
      <c:bar3DChart>
        <c:barDir val="bar"/>
        <c:grouping val="stacked"/>
        <c:varyColors val="0"/>
        <c:ser>
          <c:idx val="0"/>
          <c:order val="0"/>
          <c:tx>
            <c:strRef>
              <c:f>Tabelle1!$B$1</c:f>
              <c:strCache>
                <c:ptCount val="1"/>
                <c:pt idx="0">
                  <c:v>Spalte2</c:v>
                </c:pt>
              </c:strCache>
            </c:strRef>
          </c:tx>
          <c:spPr>
            <a:solidFill>
              <a:srgbClr val="3366FF"/>
            </a:solidFill>
          </c:spPr>
          <c:invertIfNegative val="0"/>
          <c:dLbls>
            <c:dLbl>
              <c:idx val="0"/>
              <c:layout>
                <c:manualLayout>
                  <c:x val="4.6771981373457394E-2"/>
                  <c:y val="-2.484074539448668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4.6771981373457394E-2"/>
                  <c:y val="2.484074539448577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4.482314881623E-2"/>
                  <c:y val="-2.484074539448668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7.7161565381624261E-2"/>
                  <c:y val="-1.763692923008554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7.7161565381624261E-2"/>
                  <c:y val="-8.8184646150427735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numFmt formatCode="#,##0.0" sourceLinked="0"/>
              <c:spPr/>
              <c:txPr>
                <a:bodyPr/>
                <a:lstStyle/>
                <a:p>
                  <a:pPr>
                    <a:defRPr>
                      <a:solidFill>
                        <a:schemeClr val="bg1"/>
                      </a:solidFill>
                    </a:defRPr>
                  </a:pPr>
                  <a:endParaRPr lang="de-DE"/>
                </a:p>
              </c:txPr>
              <c:showLegendKey val="0"/>
              <c:showVal val="1"/>
              <c:showCatName val="0"/>
              <c:showSerName val="0"/>
              <c:showPercent val="0"/>
              <c:showBubbleSize val="0"/>
            </c:dLbl>
            <c:dLbl>
              <c:idx val="6"/>
              <c:numFmt formatCode="#,##0.0" sourceLinked="0"/>
              <c:spPr/>
              <c:txPr>
                <a:bodyPr/>
                <a:lstStyle/>
                <a:p>
                  <a:pPr>
                    <a:defRPr>
                      <a:solidFill>
                        <a:schemeClr val="bg1"/>
                      </a:solidFill>
                    </a:defRPr>
                  </a:pPr>
                  <a:endParaRPr lang="de-DE"/>
                </a:p>
              </c:txPr>
              <c:showLegendKey val="0"/>
              <c:showVal val="1"/>
              <c:showCatName val="0"/>
              <c:showSerName val="0"/>
              <c:showPercent val="0"/>
              <c:showBubbleSize val="0"/>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Tabelle1!$A$2:$A$8</c:f>
              <c:strCache>
                <c:ptCount val="7"/>
                <c:pt idx="0">
                  <c:v>Freiwilligendienst</c:v>
                </c:pt>
                <c:pt idx="1">
                  <c:v>Arbeitslosigkeit</c:v>
                </c:pt>
                <c:pt idx="2">
                  <c:v>Sonstiges</c:v>
                </c:pt>
                <c:pt idx="3">
                  <c:v>Berufstätigkeit</c:v>
                </c:pt>
                <c:pt idx="4">
                  <c:v>Studium</c:v>
                </c:pt>
                <c:pt idx="5">
                  <c:v>Berufsausbildung/ Lehre</c:v>
                </c:pt>
                <c:pt idx="6">
                  <c:v>Schulbesuch</c:v>
                </c:pt>
              </c:strCache>
            </c:strRef>
          </c:cat>
          <c:val>
            <c:numRef>
              <c:f>Tabelle1!$B$2:$B$8</c:f>
              <c:numCache>
                <c:formatCode>###0.0</c:formatCode>
                <c:ptCount val="7"/>
                <c:pt idx="0">
                  <c:v>1.1000000000000001</c:v>
                </c:pt>
                <c:pt idx="1">
                  <c:v>1.4</c:v>
                </c:pt>
                <c:pt idx="2">
                  <c:v>1.9</c:v>
                </c:pt>
                <c:pt idx="3">
                  <c:v>7</c:v>
                </c:pt>
                <c:pt idx="4">
                  <c:v>7</c:v>
                </c:pt>
                <c:pt idx="5">
                  <c:v>19.600000000000001</c:v>
                </c:pt>
                <c:pt idx="6">
                  <c:v>62.1</c:v>
                </c:pt>
              </c:numCache>
            </c:numRef>
          </c:val>
        </c:ser>
        <c:dLbls>
          <c:showLegendKey val="0"/>
          <c:showVal val="1"/>
          <c:showCatName val="0"/>
          <c:showSerName val="0"/>
          <c:showPercent val="0"/>
          <c:showBubbleSize val="0"/>
        </c:dLbls>
        <c:gapWidth val="50"/>
        <c:shape val="box"/>
        <c:axId val="380821720"/>
        <c:axId val="380822896"/>
        <c:axId val="0"/>
      </c:bar3DChart>
      <c:catAx>
        <c:axId val="380821720"/>
        <c:scaling>
          <c:orientation val="minMax"/>
        </c:scaling>
        <c:delete val="0"/>
        <c:axPos val="l"/>
        <c:numFmt formatCode="General" sourceLinked="1"/>
        <c:majorTickMark val="out"/>
        <c:minorTickMark val="none"/>
        <c:tickLblPos val="nextTo"/>
        <c:spPr>
          <a:ln>
            <a:solidFill>
              <a:schemeClr val="tx2">
                <a:lumMod val="75000"/>
              </a:schemeClr>
            </a:solidFill>
          </a:ln>
        </c:spPr>
        <c:crossAx val="380822896"/>
        <c:crosses val="autoZero"/>
        <c:auto val="1"/>
        <c:lblAlgn val="ctr"/>
        <c:lblOffset val="100"/>
        <c:noMultiLvlLbl val="0"/>
      </c:catAx>
      <c:valAx>
        <c:axId val="380822896"/>
        <c:scaling>
          <c:orientation val="minMax"/>
          <c:min val="0"/>
        </c:scaling>
        <c:delete val="0"/>
        <c:axPos val="b"/>
        <c:majorGridlines>
          <c:spPr>
            <a:ln>
              <a:solidFill>
                <a:schemeClr val="bg1">
                  <a:lumMod val="65000"/>
                </a:schemeClr>
              </a:solidFill>
            </a:ln>
          </c:spPr>
        </c:majorGridlines>
        <c:numFmt formatCode="General" sourceLinked="0"/>
        <c:majorTickMark val="out"/>
        <c:minorTickMark val="none"/>
        <c:tickLblPos val="nextTo"/>
        <c:spPr>
          <a:ln>
            <a:solidFill>
              <a:schemeClr val="tx2">
                <a:lumMod val="75000"/>
              </a:schemeClr>
            </a:solidFill>
          </a:ln>
        </c:spPr>
        <c:crossAx val="380821720"/>
        <c:crosses val="autoZero"/>
        <c:crossBetween val="between"/>
        <c:majorUnit val="20"/>
      </c:valAx>
    </c:plotArea>
    <c:plotVisOnly val="1"/>
    <c:dispBlanksAs val="gap"/>
    <c:showDLblsOverMax val="0"/>
  </c:chart>
  <c:txPr>
    <a:bodyPr/>
    <a:lstStyle/>
    <a:p>
      <a:pPr>
        <a:defRPr sz="800"/>
      </a:pPr>
      <a:endParaRPr lang="de-DE"/>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
      <c:rotY val="5"/>
      <c:depthPercent val="60"/>
      <c:rAngAx val="1"/>
    </c:view3D>
    <c:floor>
      <c:thickness val="0"/>
    </c:floor>
    <c:sideWall>
      <c:thickness val="0"/>
    </c:sideWall>
    <c:backWall>
      <c:thickness val="0"/>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numFmt formatCode="#,##0.0" sourceLinked="0"/>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Cafés, Kneipen, Lokale</c:v>
                </c:pt>
                <c:pt idx="1">
                  <c:v>Disco, Beatabend usw.</c:v>
                </c:pt>
                <c:pt idx="2">
                  <c:v>Jugendzentrum/-raum, Bauwagen, Hütte</c:v>
                </c:pt>
              </c:strCache>
            </c:strRef>
          </c:cat>
          <c:val>
            <c:numRef>
              <c:f>Tabelle1!$B$2:$B$4</c:f>
              <c:numCache>
                <c:formatCode>General</c:formatCode>
                <c:ptCount val="3"/>
                <c:pt idx="0">
                  <c:v>26.9</c:v>
                </c:pt>
                <c:pt idx="1">
                  <c:v>23</c:v>
                </c:pt>
                <c:pt idx="2">
                  <c:v>21</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Cafés, Kneipen, Lokale</c:v>
                </c:pt>
                <c:pt idx="1">
                  <c:v>Disco, Beatabend usw.</c:v>
                </c:pt>
                <c:pt idx="2">
                  <c:v>Jugendzentrum/-raum, Bauwagen, Hütte</c:v>
                </c:pt>
              </c:strCache>
            </c:strRef>
          </c:cat>
          <c:val>
            <c:numRef>
              <c:f>Tabelle1!$C$2:$C$4</c:f>
              <c:numCache>
                <c:formatCode>General</c:formatCode>
                <c:ptCount val="3"/>
                <c:pt idx="0">
                  <c:v>22.5</c:v>
                </c:pt>
                <c:pt idx="1">
                  <c:v>23.3</c:v>
                </c:pt>
                <c:pt idx="2">
                  <c:v>12.5</c:v>
                </c:pt>
              </c:numCache>
            </c:numRef>
          </c:val>
        </c:ser>
        <c:dLbls>
          <c:showLegendKey val="0"/>
          <c:showVal val="1"/>
          <c:showCatName val="0"/>
          <c:showSerName val="0"/>
          <c:showPercent val="0"/>
          <c:showBubbleSize val="0"/>
        </c:dLbls>
        <c:gapWidth val="50"/>
        <c:shape val="box"/>
        <c:axId val="307125360"/>
        <c:axId val="307125752"/>
        <c:axId val="0"/>
      </c:bar3DChart>
      <c:catAx>
        <c:axId val="307125360"/>
        <c:scaling>
          <c:orientation val="minMax"/>
        </c:scaling>
        <c:delete val="0"/>
        <c:axPos val="b"/>
        <c:numFmt formatCode="General" sourceLinked="0"/>
        <c:majorTickMark val="out"/>
        <c:minorTickMark val="none"/>
        <c:tickLblPos val="nextTo"/>
        <c:spPr>
          <a:ln>
            <a:solidFill>
              <a:schemeClr val="tx2">
                <a:lumMod val="75000"/>
              </a:schemeClr>
            </a:solidFill>
          </a:ln>
        </c:spPr>
        <c:txPr>
          <a:bodyPr/>
          <a:lstStyle/>
          <a:p>
            <a:pPr>
              <a:defRPr sz="1200" b="1">
                <a:solidFill>
                  <a:schemeClr val="tx2">
                    <a:lumMod val="75000"/>
                  </a:schemeClr>
                </a:solidFill>
              </a:defRPr>
            </a:pPr>
            <a:endParaRPr lang="de-DE"/>
          </a:p>
        </c:txPr>
        <c:crossAx val="307125752"/>
        <c:crosses val="autoZero"/>
        <c:auto val="1"/>
        <c:lblAlgn val="ctr"/>
        <c:lblOffset val="100"/>
        <c:noMultiLvlLbl val="0"/>
      </c:catAx>
      <c:valAx>
        <c:axId val="307125752"/>
        <c:scaling>
          <c:orientation val="minMax"/>
          <c:max val="50"/>
        </c:scaling>
        <c:delete val="0"/>
        <c:axPos val="l"/>
        <c:majorGridlines>
          <c:spPr>
            <a:ln>
              <a:solidFill>
                <a:schemeClr val="bg1">
                  <a:lumMod val="65000"/>
                </a:schemeClr>
              </a:solidFill>
            </a:ln>
          </c:spPr>
        </c:majorGridlines>
        <c:numFmt formatCode="General" sourceLinked="1"/>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307125360"/>
        <c:crosses val="autoZero"/>
        <c:crossBetween val="between"/>
        <c:majorUnit val="10"/>
      </c:valAx>
    </c:plotArea>
    <c:legend>
      <c:legendPos val="t"/>
      <c:layout/>
      <c:overlay val="0"/>
      <c:txPr>
        <a:bodyPr/>
        <a:lstStyle/>
        <a:p>
          <a:pPr>
            <a:defRPr b="1">
              <a:solidFill>
                <a:schemeClr val="tx2">
                  <a:lumMod val="75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userShapes r:id="rId2"/>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15"/>
      <c:depthPercent val="60"/>
      <c:rAngAx val="1"/>
    </c:view3D>
    <c:floor>
      <c:thickness val="0"/>
    </c:floor>
    <c:sideWall>
      <c:thickness val="0"/>
    </c:sideWall>
    <c:backWall>
      <c:thickness val="0"/>
    </c:backWall>
    <c:plotArea>
      <c:layout/>
      <c:bar3DChart>
        <c:barDir val="bar"/>
        <c:grouping val="clustered"/>
        <c:varyColors val="0"/>
        <c:ser>
          <c:idx val="0"/>
          <c:order val="0"/>
          <c:tx>
            <c:strRef>
              <c:f>Tabelle1!$B$1</c:f>
              <c:strCache>
                <c:ptCount val="1"/>
                <c:pt idx="0">
                  <c:v>gerne im eigenen Ort</c:v>
                </c:pt>
              </c:strCache>
            </c:strRef>
          </c:tx>
          <c:spPr>
            <a:solidFill>
              <a:srgbClr val="92D050"/>
            </a:solidFill>
          </c:spPr>
          <c:invertIfNegative val="0"/>
          <c:dLbls>
            <c:numFmt formatCode="#,##0.0" sourceLinked="0"/>
            <c:spPr>
              <a:noFill/>
              <a:ln>
                <a:noFill/>
              </a:ln>
              <a:effectLst/>
            </c:spPr>
            <c:txPr>
              <a:bodyPr/>
              <a:lstStyle/>
              <a:p>
                <a:pPr>
                  <a:defRPr sz="14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Tabelle1!$A$2:$A$27</c:f>
              <c:strCache>
                <c:ptCount val="26"/>
                <c:pt idx="0">
                  <c:v>Euerdorf</c:v>
                </c:pt>
                <c:pt idx="1">
                  <c:v>Zeitlofs</c:v>
                </c:pt>
                <c:pt idx="2">
                  <c:v>Bad Kissingen</c:v>
                </c:pt>
                <c:pt idx="3">
                  <c:v>Ramsthal</c:v>
                </c:pt>
                <c:pt idx="4">
                  <c:v>Bad Brückenau</c:v>
                </c:pt>
                <c:pt idx="5">
                  <c:v>Oberleichtersbach</c:v>
                </c:pt>
                <c:pt idx="6">
                  <c:v>Burkardroth</c:v>
                </c:pt>
                <c:pt idx="7">
                  <c:v>Oberthulba</c:v>
                </c:pt>
                <c:pt idx="8">
                  <c:v>Fuchsstadt</c:v>
                </c:pt>
                <c:pt idx="9">
                  <c:v>Rannungen</c:v>
                </c:pt>
                <c:pt idx="10">
                  <c:v>Maßbach</c:v>
                </c:pt>
                <c:pt idx="11">
                  <c:v>Wildflecken</c:v>
                </c:pt>
                <c:pt idx="12">
                  <c:v>Bad Bocklet</c:v>
                </c:pt>
                <c:pt idx="13">
                  <c:v>Oerlenbach</c:v>
                </c:pt>
                <c:pt idx="14">
                  <c:v>Wartmannsroth</c:v>
                </c:pt>
                <c:pt idx="15">
                  <c:v>Motten</c:v>
                </c:pt>
                <c:pt idx="16">
                  <c:v>Hammelburg</c:v>
                </c:pt>
                <c:pt idx="17">
                  <c:v>Riedenberg</c:v>
                </c:pt>
                <c:pt idx="18">
                  <c:v>Thundorf i.Ufr.</c:v>
                </c:pt>
                <c:pt idx="19">
                  <c:v>Geroda</c:v>
                </c:pt>
                <c:pt idx="20">
                  <c:v>Schondra</c:v>
                </c:pt>
                <c:pt idx="21">
                  <c:v>Elfershausen</c:v>
                </c:pt>
                <c:pt idx="22">
                  <c:v>Münnerstadt</c:v>
                </c:pt>
                <c:pt idx="23">
                  <c:v>Nüdlingen</c:v>
                </c:pt>
                <c:pt idx="24">
                  <c:v>Sulzthal</c:v>
                </c:pt>
                <c:pt idx="25">
                  <c:v>Aura a.d.Saale</c:v>
                </c:pt>
              </c:strCache>
            </c:strRef>
          </c:cat>
          <c:val>
            <c:numRef>
              <c:f>Tabelle1!$B$2:$B$27</c:f>
              <c:numCache>
                <c:formatCode>General</c:formatCode>
                <c:ptCount val="26"/>
                <c:pt idx="0">
                  <c:v>57.1</c:v>
                </c:pt>
                <c:pt idx="1">
                  <c:v>60</c:v>
                </c:pt>
                <c:pt idx="2">
                  <c:v>66.7</c:v>
                </c:pt>
                <c:pt idx="3">
                  <c:v>66.7</c:v>
                </c:pt>
                <c:pt idx="4">
                  <c:v>68.099999999999994</c:v>
                </c:pt>
                <c:pt idx="5">
                  <c:v>68.2</c:v>
                </c:pt>
                <c:pt idx="6">
                  <c:v>68.599999999999994</c:v>
                </c:pt>
                <c:pt idx="7">
                  <c:v>69.099999999999994</c:v>
                </c:pt>
                <c:pt idx="8">
                  <c:v>71.400000000000006</c:v>
                </c:pt>
                <c:pt idx="9">
                  <c:v>71.400000000000006</c:v>
                </c:pt>
                <c:pt idx="10">
                  <c:v>71.7</c:v>
                </c:pt>
                <c:pt idx="11">
                  <c:v>72.7</c:v>
                </c:pt>
                <c:pt idx="12">
                  <c:v>74.400000000000006</c:v>
                </c:pt>
                <c:pt idx="13">
                  <c:v>78.599999999999994</c:v>
                </c:pt>
                <c:pt idx="14">
                  <c:v>78.900000000000006</c:v>
                </c:pt>
                <c:pt idx="15">
                  <c:v>79.2</c:v>
                </c:pt>
                <c:pt idx="16">
                  <c:v>81.5</c:v>
                </c:pt>
                <c:pt idx="17">
                  <c:v>81.8</c:v>
                </c:pt>
                <c:pt idx="18">
                  <c:v>82.4</c:v>
                </c:pt>
                <c:pt idx="19">
                  <c:v>83.3</c:v>
                </c:pt>
                <c:pt idx="20">
                  <c:v>84.2</c:v>
                </c:pt>
                <c:pt idx="21">
                  <c:v>86.1</c:v>
                </c:pt>
                <c:pt idx="22">
                  <c:v>86.4</c:v>
                </c:pt>
                <c:pt idx="23">
                  <c:v>88.1</c:v>
                </c:pt>
                <c:pt idx="24">
                  <c:v>88.9</c:v>
                </c:pt>
                <c:pt idx="25">
                  <c:v>100</c:v>
                </c:pt>
              </c:numCache>
            </c:numRef>
          </c:val>
        </c:ser>
        <c:dLbls>
          <c:showLegendKey val="0"/>
          <c:showVal val="0"/>
          <c:showCatName val="0"/>
          <c:showSerName val="0"/>
          <c:showPercent val="0"/>
          <c:showBubbleSize val="0"/>
        </c:dLbls>
        <c:gapWidth val="50"/>
        <c:shape val="box"/>
        <c:axId val="317124832"/>
        <c:axId val="317125224"/>
        <c:axId val="0"/>
      </c:bar3DChart>
      <c:catAx>
        <c:axId val="317124832"/>
        <c:scaling>
          <c:orientation val="minMax"/>
        </c:scaling>
        <c:delete val="0"/>
        <c:axPos val="l"/>
        <c:numFmt formatCode="General" sourceLinked="1"/>
        <c:majorTickMark val="out"/>
        <c:minorTickMark val="none"/>
        <c:tickLblPos val="nextTo"/>
        <c:spPr>
          <a:ln>
            <a:solidFill>
              <a:schemeClr val="tx2">
                <a:lumMod val="75000"/>
              </a:schemeClr>
            </a:solidFill>
          </a:ln>
        </c:spPr>
        <c:txPr>
          <a:bodyPr/>
          <a:lstStyle/>
          <a:p>
            <a:pPr>
              <a:defRPr sz="1050" b="1">
                <a:solidFill>
                  <a:schemeClr val="tx2">
                    <a:lumMod val="75000"/>
                  </a:schemeClr>
                </a:solidFill>
              </a:defRPr>
            </a:pPr>
            <a:endParaRPr lang="de-DE"/>
          </a:p>
        </c:txPr>
        <c:crossAx val="317125224"/>
        <c:crosses val="autoZero"/>
        <c:auto val="1"/>
        <c:lblAlgn val="ctr"/>
        <c:lblOffset val="100"/>
        <c:noMultiLvlLbl val="0"/>
      </c:catAx>
      <c:valAx>
        <c:axId val="317125224"/>
        <c:scaling>
          <c:orientation val="minMax"/>
        </c:scaling>
        <c:delete val="0"/>
        <c:axPos val="b"/>
        <c:majorGridlines>
          <c:spPr>
            <a:ln>
              <a:solidFill>
                <a:schemeClr val="bg1">
                  <a:lumMod val="65000"/>
                </a:schemeClr>
              </a:solidFill>
            </a:ln>
          </c:spPr>
        </c:majorGridlines>
        <c:numFmt formatCode="General" sourceLinked="1"/>
        <c:majorTickMark val="out"/>
        <c:minorTickMark val="none"/>
        <c:tickLblPos val="nextTo"/>
        <c:txPr>
          <a:bodyPr/>
          <a:lstStyle/>
          <a:p>
            <a:pPr>
              <a:defRPr sz="1100" b="1">
                <a:solidFill>
                  <a:schemeClr val="tx2">
                    <a:lumMod val="75000"/>
                  </a:schemeClr>
                </a:solidFill>
              </a:defRPr>
            </a:pPr>
            <a:endParaRPr lang="de-DE"/>
          </a:p>
        </c:txPr>
        <c:crossAx val="317124832"/>
        <c:crosses val="autoZero"/>
        <c:crossBetween val="between"/>
      </c:valAx>
    </c:plotArea>
    <c:plotVisOnly val="1"/>
    <c:dispBlanksAs val="gap"/>
    <c:showDLblsOverMax val="0"/>
  </c:chart>
  <c:txPr>
    <a:bodyPr/>
    <a:lstStyle/>
    <a:p>
      <a:pPr>
        <a:defRPr sz="1800"/>
      </a:pPr>
      <a:endParaRPr lang="de-DE"/>
    </a:p>
  </c:txPr>
  <c:externalData r:id="rId1">
    <c:autoUpdate val="0"/>
  </c:externalData>
  <c:userShapes r:id="rId2"/>
</c:chartSpace>
</file>

<file path=ppt/charts/chart30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31980309802193208"/>
          <c:y val="2.8116843700136378E-2"/>
          <c:w val="0.61996116944219404"/>
          <c:h val="0.86989146938584927"/>
        </c:manualLayout>
      </c:layout>
      <c:bar3DChart>
        <c:barDir val="bar"/>
        <c:grouping val="clustered"/>
        <c:varyColors val="0"/>
        <c:ser>
          <c:idx val="0"/>
          <c:order val="0"/>
          <c:tx>
            <c:strRef>
              <c:f>Tabelle1!$B$1</c:f>
              <c:strCache>
                <c:ptCount val="1"/>
                <c:pt idx="0">
                  <c:v>Spalte2</c:v>
                </c:pt>
              </c:strCache>
            </c:strRef>
          </c:tx>
          <c:spPr>
            <a:solidFill>
              <a:schemeClr val="accent2">
                <a:lumMod val="75000"/>
              </a:schemeClr>
            </a:solidFill>
          </c:spPr>
          <c:invertIfNegative val="0"/>
          <c:dLbls>
            <c:dLbl>
              <c:idx val="0"/>
              <c:layout>
                <c:manualLayout>
                  <c:x val="1.3641827900591739E-2"/>
                  <c:y val="-7.4520280219255762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4.6771981373457394E-2"/>
                  <c:y val="2.484074539448577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1692995343364349E-2"/>
                  <c:y val="4.9683446753177657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9.7441627861369565E-3"/>
                  <c:y val="0"/>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Tabelle1!$A$2:$A$5</c:f>
              <c:strCache>
                <c:ptCount val="4"/>
                <c:pt idx="0">
                  <c:v>bis 40 Stunden</c:v>
                </c:pt>
                <c:pt idx="1">
                  <c:v>40 bis unter 50 Stunden</c:v>
                </c:pt>
                <c:pt idx="2">
                  <c:v>50 bis unter 60 Stunden</c:v>
                </c:pt>
                <c:pt idx="3">
                  <c:v>länger als 60 Stunden</c:v>
                </c:pt>
              </c:strCache>
            </c:strRef>
          </c:cat>
          <c:val>
            <c:numRef>
              <c:f>Tabelle1!$B$2:$B$5</c:f>
              <c:numCache>
                <c:formatCode>###0.0</c:formatCode>
                <c:ptCount val="4"/>
                <c:pt idx="0">
                  <c:v>21.2</c:v>
                </c:pt>
                <c:pt idx="1">
                  <c:v>49.8</c:v>
                </c:pt>
                <c:pt idx="2">
                  <c:v>25.3</c:v>
                </c:pt>
                <c:pt idx="3">
                  <c:v>3.7</c:v>
                </c:pt>
              </c:numCache>
            </c:numRef>
          </c:val>
        </c:ser>
        <c:dLbls>
          <c:showLegendKey val="0"/>
          <c:showVal val="1"/>
          <c:showCatName val="0"/>
          <c:showSerName val="0"/>
          <c:showPercent val="0"/>
          <c:showBubbleSize val="0"/>
        </c:dLbls>
        <c:gapWidth val="50"/>
        <c:shape val="box"/>
        <c:axId val="365696120"/>
        <c:axId val="384788800"/>
        <c:axId val="0"/>
      </c:bar3DChart>
      <c:catAx>
        <c:axId val="365696120"/>
        <c:scaling>
          <c:orientation val="maxMin"/>
        </c:scaling>
        <c:delete val="0"/>
        <c:axPos val="l"/>
        <c:numFmt formatCode="General" sourceLinked="1"/>
        <c:majorTickMark val="out"/>
        <c:minorTickMark val="none"/>
        <c:tickLblPos val="nextTo"/>
        <c:spPr>
          <a:ln>
            <a:solidFill>
              <a:schemeClr val="tx2">
                <a:lumMod val="75000"/>
              </a:schemeClr>
            </a:solidFill>
          </a:ln>
        </c:spPr>
        <c:txPr>
          <a:bodyPr/>
          <a:lstStyle/>
          <a:p>
            <a:pPr>
              <a:defRPr sz="1800" b="1">
                <a:solidFill>
                  <a:schemeClr val="tx2">
                    <a:lumMod val="75000"/>
                  </a:schemeClr>
                </a:solidFill>
              </a:defRPr>
            </a:pPr>
            <a:endParaRPr lang="de-DE"/>
          </a:p>
        </c:txPr>
        <c:crossAx val="384788800"/>
        <c:crosses val="autoZero"/>
        <c:auto val="1"/>
        <c:lblAlgn val="ctr"/>
        <c:lblOffset val="100"/>
        <c:noMultiLvlLbl val="0"/>
      </c:catAx>
      <c:valAx>
        <c:axId val="384788800"/>
        <c:scaling>
          <c:orientation val="minMax"/>
          <c:min val="0"/>
        </c:scaling>
        <c:delete val="0"/>
        <c:axPos val="t"/>
        <c:majorGridlines>
          <c:spPr>
            <a:ln>
              <a:solidFill>
                <a:schemeClr val="bg1">
                  <a:lumMod val="65000"/>
                </a:schemeClr>
              </a:solidFill>
            </a:ln>
          </c:spPr>
        </c:majorGridlines>
        <c:numFmt formatCode="General" sourceLinked="0"/>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365696120"/>
        <c:crosses val="autoZero"/>
        <c:crossBetween val="between"/>
        <c:majorUnit val="10"/>
      </c:valAx>
    </c:plotArea>
    <c:plotVisOnly val="1"/>
    <c:dispBlanksAs val="gap"/>
    <c:showDLblsOverMax val="0"/>
  </c:chart>
  <c:txPr>
    <a:bodyPr/>
    <a:lstStyle/>
    <a:p>
      <a:pPr>
        <a:defRPr sz="1800"/>
      </a:pPr>
      <a:endParaRPr lang="de-DE"/>
    </a:p>
  </c:txPr>
  <c:externalData r:id="rId1">
    <c:autoUpdate val="0"/>
  </c:externalData>
  <c:userShapes r:id="rId2"/>
</c:chartSpace>
</file>

<file path=ppt/charts/chart30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31980309802193208"/>
          <c:y val="2.8116843700136378E-2"/>
          <c:w val="0.61996116944219404"/>
          <c:h val="0.86989146938584927"/>
        </c:manualLayout>
      </c:layout>
      <c:bar3DChart>
        <c:barDir val="bar"/>
        <c:grouping val="stacked"/>
        <c:varyColors val="0"/>
        <c:ser>
          <c:idx val="0"/>
          <c:order val="0"/>
          <c:tx>
            <c:strRef>
              <c:f>Tabelle1!$B$1</c:f>
              <c:strCache>
                <c:ptCount val="1"/>
                <c:pt idx="0">
                  <c:v>Spalte2</c:v>
                </c:pt>
              </c:strCache>
            </c:strRef>
          </c:tx>
          <c:spPr>
            <a:solidFill>
              <a:srgbClr val="3366FF"/>
            </a:solidFill>
          </c:spPr>
          <c:invertIfNegative val="0"/>
          <c:dLbls>
            <c:dLbl>
              <c:idx val="0"/>
              <c:layout>
                <c:manualLayout>
                  <c:x val="4.6771981373457394E-2"/>
                  <c:y val="-2.484074539448668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4.6771981373457394E-2"/>
                  <c:y val="2.484074539448577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4.482314881623E-2"/>
                  <c:y val="-2.484074539448668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7.7161565381624261E-2"/>
                  <c:y val="-1.763692923008554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7.7161565381624261E-2"/>
                  <c:y val="-8.8184646150427735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numFmt formatCode="#,##0.0" sourceLinked="0"/>
              <c:spPr/>
              <c:txPr>
                <a:bodyPr/>
                <a:lstStyle/>
                <a:p>
                  <a:pPr>
                    <a:defRPr>
                      <a:solidFill>
                        <a:schemeClr val="bg1"/>
                      </a:solidFill>
                    </a:defRPr>
                  </a:pPr>
                  <a:endParaRPr lang="de-DE"/>
                </a:p>
              </c:txPr>
              <c:showLegendKey val="0"/>
              <c:showVal val="1"/>
              <c:showCatName val="0"/>
              <c:showSerName val="0"/>
              <c:showPercent val="0"/>
              <c:showBubbleSize val="0"/>
            </c:dLbl>
            <c:dLbl>
              <c:idx val="6"/>
              <c:numFmt formatCode="#,##0.0" sourceLinked="0"/>
              <c:spPr/>
              <c:txPr>
                <a:bodyPr/>
                <a:lstStyle/>
                <a:p>
                  <a:pPr>
                    <a:defRPr>
                      <a:solidFill>
                        <a:schemeClr val="bg1"/>
                      </a:solidFill>
                    </a:defRPr>
                  </a:pPr>
                  <a:endParaRPr lang="de-DE"/>
                </a:p>
              </c:txPr>
              <c:showLegendKey val="0"/>
              <c:showVal val="1"/>
              <c:showCatName val="0"/>
              <c:showSerName val="0"/>
              <c:showPercent val="0"/>
              <c:showBubbleSize val="0"/>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Tabelle1!$A$2:$A$8</c:f>
              <c:strCache>
                <c:ptCount val="7"/>
                <c:pt idx="0">
                  <c:v>Freiwilligendienst</c:v>
                </c:pt>
                <c:pt idx="1">
                  <c:v>Arbeitslosigkeit</c:v>
                </c:pt>
                <c:pt idx="2">
                  <c:v>Sonstiges</c:v>
                </c:pt>
                <c:pt idx="3">
                  <c:v>Berufstätigkeit</c:v>
                </c:pt>
                <c:pt idx="4">
                  <c:v>Studium</c:v>
                </c:pt>
                <c:pt idx="5">
                  <c:v>Berufsausbildung/ Lehre</c:v>
                </c:pt>
                <c:pt idx="6">
                  <c:v>Schulbesuch</c:v>
                </c:pt>
              </c:strCache>
            </c:strRef>
          </c:cat>
          <c:val>
            <c:numRef>
              <c:f>Tabelle1!$B$2:$B$8</c:f>
              <c:numCache>
                <c:formatCode>###0.0</c:formatCode>
                <c:ptCount val="7"/>
                <c:pt idx="0">
                  <c:v>1.1000000000000001</c:v>
                </c:pt>
                <c:pt idx="1">
                  <c:v>1.4</c:v>
                </c:pt>
                <c:pt idx="2">
                  <c:v>1.9</c:v>
                </c:pt>
                <c:pt idx="3">
                  <c:v>7</c:v>
                </c:pt>
                <c:pt idx="4">
                  <c:v>7</c:v>
                </c:pt>
                <c:pt idx="5">
                  <c:v>19.600000000000001</c:v>
                </c:pt>
                <c:pt idx="6">
                  <c:v>62.1</c:v>
                </c:pt>
              </c:numCache>
            </c:numRef>
          </c:val>
        </c:ser>
        <c:dLbls>
          <c:showLegendKey val="0"/>
          <c:showVal val="1"/>
          <c:showCatName val="0"/>
          <c:showSerName val="0"/>
          <c:showPercent val="0"/>
          <c:showBubbleSize val="0"/>
        </c:dLbls>
        <c:gapWidth val="50"/>
        <c:shape val="box"/>
        <c:axId val="384795856"/>
        <c:axId val="384796248"/>
        <c:axId val="0"/>
      </c:bar3DChart>
      <c:catAx>
        <c:axId val="384795856"/>
        <c:scaling>
          <c:orientation val="minMax"/>
        </c:scaling>
        <c:delete val="0"/>
        <c:axPos val="l"/>
        <c:numFmt formatCode="General" sourceLinked="1"/>
        <c:majorTickMark val="out"/>
        <c:minorTickMark val="none"/>
        <c:tickLblPos val="nextTo"/>
        <c:spPr>
          <a:ln>
            <a:solidFill>
              <a:schemeClr val="tx2">
                <a:lumMod val="75000"/>
              </a:schemeClr>
            </a:solidFill>
          </a:ln>
        </c:spPr>
        <c:crossAx val="384796248"/>
        <c:crosses val="autoZero"/>
        <c:auto val="1"/>
        <c:lblAlgn val="ctr"/>
        <c:lblOffset val="100"/>
        <c:noMultiLvlLbl val="0"/>
      </c:catAx>
      <c:valAx>
        <c:axId val="384796248"/>
        <c:scaling>
          <c:orientation val="minMax"/>
          <c:min val="0"/>
        </c:scaling>
        <c:delete val="0"/>
        <c:axPos val="b"/>
        <c:majorGridlines>
          <c:spPr>
            <a:ln>
              <a:solidFill>
                <a:schemeClr val="bg1">
                  <a:lumMod val="65000"/>
                </a:schemeClr>
              </a:solidFill>
            </a:ln>
          </c:spPr>
        </c:majorGridlines>
        <c:numFmt formatCode="General" sourceLinked="0"/>
        <c:majorTickMark val="out"/>
        <c:minorTickMark val="none"/>
        <c:tickLblPos val="nextTo"/>
        <c:spPr>
          <a:ln>
            <a:solidFill>
              <a:schemeClr val="tx2">
                <a:lumMod val="75000"/>
              </a:schemeClr>
            </a:solidFill>
          </a:ln>
        </c:spPr>
        <c:crossAx val="384795856"/>
        <c:crosses val="autoZero"/>
        <c:crossBetween val="between"/>
        <c:majorUnit val="20"/>
      </c:valAx>
    </c:plotArea>
    <c:plotVisOnly val="1"/>
    <c:dispBlanksAs val="gap"/>
    <c:showDLblsOverMax val="0"/>
  </c:chart>
  <c:txPr>
    <a:bodyPr/>
    <a:lstStyle/>
    <a:p>
      <a:pPr>
        <a:defRPr sz="800"/>
      </a:pPr>
      <a:endParaRPr lang="de-DE"/>
    </a:p>
  </c:txPr>
  <c:externalData r:id="rId1">
    <c:autoUpdate val="0"/>
  </c:externalData>
  <c:userShapes r:id="rId2"/>
</c:chartSpace>
</file>

<file path=ppt/charts/chart30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10"/>
    </c:view3D>
    <c:floor>
      <c:thickness val="0"/>
    </c:floor>
    <c:sideWall>
      <c:thickness val="0"/>
    </c:sideWall>
    <c:backWall>
      <c:thickness val="0"/>
    </c:backWall>
    <c:plotArea>
      <c:layout>
        <c:manualLayout>
          <c:layoutTarget val="inner"/>
          <c:xMode val="edge"/>
          <c:yMode val="edge"/>
          <c:x val="0.16041666666666668"/>
          <c:y val="0.16250000000000001"/>
          <c:w val="0.6875"/>
          <c:h val="0.66874999999999996"/>
        </c:manualLayout>
      </c:layout>
      <c:pie3DChart>
        <c:varyColors val="1"/>
        <c:ser>
          <c:idx val="0"/>
          <c:order val="0"/>
          <c:tx>
            <c:strRef>
              <c:f>Tabelle1!$B$1</c:f>
              <c:strCache>
                <c:ptCount val="1"/>
                <c:pt idx="0">
                  <c:v>Anzahl</c:v>
                </c:pt>
              </c:strCache>
            </c:strRef>
          </c:tx>
          <c:spPr>
            <a:solidFill>
              <a:srgbClr val="FF0000"/>
            </a:solidFill>
          </c:spPr>
          <c:dPt>
            <c:idx val="0"/>
            <c:bubble3D val="0"/>
            <c:spPr>
              <a:solidFill>
                <a:srgbClr val="92D050"/>
              </a:solidFill>
            </c:spPr>
          </c:dPt>
          <c:dPt>
            <c:idx val="1"/>
            <c:bubble3D val="0"/>
          </c:dPt>
          <c:dPt>
            <c:idx val="2"/>
            <c:bubble3D val="0"/>
            <c:spPr>
              <a:solidFill>
                <a:schemeClr val="tx2">
                  <a:lumMod val="60000"/>
                  <a:lumOff val="40000"/>
                </a:schemeClr>
              </a:solidFill>
            </c:spPr>
          </c:dPt>
          <c:dLbls>
            <c:dLbl>
              <c:idx val="0"/>
              <c:layout>
                <c:manualLayout>
                  <c:x val="-1.2500000000000001E-2"/>
                  <c:y val="7.4999999999999997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1"/>
              <c:layout>
                <c:manualLayout>
                  <c:x val="4.583333333333333E-2"/>
                  <c:y val="-0.13125000000000001"/>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numFmt formatCode="0.0%" sourceLinked="0"/>
            <c:spPr>
              <a:noFill/>
              <a:ln>
                <a:noFill/>
              </a:ln>
              <a:effectLst/>
            </c:spPr>
            <c:txPr>
              <a:bodyPr/>
              <a:lstStyle/>
              <a:p>
                <a:pPr>
                  <a:defRPr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Tabelle1!$A$2:$A$3</c:f>
              <c:strCache>
                <c:ptCount val="2"/>
                <c:pt idx="0">
                  <c:v>ja</c:v>
                </c:pt>
                <c:pt idx="1">
                  <c:v>nein</c:v>
                </c:pt>
              </c:strCache>
            </c:strRef>
          </c:cat>
          <c:val>
            <c:numRef>
              <c:f>Tabelle1!$B$2:$B$3</c:f>
              <c:numCache>
                <c:formatCode>General</c:formatCode>
                <c:ptCount val="2"/>
                <c:pt idx="0">
                  <c:v>64</c:v>
                </c:pt>
                <c:pt idx="1">
                  <c:v>35.9</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ja</c:v>
                </c:pt>
                <c:pt idx="1">
                  <c:v>nein</c:v>
                </c:pt>
              </c:strCache>
            </c:strRef>
          </c:cat>
          <c:val>
            <c:numRef>
              <c:f>Tabelle1!$B$2:$B$3</c:f>
              <c:numCache>
                <c:formatCode>General</c:formatCode>
                <c:ptCount val="2"/>
                <c:pt idx="0">
                  <c:v>64.3</c:v>
                </c:pt>
                <c:pt idx="1">
                  <c:v>35.700000000000003</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ja</c:v>
                </c:pt>
                <c:pt idx="1">
                  <c:v>nein</c:v>
                </c:pt>
              </c:strCache>
            </c:strRef>
          </c:cat>
          <c:val>
            <c:numRef>
              <c:f>Tabelle1!$C$2:$C$3</c:f>
              <c:numCache>
                <c:formatCode>General</c:formatCode>
                <c:ptCount val="2"/>
                <c:pt idx="0">
                  <c:v>63.5</c:v>
                </c:pt>
                <c:pt idx="1">
                  <c:v>36.5</c:v>
                </c:pt>
              </c:numCache>
            </c:numRef>
          </c:val>
        </c:ser>
        <c:dLbls>
          <c:showLegendKey val="0"/>
          <c:showVal val="1"/>
          <c:showCatName val="0"/>
          <c:showSerName val="0"/>
          <c:showPercent val="0"/>
          <c:showBubbleSize val="0"/>
        </c:dLbls>
        <c:gapWidth val="100"/>
        <c:shape val="box"/>
        <c:axId val="384797424"/>
        <c:axId val="384797816"/>
        <c:axId val="0"/>
      </c:bar3DChart>
      <c:catAx>
        <c:axId val="384797424"/>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84797816"/>
        <c:crosses val="autoZero"/>
        <c:auto val="1"/>
        <c:lblAlgn val="ctr"/>
        <c:lblOffset val="100"/>
        <c:noMultiLvlLbl val="0"/>
      </c:catAx>
      <c:valAx>
        <c:axId val="384797816"/>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84797424"/>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400" b="1">
          <a:solidFill>
            <a:schemeClr val="tx2">
              <a:lumMod val="75000"/>
            </a:schemeClr>
          </a:solidFill>
        </a:defRPr>
      </a:pPr>
      <a:endParaRPr lang="de-DE"/>
    </a:p>
  </c:txPr>
  <c:externalData r:id="rId1">
    <c:autoUpdate val="0"/>
  </c:externalData>
  <c:userShapes r:id="rId2"/>
</c:chartSpace>
</file>

<file path=ppt/charts/chart30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31980309802193208"/>
          <c:y val="2.8116843700136378E-2"/>
          <c:w val="0.61996116944219404"/>
          <c:h val="0.86989146938584927"/>
        </c:manualLayout>
      </c:layout>
      <c:bar3DChart>
        <c:barDir val="bar"/>
        <c:grouping val="stacked"/>
        <c:varyColors val="0"/>
        <c:ser>
          <c:idx val="0"/>
          <c:order val="0"/>
          <c:tx>
            <c:strRef>
              <c:f>Tabelle1!$B$1</c:f>
              <c:strCache>
                <c:ptCount val="1"/>
                <c:pt idx="0">
                  <c:v>Spalte2</c:v>
                </c:pt>
              </c:strCache>
            </c:strRef>
          </c:tx>
          <c:spPr>
            <a:solidFill>
              <a:srgbClr val="3366FF"/>
            </a:solidFill>
          </c:spPr>
          <c:invertIfNegative val="0"/>
          <c:dLbls>
            <c:dLbl>
              <c:idx val="0"/>
              <c:layout>
                <c:manualLayout>
                  <c:x val="4.6771981373457394E-2"/>
                  <c:y val="-2.484074539448668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4.6771981373457394E-2"/>
                  <c:y val="2.484074539448577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4.482314881623E-2"/>
                  <c:y val="-2.484074539448668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7.7161565381624261E-2"/>
                  <c:y val="-1.763692923008554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7.7161565381624261E-2"/>
                  <c:y val="-8.8184646150427735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numFmt formatCode="#,##0.0" sourceLinked="0"/>
              <c:spPr/>
              <c:txPr>
                <a:bodyPr/>
                <a:lstStyle/>
                <a:p>
                  <a:pPr>
                    <a:defRPr>
                      <a:solidFill>
                        <a:schemeClr val="bg1"/>
                      </a:solidFill>
                    </a:defRPr>
                  </a:pPr>
                  <a:endParaRPr lang="de-DE"/>
                </a:p>
              </c:txPr>
              <c:showLegendKey val="0"/>
              <c:showVal val="1"/>
              <c:showCatName val="0"/>
              <c:showSerName val="0"/>
              <c:showPercent val="0"/>
              <c:showBubbleSize val="0"/>
            </c:dLbl>
            <c:dLbl>
              <c:idx val="6"/>
              <c:numFmt formatCode="#,##0.0" sourceLinked="0"/>
              <c:spPr/>
              <c:txPr>
                <a:bodyPr/>
                <a:lstStyle/>
                <a:p>
                  <a:pPr>
                    <a:defRPr>
                      <a:solidFill>
                        <a:schemeClr val="bg1"/>
                      </a:solidFill>
                    </a:defRPr>
                  </a:pPr>
                  <a:endParaRPr lang="de-DE"/>
                </a:p>
              </c:txPr>
              <c:showLegendKey val="0"/>
              <c:showVal val="1"/>
              <c:showCatName val="0"/>
              <c:showSerName val="0"/>
              <c:showPercent val="0"/>
              <c:showBubbleSize val="0"/>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Tabelle1!$A$2:$A$8</c:f>
              <c:strCache>
                <c:ptCount val="7"/>
                <c:pt idx="0">
                  <c:v>Freiwilligendienst</c:v>
                </c:pt>
                <c:pt idx="1">
                  <c:v>Arbeitslosigkeit</c:v>
                </c:pt>
                <c:pt idx="2">
                  <c:v>Sonstiges</c:v>
                </c:pt>
                <c:pt idx="3">
                  <c:v>Berufstätigkeit</c:v>
                </c:pt>
                <c:pt idx="4">
                  <c:v>Studium</c:v>
                </c:pt>
                <c:pt idx="5">
                  <c:v>Berufsausbildung/ Lehre</c:v>
                </c:pt>
                <c:pt idx="6">
                  <c:v>Schulbesuch</c:v>
                </c:pt>
              </c:strCache>
            </c:strRef>
          </c:cat>
          <c:val>
            <c:numRef>
              <c:f>Tabelle1!$B$2:$B$8</c:f>
              <c:numCache>
                <c:formatCode>###0.0</c:formatCode>
                <c:ptCount val="7"/>
                <c:pt idx="0">
                  <c:v>1.1000000000000001</c:v>
                </c:pt>
                <c:pt idx="1">
                  <c:v>1.4</c:v>
                </c:pt>
                <c:pt idx="2">
                  <c:v>1.9</c:v>
                </c:pt>
                <c:pt idx="3">
                  <c:v>7</c:v>
                </c:pt>
                <c:pt idx="4">
                  <c:v>7</c:v>
                </c:pt>
                <c:pt idx="5">
                  <c:v>19.600000000000001</c:v>
                </c:pt>
                <c:pt idx="6">
                  <c:v>62.1</c:v>
                </c:pt>
              </c:numCache>
            </c:numRef>
          </c:val>
        </c:ser>
        <c:dLbls>
          <c:showLegendKey val="0"/>
          <c:showVal val="1"/>
          <c:showCatName val="0"/>
          <c:showSerName val="0"/>
          <c:showPercent val="0"/>
          <c:showBubbleSize val="0"/>
        </c:dLbls>
        <c:gapWidth val="50"/>
        <c:shape val="box"/>
        <c:axId val="384794288"/>
        <c:axId val="384793896"/>
        <c:axId val="0"/>
      </c:bar3DChart>
      <c:catAx>
        <c:axId val="384794288"/>
        <c:scaling>
          <c:orientation val="minMax"/>
        </c:scaling>
        <c:delete val="0"/>
        <c:axPos val="l"/>
        <c:numFmt formatCode="General" sourceLinked="1"/>
        <c:majorTickMark val="out"/>
        <c:minorTickMark val="none"/>
        <c:tickLblPos val="nextTo"/>
        <c:spPr>
          <a:ln>
            <a:solidFill>
              <a:schemeClr val="tx2">
                <a:lumMod val="75000"/>
              </a:schemeClr>
            </a:solidFill>
          </a:ln>
        </c:spPr>
        <c:crossAx val="384793896"/>
        <c:crosses val="autoZero"/>
        <c:auto val="1"/>
        <c:lblAlgn val="ctr"/>
        <c:lblOffset val="100"/>
        <c:noMultiLvlLbl val="0"/>
      </c:catAx>
      <c:valAx>
        <c:axId val="384793896"/>
        <c:scaling>
          <c:orientation val="minMax"/>
          <c:min val="0"/>
        </c:scaling>
        <c:delete val="0"/>
        <c:axPos val="b"/>
        <c:majorGridlines>
          <c:spPr>
            <a:ln>
              <a:solidFill>
                <a:schemeClr val="bg1">
                  <a:lumMod val="65000"/>
                </a:schemeClr>
              </a:solidFill>
            </a:ln>
          </c:spPr>
        </c:majorGridlines>
        <c:numFmt formatCode="General" sourceLinked="0"/>
        <c:majorTickMark val="out"/>
        <c:minorTickMark val="none"/>
        <c:tickLblPos val="nextTo"/>
        <c:spPr>
          <a:ln>
            <a:solidFill>
              <a:schemeClr val="tx2">
                <a:lumMod val="75000"/>
              </a:schemeClr>
            </a:solidFill>
          </a:ln>
        </c:spPr>
        <c:crossAx val="384794288"/>
        <c:crosses val="autoZero"/>
        <c:crossBetween val="between"/>
        <c:majorUnit val="20"/>
      </c:valAx>
    </c:plotArea>
    <c:plotVisOnly val="1"/>
    <c:dispBlanksAs val="gap"/>
    <c:showDLblsOverMax val="0"/>
  </c:chart>
  <c:txPr>
    <a:bodyPr/>
    <a:lstStyle/>
    <a:p>
      <a:pPr>
        <a:defRPr sz="800"/>
      </a:pPr>
      <a:endParaRPr lang="de-DE"/>
    </a:p>
  </c:txPr>
  <c:externalData r:id="rId1">
    <c:autoUpdate val="0"/>
  </c:externalData>
  <c:userShapes r:id="rId2"/>
</c:chartSpace>
</file>

<file path=ppt/charts/chart30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10"/>
    </c:view3D>
    <c:floor>
      <c:thickness val="0"/>
    </c:floor>
    <c:sideWall>
      <c:thickness val="0"/>
    </c:sideWall>
    <c:backWall>
      <c:thickness val="0"/>
    </c:backWall>
    <c:plotArea>
      <c:layout>
        <c:manualLayout>
          <c:layoutTarget val="inner"/>
          <c:xMode val="edge"/>
          <c:yMode val="edge"/>
          <c:x val="0.16041666666666668"/>
          <c:y val="0.16250000000000001"/>
          <c:w val="0.6875"/>
          <c:h val="0.66874999999999996"/>
        </c:manualLayout>
      </c:layout>
      <c:pie3DChart>
        <c:varyColors val="1"/>
        <c:ser>
          <c:idx val="0"/>
          <c:order val="0"/>
          <c:tx>
            <c:strRef>
              <c:f>Tabelle1!$B$1</c:f>
              <c:strCache>
                <c:ptCount val="1"/>
                <c:pt idx="0">
                  <c:v>Anzahl</c:v>
                </c:pt>
              </c:strCache>
            </c:strRef>
          </c:tx>
          <c:spPr>
            <a:solidFill>
              <a:srgbClr val="FF0000"/>
            </a:solidFill>
          </c:spPr>
          <c:dPt>
            <c:idx val="0"/>
            <c:bubble3D val="0"/>
            <c:spPr>
              <a:solidFill>
                <a:srgbClr val="92D050"/>
              </a:solidFill>
            </c:spPr>
          </c:dPt>
          <c:dPt>
            <c:idx val="1"/>
            <c:bubble3D val="0"/>
          </c:dPt>
          <c:dPt>
            <c:idx val="2"/>
            <c:bubble3D val="0"/>
            <c:spPr>
              <a:solidFill>
                <a:schemeClr val="tx2">
                  <a:lumMod val="60000"/>
                  <a:lumOff val="40000"/>
                </a:schemeClr>
              </a:solidFill>
            </c:spPr>
          </c:dPt>
          <c:dLbls>
            <c:dLbl>
              <c:idx val="0"/>
              <c:layout>
                <c:manualLayout>
                  <c:x val="-1.2500000000000001E-2"/>
                  <c:y val="7.4999999999999997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1"/>
              <c:layout>
                <c:manualLayout>
                  <c:x val="4.583333333333333E-2"/>
                  <c:y val="-0.13125000000000001"/>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numFmt formatCode="0.0%" sourceLinked="0"/>
            <c:spPr>
              <a:noFill/>
              <a:ln>
                <a:noFill/>
              </a:ln>
              <a:effectLst/>
            </c:spPr>
            <c:txPr>
              <a:bodyPr/>
              <a:lstStyle/>
              <a:p>
                <a:pPr>
                  <a:defRPr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Tabelle1!$A$2:$A$3</c:f>
              <c:strCache>
                <c:ptCount val="2"/>
                <c:pt idx="0">
                  <c:v>ja</c:v>
                </c:pt>
                <c:pt idx="1">
                  <c:v>nein</c:v>
                </c:pt>
              </c:strCache>
            </c:strRef>
          </c:cat>
          <c:val>
            <c:numRef>
              <c:f>Tabelle1!$B$2:$B$3</c:f>
              <c:numCache>
                <c:formatCode>General</c:formatCode>
                <c:ptCount val="2"/>
                <c:pt idx="0">
                  <c:v>84.6</c:v>
                </c:pt>
                <c:pt idx="1">
                  <c:v>15.4</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ja</c:v>
                </c:pt>
                <c:pt idx="1">
                  <c:v>nein</c:v>
                </c:pt>
              </c:strCache>
            </c:strRef>
          </c:cat>
          <c:val>
            <c:numRef>
              <c:f>Tabelle1!$B$2:$B$3</c:f>
              <c:numCache>
                <c:formatCode>General</c:formatCode>
                <c:ptCount val="2"/>
                <c:pt idx="0">
                  <c:v>84.2</c:v>
                </c:pt>
                <c:pt idx="1">
                  <c:v>15.8</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ja</c:v>
                </c:pt>
                <c:pt idx="1">
                  <c:v>nein</c:v>
                </c:pt>
              </c:strCache>
            </c:strRef>
          </c:cat>
          <c:val>
            <c:numRef>
              <c:f>Tabelle1!$C$2:$C$3</c:f>
              <c:numCache>
                <c:formatCode>General</c:formatCode>
                <c:ptCount val="2"/>
                <c:pt idx="0">
                  <c:v>85.7</c:v>
                </c:pt>
                <c:pt idx="1">
                  <c:v>14.3</c:v>
                </c:pt>
              </c:numCache>
            </c:numRef>
          </c:val>
        </c:ser>
        <c:dLbls>
          <c:showLegendKey val="0"/>
          <c:showVal val="1"/>
          <c:showCatName val="0"/>
          <c:showSerName val="0"/>
          <c:showPercent val="0"/>
          <c:showBubbleSize val="0"/>
        </c:dLbls>
        <c:gapWidth val="100"/>
        <c:shape val="box"/>
        <c:axId val="384792328"/>
        <c:axId val="384791152"/>
        <c:axId val="0"/>
      </c:bar3DChart>
      <c:catAx>
        <c:axId val="384792328"/>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84791152"/>
        <c:crosses val="autoZero"/>
        <c:auto val="1"/>
        <c:lblAlgn val="ctr"/>
        <c:lblOffset val="100"/>
        <c:noMultiLvlLbl val="0"/>
      </c:catAx>
      <c:valAx>
        <c:axId val="384791152"/>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84792328"/>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400" b="1">
          <a:solidFill>
            <a:schemeClr val="tx2">
              <a:lumMod val="75000"/>
            </a:schemeClr>
          </a:solidFill>
        </a:defRPr>
      </a:pPr>
      <a:endParaRPr lang="de-DE"/>
    </a:p>
  </c:txPr>
  <c:externalData r:id="rId1">
    <c:autoUpdate val="0"/>
  </c:externalData>
  <c:userShapes r:id="rId2"/>
</c:chartSpace>
</file>

<file path=ppt/charts/chart30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31980309802193208"/>
          <c:y val="2.8116843700136378E-2"/>
          <c:w val="0.61996116944219404"/>
          <c:h val="0.86989146938584927"/>
        </c:manualLayout>
      </c:layout>
      <c:bar3DChart>
        <c:barDir val="bar"/>
        <c:grouping val="stacked"/>
        <c:varyColors val="0"/>
        <c:ser>
          <c:idx val="0"/>
          <c:order val="0"/>
          <c:tx>
            <c:strRef>
              <c:f>Tabelle1!$B$1</c:f>
              <c:strCache>
                <c:ptCount val="1"/>
                <c:pt idx="0">
                  <c:v>Spalte2</c:v>
                </c:pt>
              </c:strCache>
            </c:strRef>
          </c:tx>
          <c:spPr>
            <a:solidFill>
              <a:srgbClr val="3366FF"/>
            </a:solidFill>
          </c:spPr>
          <c:invertIfNegative val="0"/>
          <c:dLbls>
            <c:dLbl>
              <c:idx val="0"/>
              <c:layout>
                <c:manualLayout>
                  <c:x val="4.6771981373457394E-2"/>
                  <c:y val="-2.484074539448668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4.6771981373457394E-2"/>
                  <c:y val="2.484074539448577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4.482314881623E-2"/>
                  <c:y val="-2.484074539448668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7.7161565381624261E-2"/>
                  <c:y val="-1.763692923008554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7.7161565381624261E-2"/>
                  <c:y val="-8.8184646150427735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numFmt formatCode="#,##0.0" sourceLinked="0"/>
              <c:spPr/>
              <c:txPr>
                <a:bodyPr/>
                <a:lstStyle/>
                <a:p>
                  <a:pPr>
                    <a:defRPr>
                      <a:solidFill>
                        <a:schemeClr val="bg1"/>
                      </a:solidFill>
                    </a:defRPr>
                  </a:pPr>
                  <a:endParaRPr lang="de-DE"/>
                </a:p>
              </c:txPr>
              <c:showLegendKey val="0"/>
              <c:showVal val="1"/>
              <c:showCatName val="0"/>
              <c:showSerName val="0"/>
              <c:showPercent val="0"/>
              <c:showBubbleSize val="0"/>
            </c:dLbl>
            <c:dLbl>
              <c:idx val="6"/>
              <c:numFmt formatCode="#,##0.0" sourceLinked="0"/>
              <c:spPr/>
              <c:txPr>
                <a:bodyPr/>
                <a:lstStyle/>
                <a:p>
                  <a:pPr>
                    <a:defRPr>
                      <a:solidFill>
                        <a:schemeClr val="bg1"/>
                      </a:solidFill>
                    </a:defRPr>
                  </a:pPr>
                  <a:endParaRPr lang="de-DE"/>
                </a:p>
              </c:txPr>
              <c:showLegendKey val="0"/>
              <c:showVal val="1"/>
              <c:showCatName val="0"/>
              <c:showSerName val="0"/>
              <c:showPercent val="0"/>
              <c:showBubbleSize val="0"/>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Tabelle1!$A$2:$A$8</c:f>
              <c:strCache>
                <c:ptCount val="7"/>
                <c:pt idx="0">
                  <c:v>Freiwilligendienst</c:v>
                </c:pt>
                <c:pt idx="1">
                  <c:v>Arbeitslosigkeit</c:v>
                </c:pt>
                <c:pt idx="2">
                  <c:v>Sonstiges</c:v>
                </c:pt>
                <c:pt idx="3">
                  <c:v>Berufstätigkeit</c:v>
                </c:pt>
                <c:pt idx="4">
                  <c:v>Studium</c:v>
                </c:pt>
                <c:pt idx="5">
                  <c:v>Berufsausbildung/ Lehre</c:v>
                </c:pt>
                <c:pt idx="6">
                  <c:v>Schulbesuch</c:v>
                </c:pt>
              </c:strCache>
            </c:strRef>
          </c:cat>
          <c:val>
            <c:numRef>
              <c:f>Tabelle1!$B$2:$B$8</c:f>
              <c:numCache>
                <c:formatCode>###0.0</c:formatCode>
                <c:ptCount val="7"/>
                <c:pt idx="0">
                  <c:v>1.1000000000000001</c:v>
                </c:pt>
                <c:pt idx="1">
                  <c:v>1.4</c:v>
                </c:pt>
                <c:pt idx="2">
                  <c:v>1.9</c:v>
                </c:pt>
                <c:pt idx="3">
                  <c:v>7</c:v>
                </c:pt>
                <c:pt idx="4">
                  <c:v>7</c:v>
                </c:pt>
                <c:pt idx="5">
                  <c:v>19.600000000000001</c:v>
                </c:pt>
                <c:pt idx="6">
                  <c:v>62.1</c:v>
                </c:pt>
              </c:numCache>
            </c:numRef>
          </c:val>
        </c:ser>
        <c:dLbls>
          <c:showLegendKey val="0"/>
          <c:showVal val="1"/>
          <c:showCatName val="0"/>
          <c:showSerName val="0"/>
          <c:showPercent val="0"/>
          <c:showBubbleSize val="0"/>
        </c:dLbls>
        <c:gapWidth val="50"/>
        <c:shape val="box"/>
        <c:axId val="384789976"/>
        <c:axId val="384789584"/>
        <c:axId val="0"/>
      </c:bar3DChart>
      <c:catAx>
        <c:axId val="384789976"/>
        <c:scaling>
          <c:orientation val="minMax"/>
        </c:scaling>
        <c:delete val="0"/>
        <c:axPos val="l"/>
        <c:numFmt formatCode="General" sourceLinked="1"/>
        <c:majorTickMark val="out"/>
        <c:minorTickMark val="none"/>
        <c:tickLblPos val="nextTo"/>
        <c:spPr>
          <a:ln>
            <a:solidFill>
              <a:schemeClr val="tx2">
                <a:lumMod val="75000"/>
              </a:schemeClr>
            </a:solidFill>
          </a:ln>
        </c:spPr>
        <c:crossAx val="384789584"/>
        <c:crosses val="autoZero"/>
        <c:auto val="1"/>
        <c:lblAlgn val="ctr"/>
        <c:lblOffset val="100"/>
        <c:noMultiLvlLbl val="0"/>
      </c:catAx>
      <c:valAx>
        <c:axId val="384789584"/>
        <c:scaling>
          <c:orientation val="minMax"/>
          <c:min val="0"/>
        </c:scaling>
        <c:delete val="0"/>
        <c:axPos val="b"/>
        <c:majorGridlines>
          <c:spPr>
            <a:ln>
              <a:solidFill>
                <a:schemeClr val="bg1">
                  <a:lumMod val="65000"/>
                </a:schemeClr>
              </a:solidFill>
            </a:ln>
          </c:spPr>
        </c:majorGridlines>
        <c:numFmt formatCode="General" sourceLinked="0"/>
        <c:majorTickMark val="out"/>
        <c:minorTickMark val="none"/>
        <c:tickLblPos val="nextTo"/>
        <c:spPr>
          <a:ln>
            <a:solidFill>
              <a:schemeClr val="tx2">
                <a:lumMod val="75000"/>
              </a:schemeClr>
            </a:solidFill>
          </a:ln>
        </c:spPr>
        <c:crossAx val="384789976"/>
        <c:crosses val="autoZero"/>
        <c:crossBetween val="between"/>
        <c:majorUnit val="20"/>
      </c:valAx>
    </c:plotArea>
    <c:plotVisOnly val="1"/>
    <c:dispBlanksAs val="gap"/>
    <c:showDLblsOverMax val="0"/>
  </c:chart>
  <c:txPr>
    <a:bodyPr/>
    <a:lstStyle/>
    <a:p>
      <a:pPr>
        <a:defRPr sz="800"/>
      </a:pPr>
      <a:endParaRPr lang="de-DE"/>
    </a:p>
  </c:txPr>
  <c:externalData r:id="rId1">
    <c:autoUpdate val="0"/>
  </c:externalData>
  <c:userShapes r:id="rId2"/>
</c:chartSpace>
</file>

<file path=ppt/charts/chart30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10"/>
    </c:view3D>
    <c:floor>
      <c:thickness val="0"/>
    </c:floor>
    <c:sideWall>
      <c:thickness val="0"/>
    </c:sideWall>
    <c:backWall>
      <c:thickness val="0"/>
    </c:backWall>
    <c:plotArea>
      <c:layout>
        <c:manualLayout>
          <c:layoutTarget val="inner"/>
          <c:xMode val="edge"/>
          <c:yMode val="edge"/>
          <c:x val="0.16041666666666668"/>
          <c:y val="0.16250000000000001"/>
          <c:w val="0.6875"/>
          <c:h val="0.66874999999999996"/>
        </c:manualLayout>
      </c:layout>
      <c:pie3DChart>
        <c:varyColors val="1"/>
        <c:ser>
          <c:idx val="0"/>
          <c:order val="0"/>
          <c:tx>
            <c:strRef>
              <c:f>Tabelle1!$B$1</c:f>
              <c:strCache>
                <c:ptCount val="1"/>
                <c:pt idx="0">
                  <c:v>Anzahl</c:v>
                </c:pt>
              </c:strCache>
            </c:strRef>
          </c:tx>
          <c:spPr>
            <a:solidFill>
              <a:srgbClr val="FF0000"/>
            </a:solidFill>
          </c:spPr>
          <c:dPt>
            <c:idx val="0"/>
            <c:bubble3D val="0"/>
            <c:spPr>
              <a:solidFill>
                <a:srgbClr val="92D050"/>
              </a:solidFill>
            </c:spPr>
          </c:dPt>
          <c:dPt>
            <c:idx val="1"/>
            <c:bubble3D val="0"/>
          </c:dPt>
          <c:dPt>
            <c:idx val="2"/>
            <c:bubble3D val="0"/>
            <c:spPr>
              <a:solidFill>
                <a:schemeClr val="tx2">
                  <a:lumMod val="60000"/>
                  <a:lumOff val="40000"/>
                </a:schemeClr>
              </a:solidFill>
            </c:spPr>
          </c:dPt>
          <c:dLbls>
            <c:dLbl>
              <c:idx val="0"/>
              <c:layout>
                <c:manualLayout>
                  <c:x val="-1.2500000000000001E-2"/>
                  <c:y val="7.4999999999999997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1"/>
              <c:layout>
                <c:manualLayout>
                  <c:x val="4.583333333333333E-2"/>
                  <c:y val="-0.13125000000000001"/>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numFmt formatCode="0.0%" sourceLinked="0"/>
            <c:spPr>
              <a:noFill/>
              <a:ln>
                <a:noFill/>
              </a:ln>
              <a:effectLst/>
            </c:spPr>
            <c:txPr>
              <a:bodyPr/>
              <a:lstStyle/>
              <a:p>
                <a:pPr>
                  <a:defRPr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Tabelle1!$A$2:$A$3</c:f>
              <c:strCache>
                <c:ptCount val="2"/>
                <c:pt idx="0">
                  <c:v>ja</c:v>
                </c:pt>
                <c:pt idx="1">
                  <c:v>nein</c:v>
                </c:pt>
              </c:strCache>
            </c:strRef>
          </c:cat>
          <c:val>
            <c:numRef>
              <c:f>Tabelle1!$B$2:$B$3</c:f>
              <c:numCache>
                <c:formatCode>General</c:formatCode>
                <c:ptCount val="2"/>
                <c:pt idx="0">
                  <c:v>59.1</c:v>
                </c:pt>
                <c:pt idx="1">
                  <c:v>40.9</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ja</c:v>
                </c:pt>
                <c:pt idx="1">
                  <c:v>nein</c:v>
                </c:pt>
              </c:strCache>
            </c:strRef>
          </c:cat>
          <c:val>
            <c:numRef>
              <c:f>Tabelle1!$B$2:$B$3</c:f>
              <c:numCache>
                <c:formatCode>General</c:formatCode>
                <c:ptCount val="2"/>
                <c:pt idx="0">
                  <c:v>57.7</c:v>
                </c:pt>
                <c:pt idx="1">
                  <c:v>42.3</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ja</c:v>
                </c:pt>
                <c:pt idx="1">
                  <c:v>nein</c:v>
                </c:pt>
              </c:strCache>
            </c:strRef>
          </c:cat>
          <c:val>
            <c:numRef>
              <c:f>Tabelle1!$C$2:$C$3</c:f>
              <c:numCache>
                <c:formatCode>General</c:formatCode>
                <c:ptCount val="2"/>
                <c:pt idx="0">
                  <c:v>60.6</c:v>
                </c:pt>
                <c:pt idx="1">
                  <c:v>39.4</c:v>
                </c:pt>
              </c:numCache>
            </c:numRef>
          </c:val>
        </c:ser>
        <c:dLbls>
          <c:showLegendKey val="0"/>
          <c:showVal val="1"/>
          <c:showCatName val="0"/>
          <c:showSerName val="0"/>
          <c:showPercent val="0"/>
          <c:showBubbleSize val="0"/>
        </c:dLbls>
        <c:gapWidth val="100"/>
        <c:shape val="box"/>
        <c:axId val="384800560"/>
        <c:axId val="384800952"/>
        <c:axId val="0"/>
      </c:bar3DChart>
      <c:catAx>
        <c:axId val="384800560"/>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84800952"/>
        <c:crosses val="autoZero"/>
        <c:auto val="1"/>
        <c:lblAlgn val="ctr"/>
        <c:lblOffset val="100"/>
        <c:noMultiLvlLbl val="0"/>
      </c:catAx>
      <c:valAx>
        <c:axId val="384800952"/>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84800560"/>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400" b="1">
          <a:solidFill>
            <a:schemeClr val="tx2">
              <a:lumMod val="75000"/>
            </a:schemeClr>
          </a:solidFill>
        </a:defRPr>
      </a:pPr>
      <a:endParaRPr lang="de-DE"/>
    </a:p>
  </c:txPr>
  <c:externalData r:id="rId1">
    <c:autoUpdate val="0"/>
  </c:externalData>
  <c:userShapes r:id="rId2"/>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Juz/ Ju.raum vorhanden</c:v>
                </c:pt>
              </c:strCache>
            </c:strRef>
          </c:tx>
          <c:spPr>
            <a:solidFill>
              <a:schemeClr val="accent1">
                <a:lumMod val="75000"/>
              </a:schemeClr>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gerne im eigenen Ort</c:v>
                </c:pt>
                <c:pt idx="1">
                  <c:v>komme kaum weg</c:v>
                </c:pt>
              </c:strCache>
            </c:strRef>
          </c:cat>
          <c:val>
            <c:numRef>
              <c:f>Tabelle1!$B$2:$B$3</c:f>
              <c:numCache>
                <c:formatCode>General</c:formatCode>
                <c:ptCount val="2"/>
                <c:pt idx="0">
                  <c:v>77.3</c:v>
                </c:pt>
                <c:pt idx="1">
                  <c:v>22.7</c:v>
                </c:pt>
              </c:numCache>
            </c:numRef>
          </c:val>
        </c:ser>
        <c:ser>
          <c:idx val="1"/>
          <c:order val="1"/>
          <c:tx>
            <c:strRef>
              <c:f>Tabelle1!$C$1</c:f>
              <c:strCache>
                <c:ptCount val="1"/>
                <c:pt idx="0">
                  <c:v>nicht vorhanden</c:v>
                </c:pt>
              </c:strCache>
            </c:strRef>
          </c:tx>
          <c:spPr>
            <a:solidFill>
              <a:schemeClr val="tx2">
                <a:lumMod val="60000"/>
                <a:lumOff val="40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gerne im eigenen Ort</c:v>
                </c:pt>
                <c:pt idx="1">
                  <c:v>komme kaum weg</c:v>
                </c:pt>
              </c:strCache>
            </c:strRef>
          </c:cat>
          <c:val>
            <c:numRef>
              <c:f>Tabelle1!$C$2:$C$3</c:f>
              <c:numCache>
                <c:formatCode>General</c:formatCode>
                <c:ptCount val="2"/>
                <c:pt idx="0">
                  <c:v>72.900000000000006</c:v>
                </c:pt>
                <c:pt idx="1">
                  <c:v>27.1</c:v>
                </c:pt>
              </c:numCache>
            </c:numRef>
          </c:val>
        </c:ser>
        <c:ser>
          <c:idx val="2"/>
          <c:order val="2"/>
          <c:tx>
            <c:strRef>
              <c:f>Tabelle1!$D$1</c:f>
              <c:strCache>
                <c:ptCount val="1"/>
                <c:pt idx="0">
                  <c:v>weiß nicht</c:v>
                </c:pt>
              </c:strCache>
            </c:strRef>
          </c:tx>
          <c:spPr>
            <a:solidFill>
              <a:schemeClr val="accent1">
                <a:lumMod val="60000"/>
                <a:lumOff val="40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gerne im eigenen Ort</c:v>
                </c:pt>
                <c:pt idx="1">
                  <c:v>komme kaum weg</c:v>
                </c:pt>
              </c:strCache>
            </c:strRef>
          </c:cat>
          <c:val>
            <c:numRef>
              <c:f>Tabelle1!$D$2:$D$3</c:f>
              <c:numCache>
                <c:formatCode>General</c:formatCode>
                <c:ptCount val="2"/>
                <c:pt idx="0">
                  <c:v>75.7</c:v>
                </c:pt>
                <c:pt idx="1">
                  <c:v>24.3</c:v>
                </c:pt>
              </c:numCache>
            </c:numRef>
          </c:val>
        </c:ser>
        <c:dLbls>
          <c:showLegendKey val="0"/>
          <c:showVal val="1"/>
          <c:showCatName val="0"/>
          <c:showSerName val="0"/>
          <c:showPercent val="0"/>
          <c:showBubbleSize val="0"/>
        </c:dLbls>
        <c:gapWidth val="100"/>
        <c:shape val="box"/>
        <c:axId val="61167904"/>
        <c:axId val="317126400"/>
        <c:axId val="0"/>
      </c:bar3DChart>
      <c:catAx>
        <c:axId val="61167904"/>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17126400"/>
        <c:crosses val="autoZero"/>
        <c:auto val="1"/>
        <c:lblAlgn val="ctr"/>
        <c:lblOffset val="100"/>
        <c:noMultiLvlLbl val="0"/>
      </c:catAx>
      <c:valAx>
        <c:axId val="317126400"/>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61167904"/>
        <c:crosses val="autoZero"/>
        <c:crossBetween val="between"/>
        <c:majorUnit val="20"/>
      </c:valAx>
      <c:spPr>
        <a:ln w="25400">
          <a:noFill/>
        </a:ln>
      </c:spPr>
    </c:plotArea>
    <c:legend>
      <c:legendPos val="t"/>
      <c:layout/>
      <c:overlay val="0"/>
      <c:txPr>
        <a:bodyPr/>
        <a:lstStyle/>
        <a:p>
          <a:pPr>
            <a:defRPr sz="1600"/>
          </a:pPr>
          <a:endParaRPr lang="de-DE"/>
        </a:p>
      </c:txPr>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1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Schulbesuch</c:v>
                </c:pt>
              </c:strCache>
            </c:strRef>
          </c:tx>
          <c:spPr>
            <a:solidFill>
              <a:schemeClr val="accent2">
                <a:lumMod val="75000"/>
              </a:schemeClr>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bis 40 Stunden</c:v>
                </c:pt>
                <c:pt idx="1">
                  <c:v>40 bis unter 50 Stunden</c:v>
                </c:pt>
                <c:pt idx="2">
                  <c:v>50 bis unter 60 Stunden</c:v>
                </c:pt>
                <c:pt idx="3">
                  <c:v>länger als 60 Stunden</c:v>
                </c:pt>
              </c:strCache>
            </c:strRef>
          </c:cat>
          <c:val>
            <c:numRef>
              <c:f>Tabelle1!$B$2:$B$5</c:f>
              <c:numCache>
                <c:formatCode>General</c:formatCode>
                <c:ptCount val="4"/>
                <c:pt idx="0">
                  <c:v>20.9</c:v>
                </c:pt>
                <c:pt idx="1">
                  <c:v>42.9</c:v>
                </c:pt>
                <c:pt idx="2">
                  <c:v>28.6</c:v>
                </c:pt>
                <c:pt idx="3">
                  <c:v>7.6</c:v>
                </c:pt>
              </c:numCache>
            </c:numRef>
          </c:val>
        </c:ser>
        <c:ser>
          <c:idx val="1"/>
          <c:order val="1"/>
          <c:tx>
            <c:strRef>
              <c:f>Tabelle1!$C$1</c:f>
              <c:strCache>
                <c:ptCount val="1"/>
                <c:pt idx="0">
                  <c:v>Ausbildung/Lehre</c:v>
                </c:pt>
              </c:strCache>
            </c:strRef>
          </c:tx>
          <c:spPr>
            <a:solidFill>
              <a:srgbClr val="FF330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bis 40 Stunden</c:v>
                </c:pt>
                <c:pt idx="1">
                  <c:v>40 bis unter 50 Stunden</c:v>
                </c:pt>
                <c:pt idx="2">
                  <c:v>50 bis unter 60 Stunden</c:v>
                </c:pt>
                <c:pt idx="3">
                  <c:v>länger als 60 Stunden</c:v>
                </c:pt>
              </c:strCache>
            </c:strRef>
          </c:cat>
          <c:val>
            <c:numRef>
              <c:f>Tabelle1!$C$2:$C$5</c:f>
              <c:numCache>
                <c:formatCode>General</c:formatCode>
                <c:ptCount val="4"/>
                <c:pt idx="0">
                  <c:v>14.8</c:v>
                </c:pt>
                <c:pt idx="1">
                  <c:v>45.1</c:v>
                </c:pt>
                <c:pt idx="2">
                  <c:v>31</c:v>
                </c:pt>
                <c:pt idx="3">
                  <c:v>9.1</c:v>
                </c:pt>
              </c:numCache>
            </c:numRef>
          </c:val>
        </c:ser>
        <c:ser>
          <c:idx val="2"/>
          <c:order val="2"/>
          <c:tx>
            <c:strRef>
              <c:f>Tabelle1!$D$1</c:f>
              <c:strCache>
                <c:ptCount val="1"/>
                <c:pt idx="0">
                  <c:v>Studium</c:v>
                </c:pt>
              </c:strCache>
            </c:strRef>
          </c:tx>
          <c:spPr>
            <a:solidFill>
              <a:srgbClr val="FF990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bis 40 Stunden</c:v>
                </c:pt>
                <c:pt idx="1">
                  <c:v>40 bis unter 50 Stunden</c:v>
                </c:pt>
                <c:pt idx="2">
                  <c:v>50 bis unter 60 Stunden</c:v>
                </c:pt>
                <c:pt idx="3">
                  <c:v>länger als 60 Stunden</c:v>
                </c:pt>
              </c:strCache>
            </c:strRef>
          </c:cat>
          <c:val>
            <c:numRef>
              <c:f>Tabelle1!$D$2:$D$5</c:f>
              <c:numCache>
                <c:formatCode>General</c:formatCode>
                <c:ptCount val="4"/>
                <c:pt idx="0">
                  <c:v>19.8</c:v>
                </c:pt>
                <c:pt idx="1">
                  <c:v>40</c:v>
                </c:pt>
                <c:pt idx="2">
                  <c:v>23.4</c:v>
                </c:pt>
                <c:pt idx="3">
                  <c:v>16.7</c:v>
                </c:pt>
              </c:numCache>
            </c:numRef>
          </c:val>
        </c:ser>
        <c:ser>
          <c:idx val="3"/>
          <c:order val="3"/>
          <c:tx>
            <c:strRef>
              <c:f>Tabelle1!$E$1</c:f>
              <c:strCache>
                <c:ptCount val="1"/>
                <c:pt idx="0">
                  <c:v>Berufstätigkeit</c:v>
                </c:pt>
              </c:strCache>
            </c:strRef>
          </c:tx>
          <c:spPr>
            <a:solidFill>
              <a:srgbClr val="FF660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bis 40 Stunden</c:v>
                </c:pt>
                <c:pt idx="1">
                  <c:v>40 bis unter 50 Stunden</c:v>
                </c:pt>
                <c:pt idx="2">
                  <c:v>50 bis unter 60 Stunden</c:v>
                </c:pt>
                <c:pt idx="3">
                  <c:v>länger als 60 Stunden</c:v>
                </c:pt>
              </c:strCache>
            </c:strRef>
          </c:cat>
          <c:val>
            <c:numRef>
              <c:f>Tabelle1!$E$2:$E$5</c:f>
              <c:numCache>
                <c:formatCode>General</c:formatCode>
                <c:ptCount val="4"/>
                <c:pt idx="0">
                  <c:v>21.2</c:v>
                </c:pt>
                <c:pt idx="1">
                  <c:v>49.8</c:v>
                </c:pt>
                <c:pt idx="2">
                  <c:v>25.3</c:v>
                </c:pt>
                <c:pt idx="3">
                  <c:v>3.7</c:v>
                </c:pt>
              </c:numCache>
            </c:numRef>
          </c:val>
        </c:ser>
        <c:dLbls>
          <c:showLegendKey val="0"/>
          <c:showVal val="1"/>
          <c:showCatName val="0"/>
          <c:showSerName val="0"/>
          <c:showPercent val="0"/>
          <c:showBubbleSize val="0"/>
        </c:dLbls>
        <c:gapWidth val="50"/>
        <c:shape val="box"/>
        <c:axId val="384804088"/>
        <c:axId val="384801344"/>
        <c:axId val="0"/>
      </c:bar3DChart>
      <c:catAx>
        <c:axId val="384804088"/>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800"/>
            </a:pPr>
            <a:endParaRPr lang="de-DE"/>
          </a:p>
        </c:txPr>
        <c:crossAx val="384801344"/>
        <c:crosses val="autoZero"/>
        <c:auto val="1"/>
        <c:lblAlgn val="ctr"/>
        <c:lblOffset val="100"/>
        <c:noMultiLvlLbl val="0"/>
      </c:catAx>
      <c:valAx>
        <c:axId val="384801344"/>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84804088"/>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2570563740780939"/>
          <c:y val="3.82341431383246E-2"/>
          <c:w val="0.69118722385546905"/>
          <c:h val="0.86989146938584927"/>
        </c:manualLayout>
      </c:layout>
      <c:bar3DChart>
        <c:barDir val="bar"/>
        <c:grouping val="clustered"/>
        <c:varyColors val="0"/>
        <c:ser>
          <c:idx val="0"/>
          <c:order val="0"/>
          <c:tx>
            <c:strRef>
              <c:f>Tabelle1!$B$1</c:f>
              <c:strCache>
                <c:ptCount val="1"/>
                <c:pt idx="0">
                  <c:v>Spalte2</c:v>
                </c:pt>
              </c:strCache>
            </c:strRef>
          </c:tx>
          <c:spPr>
            <a:solidFill>
              <a:srgbClr val="3366FF"/>
            </a:solidFill>
          </c:spPr>
          <c:invertIfNegative val="0"/>
          <c:dLbls>
            <c:numFmt formatCode="#,##0.0" sourceLinked="0"/>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Tabelle1!$A$2:$A$8</c:f>
              <c:strCache>
                <c:ptCount val="7"/>
                <c:pt idx="0">
                  <c:v>Sonderpäd. Förderzentrum</c:v>
                </c:pt>
                <c:pt idx="1">
                  <c:v>Sonstiges</c:v>
                </c:pt>
                <c:pt idx="2">
                  <c:v>Fachoberschule</c:v>
                </c:pt>
                <c:pt idx="3">
                  <c:v>Mittelschule</c:v>
                </c:pt>
                <c:pt idx="4">
                  <c:v>Berufsschule</c:v>
                </c:pt>
                <c:pt idx="5">
                  <c:v>Real-/ Wirtschaftsschule</c:v>
                </c:pt>
                <c:pt idx="6">
                  <c:v>Gymnasium</c:v>
                </c:pt>
              </c:strCache>
            </c:strRef>
          </c:cat>
          <c:val>
            <c:numRef>
              <c:f>Tabelle1!$B$2:$B$8</c:f>
              <c:numCache>
                <c:formatCode>###0.0</c:formatCode>
                <c:ptCount val="7"/>
                <c:pt idx="0">
                  <c:v>1</c:v>
                </c:pt>
                <c:pt idx="1">
                  <c:v>3.8</c:v>
                </c:pt>
                <c:pt idx="2">
                  <c:v>5.5</c:v>
                </c:pt>
                <c:pt idx="3">
                  <c:v>12.5</c:v>
                </c:pt>
                <c:pt idx="4">
                  <c:v>15.4</c:v>
                </c:pt>
                <c:pt idx="5">
                  <c:v>26.5</c:v>
                </c:pt>
                <c:pt idx="6">
                  <c:v>35.1</c:v>
                </c:pt>
              </c:numCache>
            </c:numRef>
          </c:val>
        </c:ser>
        <c:dLbls>
          <c:showLegendKey val="0"/>
          <c:showVal val="1"/>
          <c:showCatName val="0"/>
          <c:showSerName val="0"/>
          <c:showPercent val="0"/>
          <c:showBubbleSize val="0"/>
        </c:dLbls>
        <c:gapWidth val="50"/>
        <c:shape val="box"/>
        <c:axId val="384810752"/>
        <c:axId val="384811144"/>
        <c:axId val="0"/>
      </c:bar3DChart>
      <c:catAx>
        <c:axId val="384810752"/>
        <c:scaling>
          <c:orientation val="minMax"/>
        </c:scaling>
        <c:delete val="0"/>
        <c:axPos val="l"/>
        <c:numFmt formatCode="General" sourceLinked="1"/>
        <c:majorTickMark val="out"/>
        <c:minorTickMark val="none"/>
        <c:tickLblPos val="nextTo"/>
        <c:spPr>
          <a:ln>
            <a:solidFill>
              <a:schemeClr val="tx2">
                <a:lumMod val="75000"/>
              </a:schemeClr>
            </a:solidFill>
          </a:ln>
        </c:spPr>
        <c:txPr>
          <a:bodyPr anchor="ctr"/>
          <a:lstStyle/>
          <a:p>
            <a:pPr algn="just">
              <a:defRPr lang="de-DE" sz="1600" b="1" i="0" u="none" strike="noStrike" kern="1200" baseline="0">
                <a:solidFill>
                  <a:srgbClr val="1F497D">
                    <a:lumMod val="75000"/>
                  </a:srgbClr>
                </a:solidFill>
                <a:latin typeface="+mn-lt"/>
                <a:ea typeface="+mn-ea"/>
                <a:cs typeface="+mn-cs"/>
              </a:defRPr>
            </a:pPr>
            <a:endParaRPr lang="de-DE"/>
          </a:p>
        </c:txPr>
        <c:crossAx val="384811144"/>
        <c:crosses val="autoZero"/>
        <c:auto val="1"/>
        <c:lblAlgn val="ctr"/>
        <c:lblOffset val="100"/>
        <c:noMultiLvlLbl val="0"/>
      </c:catAx>
      <c:valAx>
        <c:axId val="384811144"/>
        <c:scaling>
          <c:orientation val="minMax"/>
          <c:min val="0"/>
        </c:scaling>
        <c:delete val="0"/>
        <c:axPos val="b"/>
        <c:majorGridlines>
          <c:spPr>
            <a:ln>
              <a:solidFill>
                <a:schemeClr val="bg1">
                  <a:lumMod val="65000"/>
                </a:schemeClr>
              </a:solidFill>
            </a:ln>
          </c:spPr>
        </c:majorGridlines>
        <c:numFmt formatCode="General" sourceLinked="0"/>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384810752"/>
        <c:crosses val="autoZero"/>
        <c:crossBetween val="between"/>
        <c:majorUnit val="10"/>
      </c:valAx>
    </c:plotArea>
    <c:plotVisOnly val="1"/>
    <c:dispBlanksAs val="gap"/>
    <c:showDLblsOverMax val="0"/>
  </c:chart>
  <c:txPr>
    <a:bodyPr/>
    <a:lstStyle/>
    <a:p>
      <a:pPr>
        <a:defRPr sz="1800"/>
      </a:pPr>
      <a:endParaRPr lang="de-DE"/>
    </a:p>
  </c:txPr>
  <c:externalData r:id="rId1">
    <c:autoUpdate val="0"/>
  </c:externalData>
  <c:userShapes r:id="rId2"/>
</c:chartSpace>
</file>

<file path=ppt/charts/chart31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Tabelle1!$A$2:$A$8</c:f>
              <c:strCache>
                <c:ptCount val="7"/>
                <c:pt idx="0">
                  <c:v>Gymnasium</c:v>
                </c:pt>
                <c:pt idx="1">
                  <c:v>Real-/ Wirtschaftsschule</c:v>
                </c:pt>
                <c:pt idx="2">
                  <c:v>Mittelschule</c:v>
                </c:pt>
                <c:pt idx="3">
                  <c:v>Berufsschule</c:v>
                </c:pt>
                <c:pt idx="4">
                  <c:v>Fachoberschule</c:v>
                </c:pt>
                <c:pt idx="5">
                  <c:v>Sonderpäd. Förderzentrum</c:v>
                </c:pt>
                <c:pt idx="6">
                  <c:v>Sonstige</c:v>
                </c:pt>
              </c:strCache>
            </c:strRef>
          </c:cat>
          <c:val>
            <c:numRef>
              <c:f>Tabelle1!$B$2:$B$8</c:f>
              <c:numCache>
                <c:formatCode>General</c:formatCode>
                <c:ptCount val="7"/>
                <c:pt idx="0">
                  <c:v>34</c:v>
                </c:pt>
                <c:pt idx="1">
                  <c:v>26.3</c:v>
                </c:pt>
                <c:pt idx="2">
                  <c:v>12.3</c:v>
                </c:pt>
                <c:pt idx="3">
                  <c:v>16.899999999999999</c:v>
                </c:pt>
                <c:pt idx="4">
                  <c:v>5.7</c:v>
                </c:pt>
                <c:pt idx="5">
                  <c:v>1.3</c:v>
                </c:pt>
                <c:pt idx="6">
                  <c:v>3.4</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Tabelle1!$A$2:$A$8</c:f>
              <c:strCache>
                <c:ptCount val="7"/>
                <c:pt idx="0">
                  <c:v>Gymnasium</c:v>
                </c:pt>
                <c:pt idx="1">
                  <c:v>Real-/ Wirtschaftsschule</c:v>
                </c:pt>
                <c:pt idx="2">
                  <c:v>Mittelschule</c:v>
                </c:pt>
                <c:pt idx="3">
                  <c:v>Berufsschule</c:v>
                </c:pt>
                <c:pt idx="4">
                  <c:v>Fachoberschule</c:v>
                </c:pt>
                <c:pt idx="5">
                  <c:v>Sonderpäd. Förderzentrum</c:v>
                </c:pt>
                <c:pt idx="6">
                  <c:v>Sonstige</c:v>
                </c:pt>
              </c:strCache>
            </c:strRef>
          </c:cat>
          <c:val>
            <c:numRef>
              <c:f>Tabelle1!$C$2:$C$8</c:f>
              <c:numCache>
                <c:formatCode>General</c:formatCode>
                <c:ptCount val="7"/>
                <c:pt idx="0">
                  <c:v>36.1</c:v>
                </c:pt>
                <c:pt idx="1">
                  <c:v>26.7</c:v>
                </c:pt>
                <c:pt idx="2">
                  <c:v>12.7</c:v>
                </c:pt>
                <c:pt idx="3">
                  <c:v>13.7</c:v>
                </c:pt>
                <c:pt idx="4">
                  <c:v>5.0999999999999996</c:v>
                </c:pt>
                <c:pt idx="5">
                  <c:v>1.2</c:v>
                </c:pt>
                <c:pt idx="6">
                  <c:v>4.0999999999999996</c:v>
                </c:pt>
              </c:numCache>
            </c:numRef>
          </c:val>
        </c:ser>
        <c:dLbls>
          <c:showLegendKey val="0"/>
          <c:showVal val="1"/>
          <c:showCatName val="0"/>
          <c:showSerName val="0"/>
          <c:showPercent val="0"/>
          <c:showBubbleSize val="0"/>
        </c:dLbls>
        <c:gapWidth val="50"/>
        <c:shape val="box"/>
        <c:axId val="384812320"/>
        <c:axId val="384812712"/>
        <c:axId val="0"/>
      </c:bar3DChart>
      <c:catAx>
        <c:axId val="384812320"/>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000"/>
            </a:pPr>
            <a:endParaRPr lang="de-DE"/>
          </a:p>
        </c:txPr>
        <c:crossAx val="384812712"/>
        <c:crosses val="autoZero"/>
        <c:auto val="1"/>
        <c:lblAlgn val="ctr"/>
        <c:lblOffset val="100"/>
        <c:noMultiLvlLbl val="0"/>
      </c:catAx>
      <c:valAx>
        <c:axId val="384812712"/>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84812320"/>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2013</c:v>
                </c:pt>
              </c:strCache>
            </c:strRef>
          </c:tx>
          <c:spPr>
            <a:solidFill>
              <a:schemeClr val="accent4">
                <a:lumMod val="75000"/>
              </a:schemeClr>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47.5</c:v>
                </c:pt>
                <c:pt idx="1">
                  <c:v>52.5</c:v>
                </c:pt>
              </c:numCache>
            </c:numRef>
          </c:val>
        </c:ser>
        <c:dLbls>
          <c:showLegendKey val="0"/>
          <c:showVal val="1"/>
          <c:showCatName val="0"/>
          <c:showSerName val="0"/>
          <c:showPercent val="0"/>
          <c:showBubbleSize val="0"/>
        </c:dLbls>
        <c:gapWidth val="100"/>
        <c:shape val="box"/>
        <c:axId val="380830736"/>
        <c:axId val="384806440"/>
        <c:axId val="0"/>
      </c:bar3DChart>
      <c:catAx>
        <c:axId val="380830736"/>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84806440"/>
        <c:crosses val="autoZero"/>
        <c:auto val="1"/>
        <c:lblAlgn val="ctr"/>
        <c:lblOffset val="100"/>
        <c:noMultiLvlLbl val="0"/>
      </c:catAx>
      <c:valAx>
        <c:axId val="384806440"/>
        <c:scaling>
          <c:orientation val="minMax"/>
          <c:min val="0"/>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80830736"/>
        <c:crosses val="autoZero"/>
        <c:crossBetween val="between"/>
        <c:majorUnit val="20"/>
      </c:valAx>
      <c:spPr>
        <a:ln w="25400">
          <a:noFill/>
        </a:ln>
      </c:spPr>
    </c:plotArea>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1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39.299999999999997</c:v>
                </c:pt>
                <c:pt idx="1">
                  <c:v>60.7</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55.7</c:v>
                </c:pt>
                <c:pt idx="1">
                  <c:v>44.3</c:v>
                </c:pt>
              </c:numCache>
            </c:numRef>
          </c:val>
        </c:ser>
        <c:dLbls>
          <c:showLegendKey val="0"/>
          <c:showVal val="1"/>
          <c:showCatName val="0"/>
          <c:showSerName val="0"/>
          <c:showPercent val="0"/>
          <c:showBubbleSize val="0"/>
        </c:dLbls>
        <c:gapWidth val="100"/>
        <c:shape val="box"/>
        <c:axId val="384808400"/>
        <c:axId val="384808008"/>
        <c:axId val="0"/>
      </c:bar3DChart>
      <c:catAx>
        <c:axId val="384808400"/>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84808008"/>
        <c:crosses val="autoZero"/>
        <c:auto val="1"/>
        <c:lblAlgn val="ctr"/>
        <c:lblOffset val="100"/>
        <c:noMultiLvlLbl val="0"/>
      </c:catAx>
      <c:valAx>
        <c:axId val="384808008"/>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84808400"/>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1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49.9</c:v>
                </c:pt>
                <c:pt idx="1">
                  <c:v>50.1</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51.8</c:v>
                </c:pt>
                <c:pt idx="1">
                  <c:v>48.2</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Tabelle1!$D$2:$D$3</c:f>
              <c:numCache>
                <c:formatCode>General</c:formatCode>
                <c:ptCount val="2"/>
                <c:pt idx="0">
                  <c:v>42.9</c:v>
                </c:pt>
                <c:pt idx="1">
                  <c:v>57.1</c:v>
                </c:pt>
              </c:numCache>
            </c:numRef>
          </c:val>
        </c:ser>
        <c:dLbls>
          <c:showLegendKey val="0"/>
          <c:showVal val="1"/>
          <c:showCatName val="0"/>
          <c:showSerName val="0"/>
          <c:showPercent val="0"/>
          <c:showBubbleSize val="0"/>
        </c:dLbls>
        <c:gapWidth val="100"/>
        <c:shape val="box"/>
        <c:axId val="384807224"/>
        <c:axId val="384803696"/>
        <c:axId val="0"/>
      </c:bar3DChart>
      <c:catAx>
        <c:axId val="384807224"/>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84803696"/>
        <c:crosses val="autoZero"/>
        <c:auto val="1"/>
        <c:lblAlgn val="ctr"/>
        <c:lblOffset val="100"/>
        <c:noMultiLvlLbl val="0"/>
      </c:catAx>
      <c:valAx>
        <c:axId val="384803696"/>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84807224"/>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1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31980309802193208"/>
          <c:y val="8.9240277777777779E-2"/>
          <c:w val="0.61996116944219404"/>
          <c:h val="0.80815532407407409"/>
        </c:manualLayout>
      </c:layout>
      <c:bar3DChart>
        <c:barDir val="bar"/>
        <c:grouping val="clustered"/>
        <c:varyColors val="0"/>
        <c:ser>
          <c:idx val="0"/>
          <c:order val="0"/>
          <c:tx>
            <c:strRef>
              <c:f>Tabelle1!$B$1</c:f>
              <c:strCache>
                <c:ptCount val="1"/>
                <c:pt idx="0">
                  <c:v>stimmt</c:v>
                </c:pt>
              </c:strCache>
            </c:strRef>
          </c:tx>
          <c:spPr>
            <a:solidFill>
              <a:srgbClr val="C00000"/>
            </a:solidFill>
          </c:spPr>
          <c:invertIfNegative val="0"/>
          <c:dLbls>
            <c:dLbl>
              <c:idx val="0"/>
              <c:layout>
                <c:manualLayout>
                  <c:x val="1.387411009430446E-2"/>
                  <c:y val="-2.4842592592592594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2046448508153241E-2"/>
                  <c:y val="2.4840277777777777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8.2699528117925903E-3"/>
                  <c:y val="4.5578703703703704E-4"/>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Tabelle1!$A$2:$A$8</c:f>
              <c:strCache>
                <c:ptCount val="7"/>
                <c:pt idx="0">
                  <c:v>Freiwilligendienst</c:v>
                </c:pt>
                <c:pt idx="1">
                  <c:v>Berufsausbildung/ Lehre</c:v>
                </c:pt>
                <c:pt idx="2">
                  <c:v>Studium</c:v>
                </c:pt>
                <c:pt idx="3">
                  <c:v>Berufstätigkeit</c:v>
                </c:pt>
                <c:pt idx="4">
                  <c:v>Schulbesuch</c:v>
                </c:pt>
                <c:pt idx="5">
                  <c:v>Arbeitslosigkeit</c:v>
                </c:pt>
                <c:pt idx="6">
                  <c:v>Sonstiges</c:v>
                </c:pt>
              </c:strCache>
            </c:strRef>
          </c:cat>
          <c:val>
            <c:numRef>
              <c:f>Tabelle1!$B$2:$B$8</c:f>
              <c:numCache>
                <c:formatCode>###0.0</c:formatCode>
                <c:ptCount val="7"/>
                <c:pt idx="0">
                  <c:v>38.5</c:v>
                </c:pt>
                <c:pt idx="1">
                  <c:v>41.4</c:v>
                </c:pt>
                <c:pt idx="2">
                  <c:v>42.4</c:v>
                </c:pt>
                <c:pt idx="3">
                  <c:v>43.5</c:v>
                </c:pt>
                <c:pt idx="4">
                  <c:v>49.3</c:v>
                </c:pt>
                <c:pt idx="5">
                  <c:v>58.8</c:v>
                </c:pt>
                <c:pt idx="6">
                  <c:v>65.2</c:v>
                </c:pt>
              </c:numCache>
            </c:numRef>
          </c:val>
        </c:ser>
        <c:dLbls>
          <c:showLegendKey val="0"/>
          <c:showVal val="1"/>
          <c:showCatName val="0"/>
          <c:showSerName val="0"/>
          <c:showPercent val="0"/>
          <c:showBubbleSize val="0"/>
        </c:dLbls>
        <c:gapWidth val="50"/>
        <c:shape val="box"/>
        <c:axId val="384806048"/>
        <c:axId val="384805656"/>
        <c:axId val="0"/>
      </c:bar3DChart>
      <c:catAx>
        <c:axId val="384806048"/>
        <c:scaling>
          <c:orientation val="minMax"/>
        </c:scaling>
        <c:delete val="0"/>
        <c:axPos val="l"/>
        <c:numFmt formatCode="General" sourceLinked="1"/>
        <c:majorTickMark val="out"/>
        <c:minorTickMark val="none"/>
        <c:tickLblPos val="nextTo"/>
        <c:spPr>
          <a:ln>
            <a:solidFill>
              <a:schemeClr val="tx2">
                <a:lumMod val="75000"/>
              </a:schemeClr>
            </a:solidFill>
          </a:ln>
        </c:spPr>
        <c:txPr>
          <a:bodyPr/>
          <a:lstStyle/>
          <a:p>
            <a:pPr>
              <a:defRPr sz="1800" b="1">
                <a:solidFill>
                  <a:schemeClr val="tx2">
                    <a:lumMod val="75000"/>
                  </a:schemeClr>
                </a:solidFill>
              </a:defRPr>
            </a:pPr>
            <a:endParaRPr lang="de-DE"/>
          </a:p>
        </c:txPr>
        <c:crossAx val="384805656"/>
        <c:crosses val="autoZero"/>
        <c:auto val="1"/>
        <c:lblAlgn val="ctr"/>
        <c:lblOffset val="100"/>
        <c:noMultiLvlLbl val="0"/>
      </c:catAx>
      <c:valAx>
        <c:axId val="384805656"/>
        <c:scaling>
          <c:orientation val="minMax"/>
          <c:min val="0"/>
        </c:scaling>
        <c:delete val="0"/>
        <c:axPos val="b"/>
        <c:majorGridlines>
          <c:spPr>
            <a:ln>
              <a:solidFill>
                <a:schemeClr val="bg1">
                  <a:lumMod val="65000"/>
                </a:schemeClr>
              </a:solidFill>
            </a:ln>
          </c:spPr>
        </c:majorGridlines>
        <c:numFmt formatCode="General" sourceLinked="0"/>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384806048"/>
        <c:crosses val="autoZero"/>
        <c:crossBetween val="between"/>
        <c:majorUnit val="10"/>
      </c:valAx>
    </c:plotArea>
    <c:legend>
      <c:legendPos val="t"/>
      <c:layout/>
      <c:overlay val="0"/>
      <c:txPr>
        <a:bodyPr/>
        <a:lstStyle/>
        <a:p>
          <a:pPr>
            <a:defRPr b="1">
              <a:solidFill>
                <a:schemeClr val="tx2">
                  <a:lumMod val="75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userShapes r:id="rId2"/>
</c:chartSpace>
</file>

<file path=ppt/charts/chart31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33845758590925795"/>
          <c:y val="9.2384253126041663E-2"/>
          <c:w val="0.60978601202430505"/>
          <c:h val="0.81290480423244238"/>
        </c:manualLayout>
      </c:layout>
      <c:bar3DChart>
        <c:barDir val="bar"/>
        <c:grouping val="clustered"/>
        <c:varyColors val="0"/>
        <c:ser>
          <c:idx val="0"/>
          <c:order val="0"/>
          <c:tx>
            <c:strRef>
              <c:f>Tabelle1!$B$1</c:f>
              <c:strCache>
                <c:ptCount val="1"/>
                <c:pt idx="0">
                  <c:v>stimmt</c:v>
                </c:pt>
              </c:strCache>
            </c:strRef>
          </c:tx>
          <c:spPr>
            <a:solidFill>
              <a:srgbClr val="C00000"/>
            </a:solidFill>
          </c:spPr>
          <c:invertIfNegative val="0"/>
          <c:dLbls>
            <c:numFmt formatCode="#,##0.0" sourceLinked="0"/>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Tabelle1!$A$2:$A$8</c:f>
              <c:strCache>
                <c:ptCount val="7"/>
                <c:pt idx="0">
                  <c:v>Sonstiges</c:v>
                </c:pt>
                <c:pt idx="1">
                  <c:v>Berufsschule</c:v>
                </c:pt>
                <c:pt idx="2">
                  <c:v>Fachoberschule</c:v>
                </c:pt>
                <c:pt idx="3">
                  <c:v>Sonderpäd. Förderzentrum</c:v>
                </c:pt>
                <c:pt idx="4">
                  <c:v>Mittelschule</c:v>
                </c:pt>
                <c:pt idx="5">
                  <c:v>Real-/ Wirtschaftsschule</c:v>
                </c:pt>
                <c:pt idx="6">
                  <c:v>Gymnasium</c:v>
                </c:pt>
              </c:strCache>
            </c:strRef>
          </c:cat>
          <c:val>
            <c:numRef>
              <c:f>Tabelle1!$B$2:$B$8</c:f>
              <c:numCache>
                <c:formatCode>###0.0</c:formatCode>
                <c:ptCount val="7"/>
                <c:pt idx="0">
                  <c:v>37</c:v>
                </c:pt>
                <c:pt idx="1">
                  <c:v>39</c:v>
                </c:pt>
                <c:pt idx="2">
                  <c:v>43.3</c:v>
                </c:pt>
                <c:pt idx="3">
                  <c:v>46.7</c:v>
                </c:pt>
                <c:pt idx="4">
                  <c:v>49</c:v>
                </c:pt>
                <c:pt idx="5">
                  <c:v>49.8</c:v>
                </c:pt>
                <c:pt idx="6">
                  <c:v>49.9</c:v>
                </c:pt>
              </c:numCache>
            </c:numRef>
          </c:val>
        </c:ser>
        <c:dLbls>
          <c:showLegendKey val="0"/>
          <c:showVal val="1"/>
          <c:showCatName val="0"/>
          <c:showSerName val="0"/>
          <c:showPercent val="0"/>
          <c:showBubbleSize val="0"/>
        </c:dLbls>
        <c:gapWidth val="50"/>
        <c:shape val="box"/>
        <c:axId val="384804480"/>
        <c:axId val="384804872"/>
        <c:axId val="0"/>
      </c:bar3DChart>
      <c:catAx>
        <c:axId val="384804480"/>
        <c:scaling>
          <c:orientation val="minMax"/>
        </c:scaling>
        <c:delete val="0"/>
        <c:axPos val="l"/>
        <c:numFmt formatCode="General" sourceLinked="1"/>
        <c:majorTickMark val="out"/>
        <c:minorTickMark val="none"/>
        <c:tickLblPos val="nextTo"/>
        <c:spPr>
          <a:ln>
            <a:solidFill>
              <a:schemeClr val="tx2">
                <a:lumMod val="75000"/>
              </a:schemeClr>
            </a:solidFill>
          </a:ln>
        </c:spPr>
        <c:txPr>
          <a:bodyPr anchor="ctr"/>
          <a:lstStyle/>
          <a:p>
            <a:pPr algn="just">
              <a:defRPr lang="de-DE" sz="1600" b="1" i="0" u="none" strike="noStrike" kern="1200" baseline="0">
                <a:solidFill>
                  <a:srgbClr val="1F497D">
                    <a:lumMod val="75000"/>
                  </a:srgbClr>
                </a:solidFill>
                <a:latin typeface="+mn-lt"/>
                <a:ea typeface="+mn-ea"/>
                <a:cs typeface="+mn-cs"/>
              </a:defRPr>
            </a:pPr>
            <a:endParaRPr lang="de-DE"/>
          </a:p>
        </c:txPr>
        <c:crossAx val="384804872"/>
        <c:crosses val="autoZero"/>
        <c:auto val="1"/>
        <c:lblAlgn val="ctr"/>
        <c:lblOffset val="100"/>
        <c:noMultiLvlLbl val="0"/>
      </c:catAx>
      <c:valAx>
        <c:axId val="384804872"/>
        <c:scaling>
          <c:orientation val="minMax"/>
          <c:max val="60"/>
          <c:min val="0"/>
        </c:scaling>
        <c:delete val="0"/>
        <c:axPos val="b"/>
        <c:majorGridlines>
          <c:spPr>
            <a:ln>
              <a:solidFill>
                <a:schemeClr val="bg1">
                  <a:lumMod val="65000"/>
                </a:schemeClr>
              </a:solidFill>
            </a:ln>
          </c:spPr>
        </c:majorGridlines>
        <c:numFmt formatCode="General" sourceLinked="0"/>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384804480"/>
        <c:crosses val="autoZero"/>
        <c:crossBetween val="between"/>
        <c:majorUnit val="10"/>
      </c:valAx>
    </c:plotArea>
    <c:legend>
      <c:legendPos val="t"/>
      <c:layout/>
      <c:overlay val="0"/>
      <c:txPr>
        <a:bodyPr/>
        <a:lstStyle/>
        <a:p>
          <a:pPr>
            <a:defRPr b="1">
              <a:solidFill>
                <a:schemeClr val="tx2">
                  <a:lumMod val="75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userShapes r:id="rId2"/>
</c:chartSpace>
</file>

<file path=ppt/charts/chart31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stimmt</c:v>
                </c:pt>
              </c:strCache>
            </c:strRef>
          </c:tx>
          <c:spPr>
            <a:solidFill>
              <a:srgbClr val="C00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bis 40 Stunden</c:v>
                </c:pt>
                <c:pt idx="1">
                  <c:v>40 bis unter 50 Stunden</c:v>
                </c:pt>
                <c:pt idx="2">
                  <c:v>50 bis unter 60 Stunden</c:v>
                </c:pt>
                <c:pt idx="3">
                  <c:v>länger als 60 Stunden</c:v>
                </c:pt>
              </c:strCache>
            </c:strRef>
          </c:cat>
          <c:val>
            <c:numRef>
              <c:f>Tabelle1!$B$2:$B$5</c:f>
              <c:numCache>
                <c:formatCode>General</c:formatCode>
                <c:ptCount val="4"/>
                <c:pt idx="0">
                  <c:v>41.1</c:v>
                </c:pt>
                <c:pt idx="1">
                  <c:v>41.9</c:v>
                </c:pt>
                <c:pt idx="2">
                  <c:v>53.2</c:v>
                </c:pt>
                <c:pt idx="3">
                  <c:v>62.1</c:v>
                </c:pt>
              </c:numCache>
            </c:numRef>
          </c:val>
        </c:ser>
        <c:dLbls>
          <c:showLegendKey val="0"/>
          <c:showVal val="1"/>
          <c:showCatName val="0"/>
          <c:showSerName val="0"/>
          <c:showPercent val="0"/>
          <c:showBubbleSize val="0"/>
        </c:dLbls>
        <c:gapWidth val="50"/>
        <c:shape val="box"/>
        <c:axId val="384814280"/>
        <c:axId val="384814672"/>
        <c:axId val="0"/>
      </c:bar3DChart>
      <c:catAx>
        <c:axId val="384814280"/>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800"/>
            </a:pPr>
            <a:endParaRPr lang="de-DE"/>
          </a:p>
        </c:txPr>
        <c:crossAx val="384814672"/>
        <c:crosses val="autoZero"/>
        <c:auto val="1"/>
        <c:lblAlgn val="ctr"/>
        <c:lblOffset val="100"/>
        <c:noMultiLvlLbl val="0"/>
      </c:catAx>
      <c:valAx>
        <c:axId val="384814672"/>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84814280"/>
        <c:crosses val="autoZero"/>
        <c:crossBetween val="between"/>
        <c:majorUnit val="20"/>
      </c:valAx>
      <c:spPr>
        <a:ln w="25400">
          <a:noFill/>
        </a:ln>
      </c:spPr>
    </c:plotArea>
    <c:legend>
      <c:legendPos val="t"/>
      <c:layout>
        <c:manualLayout>
          <c:xMode val="edge"/>
          <c:yMode val="edge"/>
          <c:x val="0.47791849166915989"/>
          <c:y val="4.3466579505336632E-2"/>
          <c:w val="0.13018425080363172"/>
          <c:h val="7.5401466911494172E-2"/>
        </c:manualLayou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stimmt</c:v>
                </c:pt>
              </c:strCache>
            </c:strRef>
          </c:tx>
          <c:spPr>
            <a:solidFill>
              <a:srgbClr val="C00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kein Nebenjob</c:v>
                </c:pt>
                <c:pt idx="1">
                  <c:v>Nebenjob</c:v>
                </c:pt>
              </c:strCache>
            </c:strRef>
          </c:cat>
          <c:val>
            <c:numRef>
              <c:f>Tabelle1!$B$2:$B$3</c:f>
              <c:numCache>
                <c:formatCode>General</c:formatCode>
                <c:ptCount val="2"/>
                <c:pt idx="0">
                  <c:v>46.2</c:v>
                </c:pt>
                <c:pt idx="1">
                  <c:v>52.1</c:v>
                </c:pt>
              </c:numCache>
            </c:numRef>
          </c:val>
        </c:ser>
        <c:dLbls>
          <c:showLegendKey val="0"/>
          <c:showVal val="1"/>
          <c:showCatName val="0"/>
          <c:showSerName val="0"/>
          <c:showPercent val="0"/>
          <c:showBubbleSize val="0"/>
        </c:dLbls>
        <c:gapWidth val="50"/>
        <c:shape val="box"/>
        <c:axId val="384820552"/>
        <c:axId val="384820944"/>
        <c:axId val="0"/>
      </c:bar3DChart>
      <c:catAx>
        <c:axId val="384820552"/>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800"/>
            </a:pPr>
            <a:endParaRPr lang="de-DE"/>
          </a:p>
        </c:txPr>
        <c:crossAx val="384820944"/>
        <c:crosses val="autoZero"/>
        <c:auto val="1"/>
        <c:lblAlgn val="ctr"/>
        <c:lblOffset val="100"/>
        <c:noMultiLvlLbl val="0"/>
      </c:catAx>
      <c:valAx>
        <c:axId val="384820944"/>
        <c:scaling>
          <c:orientation val="minMax"/>
          <c:min val="0"/>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84820552"/>
        <c:crosses val="autoZero"/>
        <c:crossBetween val="between"/>
        <c:majorUnit val="20"/>
      </c:valAx>
      <c:spPr>
        <a:ln w="25400">
          <a:noFill/>
        </a:ln>
      </c:spPr>
    </c:plotArea>
    <c:legend>
      <c:legendPos val="t"/>
      <c:layout>
        <c:manualLayout>
          <c:xMode val="edge"/>
          <c:yMode val="edge"/>
          <c:x val="0.47791849166915989"/>
          <c:y val="4.3466579505336632E-2"/>
          <c:w val="0.22058350694444448"/>
          <c:h val="7.5401466911494172E-2"/>
        </c:manualLayou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manualLayout>
          <c:layoutTarget val="inner"/>
          <c:xMode val="edge"/>
          <c:yMode val="edge"/>
          <c:x val="0.11151284722222223"/>
          <c:y val="0.13373634259259259"/>
          <c:w val="0.86423368055555561"/>
          <c:h val="0.74896018518518515"/>
        </c:manualLayout>
      </c:layout>
      <c:bar3DChart>
        <c:barDir val="col"/>
        <c:grouping val="clustered"/>
        <c:varyColors val="0"/>
        <c:ser>
          <c:idx val="0"/>
          <c:order val="0"/>
          <c:tx>
            <c:strRef>
              <c:f>Tabelle1!$B$1</c:f>
              <c:strCache>
                <c:ptCount val="1"/>
                <c:pt idx="0">
                  <c:v>Bauwagen/Hütte vorhanden</c:v>
                </c:pt>
              </c:strCache>
            </c:strRef>
          </c:tx>
          <c:spPr>
            <a:solidFill>
              <a:schemeClr val="accent1">
                <a:lumMod val="75000"/>
              </a:schemeClr>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gerne im Wohort</c:v>
                </c:pt>
                <c:pt idx="1">
                  <c:v>komme kaum weg</c:v>
                </c:pt>
              </c:strCache>
            </c:strRef>
          </c:cat>
          <c:val>
            <c:numRef>
              <c:f>Tabelle1!$B$2:$B$3</c:f>
              <c:numCache>
                <c:formatCode>General</c:formatCode>
                <c:ptCount val="2"/>
                <c:pt idx="0">
                  <c:v>78</c:v>
                </c:pt>
                <c:pt idx="1">
                  <c:v>22</c:v>
                </c:pt>
              </c:numCache>
            </c:numRef>
          </c:val>
        </c:ser>
        <c:ser>
          <c:idx val="1"/>
          <c:order val="1"/>
          <c:tx>
            <c:strRef>
              <c:f>Tabelle1!$C$1</c:f>
              <c:strCache>
                <c:ptCount val="1"/>
                <c:pt idx="0">
                  <c:v>nicht vorhanden</c:v>
                </c:pt>
              </c:strCache>
            </c:strRef>
          </c:tx>
          <c:spPr>
            <a:solidFill>
              <a:schemeClr val="tx2">
                <a:lumMod val="60000"/>
                <a:lumOff val="40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gerne im Wohort</c:v>
                </c:pt>
                <c:pt idx="1">
                  <c:v>komme kaum weg</c:v>
                </c:pt>
              </c:strCache>
            </c:strRef>
          </c:cat>
          <c:val>
            <c:numRef>
              <c:f>Tabelle1!$C$2:$C$3</c:f>
              <c:numCache>
                <c:formatCode>General</c:formatCode>
                <c:ptCount val="2"/>
                <c:pt idx="0">
                  <c:v>76</c:v>
                </c:pt>
                <c:pt idx="1">
                  <c:v>24</c:v>
                </c:pt>
              </c:numCache>
            </c:numRef>
          </c:val>
        </c:ser>
        <c:ser>
          <c:idx val="2"/>
          <c:order val="2"/>
          <c:tx>
            <c:strRef>
              <c:f>Tabelle1!$D$1</c:f>
              <c:strCache>
                <c:ptCount val="1"/>
                <c:pt idx="0">
                  <c:v>weiß nicht</c:v>
                </c:pt>
              </c:strCache>
            </c:strRef>
          </c:tx>
          <c:spPr>
            <a:solidFill>
              <a:schemeClr val="accent1">
                <a:lumMod val="60000"/>
                <a:lumOff val="40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gerne im Wohort</c:v>
                </c:pt>
                <c:pt idx="1">
                  <c:v>komme kaum weg</c:v>
                </c:pt>
              </c:strCache>
            </c:strRef>
          </c:cat>
          <c:val>
            <c:numRef>
              <c:f>Tabelle1!$D$2:$D$3</c:f>
              <c:numCache>
                <c:formatCode>General</c:formatCode>
                <c:ptCount val="2"/>
                <c:pt idx="0">
                  <c:v>70.3</c:v>
                </c:pt>
                <c:pt idx="1">
                  <c:v>29.7</c:v>
                </c:pt>
              </c:numCache>
            </c:numRef>
          </c:val>
        </c:ser>
        <c:dLbls>
          <c:showLegendKey val="0"/>
          <c:showVal val="1"/>
          <c:showCatName val="0"/>
          <c:showSerName val="0"/>
          <c:showPercent val="0"/>
          <c:showBubbleSize val="0"/>
        </c:dLbls>
        <c:gapWidth val="100"/>
        <c:shape val="box"/>
        <c:axId val="317127184"/>
        <c:axId val="317127576"/>
        <c:axId val="0"/>
      </c:bar3DChart>
      <c:catAx>
        <c:axId val="317127184"/>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17127576"/>
        <c:crosses val="autoZero"/>
        <c:auto val="1"/>
        <c:lblAlgn val="ctr"/>
        <c:lblOffset val="100"/>
        <c:noMultiLvlLbl val="0"/>
      </c:catAx>
      <c:valAx>
        <c:axId val="317127576"/>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17127184"/>
        <c:crosses val="autoZero"/>
        <c:crossBetween val="between"/>
        <c:majorUnit val="20"/>
      </c:valAx>
      <c:spPr>
        <a:ln w="25400">
          <a:noFill/>
        </a:ln>
      </c:spPr>
    </c:plotArea>
    <c:legend>
      <c:legendPos val="t"/>
      <c:layout>
        <c:manualLayout>
          <c:xMode val="edge"/>
          <c:yMode val="edge"/>
          <c:x val="1.3224305555555555E-2"/>
          <c:y val="1.7638888888888888E-2"/>
          <c:w val="0.97355121527777777"/>
          <c:h val="9.8495370370370372E-2"/>
        </c:manualLayout>
      </c:layout>
      <c:overlay val="0"/>
      <c:txPr>
        <a:bodyPr/>
        <a:lstStyle/>
        <a:p>
          <a:pPr>
            <a:defRPr sz="1600"/>
          </a:pPr>
          <a:endParaRPr lang="de-DE"/>
        </a:p>
      </c:txPr>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2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8.0260975632288067E-3"/>
          <c:y val="0.16573042810058145"/>
          <c:w val="0.90963682481518393"/>
          <c:h val="0.77792938130331191"/>
        </c:manualLayout>
      </c:layout>
      <c:bar3DChart>
        <c:barDir val="col"/>
        <c:grouping val="clustered"/>
        <c:varyColors val="0"/>
        <c:ser>
          <c:idx val="0"/>
          <c:order val="0"/>
          <c:tx>
            <c:strRef>
              <c:f>Tabelle1!$B$1</c:f>
              <c:strCache>
                <c:ptCount val="1"/>
                <c:pt idx="0">
                  <c:v>stimmt</c:v>
                </c:pt>
              </c:strCache>
            </c:strRef>
          </c:tx>
          <c:spPr>
            <a:solidFill>
              <a:schemeClr val="accent4">
                <a:lumMod val="75000"/>
              </a:schemeClr>
            </a:solidFill>
          </c:spPr>
          <c:invertIfNegative val="0"/>
          <c:dLbls>
            <c:numFmt formatCode="#,##0.0" sourceLinked="0"/>
            <c:spPr>
              <a:noFill/>
              <a:ln>
                <a:noFill/>
              </a:ln>
              <a:effectLst/>
            </c:spPr>
            <c:txPr>
              <a:bodyPr rot="-5400000" vert="horz"/>
              <a:lstStyle/>
              <a:p>
                <a:pPr>
                  <a:defRPr sz="18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Tabelle1!$A$2:$A$8</c:f>
              <c:strCache>
                <c:ptCount val="7"/>
                <c:pt idx="0">
                  <c:v>bei mir/ bei Freunden daheim</c:v>
                </c:pt>
                <c:pt idx="1">
                  <c:v>Café/ Kneipe/ Disco/ Beatabend usw.</c:v>
                </c:pt>
                <c:pt idx="2">
                  <c:v>Jugendzentrum/-raum/ Bauwagen/ Hütte</c:v>
                </c:pt>
                <c:pt idx="3">
                  <c:v>Marktplatz/ Dorfplatz/ Bushaltestelle (Bushäuschen)</c:v>
                </c:pt>
                <c:pt idx="4">
                  <c:v>Spielplatz/ Sportplatz</c:v>
                </c:pt>
                <c:pt idx="5">
                  <c:v>Online im Internet</c:v>
                </c:pt>
                <c:pt idx="6">
                  <c:v>im Schwimmbad</c:v>
                </c:pt>
              </c:strCache>
            </c:strRef>
          </c:cat>
          <c:val>
            <c:numRef>
              <c:f>Tabelle1!$B$2:$B$8</c:f>
              <c:numCache>
                <c:formatCode>General</c:formatCode>
                <c:ptCount val="7"/>
                <c:pt idx="0">
                  <c:v>32.9</c:v>
                </c:pt>
                <c:pt idx="1">
                  <c:v>8.1</c:v>
                </c:pt>
                <c:pt idx="2">
                  <c:v>7.4</c:v>
                </c:pt>
                <c:pt idx="3">
                  <c:v>12.9</c:v>
                </c:pt>
                <c:pt idx="4">
                  <c:v>23.6</c:v>
                </c:pt>
                <c:pt idx="5">
                  <c:v>58</c:v>
                </c:pt>
                <c:pt idx="6">
                  <c:v>30.5</c:v>
                </c:pt>
              </c:numCache>
            </c:numRef>
          </c:val>
        </c:ser>
        <c:ser>
          <c:idx val="1"/>
          <c:order val="1"/>
          <c:tx>
            <c:strRef>
              <c:f>Tabelle1!$C$1</c:f>
              <c:strCache>
                <c:ptCount val="1"/>
                <c:pt idx="0">
                  <c:v>stimmt nicht</c:v>
                </c:pt>
              </c:strCache>
            </c:strRef>
          </c:tx>
          <c:spPr>
            <a:solidFill>
              <a:schemeClr val="accent5">
                <a:lumMod val="75000"/>
              </a:schemeClr>
            </a:solidFill>
          </c:spPr>
          <c:invertIfNegative val="0"/>
          <c:dLbls>
            <c:numFmt formatCode="#,##0.0" sourceLinked="0"/>
            <c:spPr>
              <a:noFill/>
              <a:ln>
                <a:noFill/>
              </a:ln>
              <a:effectLst/>
            </c:spPr>
            <c:txPr>
              <a:bodyPr rot="-5400000" vert="horz"/>
              <a:lstStyle/>
              <a:p>
                <a:pPr>
                  <a:defRPr sz="18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Tabelle1!$A$2:$A$8</c:f>
              <c:strCache>
                <c:ptCount val="7"/>
                <c:pt idx="0">
                  <c:v>bei mir/ bei Freunden daheim</c:v>
                </c:pt>
                <c:pt idx="1">
                  <c:v>Café/ Kneipe/ Disco/ Beatabend usw.</c:v>
                </c:pt>
                <c:pt idx="2">
                  <c:v>Jugendzentrum/-raum/ Bauwagen/ Hütte</c:v>
                </c:pt>
                <c:pt idx="3">
                  <c:v>Marktplatz/ Dorfplatz/ Bushaltestelle (Bushäuschen)</c:v>
                </c:pt>
                <c:pt idx="4">
                  <c:v>Spielplatz/ Sportplatz</c:v>
                </c:pt>
                <c:pt idx="5">
                  <c:v>Online im Internet</c:v>
                </c:pt>
                <c:pt idx="6">
                  <c:v>im Schwimmbad</c:v>
                </c:pt>
              </c:strCache>
            </c:strRef>
          </c:cat>
          <c:val>
            <c:numRef>
              <c:f>Tabelle1!$C$2:$C$8</c:f>
              <c:numCache>
                <c:formatCode>General</c:formatCode>
                <c:ptCount val="7"/>
                <c:pt idx="0">
                  <c:v>33.4</c:v>
                </c:pt>
                <c:pt idx="1">
                  <c:v>7.9</c:v>
                </c:pt>
                <c:pt idx="2">
                  <c:v>9.3000000000000007</c:v>
                </c:pt>
                <c:pt idx="3">
                  <c:v>11.5</c:v>
                </c:pt>
                <c:pt idx="4">
                  <c:v>24</c:v>
                </c:pt>
                <c:pt idx="5">
                  <c:v>54</c:v>
                </c:pt>
                <c:pt idx="6">
                  <c:v>24</c:v>
                </c:pt>
              </c:numCache>
            </c:numRef>
          </c:val>
        </c:ser>
        <c:dLbls>
          <c:showLegendKey val="0"/>
          <c:showVal val="1"/>
          <c:showCatName val="0"/>
          <c:showSerName val="0"/>
          <c:showPercent val="0"/>
          <c:showBubbleSize val="0"/>
        </c:dLbls>
        <c:gapWidth val="50"/>
        <c:shape val="box"/>
        <c:axId val="384809184"/>
        <c:axId val="384799776"/>
        <c:axId val="0"/>
      </c:bar3DChart>
      <c:catAx>
        <c:axId val="384809184"/>
        <c:scaling>
          <c:orientation val="minMax"/>
        </c:scaling>
        <c:delete val="0"/>
        <c:axPos val="b"/>
        <c:numFmt formatCode="General" sourceLinked="0"/>
        <c:majorTickMark val="out"/>
        <c:minorTickMark val="none"/>
        <c:tickLblPos val="nextTo"/>
        <c:spPr>
          <a:ln>
            <a:solidFill>
              <a:schemeClr val="tx2">
                <a:lumMod val="75000"/>
              </a:schemeClr>
            </a:solidFill>
          </a:ln>
        </c:spPr>
        <c:txPr>
          <a:bodyPr/>
          <a:lstStyle/>
          <a:p>
            <a:pPr>
              <a:defRPr sz="700" b="1">
                <a:solidFill>
                  <a:schemeClr val="tx2">
                    <a:lumMod val="75000"/>
                  </a:schemeClr>
                </a:solidFill>
              </a:defRPr>
            </a:pPr>
            <a:endParaRPr lang="de-DE"/>
          </a:p>
        </c:txPr>
        <c:crossAx val="384799776"/>
        <c:crosses val="autoZero"/>
        <c:auto val="1"/>
        <c:lblAlgn val="ctr"/>
        <c:lblOffset val="100"/>
        <c:noMultiLvlLbl val="0"/>
      </c:catAx>
      <c:valAx>
        <c:axId val="384799776"/>
        <c:scaling>
          <c:orientation val="minMax"/>
        </c:scaling>
        <c:delete val="0"/>
        <c:axPos val="l"/>
        <c:majorGridlines>
          <c:spPr>
            <a:ln>
              <a:solidFill>
                <a:schemeClr val="bg1">
                  <a:lumMod val="65000"/>
                </a:schemeClr>
              </a:solidFill>
            </a:ln>
          </c:spPr>
        </c:majorGridlines>
        <c:numFmt formatCode="General" sourceLinked="1"/>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384809184"/>
        <c:crosses val="autoZero"/>
        <c:crossBetween val="between"/>
        <c:majorUnit val="20"/>
      </c:valAx>
    </c:plotArea>
    <c:legend>
      <c:legendPos val="t"/>
      <c:layout/>
      <c:overlay val="0"/>
      <c:txPr>
        <a:bodyPr/>
        <a:lstStyle/>
        <a:p>
          <a:pPr>
            <a:defRPr b="1">
              <a:solidFill>
                <a:schemeClr val="tx2">
                  <a:lumMod val="75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userShapes r:id="rId2"/>
</c:chartSpace>
</file>

<file path=ppt/charts/chart32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2013</c:v>
                </c:pt>
              </c:strCache>
            </c:strRef>
          </c:tx>
          <c:spPr>
            <a:solidFill>
              <a:schemeClr val="accent4">
                <a:lumMod val="75000"/>
              </a:schemeClr>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12.2</c:v>
                </c:pt>
                <c:pt idx="1">
                  <c:v>87.8</c:v>
                </c:pt>
              </c:numCache>
            </c:numRef>
          </c:val>
        </c:ser>
        <c:dLbls>
          <c:showLegendKey val="0"/>
          <c:showVal val="1"/>
          <c:showCatName val="0"/>
          <c:showSerName val="0"/>
          <c:showPercent val="0"/>
          <c:showBubbleSize val="0"/>
        </c:dLbls>
        <c:gapWidth val="100"/>
        <c:shape val="box"/>
        <c:axId val="384817024"/>
        <c:axId val="384816632"/>
        <c:axId val="0"/>
      </c:bar3DChart>
      <c:catAx>
        <c:axId val="384817024"/>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84816632"/>
        <c:crosses val="autoZero"/>
        <c:auto val="1"/>
        <c:lblAlgn val="ctr"/>
        <c:lblOffset val="100"/>
        <c:noMultiLvlLbl val="0"/>
      </c:catAx>
      <c:valAx>
        <c:axId val="384816632"/>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84817024"/>
        <c:crosses val="autoZero"/>
        <c:crossBetween val="between"/>
        <c:majorUnit val="20"/>
      </c:valAx>
      <c:spPr>
        <a:ln w="25400">
          <a:noFill/>
        </a:ln>
      </c:spPr>
    </c:plotArea>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2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13.9</c:v>
                </c:pt>
                <c:pt idx="1">
                  <c:v>86.1</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10.6</c:v>
                </c:pt>
                <c:pt idx="1">
                  <c:v>89.4</c:v>
                </c:pt>
              </c:numCache>
            </c:numRef>
          </c:val>
        </c:ser>
        <c:dLbls>
          <c:showLegendKey val="0"/>
          <c:showVal val="1"/>
          <c:showCatName val="0"/>
          <c:showSerName val="0"/>
          <c:showPercent val="0"/>
          <c:showBubbleSize val="0"/>
        </c:dLbls>
        <c:gapWidth val="100"/>
        <c:shape val="box"/>
        <c:axId val="384802520"/>
        <c:axId val="384802128"/>
        <c:axId val="0"/>
      </c:bar3DChart>
      <c:catAx>
        <c:axId val="384802520"/>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84802128"/>
        <c:crosses val="autoZero"/>
        <c:auto val="1"/>
        <c:lblAlgn val="ctr"/>
        <c:lblOffset val="100"/>
        <c:noMultiLvlLbl val="0"/>
      </c:catAx>
      <c:valAx>
        <c:axId val="384802128"/>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84802520"/>
        <c:crosses val="autoZero"/>
        <c:crossBetween val="between"/>
        <c:majorUnit val="20"/>
      </c:valAx>
      <c:spPr>
        <a:ln w="25400">
          <a:noFill/>
        </a:ln>
      </c:spPr>
    </c:plotArea>
    <c:legend>
      <c:legendPos val="t"/>
      <c:layout/>
      <c:overlay val="0"/>
    </c:legend>
    <c:plotVisOnly val="1"/>
    <c:dispBlanksAs val="gap"/>
    <c:showDLblsOverMax val="0"/>
  </c:chart>
  <c:spPr>
    <a:ln>
      <a:noFill/>
    </a:ln>
  </c:spPr>
  <c:txPr>
    <a:bodyPr/>
    <a:lstStyle/>
    <a:p>
      <a:pPr>
        <a:defRPr sz="1800" b="1">
          <a:solidFill>
            <a:schemeClr val="tx2">
              <a:lumMod val="75000"/>
            </a:schemeClr>
          </a:solidFill>
        </a:defRPr>
      </a:pPr>
      <a:endParaRPr lang="de-DE"/>
    </a:p>
  </c:txPr>
  <c:externalData r:id="rId1">
    <c:autoUpdate val="0"/>
  </c:externalData>
  <c:userShapes r:id="rId2"/>
</c:chartSpace>
</file>

<file path=ppt/charts/chart32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13.1</c:v>
                </c:pt>
                <c:pt idx="1">
                  <c:v>86.9</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8.6999999999999993</c:v>
                </c:pt>
                <c:pt idx="1">
                  <c:v>91.3</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Tabelle1!$D$2:$D$3</c:f>
              <c:numCache>
                <c:formatCode>General</c:formatCode>
                <c:ptCount val="2"/>
                <c:pt idx="0">
                  <c:v>13.9</c:v>
                </c:pt>
                <c:pt idx="1">
                  <c:v>86.1</c:v>
                </c:pt>
              </c:numCache>
            </c:numRef>
          </c:val>
        </c:ser>
        <c:dLbls>
          <c:showLegendKey val="0"/>
          <c:showVal val="1"/>
          <c:showCatName val="0"/>
          <c:showSerName val="0"/>
          <c:showPercent val="0"/>
          <c:showBubbleSize val="0"/>
        </c:dLbls>
        <c:gapWidth val="100"/>
        <c:shape val="box"/>
        <c:axId val="392725360"/>
        <c:axId val="392725752"/>
        <c:axId val="0"/>
      </c:bar3DChart>
      <c:catAx>
        <c:axId val="392725360"/>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92725752"/>
        <c:crosses val="autoZero"/>
        <c:auto val="1"/>
        <c:lblAlgn val="ctr"/>
        <c:lblOffset val="100"/>
        <c:noMultiLvlLbl val="0"/>
      </c:catAx>
      <c:valAx>
        <c:axId val="392725752"/>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92725360"/>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2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33845758590925795"/>
          <c:y val="9.2384253126041663E-2"/>
          <c:w val="0.60978601202430505"/>
          <c:h val="0.81290480423244238"/>
        </c:manualLayout>
      </c:layout>
      <c:bar3DChart>
        <c:barDir val="bar"/>
        <c:grouping val="clustered"/>
        <c:varyColors val="0"/>
        <c:ser>
          <c:idx val="0"/>
          <c:order val="0"/>
          <c:tx>
            <c:strRef>
              <c:f>Tabelle1!$B$1</c:f>
              <c:strCache>
                <c:ptCount val="1"/>
                <c:pt idx="0">
                  <c:v>stimmt</c:v>
                </c:pt>
              </c:strCache>
            </c:strRef>
          </c:tx>
          <c:spPr>
            <a:solidFill>
              <a:srgbClr val="C00000"/>
            </a:solidFill>
          </c:spPr>
          <c:invertIfNegative val="0"/>
          <c:dLbls>
            <c:numFmt formatCode="#,##0.0" sourceLinked="0"/>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Tabelle1!$A$2:$A$8</c:f>
              <c:strCache>
                <c:ptCount val="7"/>
                <c:pt idx="0">
                  <c:v>Fachoberschule</c:v>
                </c:pt>
                <c:pt idx="1">
                  <c:v>Real-/ Wirtschaftsschule</c:v>
                </c:pt>
                <c:pt idx="2">
                  <c:v>Sonstiges</c:v>
                </c:pt>
                <c:pt idx="3">
                  <c:v>Gymnasium</c:v>
                </c:pt>
                <c:pt idx="4">
                  <c:v>Mittelschule</c:v>
                </c:pt>
                <c:pt idx="5">
                  <c:v>Berufsschule</c:v>
                </c:pt>
                <c:pt idx="6">
                  <c:v>Sonderpäd. Förderzentrum</c:v>
                </c:pt>
              </c:strCache>
            </c:strRef>
          </c:cat>
          <c:val>
            <c:numRef>
              <c:f>Tabelle1!$B$2:$B$8</c:f>
              <c:numCache>
                <c:formatCode>###0.0</c:formatCode>
                <c:ptCount val="7"/>
                <c:pt idx="0">
                  <c:v>3</c:v>
                </c:pt>
                <c:pt idx="1">
                  <c:v>9.6999999999999993</c:v>
                </c:pt>
                <c:pt idx="2">
                  <c:v>10.9</c:v>
                </c:pt>
                <c:pt idx="3">
                  <c:v>11.5</c:v>
                </c:pt>
                <c:pt idx="4">
                  <c:v>13.2</c:v>
                </c:pt>
                <c:pt idx="5">
                  <c:v>19.3</c:v>
                </c:pt>
                <c:pt idx="6">
                  <c:v>26.7</c:v>
                </c:pt>
              </c:numCache>
            </c:numRef>
          </c:val>
        </c:ser>
        <c:dLbls>
          <c:showLegendKey val="0"/>
          <c:showVal val="1"/>
          <c:showCatName val="0"/>
          <c:showSerName val="0"/>
          <c:showPercent val="0"/>
          <c:showBubbleSize val="0"/>
        </c:dLbls>
        <c:gapWidth val="50"/>
        <c:shape val="box"/>
        <c:axId val="392726536"/>
        <c:axId val="392726928"/>
        <c:axId val="0"/>
      </c:bar3DChart>
      <c:catAx>
        <c:axId val="392726536"/>
        <c:scaling>
          <c:orientation val="minMax"/>
        </c:scaling>
        <c:delete val="0"/>
        <c:axPos val="l"/>
        <c:numFmt formatCode="General" sourceLinked="1"/>
        <c:majorTickMark val="out"/>
        <c:minorTickMark val="none"/>
        <c:tickLblPos val="nextTo"/>
        <c:spPr>
          <a:ln>
            <a:solidFill>
              <a:schemeClr val="tx2">
                <a:lumMod val="75000"/>
              </a:schemeClr>
            </a:solidFill>
          </a:ln>
        </c:spPr>
        <c:txPr>
          <a:bodyPr anchor="ctr"/>
          <a:lstStyle/>
          <a:p>
            <a:pPr algn="just">
              <a:defRPr lang="de-DE" sz="1600" b="1" i="0" u="none" strike="noStrike" kern="1200" baseline="0">
                <a:solidFill>
                  <a:srgbClr val="1F497D">
                    <a:lumMod val="75000"/>
                  </a:srgbClr>
                </a:solidFill>
                <a:latin typeface="+mn-lt"/>
                <a:ea typeface="+mn-ea"/>
                <a:cs typeface="+mn-cs"/>
              </a:defRPr>
            </a:pPr>
            <a:endParaRPr lang="de-DE"/>
          </a:p>
        </c:txPr>
        <c:crossAx val="392726928"/>
        <c:crosses val="autoZero"/>
        <c:auto val="1"/>
        <c:lblAlgn val="ctr"/>
        <c:lblOffset val="100"/>
        <c:noMultiLvlLbl val="0"/>
      </c:catAx>
      <c:valAx>
        <c:axId val="392726928"/>
        <c:scaling>
          <c:orientation val="minMax"/>
          <c:min val="0"/>
        </c:scaling>
        <c:delete val="0"/>
        <c:axPos val="b"/>
        <c:majorGridlines>
          <c:spPr>
            <a:ln>
              <a:solidFill>
                <a:schemeClr val="bg1">
                  <a:lumMod val="65000"/>
                </a:schemeClr>
              </a:solidFill>
            </a:ln>
          </c:spPr>
        </c:majorGridlines>
        <c:numFmt formatCode="General" sourceLinked="0"/>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392726536"/>
        <c:crosses val="autoZero"/>
        <c:crossBetween val="between"/>
        <c:majorUnit val="5"/>
      </c:valAx>
    </c:plotArea>
    <c:legend>
      <c:legendPos val="t"/>
      <c:layout/>
      <c:overlay val="0"/>
      <c:txPr>
        <a:bodyPr/>
        <a:lstStyle/>
        <a:p>
          <a:pPr>
            <a:defRPr b="1">
              <a:solidFill>
                <a:schemeClr val="tx2">
                  <a:lumMod val="75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userShapes r:id="rId2"/>
</c:chartSpace>
</file>

<file path=ppt/charts/chart32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stimmt</c:v>
                </c:pt>
              </c:strCache>
            </c:strRef>
          </c:tx>
          <c:spPr>
            <a:solidFill>
              <a:srgbClr val="C00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bis 40 Stunden</c:v>
                </c:pt>
                <c:pt idx="1">
                  <c:v>40 bis unter 50 Stunden</c:v>
                </c:pt>
                <c:pt idx="2">
                  <c:v>50 bis unter 60 Stunden</c:v>
                </c:pt>
                <c:pt idx="3">
                  <c:v>länger als 60 Stunden</c:v>
                </c:pt>
              </c:strCache>
            </c:strRef>
          </c:cat>
          <c:val>
            <c:numRef>
              <c:f>Tabelle1!$B$2:$B$5</c:f>
              <c:numCache>
                <c:formatCode>General</c:formatCode>
                <c:ptCount val="4"/>
                <c:pt idx="0">
                  <c:v>10.3</c:v>
                </c:pt>
                <c:pt idx="1">
                  <c:v>12.3</c:v>
                </c:pt>
                <c:pt idx="2">
                  <c:v>11.2</c:v>
                </c:pt>
                <c:pt idx="3">
                  <c:v>14.6</c:v>
                </c:pt>
              </c:numCache>
            </c:numRef>
          </c:val>
        </c:ser>
        <c:dLbls>
          <c:showLegendKey val="0"/>
          <c:showVal val="1"/>
          <c:showCatName val="0"/>
          <c:showSerName val="0"/>
          <c:showPercent val="0"/>
          <c:showBubbleSize val="0"/>
        </c:dLbls>
        <c:gapWidth val="50"/>
        <c:shape val="box"/>
        <c:axId val="392727712"/>
        <c:axId val="392728104"/>
        <c:axId val="0"/>
      </c:bar3DChart>
      <c:catAx>
        <c:axId val="392727712"/>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800"/>
            </a:pPr>
            <a:endParaRPr lang="de-DE"/>
          </a:p>
        </c:txPr>
        <c:crossAx val="392728104"/>
        <c:crosses val="autoZero"/>
        <c:auto val="1"/>
        <c:lblAlgn val="ctr"/>
        <c:lblOffset val="100"/>
        <c:noMultiLvlLbl val="0"/>
      </c:catAx>
      <c:valAx>
        <c:axId val="392728104"/>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92727712"/>
        <c:crosses val="autoZero"/>
        <c:crossBetween val="between"/>
      </c:valAx>
      <c:spPr>
        <a:ln w="25400">
          <a:noFill/>
        </a:ln>
      </c:spPr>
    </c:plotArea>
    <c:legend>
      <c:legendPos val="t"/>
      <c:layout>
        <c:manualLayout>
          <c:xMode val="edge"/>
          <c:yMode val="edge"/>
          <c:x val="0.47791849166915989"/>
          <c:y val="4.3466579505336632E-2"/>
          <c:w val="0.13018425080363172"/>
          <c:h val="7.5401466911494172E-2"/>
        </c:manualLayou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31980309802193208"/>
          <c:y val="8.9240277777777779E-2"/>
          <c:w val="0.61996116944219404"/>
          <c:h val="0.80815532407407409"/>
        </c:manualLayout>
      </c:layout>
      <c:bar3DChart>
        <c:barDir val="bar"/>
        <c:grouping val="clustered"/>
        <c:varyColors val="0"/>
        <c:ser>
          <c:idx val="0"/>
          <c:order val="0"/>
          <c:tx>
            <c:strRef>
              <c:f>Tabelle1!$B$1</c:f>
              <c:strCache>
                <c:ptCount val="1"/>
                <c:pt idx="0">
                  <c:v>stimmt</c:v>
                </c:pt>
              </c:strCache>
            </c:strRef>
          </c:tx>
          <c:spPr>
            <a:solidFill>
              <a:srgbClr val="C00000"/>
            </a:solidFill>
          </c:spPr>
          <c:invertIfNegative val="0"/>
          <c:dLbls>
            <c:dLbl>
              <c:idx val="0"/>
              <c:layout>
                <c:manualLayout>
                  <c:x val="1.387411009430446E-2"/>
                  <c:y val="-2.4842592592592594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2046448508153241E-2"/>
                  <c:y val="2.4840277777777777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8.2699528117925903E-3"/>
                  <c:y val="4.5578703703703704E-4"/>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Tabelle1!$A$2:$A$8</c:f>
              <c:strCache>
                <c:ptCount val="7"/>
                <c:pt idx="0">
                  <c:v>Studium</c:v>
                </c:pt>
                <c:pt idx="1">
                  <c:v>Schulbesuch</c:v>
                </c:pt>
                <c:pt idx="2">
                  <c:v>Berufsausbildung/ Lehre</c:v>
                </c:pt>
                <c:pt idx="3">
                  <c:v>Berufstätigkeit</c:v>
                </c:pt>
                <c:pt idx="4">
                  <c:v>Sonstiges</c:v>
                </c:pt>
                <c:pt idx="5">
                  <c:v>Arbeitslosigkeit</c:v>
                </c:pt>
                <c:pt idx="6">
                  <c:v>Freiwilligendienst</c:v>
                </c:pt>
              </c:strCache>
            </c:strRef>
          </c:cat>
          <c:val>
            <c:numRef>
              <c:f>Tabelle1!$B$2:$B$8</c:f>
              <c:numCache>
                <c:formatCode>###0.0</c:formatCode>
                <c:ptCount val="7"/>
                <c:pt idx="0">
                  <c:v>5.9</c:v>
                </c:pt>
                <c:pt idx="1">
                  <c:v>11.3</c:v>
                </c:pt>
                <c:pt idx="2">
                  <c:v>14.2</c:v>
                </c:pt>
                <c:pt idx="3">
                  <c:v>16.7</c:v>
                </c:pt>
                <c:pt idx="4">
                  <c:v>16.7</c:v>
                </c:pt>
                <c:pt idx="5">
                  <c:v>17.600000000000001</c:v>
                </c:pt>
                <c:pt idx="6">
                  <c:v>25</c:v>
                </c:pt>
              </c:numCache>
            </c:numRef>
          </c:val>
        </c:ser>
        <c:dLbls>
          <c:showLegendKey val="0"/>
          <c:showVal val="1"/>
          <c:showCatName val="0"/>
          <c:showSerName val="0"/>
          <c:showPercent val="0"/>
          <c:showBubbleSize val="0"/>
        </c:dLbls>
        <c:gapWidth val="50"/>
        <c:shape val="box"/>
        <c:axId val="392728888"/>
        <c:axId val="392729280"/>
        <c:axId val="0"/>
      </c:bar3DChart>
      <c:catAx>
        <c:axId val="392728888"/>
        <c:scaling>
          <c:orientation val="minMax"/>
        </c:scaling>
        <c:delete val="0"/>
        <c:axPos val="l"/>
        <c:numFmt formatCode="General" sourceLinked="1"/>
        <c:majorTickMark val="out"/>
        <c:minorTickMark val="none"/>
        <c:tickLblPos val="nextTo"/>
        <c:spPr>
          <a:ln>
            <a:solidFill>
              <a:schemeClr val="tx2">
                <a:lumMod val="75000"/>
              </a:schemeClr>
            </a:solidFill>
          </a:ln>
        </c:spPr>
        <c:txPr>
          <a:bodyPr/>
          <a:lstStyle/>
          <a:p>
            <a:pPr>
              <a:defRPr sz="1800" b="1">
                <a:solidFill>
                  <a:schemeClr val="tx2">
                    <a:lumMod val="75000"/>
                  </a:schemeClr>
                </a:solidFill>
              </a:defRPr>
            </a:pPr>
            <a:endParaRPr lang="de-DE"/>
          </a:p>
        </c:txPr>
        <c:crossAx val="392729280"/>
        <c:crosses val="autoZero"/>
        <c:auto val="1"/>
        <c:lblAlgn val="ctr"/>
        <c:lblOffset val="100"/>
        <c:noMultiLvlLbl val="0"/>
      </c:catAx>
      <c:valAx>
        <c:axId val="392729280"/>
        <c:scaling>
          <c:orientation val="minMax"/>
          <c:min val="0"/>
        </c:scaling>
        <c:delete val="0"/>
        <c:axPos val="b"/>
        <c:majorGridlines>
          <c:spPr>
            <a:ln>
              <a:solidFill>
                <a:schemeClr val="bg1">
                  <a:lumMod val="65000"/>
                </a:schemeClr>
              </a:solidFill>
            </a:ln>
          </c:spPr>
        </c:majorGridlines>
        <c:numFmt formatCode="General" sourceLinked="0"/>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392728888"/>
        <c:crosses val="autoZero"/>
        <c:crossBetween val="between"/>
        <c:majorUnit val="5"/>
      </c:valAx>
    </c:plotArea>
    <c:legend>
      <c:legendPos val="t"/>
      <c:layout/>
      <c:overlay val="0"/>
      <c:txPr>
        <a:bodyPr/>
        <a:lstStyle/>
        <a:p>
          <a:pPr>
            <a:defRPr b="1">
              <a:solidFill>
                <a:schemeClr val="tx2">
                  <a:lumMod val="75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userShapes r:id="rId2"/>
</c:chartSpace>
</file>

<file path=ppt/charts/chart32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8.0260975632288067E-3"/>
          <c:y val="0.16573042810058145"/>
          <c:w val="0.90963682481518393"/>
          <c:h val="0.77792938130331191"/>
        </c:manualLayout>
      </c:layout>
      <c:bar3DChart>
        <c:barDir val="col"/>
        <c:grouping val="clustered"/>
        <c:varyColors val="0"/>
        <c:ser>
          <c:idx val="0"/>
          <c:order val="0"/>
          <c:tx>
            <c:strRef>
              <c:f>Tabelle1!$B$1</c:f>
              <c:strCache>
                <c:ptCount val="1"/>
                <c:pt idx="0">
                  <c:v>stimmt</c:v>
                </c:pt>
              </c:strCache>
            </c:strRef>
          </c:tx>
          <c:spPr>
            <a:solidFill>
              <a:schemeClr val="accent4">
                <a:lumMod val="75000"/>
              </a:schemeClr>
            </a:solidFill>
          </c:spPr>
          <c:invertIfNegative val="0"/>
          <c:dLbls>
            <c:numFmt formatCode="#,##0.0" sourceLinked="0"/>
            <c:spPr>
              <a:noFill/>
              <a:ln>
                <a:noFill/>
              </a:ln>
              <a:effectLst/>
            </c:spPr>
            <c:txPr>
              <a:bodyPr rot="-5400000" vert="horz"/>
              <a:lstStyle/>
              <a:p>
                <a:pPr>
                  <a:defRPr sz="18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Tabelle1!$A$2:$A$8</c:f>
              <c:strCache>
                <c:ptCount val="7"/>
                <c:pt idx="0">
                  <c:v>bei mir/ bei Freunden daheim</c:v>
                </c:pt>
                <c:pt idx="1">
                  <c:v>Café/ Kneipe/ Disco/ Beatabend usw.</c:v>
                </c:pt>
                <c:pt idx="2">
                  <c:v>Jugendzentrum/-raum/ Bauwagen/ Hütte</c:v>
                </c:pt>
                <c:pt idx="3">
                  <c:v>Marktplatz/ Dorfplatz/ Bushaltestelle (Bushäuschen)</c:v>
                </c:pt>
                <c:pt idx="4">
                  <c:v>Spielplatz/ Sportplatz</c:v>
                </c:pt>
                <c:pt idx="5">
                  <c:v>Online im Internet</c:v>
                </c:pt>
                <c:pt idx="6">
                  <c:v>im Schwimmbad</c:v>
                </c:pt>
              </c:strCache>
            </c:strRef>
          </c:cat>
          <c:val>
            <c:numRef>
              <c:f>Tabelle1!$B$2:$B$8</c:f>
              <c:numCache>
                <c:formatCode>General</c:formatCode>
                <c:ptCount val="7"/>
                <c:pt idx="0">
                  <c:v>29.3</c:v>
                </c:pt>
                <c:pt idx="1">
                  <c:v>7.4</c:v>
                </c:pt>
                <c:pt idx="2">
                  <c:v>5.4</c:v>
                </c:pt>
                <c:pt idx="3">
                  <c:v>16.899999999999999</c:v>
                </c:pt>
                <c:pt idx="4">
                  <c:v>18.5</c:v>
                </c:pt>
                <c:pt idx="5">
                  <c:v>50.7</c:v>
                </c:pt>
                <c:pt idx="6">
                  <c:v>23.3</c:v>
                </c:pt>
              </c:numCache>
            </c:numRef>
          </c:val>
        </c:ser>
        <c:ser>
          <c:idx val="1"/>
          <c:order val="1"/>
          <c:tx>
            <c:strRef>
              <c:f>Tabelle1!$C$1</c:f>
              <c:strCache>
                <c:ptCount val="1"/>
                <c:pt idx="0">
                  <c:v>stimmt nicht</c:v>
                </c:pt>
              </c:strCache>
            </c:strRef>
          </c:tx>
          <c:spPr>
            <a:solidFill>
              <a:schemeClr val="accent5">
                <a:lumMod val="75000"/>
              </a:schemeClr>
            </a:solidFill>
          </c:spPr>
          <c:invertIfNegative val="0"/>
          <c:dLbls>
            <c:numFmt formatCode="#,##0.0" sourceLinked="0"/>
            <c:spPr>
              <a:noFill/>
              <a:ln>
                <a:noFill/>
              </a:ln>
              <a:effectLst/>
            </c:spPr>
            <c:txPr>
              <a:bodyPr rot="-5400000" vert="horz"/>
              <a:lstStyle/>
              <a:p>
                <a:pPr>
                  <a:defRPr sz="18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Tabelle1!$A$2:$A$8</c:f>
              <c:strCache>
                <c:ptCount val="7"/>
                <c:pt idx="0">
                  <c:v>bei mir/ bei Freunden daheim</c:v>
                </c:pt>
                <c:pt idx="1">
                  <c:v>Café/ Kneipe/ Disco/ Beatabend usw.</c:v>
                </c:pt>
                <c:pt idx="2">
                  <c:v>Jugendzentrum/-raum/ Bauwagen/ Hütte</c:v>
                </c:pt>
                <c:pt idx="3">
                  <c:v>Marktplatz/ Dorfplatz/ Bushaltestelle (Bushäuschen)</c:v>
                </c:pt>
                <c:pt idx="4">
                  <c:v>Spielplatz/ Sportplatz</c:v>
                </c:pt>
                <c:pt idx="5">
                  <c:v>Online im Internet</c:v>
                </c:pt>
                <c:pt idx="6">
                  <c:v>im Schwimmbad</c:v>
                </c:pt>
              </c:strCache>
            </c:strRef>
          </c:cat>
          <c:val>
            <c:numRef>
              <c:f>Tabelle1!$C$2:$C$8</c:f>
              <c:numCache>
                <c:formatCode>General</c:formatCode>
                <c:ptCount val="7"/>
                <c:pt idx="0">
                  <c:v>33.6</c:v>
                </c:pt>
                <c:pt idx="1">
                  <c:v>8.1</c:v>
                </c:pt>
                <c:pt idx="2">
                  <c:v>8.9</c:v>
                </c:pt>
                <c:pt idx="3">
                  <c:v>11.5</c:v>
                </c:pt>
                <c:pt idx="4">
                  <c:v>24.5</c:v>
                </c:pt>
                <c:pt idx="5">
                  <c:v>56.7</c:v>
                </c:pt>
                <c:pt idx="6">
                  <c:v>27.7</c:v>
                </c:pt>
              </c:numCache>
            </c:numRef>
          </c:val>
        </c:ser>
        <c:dLbls>
          <c:showLegendKey val="0"/>
          <c:showVal val="1"/>
          <c:showCatName val="0"/>
          <c:showSerName val="0"/>
          <c:showPercent val="0"/>
          <c:showBubbleSize val="0"/>
        </c:dLbls>
        <c:gapWidth val="50"/>
        <c:shape val="box"/>
        <c:axId val="384819768"/>
        <c:axId val="384817416"/>
        <c:axId val="0"/>
      </c:bar3DChart>
      <c:catAx>
        <c:axId val="384819768"/>
        <c:scaling>
          <c:orientation val="minMax"/>
        </c:scaling>
        <c:delete val="0"/>
        <c:axPos val="b"/>
        <c:numFmt formatCode="General" sourceLinked="0"/>
        <c:majorTickMark val="out"/>
        <c:minorTickMark val="none"/>
        <c:tickLblPos val="nextTo"/>
        <c:spPr>
          <a:ln>
            <a:solidFill>
              <a:schemeClr val="tx2">
                <a:lumMod val="75000"/>
              </a:schemeClr>
            </a:solidFill>
          </a:ln>
        </c:spPr>
        <c:txPr>
          <a:bodyPr/>
          <a:lstStyle/>
          <a:p>
            <a:pPr>
              <a:defRPr sz="700" b="1">
                <a:solidFill>
                  <a:schemeClr val="tx2">
                    <a:lumMod val="75000"/>
                  </a:schemeClr>
                </a:solidFill>
              </a:defRPr>
            </a:pPr>
            <a:endParaRPr lang="de-DE"/>
          </a:p>
        </c:txPr>
        <c:crossAx val="384817416"/>
        <c:crosses val="autoZero"/>
        <c:auto val="1"/>
        <c:lblAlgn val="ctr"/>
        <c:lblOffset val="100"/>
        <c:noMultiLvlLbl val="0"/>
      </c:catAx>
      <c:valAx>
        <c:axId val="384817416"/>
        <c:scaling>
          <c:orientation val="minMax"/>
        </c:scaling>
        <c:delete val="0"/>
        <c:axPos val="l"/>
        <c:majorGridlines>
          <c:spPr>
            <a:ln>
              <a:solidFill>
                <a:schemeClr val="bg1">
                  <a:lumMod val="65000"/>
                </a:schemeClr>
              </a:solidFill>
            </a:ln>
          </c:spPr>
        </c:majorGridlines>
        <c:numFmt formatCode="General" sourceLinked="1"/>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384819768"/>
        <c:crosses val="autoZero"/>
        <c:crossBetween val="between"/>
        <c:majorUnit val="10"/>
      </c:valAx>
    </c:plotArea>
    <c:legend>
      <c:legendPos val="t"/>
      <c:layout/>
      <c:overlay val="0"/>
      <c:txPr>
        <a:bodyPr/>
        <a:lstStyle/>
        <a:p>
          <a:pPr>
            <a:defRPr b="1">
              <a:solidFill>
                <a:schemeClr val="tx2">
                  <a:lumMod val="75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userShapes r:id="rId2"/>
</c:chartSpace>
</file>

<file path=ppt/charts/chart32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manualLayout>
          <c:layoutTarget val="inner"/>
          <c:xMode val="edge"/>
          <c:yMode val="edge"/>
          <c:x val="0.11151284722222223"/>
          <c:y val="0.14739484782100373"/>
          <c:w val="0.86423368055555561"/>
          <c:h val="0.74755848605405917"/>
        </c:manualLayout>
      </c:layout>
      <c:bar3DChart>
        <c:barDir val="col"/>
        <c:grouping val="clustered"/>
        <c:varyColors val="0"/>
        <c:ser>
          <c:idx val="0"/>
          <c:order val="0"/>
          <c:tx>
            <c:strRef>
              <c:f>Tabelle1!$B$1</c:f>
              <c:strCache>
                <c:ptCount val="1"/>
                <c:pt idx="0">
                  <c:v>überfordert</c:v>
                </c:pt>
              </c:strCache>
            </c:strRef>
          </c:tx>
          <c:spPr>
            <a:solidFill>
              <a:schemeClr val="accent4">
                <a:lumMod val="75000"/>
              </a:schemeClr>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40.9</c:v>
                </c:pt>
                <c:pt idx="1">
                  <c:v>59.1</c:v>
                </c:pt>
              </c:numCache>
            </c:numRef>
          </c:val>
        </c:ser>
        <c:ser>
          <c:idx val="1"/>
          <c:order val="1"/>
          <c:tx>
            <c:strRef>
              <c:f>Tabelle1!$C$1</c:f>
              <c:strCache>
                <c:ptCount val="1"/>
                <c:pt idx="0">
                  <c:v>nicht überfordert</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48.4</c:v>
                </c:pt>
                <c:pt idx="1">
                  <c:v>51.6</c:v>
                </c:pt>
              </c:numCache>
            </c:numRef>
          </c:val>
        </c:ser>
        <c:dLbls>
          <c:showLegendKey val="0"/>
          <c:showVal val="1"/>
          <c:showCatName val="0"/>
          <c:showSerName val="0"/>
          <c:showPercent val="0"/>
          <c:showBubbleSize val="0"/>
        </c:dLbls>
        <c:gapWidth val="100"/>
        <c:shape val="box"/>
        <c:axId val="384795464"/>
        <c:axId val="384805264"/>
        <c:axId val="0"/>
      </c:bar3DChart>
      <c:catAx>
        <c:axId val="384795464"/>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84805264"/>
        <c:crosses val="autoZero"/>
        <c:auto val="1"/>
        <c:lblAlgn val="ctr"/>
        <c:lblOffset val="100"/>
        <c:noMultiLvlLbl val="0"/>
      </c:catAx>
      <c:valAx>
        <c:axId val="384805264"/>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84795464"/>
        <c:crosses val="autoZero"/>
        <c:crossBetween val="between"/>
        <c:majorUnit val="1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2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bar3DChart>
        <c:barDir val="col"/>
        <c:grouping val="clustered"/>
        <c:varyColors val="0"/>
        <c:ser>
          <c:idx val="0"/>
          <c:order val="0"/>
          <c:tx>
            <c:strRef>
              <c:f>Tabelle1!$B$1</c:f>
              <c:strCache>
                <c:ptCount val="1"/>
                <c:pt idx="0">
                  <c:v>Häufigkeit</c:v>
                </c:pt>
              </c:strCache>
            </c:strRef>
          </c:tx>
          <c:spPr>
            <a:solidFill>
              <a:srgbClr val="3366FF"/>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Tabelle1!$A$2:$A$7</c:f>
              <c:strCache>
                <c:ptCount val="6"/>
                <c:pt idx="0">
                  <c:v>täglich, meist mehr als 2 Std.</c:v>
                </c:pt>
                <c:pt idx="1">
                  <c:v>täglich, meist bis zu 2 Std.</c:v>
                </c:pt>
                <c:pt idx="2">
                  <c:v>mehrmals wöchentlich</c:v>
                </c:pt>
                <c:pt idx="3">
                  <c:v>ca. 1x wöchentlich</c:v>
                </c:pt>
                <c:pt idx="4">
                  <c:v>seltener</c:v>
                </c:pt>
                <c:pt idx="5">
                  <c:v>nie</c:v>
                </c:pt>
              </c:strCache>
            </c:strRef>
          </c:cat>
          <c:val>
            <c:numRef>
              <c:f>Tabelle1!$B$2:$B$7</c:f>
              <c:numCache>
                <c:formatCode>General</c:formatCode>
                <c:ptCount val="6"/>
                <c:pt idx="0">
                  <c:v>31.6</c:v>
                </c:pt>
                <c:pt idx="1">
                  <c:v>29.9</c:v>
                </c:pt>
                <c:pt idx="2">
                  <c:v>30.1</c:v>
                </c:pt>
                <c:pt idx="3">
                  <c:v>5.3</c:v>
                </c:pt>
                <c:pt idx="4">
                  <c:v>2.2999999999999998</c:v>
                </c:pt>
                <c:pt idx="5">
                  <c:v>0.8</c:v>
                </c:pt>
              </c:numCache>
            </c:numRef>
          </c:val>
        </c:ser>
        <c:dLbls>
          <c:showLegendKey val="0"/>
          <c:showVal val="1"/>
          <c:showCatName val="0"/>
          <c:showSerName val="0"/>
          <c:showPercent val="0"/>
          <c:showBubbleSize val="0"/>
        </c:dLbls>
        <c:gapWidth val="50"/>
        <c:shape val="box"/>
        <c:axId val="392730456"/>
        <c:axId val="392730848"/>
        <c:axId val="0"/>
      </c:bar3DChart>
      <c:catAx>
        <c:axId val="392730456"/>
        <c:scaling>
          <c:orientation val="minMax"/>
        </c:scaling>
        <c:delete val="0"/>
        <c:axPos val="b"/>
        <c:numFmt formatCode="General" sourceLinked="1"/>
        <c:majorTickMark val="out"/>
        <c:minorTickMark val="none"/>
        <c:tickLblPos val="nextTo"/>
        <c:spPr>
          <a:ln>
            <a:solidFill>
              <a:schemeClr val="tx2">
                <a:lumMod val="75000"/>
              </a:schemeClr>
            </a:solidFill>
          </a:ln>
        </c:spPr>
        <c:txPr>
          <a:bodyPr/>
          <a:lstStyle/>
          <a:p>
            <a:pPr>
              <a:defRPr sz="1600"/>
            </a:pPr>
            <a:endParaRPr lang="de-DE"/>
          </a:p>
        </c:txPr>
        <c:crossAx val="392730848"/>
        <c:crosses val="autoZero"/>
        <c:auto val="1"/>
        <c:lblAlgn val="ctr"/>
        <c:lblOffset val="100"/>
        <c:noMultiLvlLbl val="0"/>
      </c:catAx>
      <c:valAx>
        <c:axId val="392730848"/>
        <c:scaling>
          <c:orientation val="minMax"/>
        </c:scaling>
        <c:delete val="0"/>
        <c:axPos val="l"/>
        <c:majorGridlines>
          <c:spPr>
            <a:ln>
              <a:solidFill>
                <a:schemeClr val="bg1">
                  <a:lumMod val="65000"/>
                </a:schemeClr>
              </a:solidFill>
            </a:ln>
          </c:spPr>
        </c:majorGridlines>
        <c:numFmt formatCode="General" sourceLinked="1"/>
        <c:majorTickMark val="out"/>
        <c:minorTickMark val="none"/>
        <c:tickLblPos val="nextTo"/>
        <c:spPr>
          <a:ln>
            <a:solidFill>
              <a:schemeClr val="tx2">
                <a:lumMod val="75000"/>
              </a:schemeClr>
            </a:solidFill>
          </a:ln>
        </c:spPr>
        <c:crossAx val="392730456"/>
        <c:crosses val="autoZero"/>
        <c:crossBetween val="between"/>
        <c:majorUnit val="10"/>
      </c:valAx>
    </c:plotArea>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60"/>
      <c:depthPercent val="100"/>
      <c:rAngAx val="0"/>
      <c:perspective val="10"/>
    </c:view3D>
    <c:floor>
      <c:thickness val="0"/>
    </c:floor>
    <c:sideWall>
      <c:thickness val="0"/>
    </c:sideWall>
    <c:backWall>
      <c:thickness val="0"/>
    </c:backWall>
    <c:plotArea>
      <c:layout>
        <c:manualLayout>
          <c:layoutTarget val="inner"/>
          <c:xMode val="edge"/>
          <c:yMode val="edge"/>
          <c:x val="0.12839789312622688"/>
          <c:y val="0.13507263560753785"/>
          <c:w val="0.70557226937958728"/>
          <c:h val="0.69057269498791318"/>
        </c:manualLayout>
      </c:layout>
      <c:pie3DChart>
        <c:varyColors val="1"/>
        <c:ser>
          <c:idx val="0"/>
          <c:order val="0"/>
          <c:tx>
            <c:strRef>
              <c:f>Tabelle1!$B$1</c:f>
              <c:strCache>
                <c:ptCount val="1"/>
                <c:pt idx="0">
                  <c:v>Anzahl</c:v>
                </c:pt>
              </c:strCache>
            </c:strRef>
          </c:tx>
          <c:dPt>
            <c:idx val="0"/>
            <c:bubble3D val="0"/>
            <c:explosion val="9"/>
            <c:spPr>
              <a:solidFill>
                <a:srgbClr val="0070C0"/>
              </a:solidFill>
            </c:spPr>
          </c:dPt>
          <c:dPt>
            <c:idx val="1"/>
            <c:bubble3D val="0"/>
            <c:spPr>
              <a:solidFill>
                <a:srgbClr val="CC99FF"/>
              </a:solidFill>
            </c:spPr>
          </c:dPt>
          <c:dLbls>
            <c:dLbl>
              <c:idx val="0"/>
              <c:layout>
                <c:manualLayout>
                  <c:x val="1.61395952138687E-2"/>
                  <c:y val="-0.12389954755984967"/>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1"/>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numFmt formatCode="0.0%" sourceLinked="0"/>
            <c:spPr>
              <a:noFill/>
              <a:ln>
                <a:noFill/>
              </a:ln>
              <a:effectLst/>
            </c:spPr>
            <c:txPr>
              <a:bodyPr/>
              <a:lstStyle/>
              <a:p>
                <a:pPr>
                  <a:defRPr sz="800"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Tabelle1!$A$2:$A$3</c:f>
              <c:strCache>
                <c:ptCount val="2"/>
                <c:pt idx="0">
                  <c:v>im Wohnort</c:v>
                </c:pt>
                <c:pt idx="1">
                  <c:v>in anderen Orten</c:v>
                </c:pt>
              </c:strCache>
            </c:strRef>
          </c:cat>
          <c:val>
            <c:numRef>
              <c:f>Tabelle1!$B$2:$B$3</c:f>
              <c:numCache>
                <c:formatCode>General</c:formatCode>
                <c:ptCount val="2"/>
                <c:pt idx="0">
                  <c:v>941</c:v>
                </c:pt>
                <c:pt idx="1">
                  <c:v>293</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Tabelle1!$A$2:$A$7</c:f>
              <c:strCache>
                <c:ptCount val="6"/>
                <c:pt idx="0">
                  <c:v>täglich, meist mehr als 2 Std.</c:v>
                </c:pt>
                <c:pt idx="1">
                  <c:v>täglich, meist bis zu 2 Std.</c:v>
                </c:pt>
                <c:pt idx="2">
                  <c:v>mehrmals wöchentlich</c:v>
                </c:pt>
                <c:pt idx="3">
                  <c:v>ca. 1x wöchentlich</c:v>
                </c:pt>
                <c:pt idx="4">
                  <c:v>seltener</c:v>
                </c:pt>
                <c:pt idx="5">
                  <c:v>nie</c:v>
                </c:pt>
              </c:strCache>
            </c:strRef>
          </c:cat>
          <c:val>
            <c:numRef>
              <c:f>Tabelle1!$B$2:$B$7</c:f>
              <c:numCache>
                <c:formatCode>General</c:formatCode>
                <c:ptCount val="6"/>
                <c:pt idx="0">
                  <c:v>35.299999999999997</c:v>
                </c:pt>
                <c:pt idx="1">
                  <c:v>30.6</c:v>
                </c:pt>
                <c:pt idx="2">
                  <c:v>25.7</c:v>
                </c:pt>
                <c:pt idx="3">
                  <c:v>4.9000000000000004</c:v>
                </c:pt>
                <c:pt idx="4">
                  <c:v>2.5</c:v>
                </c:pt>
                <c:pt idx="5">
                  <c:v>1.1000000000000001</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Tabelle1!$A$2:$A$7</c:f>
              <c:strCache>
                <c:ptCount val="6"/>
                <c:pt idx="0">
                  <c:v>täglich, meist mehr als 2 Std.</c:v>
                </c:pt>
                <c:pt idx="1">
                  <c:v>täglich, meist bis zu 2 Std.</c:v>
                </c:pt>
                <c:pt idx="2">
                  <c:v>mehrmals wöchentlich</c:v>
                </c:pt>
                <c:pt idx="3">
                  <c:v>ca. 1x wöchentlich</c:v>
                </c:pt>
                <c:pt idx="4">
                  <c:v>seltener</c:v>
                </c:pt>
                <c:pt idx="5">
                  <c:v>nie</c:v>
                </c:pt>
              </c:strCache>
            </c:strRef>
          </c:cat>
          <c:val>
            <c:numRef>
              <c:f>Tabelle1!$C$2:$C$7</c:f>
              <c:numCache>
                <c:formatCode>General</c:formatCode>
                <c:ptCount val="6"/>
                <c:pt idx="0">
                  <c:v>27.8</c:v>
                </c:pt>
                <c:pt idx="1">
                  <c:v>29.3</c:v>
                </c:pt>
                <c:pt idx="2">
                  <c:v>34.5</c:v>
                </c:pt>
                <c:pt idx="3">
                  <c:v>5.7</c:v>
                </c:pt>
                <c:pt idx="4">
                  <c:v>2.2999999999999998</c:v>
                </c:pt>
                <c:pt idx="5">
                  <c:v>0.3</c:v>
                </c:pt>
              </c:numCache>
            </c:numRef>
          </c:val>
        </c:ser>
        <c:dLbls>
          <c:showLegendKey val="0"/>
          <c:showVal val="1"/>
          <c:showCatName val="0"/>
          <c:showSerName val="0"/>
          <c:showPercent val="0"/>
          <c:showBubbleSize val="0"/>
        </c:dLbls>
        <c:gapWidth val="50"/>
        <c:shape val="box"/>
        <c:axId val="392731632"/>
        <c:axId val="392732024"/>
        <c:axId val="0"/>
      </c:bar3DChart>
      <c:catAx>
        <c:axId val="392731632"/>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92732024"/>
        <c:crosses val="autoZero"/>
        <c:auto val="1"/>
        <c:lblAlgn val="ctr"/>
        <c:lblOffset val="100"/>
        <c:noMultiLvlLbl val="0"/>
      </c:catAx>
      <c:valAx>
        <c:axId val="392732024"/>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92731632"/>
        <c:crosses val="autoZero"/>
        <c:crossBetween val="between"/>
        <c:majorUnit val="1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3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Tabelle1!$A$2:$A$7</c:f>
              <c:strCache>
                <c:ptCount val="6"/>
                <c:pt idx="0">
                  <c:v>täglich, meist mehr als 2 Std.</c:v>
                </c:pt>
                <c:pt idx="1">
                  <c:v>täglich, meist bis zu 2 Std.</c:v>
                </c:pt>
                <c:pt idx="2">
                  <c:v>mehrmals wöchentlich</c:v>
                </c:pt>
                <c:pt idx="3">
                  <c:v>ca. 1x wöchentlich</c:v>
                </c:pt>
                <c:pt idx="4">
                  <c:v>seltener</c:v>
                </c:pt>
                <c:pt idx="5">
                  <c:v>nie</c:v>
                </c:pt>
              </c:strCache>
            </c:strRef>
          </c:cat>
          <c:val>
            <c:numRef>
              <c:f>Tabelle1!$B$2:$B$7</c:f>
              <c:numCache>
                <c:formatCode>General</c:formatCode>
                <c:ptCount val="6"/>
                <c:pt idx="0">
                  <c:v>20.399999999999999</c:v>
                </c:pt>
                <c:pt idx="1">
                  <c:v>21.6</c:v>
                </c:pt>
                <c:pt idx="2">
                  <c:v>40.1</c:v>
                </c:pt>
                <c:pt idx="3">
                  <c:v>9.8000000000000007</c:v>
                </c:pt>
                <c:pt idx="4">
                  <c:v>5.6</c:v>
                </c:pt>
                <c:pt idx="5">
                  <c:v>2.5</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Tabelle1!$A$2:$A$7</c:f>
              <c:strCache>
                <c:ptCount val="6"/>
                <c:pt idx="0">
                  <c:v>täglich, meist mehr als 2 Std.</c:v>
                </c:pt>
                <c:pt idx="1">
                  <c:v>täglich, meist bis zu 2 Std.</c:v>
                </c:pt>
                <c:pt idx="2">
                  <c:v>mehrmals wöchentlich</c:v>
                </c:pt>
                <c:pt idx="3">
                  <c:v>ca. 1x wöchentlich</c:v>
                </c:pt>
                <c:pt idx="4">
                  <c:v>seltener</c:v>
                </c:pt>
                <c:pt idx="5">
                  <c:v>nie</c:v>
                </c:pt>
              </c:strCache>
            </c:strRef>
          </c:cat>
          <c:val>
            <c:numRef>
              <c:f>Tabelle1!$C$2:$C$7</c:f>
              <c:numCache>
                <c:formatCode>General</c:formatCode>
                <c:ptCount val="6"/>
                <c:pt idx="0">
                  <c:v>37.200000000000003</c:v>
                </c:pt>
                <c:pt idx="1">
                  <c:v>33</c:v>
                </c:pt>
                <c:pt idx="2">
                  <c:v>26.2</c:v>
                </c:pt>
                <c:pt idx="3">
                  <c:v>2.8</c:v>
                </c:pt>
                <c:pt idx="4">
                  <c:v>0.8</c:v>
                </c:pt>
                <c:pt idx="5">
                  <c:v>0</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Tabelle1!$A$2:$A$7</c:f>
              <c:strCache>
                <c:ptCount val="6"/>
                <c:pt idx="0">
                  <c:v>täglich, meist mehr als 2 Std.</c:v>
                </c:pt>
                <c:pt idx="1">
                  <c:v>täglich, meist bis zu 2 Std.</c:v>
                </c:pt>
                <c:pt idx="2">
                  <c:v>mehrmals wöchentlich</c:v>
                </c:pt>
                <c:pt idx="3">
                  <c:v>ca. 1x wöchentlich</c:v>
                </c:pt>
                <c:pt idx="4">
                  <c:v>seltener</c:v>
                </c:pt>
                <c:pt idx="5">
                  <c:v>nie</c:v>
                </c:pt>
              </c:strCache>
            </c:strRef>
          </c:cat>
          <c:val>
            <c:numRef>
              <c:f>Tabelle1!$D$2:$D$7</c:f>
              <c:numCache>
                <c:formatCode>General</c:formatCode>
                <c:ptCount val="6"/>
                <c:pt idx="0">
                  <c:v>35.299999999999997</c:v>
                </c:pt>
                <c:pt idx="1">
                  <c:v>33.700000000000003</c:v>
                </c:pt>
                <c:pt idx="2">
                  <c:v>25.9</c:v>
                </c:pt>
                <c:pt idx="3">
                  <c:v>3.7</c:v>
                </c:pt>
                <c:pt idx="4">
                  <c:v>1.2</c:v>
                </c:pt>
                <c:pt idx="5">
                  <c:v>0.2</c:v>
                </c:pt>
              </c:numCache>
            </c:numRef>
          </c:val>
        </c:ser>
        <c:dLbls>
          <c:showLegendKey val="0"/>
          <c:showVal val="1"/>
          <c:showCatName val="0"/>
          <c:showSerName val="0"/>
          <c:showPercent val="0"/>
          <c:showBubbleSize val="0"/>
        </c:dLbls>
        <c:gapWidth val="50"/>
        <c:shape val="box"/>
        <c:axId val="392732808"/>
        <c:axId val="392733200"/>
        <c:axId val="0"/>
      </c:bar3DChart>
      <c:catAx>
        <c:axId val="392732808"/>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92733200"/>
        <c:crosses val="autoZero"/>
        <c:auto val="1"/>
        <c:lblAlgn val="ctr"/>
        <c:lblOffset val="100"/>
        <c:noMultiLvlLbl val="0"/>
      </c:catAx>
      <c:valAx>
        <c:axId val="392733200"/>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92732808"/>
        <c:crosses val="autoZero"/>
        <c:crossBetween val="between"/>
        <c:majorUnit val="1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3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manualLayout>
          <c:layoutTarget val="inner"/>
          <c:xMode val="edge"/>
          <c:yMode val="edge"/>
          <c:x val="6.6460544787952852E-2"/>
          <c:y val="6.2692824074074074E-2"/>
          <c:w val="0.62729822948965275"/>
          <c:h val="0.77010023148148143"/>
        </c:manualLayout>
      </c:layout>
      <c:bar3DChart>
        <c:barDir val="col"/>
        <c:grouping val="clustered"/>
        <c:varyColors val="0"/>
        <c:ser>
          <c:idx val="0"/>
          <c:order val="0"/>
          <c:tx>
            <c:strRef>
              <c:f>Tabelle1!$B$1</c:f>
              <c:strCache>
                <c:ptCount val="1"/>
                <c:pt idx="0">
                  <c:v>tägl., meist mehr als 2 Std.</c:v>
                </c:pt>
              </c:strCache>
            </c:strRef>
          </c:tx>
          <c:spPr>
            <a:solidFill>
              <a:schemeClr val="tx2">
                <a:lumMod val="75000"/>
              </a:schemeClr>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 (Durchschnitt 47,5)</c:v>
                </c:pt>
                <c:pt idx="1">
                  <c:v>stimmt nicht (Durchschnitt 52,5)</c:v>
                </c:pt>
              </c:strCache>
            </c:strRef>
          </c:cat>
          <c:val>
            <c:numRef>
              <c:f>Tabelle1!$B$2:$B$3</c:f>
              <c:numCache>
                <c:formatCode>General</c:formatCode>
                <c:ptCount val="2"/>
                <c:pt idx="0">
                  <c:v>55.7</c:v>
                </c:pt>
                <c:pt idx="1">
                  <c:v>44.3</c:v>
                </c:pt>
              </c:numCache>
            </c:numRef>
          </c:val>
        </c:ser>
        <c:ser>
          <c:idx val="1"/>
          <c:order val="1"/>
          <c:tx>
            <c:strRef>
              <c:f>Tabelle1!$C$1</c:f>
              <c:strCache>
                <c:ptCount val="1"/>
                <c:pt idx="0">
                  <c:v>tägl., bis zu 2 Std.</c:v>
                </c:pt>
              </c:strCache>
            </c:strRef>
          </c:tx>
          <c:spPr>
            <a:solidFill>
              <a:schemeClr val="tx2">
                <a:lumMod val="60000"/>
                <a:lumOff val="40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 (Durchschnitt 47,5)</c:v>
                </c:pt>
                <c:pt idx="1">
                  <c:v>stimmt nicht (Durchschnitt 52,5)</c:v>
                </c:pt>
              </c:strCache>
            </c:strRef>
          </c:cat>
          <c:val>
            <c:numRef>
              <c:f>Tabelle1!$C$2:$C$3</c:f>
              <c:numCache>
                <c:formatCode>General</c:formatCode>
                <c:ptCount val="2"/>
                <c:pt idx="0">
                  <c:v>39.700000000000003</c:v>
                </c:pt>
                <c:pt idx="1">
                  <c:v>60.3</c:v>
                </c:pt>
              </c:numCache>
            </c:numRef>
          </c:val>
        </c:ser>
        <c:ser>
          <c:idx val="2"/>
          <c:order val="2"/>
          <c:tx>
            <c:strRef>
              <c:f>Tabelle1!$D$1</c:f>
              <c:strCache>
                <c:ptCount val="1"/>
                <c:pt idx="0">
                  <c:v>mehrmals wöchentl.</c:v>
                </c:pt>
              </c:strCache>
            </c:strRef>
          </c:tx>
          <c:spPr>
            <a:solidFill>
              <a:schemeClr val="tx2">
                <a:lumMod val="40000"/>
                <a:lumOff val="60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 (Durchschnitt 47,5)</c:v>
                </c:pt>
                <c:pt idx="1">
                  <c:v>stimmt nicht (Durchschnitt 52,5)</c:v>
                </c:pt>
              </c:strCache>
            </c:strRef>
          </c:cat>
          <c:val>
            <c:numRef>
              <c:f>Tabelle1!$D$2:$D$3</c:f>
              <c:numCache>
                <c:formatCode>General</c:formatCode>
                <c:ptCount val="2"/>
                <c:pt idx="0">
                  <c:v>44.6</c:v>
                </c:pt>
                <c:pt idx="1">
                  <c:v>55.4</c:v>
                </c:pt>
              </c:numCache>
            </c:numRef>
          </c:val>
        </c:ser>
        <c:ser>
          <c:idx val="3"/>
          <c:order val="3"/>
          <c:tx>
            <c:strRef>
              <c:f>Tabelle1!$E$1</c:f>
              <c:strCache>
                <c:ptCount val="1"/>
                <c:pt idx="0">
                  <c:v> ca. 1x wöchentl.</c:v>
                </c:pt>
              </c:strCache>
            </c:strRef>
          </c:tx>
          <c:spPr>
            <a:solidFill>
              <a:schemeClr val="tx2">
                <a:lumMod val="20000"/>
                <a:lumOff val="80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 (Durchschnitt 47,5)</c:v>
                </c:pt>
                <c:pt idx="1">
                  <c:v>stimmt nicht (Durchschnitt 52,5)</c:v>
                </c:pt>
              </c:strCache>
            </c:strRef>
          </c:cat>
          <c:val>
            <c:numRef>
              <c:f>Tabelle1!$E$2:$E$3</c:f>
              <c:numCache>
                <c:formatCode>General</c:formatCode>
                <c:ptCount val="2"/>
                <c:pt idx="0">
                  <c:v>45.3</c:v>
                </c:pt>
                <c:pt idx="1">
                  <c:v>54.7</c:v>
                </c:pt>
              </c:numCache>
            </c:numRef>
          </c:val>
        </c:ser>
        <c:ser>
          <c:idx val="4"/>
          <c:order val="4"/>
          <c:tx>
            <c:strRef>
              <c:f>Tabelle1!$F$1</c:f>
              <c:strCache>
                <c:ptCount val="1"/>
                <c:pt idx="0">
                  <c:v>seltener</c:v>
                </c:pt>
              </c:strCache>
            </c:strRef>
          </c:tx>
          <c:spPr>
            <a:solidFill>
              <a:schemeClr val="accent1">
                <a:lumMod val="20000"/>
                <a:lumOff val="80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 (Durchschnitt 47,5)</c:v>
                </c:pt>
                <c:pt idx="1">
                  <c:v>stimmt nicht (Durchschnitt 52,5)</c:v>
                </c:pt>
              </c:strCache>
            </c:strRef>
          </c:cat>
          <c:val>
            <c:numRef>
              <c:f>Tabelle1!$F$2:$F$3</c:f>
              <c:numCache>
                <c:formatCode>General</c:formatCode>
                <c:ptCount val="2"/>
                <c:pt idx="0">
                  <c:v>40.9</c:v>
                </c:pt>
                <c:pt idx="1">
                  <c:v>59.1</c:v>
                </c:pt>
              </c:numCache>
            </c:numRef>
          </c:val>
        </c:ser>
        <c:dLbls>
          <c:showLegendKey val="0"/>
          <c:showVal val="1"/>
          <c:showCatName val="0"/>
          <c:showSerName val="0"/>
          <c:showPercent val="0"/>
          <c:showBubbleSize val="0"/>
        </c:dLbls>
        <c:gapWidth val="100"/>
        <c:shape val="box"/>
        <c:axId val="392733984"/>
        <c:axId val="392734376"/>
        <c:axId val="0"/>
      </c:bar3DChart>
      <c:catAx>
        <c:axId val="392733984"/>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92734376"/>
        <c:crosses val="autoZero"/>
        <c:auto val="1"/>
        <c:lblAlgn val="ctr"/>
        <c:lblOffset val="100"/>
        <c:noMultiLvlLbl val="0"/>
      </c:catAx>
      <c:valAx>
        <c:axId val="392734376"/>
        <c:scaling>
          <c:orientation val="minMax"/>
          <c:min val="0"/>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92733984"/>
        <c:crosses val="autoZero"/>
        <c:crossBetween val="between"/>
        <c:majorUnit val="20"/>
      </c:valAx>
      <c:spPr>
        <a:ln w="25400">
          <a:noFill/>
        </a:ln>
      </c:spPr>
    </c:plotArea>
    <c:legend>
      <c:legendPos val="r"/>
      <c:layout/>
      <c:overlay val="0"/>
    </c:legend>
    <c:plotVisOnly val="1"/>
    <c:dispBlanksAs val="gap"/>
    <c:showDLblsOverMax val="0"/>
  </c:chart>
  <c:txPr>
    <a:bodyPr/>
    <a:lstStyle/>
    <a:p>
      <a:pPr>
        <a:defRPr sz="1600" b="1">
          <a:solidFill>
            <a:schemeClr val="tx2">
              <a:lumMod val="75000"/>
            </a:schemeClr>
          </a:solidFill>
        </a:defRPr>
      </a:pPr>
      <a:endParaRPr lang="de-DE"/>
    </a:p>
  </c:txPr>
  <c:externalData r:id="rId1">
    <c:autoUpdate val="0"/>
  </c:externalData>
  <c:userShapes r:id="rId2"/>
</c:chartSpace>
</file>

<file path=ppt/charts/chart33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bar3DChart>
        <c:barDir val="col"/>
        <c:grouping val="clustered"/>
        <c:varyColors val="0"/>
        <c:ser>
          <c:idx val="0"/>
          <c:order val="0"/>
          <c:tx>
            <c:strRef>
              <c:f>Tabelle1!$B$1</c:f>
              <c:strCache>
                <c:ptCount val="1"/>
                <c:pt idx="0">
                  <c:v>Häufigkeit</c:v>
                </c:pt>
              </c:strCache>
            </c:strRef>
          </c:tx>
          <c:spPr>
            <a:solidFill>
              <a:srgbClr val="3366FF"/>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Täglich</c:v>
                </c:pt>
                <c:pt idx="1">
                  <c:v>mehrmals wöchentlich</c:v>
                </c:pt>
                <c:pt idx="2">
                  <c:v>ca. 1x wöchentlich</c:v>
                </c:pt>
                <c:pt idx="3">
                  <c:v>seltener</c:v>
                </c:pt>
                <c:pt idx="4">
                  <c:v>nie</c:v>
                </c:pt>
              </c:strCache>
            </c:strRef>
          </c:cat>
          <c:val>
            <c:numRef>
              <c:f>Tabelle1!$B$2:$B$6</c:f>
              <c:numCache>
                <c:formatCode>General</c:formatCode>
                <c:ptCount val="5"/>
                <c:pt idx="0">
                  <c:v>61.5</c:v>
                </c:pt>
                <c:pt idx="1">
                  <c:v>30.1</c:v>
                </c:pt>
                <c:pt idx="2">
                  <c:v>5.3</c:v>
                </c:pt>
                <c:pt idx="3">
                  <c:v>2.2999999999999998</c:v>
                </c:pt>
                <c:pt idx="4">
                  <c:v>0.8</c:v>
                </c:pt>
              </c:numCache>
            </c:numRef>
          </c:val>
        </c:ser>
        <c:dLbls>
          <c:showLegendKey val="0"/>
          <c:showVal val="1"/>
          <c:showCatName val="0"/>
          <c:showSerName val="0"/>
          <c:showPercent val="0"/>
          <c:showBubbleSize val="0"/>
        </c:dLbls>
        <c:gapWidth val="50"/>
        <c:shape val="box"/>
        <c:axId val="392735160"/>
        <c:axId val="392735552"/>
        <c:axId val="0"/>
      </c:bar3DChart>
      <c:catAx>
        <c:axId val="392735160"/>
        <c:scaling>
          <c:orientation val="minMax"/>
        </c:scaling>
        <c:delete val="0"/>
        <c:axPos val="b"/>
        <c:numFmt formatCode="General" sourceLinked="1"/>
        <c:majorTickMark val="out"/>
        <c:minorTickMark val="none"/>
        <c:tickLblPos val="nextTo"/>
        <c:spPr>
          <a:ln>
            <a:solidFill>
              <a:schemeClr val="tx2">
                <a:lumMod val="75000"/>
              </a:schemeClr>
            </a:solidFill>
          </a:ln>
        </c:spPr>
        <c:txPr>
          <a:bodyPr/>
          <a:lstStyle/>
          <a:p>
            <a:pPr>
              <a:defRPr sz="1600"/>
            </a:pPr>
            <a:endParaRPr lang="de-DE"/>
          </a:p>
        </c:txPr>
        <c:crossAx val="392735552"/>
        <c:crosses val="autoZero"/>
        <c:auto val="1"/>
        <c:lblAlgn val="ctr"/>
        <c:lblOffset val="100"/>
        <c:noMultiLvlLbl val="0"/>
      </c:catAx>
      <c:valAx>
        <c:axId val="392735552"/>
        <c:scaling>
          <c:orientation val="minMax"/>
          <c:min val="0"/>
        </c:scaling>
        <c:delete val="0"/>
        <c:axPos val="l"/>
        <c:majorGridlines>
          <c:spPr>
            <a:ln>
              <a:solidFill>
                <a:schemeClr val="bg1">
                  <a:lumMod val="65000"/>
                </a:schemeClr>
              </a:solidFill>
            </a:ln>
          </c:spPr>
        </c:majorGridlines>
        <c:numFmt formatCode="General" sourceLinked="1"/>
        <c:majorTickMark val="out"/>
        <c:minorTickMark val="none"/>
        <c:tickLblPos val="nextTo"/>
        <c:spPr>
          <a:ln>
            <a:solidFill>
              <a:schemeClr val="tx2">
                <a:lumMod val="75000"/>
              </a:schemeClr>
            </a:solidFill>
          </a:ln>
        </c:spPr>
        <c:crossAx val="392735160"/>
        <c:crosses val="autoZero"/>
        <c:crossBetween val="between"/>
        <c:majorUnit val="20"/>
      </c:valAx>
    </c:plotArea>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3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täglich</c:v>
                </c:pt>
                <c:pt idx="1">
                  <c:v>mehrmals wöchentlich</c:v>
                </c:pt>
                <c:pt idx="2">
                  <c:v>ca. 1x wöchentlich</c:v>
                </c:pt>
                <c:pt idx="3">
                  <c:v>seltener</c:v>
                </c:pt>
                <c:pt idx="4">
                  <c:v>nie</c:v>
                </c:pt>
              </c:strCache>
            </c:strRef>
          </c:cat>
          <c:val>
            <c:numRef>
              <c:f>Tabelle1!$B$2:$B$6</c:f>
              <c:numCache>
                <c:formatCode>General</c:formatCode>
                <c:ptCount val="5"/>
                <c:pt idx="0">
                  <c:v>65.8</c:v>
                </c:pt>
                <c:pt idx="1">
                  <c:v>25.7</c:v>
                </c:pt>
                <c:pt idx="2">
                  <c:v>4.9000000000000004</c:v>
                </c:pt>
                <c:pt idx="3">
                  <c:v>2.5</c:v>
                </c:pt>
                <c:pt idx="4">
                  <c:v>1.1000000000000001</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täglich</c:v>
                </c:pt>
                <c:pt idx="1">
                  <c:v>mehrmals wöchentlich</c:v>
                </c:pt>
                <c:pt idx="2">
                  <c:v>ca. 1x wöchentlich</c:v>
                </c:pt>
                <c:pt idx="3">
                  <c:v>seltener</c:v>
                </c:pt>
                <c:pt idx="4">
                  <c:v>nie</c:v>
                </c:pt>
              </c:strCache>
            </c:strRef>
          </c:cat>
          <c:val>
            <c:numRef>
              <c:f>Tabelle1!$C$2:$C$6</c:f>
              <c:numCache>
                <c:formatCode>General</c:formatCode>
                <c:ptCount val="5"/>
                <c:pt idx="0">
                  <c:v>57</c:v>
                </c:pt>
                <c:pt idx="1">
                  <c:v>34.6</c:v>
                </c:pt>
                <c:pt idx="2">
                  <c:v>5.7</c:v>
                </c:pt>
                <c:pt idx="3">
                  <c:v>2.2999999999999998</c:v>
                </c:pt>
                <c:pt idx="4">
                  <c:v>0.3</c:v>
                </c:pt>
              </c:numCache>
            </c:numRef>
          </c:val>
        </c:ser>
        <c:dLbls>
          <c:showLegendKey val="0"/>
          <c:showVal val="1"/>
          <c:showCatName val="0"/>
          <c:showSerName val="0"/>
          <c:showPercent val="0"/>
          <c:showBubbleSize val="0"/>
        </c:dLbls>
        <c:gapWidth val="50"/>
        <c:shape val="box"/>
        <c:axId val="392736336"/>
        <c:axId val="392736728"/>
        <c:axId val="0"/>
      </c:bar3DChart>
      <c:catAx>
        <c:axId val="392736336"/>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92736728"/>
        <c:crosses val="autoZero"/>
        <c:auto val="1"/>
        <c:lblAlgn val="ctr"/>
        <c:lblOffset val="100"/>
        <c:noMultiLvlLbl val="0"/>
      </c:catAx>
      <c:valAx>
        <c:axId val="392736728"/>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92736336"/>
        <c:crosses val="autoZero"/>
        <c:crossBetween val="between"/>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3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täglich</c:v>
                </c:pt>
                <c:pt idx="1">
                  <c:v>mehrmals wöchentlich</c:v>
                </c:pt>
                <c:pt idx="2">
                  <c:v>ca. 1x wöchentlich</c:v>
                </c:pt>
                <c:pt idx="3">
                  <c:v>seltener</c:v>
                </c:pt>
                <c:pt idx="4">
                  <c:v>nie</c:v>
                </c:pt>
              </c:strCache>
            </c:strRef>
          </c:cat>
          <c:val>
            <c:numRef>
              <c:f>Tabelle1!$B$2:$B$6</c:f>
              <c:numCache>
                <c:formatCode>General</c:formatCode>
                <c:ptCount val="5"/>
                <c:pt idx="0">
                  <c:v>42</c:v>
                </c:pt>
                <c:pt idx="1">
                  <c:v>40.1</c:v>
                </c:pt>
                <c:pt idx="2">
                  <c:v>9.8000000000000007</c:v>
                </c:pt>
                <c:pt idx="3">
                  <c:v>5.6</c:v>
                </c:pt>
                <c:pt idx="4">
                  <c:v>2.5</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täglich</c:v>
                </c:pt>
                <c:pt idx="1">
                  <c:v>mehrmals wöchentlich</c:v>
                </c:pt>
                <c:pt idx="2">
                  <c:v>ca. 1x wöchentlich</c:v>
                </c:pt>
                <c:pt idx="3">
                  <c:v>seltener</c:v>
                </c:pt>
                <c:pt idx="4">
                  <c:v>nie</c:v>
                </c:pt>
              </c:strCache>
            </c:strRef>
          </c:cat>
          <c:val>
            <c:numRef>
              <c:f>Tabelle1!$C$2:$C$6</c:f>
              <c:numCache>
                <c:formatCode>General</c:formatCode>
                <c:ptCount val="5"/>
                <c:pt idx="0">
                  <c:v>70.099999999999994</c:v>
                </c:pt>
                <c:pt idx="1">
                  <c:v>26.2</c:v>
                </c:pt>
                <c:pt idx="2">
                  <c:v>2.8</c:v>
                </c:pt>
                <c:pt idx="3">
                  <c:v>0.8</c:v>
                </c:pt>
                <c:pt idx="4">
                  <c:v>0</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täglich</c:v>
                </c:pt>
                <c:pt idx="1">
                  <c:v>mehrmals wöchentlich</c:v>
                </c:pt>
                <c:pt idx="2">
                  <c:v>ca. 1x wöchentlich</c:v>
                </c:pt>
                <c:pt idx="3">
                  <c:v>seltener</c:v>
                </c:pt>
                <c:pt idx="4">
                  <c:v>nie</c:v>
                </c:pt>
              </c:strCache>
            </c:strRef>
          </c:cat>
          <c:val>
            <c:numRef>
              <c:f>Tabelle1!$D$2:$D$6</c:f>
              <c:numCache>
                <c:formatCode>General</c:formatCode>
                <c:ptCount val="5"/>
                <c:pt idx="0">
                  <c:v>69</c:v>
                </c:pt>
                <c:pt idx="1">
                  <c:v>25.9</c:v>
                </c:pt>
                <c:pt idx="2">
                  <c:v>3.7</c:v>
                </c:pt>
                <c:pt idx="3">
                  <c:v>1.2</c:v>
                </c:pt>
                <c:pt idx="4">
                  <c:v>0.2</c:v>
                </c:pt>
              </c:numCache>
            </c:numRef>
          </c:val>
        </c:ser>
        <c:dLbls>
          <c:showLegendKey val="0"/>
          <c:showVal val="1"/>
          <c:showCatName val="0"/>
          <c:showSerName val="0"/>
          <c:showPercent val="0"/>
          <c:showBubbleSize val="0"/>
        </c:dLbls>
        <c:gapWidth val="50"/>
        <c:shape val="box"/>
        <c:axId val="392737512"/>
        <c:axId val="392737904"/>
        <c:axId val="0"/>
      </c:bar3DChart>
      <c:catAx>
        <c:axId val="392737512"/>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92737904"/>
        <c:crosses val="autoZero"/>
        <c:auto val="1"/>
        <c:lblAlgn val="ctr"/>
        <c:lblOffset val="100"/>
        <c:noMultiLvlLbl val="0"/>
      </c:catAx>
      <c:valAx>
        <c:axId val="392737904"/>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92737512"/>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3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bar3DChart>
        <c:barDir val="col"/>
        <c:grouping val="clustered"/>
        <c:varyColors val="0"/>
        <c:ser>
          <c:idx val="0"/>
          <c:order val="0"/>
          <c:tx>
            <c:strRef>
              <c:f>Tabelle1!$B$1</c:f>
              <c:strCache>
                <c:ptCount val="1"/>
                <c:pt idx="0">
                  <c:v>tägliche Nutzung</c:v>
                </c:pt>
              </c:strCache>
            </c:strRef>
          </c:tx>
          <c:spPr>
            <a:solidFill>
              <a:srgbClr val="3366FF"/>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Kommunikation mit Freunden</c:v>
                </c:pt>
                <c:pt idx="1">
                  <c:v>Sonstiges</c:v>
                </c:pt>
                <c:pt idx="2">
                  <c:v>Onlinespiele</c:v>
                </c:pt>
                <c:pt idx="3">
                  <c:v>Spiele</c:v>
                </c:pt>
              </c:strCache>
            </c:strRef>
          </c:cat>
          <c:val>
            <c:numRef>
              <c:f>Tabelle1!$B$2:$B$5</c:f>
              <c:numCache>
                <c:formatCode>General</c:formatCode>
                <c:ptCount val="4"/>
                <c:pt idx="0">
                  <c:v>57.9</c:v>
                </c:pt>
                <c:pt idx="1">
                  <c:v>34.200000000000003</c:v>
                </c:pt>
                <c:pt idx="2">
                  <c:v>8.8000000000000007</c:v>
                </c:pt>
                <c:pt idx="3">
                  <c:v>8.1</c:v>
                </c:pt>
              </c:numCache>
            </c:numRef>
          </c:val>
        </c:ser>
        <c:dLbls>
          <c:showLegendKey val="0"/>
          <c:showVal val="1"/>
          <c:showCatName val="0"/>
          <c:showSerName val="0"/>
          <c:showPercent val="0"/>
          <c:showBubbleSize val="0"/>
        </c:dLbls>
        <c:gapWidth val="50"/>
        <c:shape val="box"/>
        <c:axId val="392740648"/>
        <c:axId val="392741040"/>
        <c:axId val="0"/>
      </c:bar3DChart>
      <c:catAx>
        <c:axId val="392740648"/>
        <c:scaling>
          <c:orientation val="minMax"/>
        </c:scaling>
        <c:delete val="0"/>
        <c:axPos val="b"/>
        <c:numFmt formatCode="General" sourceLinked="1"/>
        <c:majorTickMark val="out"/>
        <c:minorTickMark val="none"/>
        <c:tickLblPos val="nextTo"/>
        <c:spPr>
          <a:ln>
            <a:solidFill>
              <a:schemeClr val="tx2">
                <a:lumMod val="75000"/>
              </a:schemeClr>
            </a:solidFill>
          </a:ln>
        </c:spPr>
        <c:txPr>
          <a:bodyPr/>
          <a:lstStyle/>
          <a:p>
            <a:pPr>
              <a:defRPr sz="1600"/>
            </a:pPr>
            <a:endParaRPr lang="de-DE"/>
          </a:p>
        </c:txPr>
        <c:crossAx val="392741040"/>
        <c:crosses val="autoZero"/>
        <c:auto val="1"/>
        <c:lblAlgn val="ctr"/>
        <c:lblOffset val="100"/>
        <c:noMultiLvlLbl val="0"/>
      </c:catAx>
      <c:valAx>
        <c:axId val="392741040"/>
        <c:scaling>
          <c:orientation val="minMax"/>
        </c:scaling>
        <c:delete val="0"/>
        <c:axPos val="l"/>
        <c:majorGridlines>
          <c:spPr>
            <a:ln>
              <a:solidFill>
                <a:schemeClr val="bg1">
                  <a:lumMod val="65000"/>
                </a:schemeClr>
              </a:solidFill>
            </a:ln>
          </c:spPr>
        </c:majorGridlines>
        <c:numFmt formatCode="General" sourceLinked="1"/>
        <c:majorTickMark val="out"/>
        <c:minorTickMark val="none"/>
        <c:tickLblPos val="nextTo"/>
        <c:spPr>
          <a:ln>
            <a:solidFill>
              <a:schemeClr val="tx2">
                <a:lumMod val="75000"/>
              </a:schemeClr>
            </a:solidFill>
          </a:ln>
        </c:spPr>
        <c:crossAx val="392740648"/>
        <c:crosses val="autoZero"/>
        <c:crossBetween val="between"/>
      </c:valAx>
    </c:plotArea>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3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Kommunikation mit Freunden</c:v>
                </c:pt>
                <c:pt idx="1">
                  <c:v>Sonstiges</c:v>
                </c:pt>
                <c:pt idx="2">
                  <c:v>Spiele</c:v>
                </c:pt>
                <c:pt idx="3">
                  <c:v>Onlinespiele</c:v>
                </c:pt>
              </c:strCache>
            </c:strRef>
          </c:cat>
          <c:val>
            <c:numRef>
              <c:f>Tabelle1!$B$2:$B$5</c:f>
              <c:numCache>
                <c:formatCode>General</c:formatCode>
                <c:ptCount val="4"/>
                <c:pt idx="0">
                  <c:v>57.6</c:v>
                </c:pt>
                <c:pt idx="1">
                  <c:v>38.799999999999997</c:v>
                </c:pt>
                <c:pt idx="2">
                  <c:v>13.1</c:v>
                </c:pt>
                <c:pt idx="3">
                  <c:v>14.4</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Kommunikation mit Freunden</c:v>
                </c:pt>
                <c:pt idx="1">
                  <c:v>Sonstiges</c:v>
                </c:pt>
                <c:pt idx="2">
                  <c:v>Spiele</c:v>
                </c:pt>
                <c:pt idx="3">
                  <c:v>Onlinespiele</c:v>
                </c:pt>
              </c:strCache>
            </c:strRef>
          </c:cat>
          <c:val>
            <c:numRef>
              <c:f>Tabelle1!$C$2:$C$5</c:f>
              <c:numCache>
                <c:formatCode>General</c:formatCode>
                <c:ptCount val="4"/>
                <c:pt idx="0">
                  <c:v>58.2</c:v>
                </c:pt>
                <c:pt idx="1">
                  <c:v>30</c:v>
                </c:pt>
                <c:pt idx="2">
                  <c:v>3.1</c:v>
                </c:pt>
                <c:pt idx="3">
                  <c:v>3.1</c:v>
                </c:pt>
              </c:numCache>
            </c:numRef>
          </c:val>
        </c:ser>
        <c:dLbls>
          <c:showLegendKey val="0"/>
          <c:showVal val="1"/>
          <c:showCatName val="0"/>
          <c:showSerName val="0"/>
          <c:showPercent val="0"/>
          <c:showBubbleSize val="0"/>
        </c:dLbls>
        <c:gapWidth val="50"/>
        <c:shape val="box"/>
        <c:axId val="392742216"/>
        <c:axId val="392742608"/>
        <c:axId val="0"/>
      </c:bar3DChart>
      <c:catAx>
        <c:axId val="392742216"/>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92742608"/>
        <c:crosses val="autoZero"/>
        <c:auto val="1"/>
        <c:lblAlgn val="ctr"/>
        <c:lblOffset val="100"/>
        <c:noMultiLvlLbl val="0"/>
      </c:catAx>
      <c:valAx>
        <c:axId val="392742608"/>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92742216"/>
        <c:crosses val="autoZero"/>
        <c:crossBetween val="between"/>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3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Kommunikation mit Freunden</c:v>
                </c:pt>
                <c:pt idx="1">
                  <c:v>Sonstiges</c:v>
                </c:pt>
                <c:pt idx="2">
                  <c:v>Spiele</c:v>
                </c:pt>
                <c:pt idx="3">
                  <c:v>Onlinespiele</c:v>
                </c:pt>
              </c:strCache>
            </c:strRef>
          </c:cat>
          <c:val>
            <c:numRef>
              <c:f>Tabelle1!$B$2:$B$5</c:f>
              <c:numCache>
                <c:formatCode>General</c:formatCode>
                <c:ptCount val="4"/>
                <c:pt idx="0">
                  <c:v>44.9</c:v>
                </c:pt>
                <c:pt idx="1">
                  <c:v>28.5</c:v>
                </c:pt>
                <c:pt idx="2">
                  <c:v>9.1999999999999993</c:v>
                </c:pt>
                <c:pt idx="3">
                  <c:v>6.7</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Kommunikation mit Freunden</c:v>
                </c:pt>
                <c:pt idx="1">
                  <c:v>Sonstiges</c:v>
                </c:pt>
                <c:pt idx="2">
                  <c:v>Spiele</c:v>
                </c:pt>
                <c:pt idx="3">
                  <c:v>Onlinespiele</c:v>
                </c:pt>
              </c:strCache>
            </c:strRef>
          </c:cat>
          <c:val>
            <c:numRef>
              <c:f>Tabelle1!$C$2:$C$5</c:f>
              <c:numCache>
                <c:formatCode>General</c:formatCode>
                <c:ptCount val="4"/>
                <c:pt idx="0">
                  <c:v>67.599999999999994</c:v>
                </c:pt>
                <c:pt idx="1">
                  <c:v>36</c:v>
                </c:pt>
                <c:pt idx="2">
                  <c:v>9</c:v>
                </c:pt>
                <c:pt idx="3">
                  <c:v>12.1</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numFmt formatCode="#,##0.0" sourceLinked="0"/>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Kommunikation mit Freunden</c:v>
                </c:pt>
                <c:pt idx="1">
                  <c:v>Sonstiges</c:v>
                </c:pt>
                <c:pt idx="2">
                  <c:v>Spiele</c:v>
                </c:pt>
                <c:pt idx="3">
                  <c:v>Onlinespiele</c:v>
                </c:pt>
              </c:strCache>
            </c:strRef>
          </c:cat>
          <c:val>
            <c:numRef>
              <c:f>Tabelle1!$D$2:$D$5</c:f>
              <c:numCache>
                <c:formatCode>General</c:formatCode>
                <c:ptCount val="4"/>
                <c:pt idx="0">
                  <c:v>60.3</c:v>
                </c:pt>
                <c:pt idx="1">
                  <c:v>36.700000000000003</c:v>
                </c:pt>
                <c:pt idx="2">
                  <c:v>6.5</c:v>
                </c:pt>
                <c:pt idx="3">
                  <c:v>8</c:v>
                </c:pt>
              </c:numCache>
            </c:numRef>
          </c:val>
        </c:ser>
        <c:dLbls>
          <c:showLegendKey val="0"/>
          <c:showVal val="1"/>
          <c:showCatName val="0"/>
          <c:showSerName val="0"/>
          <c:showPercent val="0"/>
          <c:showBubbleSize val="0"/>
        </c:dLbls>
        <c:gapWidth val="50"/>
        <c:shape val="box"/>
        <c:axId val="392744176"/>
        <c:axId val="392744568"/>
        <c:axId val="0"/>
      </c:bar3DChart>
      <c:catAx>
        <c:axId val="392744176"/>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92744568"/>
        <c:crosses val="autoZero"/>
        <c:auto val="1"/>
        <c:lblAlgn val="ctr"/>
        <c:lblOffset val="100"/>
        <c:noMultiLvlLbl val="0"/>
      </c:catAx>
      <c:valAx>
        <c:axId val="392744568"/>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92744176"/>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3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37452280096496815"/>
          <c:y val="0.10689587836427422"/>
          <c:w val="0.58995359040891615"/>
          <c:h val="0.78647106404325662"/>
        </c:manualLayout>
      </c:layout>
      <c:bar3DChart>
        <c:barDir val="bar"/>
        <c:grouping val="clustered"/>
        <c:varyColors val="0"/>
        <c:ser>
          <c:idx val="0"/>
          <c:order val="0"/>
          <c:tx>
            <c:strRef>
              <c:f>Tabelle1!$B$1</c:f>
              <c:strCache>
                <c:ptCount val="1"/>
                <c:pt idx="0">
                  <c:v>Sonstiges</c:v>
                </c:pt>
              </c:strCache>
            </c:strRef>
          </c:tx>
          <c:spPr>
            <a:solidFill>
              <a:srgbClr val="3366FF"/>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Tabelle1!$A$2:$A$9</c:f>
              <c:strCache>
                <c:ptCount val="8"/>
                <c:pt idx="0">
                  <c:v>Emails</c:v>
                </c:pt>
                <c:pt idx="1">
                  <c:v>Onlineshopping</c:v>
                </c:pt>
                <c:pt idx="2">
                  <c:v>Schule/Ausbildung/Beruf</c:v>
                </c:pt>
                <c:pt idx="3">
                  <c:v>Sonstiges</c:v>
                </c:pt>
                <c:pt idx="4">
                  <c:v>googeln/informieren</c:v>
                </c:pt>
                <c:pt idx="5">
                  <c:v>Videos</c:v>
                </c:pt>
                <c:pt idx="6">
                  <c:v>Musik hören</c:v>
                </c:pt>
                <c:pt idx="7">
                  <c:v>facebook</c:v>
                </c:pt>
              </c:strCache>
            </c:strRef>
          </c:cat>
          <c:val>
            <c:numRef>
              <c:f>Tabelle1!$B$2:$B$9</c:f>
              <c:numCache>
                <c:formatCode>###0.0</c:formatCode>
                <c:ptCount val="8"/>
                <c:pt idx="0">
                  <c:v>15.4</c:v>
                </c:pt>
                <c:pt idx="1">
                  <c:v>15.8</c:v>
                </c:pt>
                <c:pt idx="2">
                  <c:v>25</c:v>
                </c:pt>
                <c:pt idx="3">
                  <c:v>30.4</c:v>
                </c:pt>
                <c:pt idx="4">
                  <c:v>46.7</c:v>
                </c:pt>
                <c:pt idx="5">
                  <c:v>52.8</c:v>
                </c:pt>
                <c:pt idx="6">
                  <c:v>65.900000000000006</c:v>
                </c:pt>
                <c:pt idx="7">
                  <c:v>77.8</c:v>
                </c:pt>
              </c:numCache>
            </c:numRef>
          </c:val>
        </c:ser>
        <c:dLbls>
          <c:showLegendKey val="0"/>
          <c:showVal val="1"/>
          <c:showCatName val="0"/>
          <c:showSerName val="0"/>
          <c:showPercent val="0"/>
          <c:showBubbleSize val="0"/>
        </c:dLbls>
        <c:gapWidth val="50"/>
        <c:shape val="box"/>
        <c:axId val="392744960"/>
        <c:axId val="392745352"/>
        <c:axId val="0"/>
      </c:bar3DChart>
      <c:catAx>
        <c:axId val="392744960"/>
        <c:scaling>
          <c:orientation val="minMax"/>
        </c:scaling>
        <c:delete val="0"/>
        <c:axPos val="l"/>
        <c:numFmt formatCode="General" sourceLinked="1"/>
        <c:majorTickMark val="out"/>
        <c:minorTickMark val="none"/>
        <c:tickLblPos val="nextTo"/>
        <c:spPr>
          <a:ln>
            <a:solidFill>
              <a:schemeClr val="tx2">
                <a:lumMod val="75000"/>
              </a:schemeClr>
            </a:solidFill>
          </a:ln>
        </c:spPr>
        <c:crossAx val="392745352"/>
        <c:crosses val="autoZero"/>
        <c:auto val="1"/>
        <c:lblAlgn val="ctr"/>
        <c:lblOffset val="100"/>
        <c:noMultiLvlLbl val="0"/>
      </c:catAx>
      <c:valAx>
        <c:axId val="392745352"/>
        <c:scaling>
          <c:orientation val="minMax"/>
        </c:scaling>
        <c:delete val="0"/>
        <c:axPos val="b"/>
        <c:majorGridlines>
          <c:spPr>
            <a:ln>
              <a:solidFill>
                <a:schemeClr val="bg1">
                  <a:lumMod val="65000"/>
                </a:schemeClr>
              </a:solidFill>
            </a:ln>
          </c:spPr>
        </c:majorGridlines>
        <c:numFmt formatCode="General" sourceLinked="0"/>
        <c:majorTickMark val="out"/>
        <c:minorTickMark val="none"/>
        <c:tickLblPos val="nextTo"/>
        <c:spPr>
          <a:ln>
            <a:solidFill>
              <a:schemeClr val="tx2">
                <a:lumMod val="75000"/>
              </a:schemeClr>
            </a:solidFill>
          </a:ln>
        </c:spPr>
        <c:crossAx val="392744960"/>
        <c:crosses val="autoZero"/>
        <c:crossBetween val="between"/>
      </c:valAx>
    </c:plotArea>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15"/>
      <c:depthPercent val="60"/>
      <c:rAngAx val="1"/>
    </c:view3D>
    <c:floor>
      <c:thickness val="0"/>
    </c:floor>
    <c:sideWall>
      <c:thickness val="0"/>
    </c:sideWall>
    <c:backWall>
      <c:thickness val="0"/>
    </c:backWall>
    <c:plotArea>
      <c:layout/>
      <c:bar3DChart>
        <c:barDir val="bar"/>
        <c:grouping val="clustered"/>
        <c:varyColors val="0"/>
        <c:ser>
          <c:idx val="0"/>
          <c:order val="0"/>
          <c:tx>
            <c:strRef>
              <c:f>Tabelle1!$B$1</c:f>
              <c:strCache>
                <c:ptCount val="1"/>
                <c:pt idx="0">
                  <c:v>oft</c:v>
                </c:pt>
              </c:strCache>
            </c:strRef>
          </c:tx>
          <c:spPr>
            <a:solidFill>
              <a:srgbClr val="CC99FF"/>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Tabelle1!$A$2:$A$8</c:f>
              <c:strCache>
                <c:ptCount val="7"/>
                <c:pt idx="0">
                  <c:v>mit dem Mofa/ Moped/ Roller/ eigenem Auto</c:v>
                </c:pt>
                <c:pt idx="1">
                  <c:v>werde von den Eltern gefahren</c:v>
                </c:pt>
                <c:pt idx="2">
                  <c:v>fahre bei Freunden mit</c:v>
                </c:pt>
                <c:pt idx="3">
                  <c:v>mit öffentl. Verkehrsmitteln</c:v>
                </c:pt>
                <c:pt idx="4">
                  <c:v>zu Fuß/ mit dem Fahrrad</c:v>
                </c:pt>
                <c:pt idx="5">
                  <c:v>mit dem Auto meiner Eltern</c:v>
                </c:pt>
                <c:pt idx="6">
                  <c:v>sonstiges</c:v>
                </c:pt>
              </c:strCache>
            </c:strRef>
          </c:cat>
          <c:val>
            <c:numRef>
              <c:f>Tabelle1!$B$2:$B$8</c:f>
              <c:numCache>
                <c:formatCode>General</c:formatCode>
                <c:ptCount val="7"/>
                <c:pt idx="0">
                  <c:v>44.4</c:v>
                </c:pt>
                <c:pt idx="1">
                  <c:v>21.7</c:v>
                </c:pt>
                <c:pt idx="2">
                  <c:v>20</c:v>
                </c:pt>
                <c:pt idx="3">
                  <c:v>19.2</c:v>
                </c:pt>
                <c:pt idx="4">
                  <c:v>15.5</c:v>
                </c:pt>
                <c:pt idx="5">
                  <c:v>11.7</c:v>
                </c:pt>
                <c:pt idx="6">
                  <c:v>3.7</c:v>
                </c:pt>
              </c:numCache>
            </c:numRef>
          </c:val>
        </c:ser>
        <c:dLbls>
          <c:showLegendKey val="0"/>
          <c:showVal val="0"/>
          <c:showCatName val="0"/>
          <c:showSerName val="0"/>
          <c:showPercent val="0"/>
          <c:showBubbleSize val="0"/>
        </c:dLbls>
        <c:gapWidth val="50"/>
        <c:shape val="box"/>
        <c:axId val="61748328"/>
        <c:axId val="61748720"/>
        <c:axId val="0"/>
      </c:bar3DChart>
      <c:catAx>
        <c:axId val="61748328"/>
        <c:scaling>
          <c:orientation val="maxMin"/>
        </c:scaling>
        <c:delete val="0"/>
        <c:axPos val="l"/>
        <c:numFmt formatCode="General" sourceLinked="0"/>
        <c:majorTickMark val="out"/>
        <c:minorTickMark val="none"/>
        <c:tickLblPos val="nextTo"/>
        <c:txPr>
          <a:bodyPr/>
          <a:lstStyle/>
          <a:p>
            <a:pPr>
              <a:defRPr sz="1600"/>
            </a:pPr>
            <a:endParaRPr lang="de-DE"/>
          </a:p>
        </c:txPr>
        <c:crossAx val="61748720"/>
        <c:crosses val="autoZero"/>
        <c:auto val="1"/>
        <c:lblAlgn val="ctr"/>
        <c:lblOffset val="100"/>
        <c:noMultiLvlLbl val="0"/>
      </c:catAx>
      <c:valAx>
        <c:axId val="61748720"/>
        <c:scaling>
          <c:orientation val="minMax"/>
        </c:scaling>
        <c:delete val="0"/>
        <c:axPos val="t"/>
        <c:majorGridlines>
          <c:spPr>
            <a:ln>
              <a:solidFill>
                <a:schemeClr val="bg1">
                  <a:lumMod val="65000"/>
                </a:schemeClr>
              </a:solidFill>
            </a:ln>
          </c:spPr>
        </c:majorGridlines>
        <c:numFmt formatCode="General" sourceLinked="1"/>
        <c:majorTickMark val="out"/>
        <c:minorTickMark val="none"/>
        <c:tickLblPos val="nextTo"/>
        <c:crossAx val="61748328"/>
        <c:crosses val="autoZero"/>
        <c:crossBetween val="between"/>
      </c:valAx>
    </c:plotArea>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34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bar3DChart>
        <c:barDir val="col"/>
        <c:grouping val="stacked"/>
        <c:varyColors val="0"/>
        <c:ser>
          <c:idx val="0"/>
          <c:order val="0"/>
          <c:tx>
            <c:strRef>
              <c:f>Tabelle1!$B$1</c:f>
              <c:strCache>
                <c:ptCount val="1"/>
                <c:pt idx="0">
                  <c:v>täglich</c:v>
                </c:pt>
              </c:strCache>
            </c:strRef>
          </c:tx>
          <c:spPr>
            <a:solidFill>
              <a:srgbClr val="3366FF"/>
            </a:solidFill>
          </c:spPr>
          <c:invertIfNegative val="0"/>
          <c:dLbls>
            <c:numFmt formatCode="#,##0.0" sourceLinked="0"/>
            <c:spPr>
              <a:noFill/>
              <a:ln>
                <a:noFill/>
              </a:ln>
              <a:effectLst/>
            </c:spPr>
            <c:txPr>
              <a:bodyPr/>
              <a:lstStyle/>
              <a:p>
                <a:pPr>
                  <a:defRPr b="1">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Kommunikation mit Freunden</c:v>
                </c:pt>
                <c:pt idx="1">
                  <c:v>Sonstiges</c:v>
                </c:pt>
                <c:pt idx="2">
                  <c:v>Onlinespiele</c:v>
                </c:pt>
                <c:pt idx="3">
                  <c:v>Spiele</c:v>
                </c:pt>
              </c:strCache>
            </c:strRef>
          </c:cat>
          <c:val>
            <c:numRef>
              <c:f>Tabelle1!$B$2:$B$5</c:f>
              <c:numCache>
                <c:formatCode>General</c:formatCode>
                <c:ptCount val="4"/>
                <c:pt idx="0">
                  <c:v>57.9</c:v>
                </c:pt>
                <c:pt idx="1">
                  <c:v>34.200000000000003</c:v>
                </c:pt>
                <c:pt idx="2">
                  <c:v>8.8000000000000007</c:v>
                </c:pt>
                <c:pt idx="3">
                  <c:v>8.1</c:v>
                </c:pt>
              </c:numCache>
            </c:numRef>
          </c:val>
        </c:ser>
        <c:ser>
          <c:idx val="1"/>
          <c:order val="1"/>
          <c:tx>
            <c:strRef>
              <c:f>Tabelle1!$C$1</c:f>
              <c:strCache>
                <c:ptCount val="1"/>
                <c:pt idx="0">
                  <c:v>mehrmals pro Woche</c:v>
                </c:pt>
              </c:strCache>
            </c:strRef>
          </c:tx>
          <c:spPr>
            <a:solidFill>
              <a:srgbClr val="00B0F0"/>
            </a:solidFill>
          </c:spPr>
          <c:invertIfNegative val="0"/>
          <c:dLbls>
            <c:spPr>
              <a:noFill/>
              <a:ln>
                <a:noFill/>
              </a:ln>
              <a:effectLst/>
            </c:spPr>
            <c:txPr>
              <a:bodyPr/>
              <a:lstStyle/>
              <a:p>
                <a:pPr>
                  <a:defRPr b="1">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Kommunikation mit Freunden</c:v>
                </c:pt>
                <c:pt idx="1">
                  <c:v>Sonstiges</c:v>
                </c:pt>
                <c:pt idx="2">
                  <c:v>Onlinespiele</c:v>
                </c:pt>
                <c:pt idx="3">
                  <c:v>Spiele</c:v>
                </c:pt>
              </c:strCache>
            </c:strRef>
          </c:cat>
          <c:val>
            <c:numRef>
              <c:f>Tabelle1!$C$2:$C$5</c:f>
              <c:numCache>
                <c:formatCode>General</c:formatCode>
                <c:ptCount val="4"/>
                <c:pt idx="0">
                  <c:v>24.5</c:v>
                </c:pt>
                <c:pt idx="1">
                  <c:v>31.7</c:v>
                </c:pt>
                <c:pt idx="2">
                  <c:v>9.4</c:v>
                </c:pt>
                <c:pt idx="3">
                  <c:v>14.9</c:v>
                </c:pt>
              </c:numCache>
            </c:numRef>
          </c:val>
        </c:ser>
        <c:dLbls>
          <c:showLegendKey val="0"/>
          <c:showVal val="1"/>
          <c:showCatName val="0"/>
          <c:showSerName val="0"/>
          <c:showPercent val="0"/>
          <c:showBubbleSize val="0"/>
        </c:dLbls>
        <c:gapWidth val="50"/>
        <c:shape val="box"/>
        <c:axId val="392746136"/>
        <c:axId val="392746528"/>
        <c:axId val="0"/>
      </c:bar3DChart>
      <c:catAx>
        <c:axId val="392746136"/>
        <c:scaling>
          <c:orientation val="minMax"/>
        </c:scaling>
        <c:delete val="0"/>
        <c:axPos val="b"/>
        <c:numFmt formatCode="General" sourceLinked="1"/>
        <c:majorTickMark val="out"/>
        <c:minorTickMark val="none"/>
        <c:tickLblPos val="nextTo"/>
        <c:spPr>
          <a:ln>
            <a:solidFill>
              <a:schemeClr val="tx2">
                <a:lumMod val="75000"/>
              </a:schemeClr>
            </a:solidFill>
          </a:ln>
        </c:spPr>
        <c:txPr>
          <a:bodyPr/>
          <a:lstStyle/>
          <a:p>
            <a:pPr>
              <a:defRPr sz="1600" b="1">
                <a:solidFill>
                  <a:schemeClr val="tx2">
                    <a:lumMod val="75000"/>
                  </a:schemeClr>
                </a:solidFill>
              </a:defRPr>
            </a:pPr>
            <a:endParaRPr lang="de-DE"/>
          </a:p>
        </c:txPr>
        <c:crossAx val="392746528"/>
        <c:crosses val="autoZero"/>
        <c:auto val="1"/>
        <c:lblAlgn val="ctr"/>
        <c:lblOffset val="100"/>
        <c:noMultiLvlLbl val="0"/>
      </c:catAx>
      <c:valAx>
        <c:axId val="392746528"/>
        <c:scaling>
          <c:orientation val="minMax"/>
        </c:scaling>
        <c:delete val="0"/>
        <c:axPos val="l"/>
        <c:majorGridlines>
          <c:spPr>
            <a:ln>
              <a:solidFill>
                <a:schemeClr val="bg1">
                  <a:lumMod val="65000"/>
                </a:schemeClr>
              </a:solidFill>
            </a:ln>
          </c:spPr>
        </c:majorGridlines>
        <c:numFmt formatCode="General" sourceLinked="1"/>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392746136"/>
        <c:crosses val="autoZero"/>
        <c:crossBetween val="between"/>
        <c:majorUnit val="20"/>
      </c:valAx>
    </c:plotArea>
    <c:legend>
      <c:legendPos val="t"/>
      <c:layout/>
      <c:overlay val="0"/>
      <c:txPr>
        <a:bodyPr/>
        <a:lstStyle/>
        <a:p>
          <a:pPr>
            <a:defRPr b="1">
              <a:solidFill>
                <a:schemeClr val="tx2">
                  <a:lumMod val="75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userShapes r:id="rId2"/>
</c:chartSpace>
</file>

<file path=ppt/charts/chart34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bar3DChart>
        <c:barDir val="col"/>
        <c:grouping val="clustered"/>
        <c:varyColors val="0"/>
        <c:ser>
          <c:idx val="0"/>
          <c:order val="0"/>
          <c:tx>
            <c:strRef>
              <c:f>Tabelle1!$B$1</c:f>
              <c:strCache>
                <c:ptCount val="1"/>
                <c:pt idx="0">
                  <c:v>mehrmals/Woche</c:v>
                </c:pt>
              </c:strCache>
            </c:strRef>
          </c:tx>
          <c:spPr>
            <a:solidFill>
              <a:srgbClr val="3366FF"/>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Kommunikation mit Freunden</c:v>
                </c:pt>
                <c:pt idx="1">
                  <c:v>Sonstiges</c:v>
                </c:pt>
                <c:pt idx="2">
                  <c:v>Spiele</c:v>
                </c:pt>
                <c:pt idx="3">
                  <c:v>Onlinespiele</c:v>
                </c:pt>
              </c:strCache>
            </c:strRef>
          </c:cat>
          <c:val>
            <c:numRef>
              <c:f>Tabelle1!$B$2:$B$5</c:f>
              <c:numCache>
                <c:formatCode>General</c:formatCode>
                <c:ptCount val="4"/>
                <c:pt idx="0">
                  <c:v>82.4</c:v>
                </c:pt>
                <c:pt idx="1">
                  <c:v>65.900000000000006</c:v>
                </c:pt>
                <c:pt idx="2">
                  <c:v>23</c:v>
                </c:pt>
                <c:pt idx="3">
                  <c:v>18.2</c:v>
                </c:pt>
              </c:numCache>
            </c:numRef>
          </c:val>
        </c:ser>
        <c:dLbls>
          <c:showLegendKey val="0"/>
          <c:showVal val="1"/>
          <c:showCatName val="0"/>
          <c:showSerName val="0"/>
          <c:showPercent val="0"/>
          <c:showBubbleSize val="0"/>
        </c:dLbls>
        <c:gapWidth val="50"/>
        <c:shape val="box"/>
        <c:axId val="384811536"/>
        <c:axId val="384794680"/>
        <c:axId val="0"/>
      </c:bar3DChart>
      <c:catAx>
        <c:axId val="384811536"/>
        <c:scaling>
          <c:orientation val="minMax"/>
        </c:scaling>
        <c:delete val="0"/>
        <c:axPos val="b"/>
        <c:numFmt formatCode="General" sourceLinked="1"/>
        <c:majorTickMark val="out"/>
        <c:minorTickMark val="none"/>
        <c:tickLblPos val="nextTo"/>
        <c:spPr>
          <a:ln>
            <a:solidFill>
              <a:schemeClr val="tx2">
                <a:lumMod val="75000"/>
              </a:schemeClr>
            </a:solidFill>
          </a:ln>
        </c:spPr>
        <c:txPr>
          <a:bodyPr/>
          <a:lstStyle/>
          <a:p>
            <a:pPr>
              <a:defRPr sz="1600"/>
            </a:pPr>
            <a:endParaRPr lang="de-DE"/>
          </a:p>
        </c:txPr>
        <c:crossAx val="384794680"/>
        <c:crosses val="autoZero"/>
        <c:auto val="1"/>
        <c:lblAlgn val="ctr"/>
        <c:lblOffset val="100"/>
        <c:noMultiLvlLbl val="0"/>
      </c:catAx>
      <c:valAx>
        <c:axId val="384794680"/>
        <c:scaling>
          <c:orientation val="minMax"/>
          <c:min val="0"/>
        </c:scaling>
        <c:delete val="0"/>
        <c:axPos val="l"/>
        <c:majorGridlines>
          <c:spPr>
            <a:ln>
              <a:solidFill>
                <a:schemeClr val="bg1">
                  <a:lumMod val="65000"/>
                </a:schemeClr>
              </a:solidFill>
            </a:ln>
          </c:spPr>
        </c:majorGridlines>
        <c:numFmt formatCode="General" sourceLinked="1"/>
        <c:majorTickMark val="out"/>
        <c:minorTickMark val="none"/>
        <c:tickLblPos val="nextTo"/>
        <c:spPr>
          <a:ln>
            <a:solidFill>
              <a:schemeClr val="tx2">
                <a:lumMod val="75000"/>
              </a:schemeClr>
            </a:solidFill>
          </a:ln>
        </c:spPr>
        <c:crossAx val="384811536"/>
        <c:crosses val="autoZero"/>
        <c:crossBetween val="between"/>
        <c:majorUnit val="20"/>
      </c:valAx>
    </c:plotArea>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4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Kommunikation mit Freunden</c:v>
                </c:pt>
                <c:pt idx="1">
                  <c:v>Sonstiges</c:v>
                </c:pt>
                <c:pt idx="2">
                  <c:v>Spiele</c:v>
                </c:pt>
                <c:pt idx="3">
                  <c:v>Onlinespiele</c:v>
                </c:pt>
              </c:strCache>
            </c:strRef>
          </c:cat>
          <c:val>
            <c:numRef>
              <c:f>Tabelle1!$B$2:$B$5</c:f>
              <c:numCache>
                <c:formatCode>General</c:formatCode>
                <c:ptCount val="4"/>
                <c:pt idx="0">
                  <c:v>82</c:v>
                </c:pt>
                <c:pt idx="1">
                  <c:v>67.400000000000006</c:v>
                </c:pt>
                <c:pt idx="2">
                  <c:v>35.4</c:v>
                </c:pt>
                <c:pt idx="3">
                  <c:v>27.7</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Kommunikation mit Freunden</c:v>
                </c:pt>
                <c:pt idx="1">
                  <c:v>Sonstiges</c:v>
                </c:pt>
                <c:pt idx="2">
                  <c:v>Spiele</c:v>
                </c:pt>
                <c:pt idx="3">
                  <c:v>Onlinespiele</c:v>
                </c:pt>
              </c:strCache>
            </c:strRef>
          </c:cat>
          <c:val>
            <c:numRef>
              <c:f>Tabelle1!$C$2:$C$5</c:f>
              <c:numCache>
                <c:formatCode>General</c:formatCode>
                <c:ptCount val="4"/>
                <c:pt idx="0">
                  <c:v>82.8</c:v>
                </c:pt>
                <c:pt idx="1">
                  <c:v>64.599999999999994</c:v>
                </c:pt>
                <c:pt idx="2">
                  <c:v>10.6</c:v>
                </c:pt>
                <c:pt idx="3">
                  <c:v>8.6999999999999993</c:v>
                </c:pt>
              </c:numCache>
            </c:numRef>
          </c:val>
        </c:ser>
        <c:dLbls>
          <c:showLegendKey val="0"/>
          <c:showVal val="1"/>
          <c:showCatName val="0"/>
          <c:showSerName val="0"/>
          <c:showPercent val="0"/>
          <c:showBubbleSize val="0"/>
        </c:dLbls>
        <c:gapWidth val="50"/>
        <c:shape val="box"/>
        <c:axId val="392747312"/>
        <c:axId val="392747704"/>
        <c:axId val="0"/>
      </c:bar3DChart>
      <c:catAx>
        <c:axId val="392747312"/>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92747704"/>
        <c:crosses val="autoZero"/>
        <c:auto val="1"/>
        <c:lblAlgn val="ctr"/>
        <c:lblOffset val="100"/>
        <c:noMultiLvlLbl val="0"/>
      </c:catAx>
      <c:valAx>
        <c:axId val="392747704"/>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92747312"/>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4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Kommunikation mit Freunden</c:v>
                </c:pt>
                <c:pt idx="1">
                  <c:v>Sonstiges</c:v>
                </c:pt>
                <c:pt idx="2">
                  <c:v>Spiele</c:v>
                </c:pt>
                <c:pt idx="3">
                  <c:v>Onlinespiele</c:v>
                </c:pt>
              </c:strCache>
            </c:strRef>
          </c:cat>
          <c:val>
            <c:numRef>
              <c:f>Tabelle1!$B$2:$B$5</c:f>
              <c:numCache>
                <c:formatCode>General</c:formatCode>
                <c:ptCount val="4"/>
                <c:pt idx="0">
                  <c:v>69.099999999999994</c:v>
                </c:pt>
                <c:pt idx="1">
                  <c:v>56.2</c:v>
                </c:pt>
                <c:pt idx="2">
                  <c:v>33.200000000000003</c:v>
                </c:pt>
                <c:pt idx="3">
                  <c:v>23.8</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Kommunikation mit Freunden</c:v>
                </c:pt>
                <c:pt idx="1">
                  <c:v>Sonstiges</c:v>
                </c:pt>
                <c:pt idx="2">
                  <c:v>Spiele</c:v>
                </c:pt>
                <c:pt idx="3">
                  <c:v>Onlinespiele</c:v>
                </c:pt>
              </c:strCache>
            </c:strRef>
          </c:cat>
          <c:val>
            <c:numRef>
              <c:f>Tabelle1!$C$2:$C$5</c:f>
              <c:numCache>
                <c:formatCode>General</c:formatCode>
                <c:ptCount val="4"/>
                <c:pt idx="0">
                  <c:v>91.3</c:v>
                </c:pt>
                <c:pt idx="1">
                  <c:v>70.599999999999994</c:v>
                </c:pt>
                <c:pt idx="2">
                  <c:v>22</c:v>
                </c:pt>
                <c:pt idx="3">
                  <c:v>16.899999999999999</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Kommunikation mit Freunden</c:v>
                </c:pt>
                <c:pt idx="1">
                  <c:v>Sonstiges</c:v>
                </c:pt>
                <c:pt idx="2">
                  <c:v>Spiele</c:v>
                </c:pt>
                <c:pt idx="3">
                  <c:v>Onlinespiele</c:v>
                </c:pt>
              </c:strCache>
            </c:strRef>
          </c:cat>
          <c:val>
            <c:numRef>
              <c:f>Tabelle1!$D$2:$D$5</c:f>
              <c:numCache>
                <c:formatCode>General</c:formatCode>
                <c:ptCount val="4"/>
                <c:pt idx="0">
                  <c:v>85.7</c:v>
                </c:pt>
                <c:pt idx="1">
                  <c:v>69</c:v>
                </c:pt>
                <c:pt idx="2">
                  <c:v>16.5</c:v>
                </c:pt>
                <c:pt idx="3">
                  <c:v>15.3</c:v>
                </c:pt>
              </c:numCache>
            </c:numRef>
          </c:val>
        </c:ser>
        <c:dLbls>
          <c:showLegendKey val="0"/>
          <c:showVal val="1"/>
          <c:showCatName val="0"/>
          <c:showSerName val="0"/>
          <c:showPercent val="0"/>
          <c:showBubbleSize val="0"/>
        </c:dLbls>
        <c:gapWidth val="50"/>
        <c:shape val="box"/>
        <c:axId val="392748488"/>
        <c:axId val="392748880"/>
        <c:axId val="0"/>
      </c:bar3DChart>
      <c:catAx>
        <c:axId val="392748488"/>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92748880"/>
        <c:crosses val="autoZero"/>
        <c:auto val="1"/>
        <c:lblAlgn val="ctr"/>
        <c:lblOffset val="100"/>
        <c:noMultiLvlLbl val="0"/>
      </c:catAx>
      <c:valAx>
        <c:axId val="392748880"/>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92748488"/>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4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37452280096496815"/>
          <c:y val="0.1175925925925926"/>
          <c:w val="0.55012732025369815"/>
          <c:h val="0.76510393518518505"/>
        </c:manualLayout>
      </c:layout>
      <c:bar3DChart>
        <c:barDir val="bar"/>
        <c:grouping val="stacked"/>
        <c:varyColors val="0"/>
        <c:ser>
          <c:idx val="0"/>
          <c:order val="0"/>
          <c:tx>
            <c:strRef>
              <c:f>Tabelle1!$B$1</c:f>
              <c:strCache>
                <c:ptCount val="1"/>
                <c:pt idx="0">
                  <c:v>täglich</c:v>
                </c:pt>
              </c:strCache>
            </c:strRef>
          </c:tx>
          <c:spPr>
            <a:solidFill>
              <a:srgbClr val="3366FF"/>
            </a:solidFill>
          </c:spPr>
          <c:invertIfNegative val="0"/>
          <c:dLbls>
            <c:numFmt formatCode="#,##0.0" sourceLinked="0"/>
            <c:spPr>
              <a:noFill/>
              <a:ln>
                <a:noFill/>
              </a:ln>
              <a:effectLst/>
            </c:spPr>
            <c:txPr>
              <a:bodyPr/>
              <a:lstStyle/>
              <a:p>
                <a:pPr>
                  <a:defRPr>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Tabelle1!$A$2:$A$9</c:f>
              <c:strCache>
                <c:ptCount val="8"/>
                <c:pt idx="0">
                  <c:v>Emails</c:v>
                </c:pt>
                <c:pt idx="1">
                  <c:v>Onlineshopping</c:v>
                </c:pt>
                <c:pt idx="2">
                  <c:v>Schule/Ausbildung/Beruf</c:v>
                </c:pt>
                <c:pt idx="3">
                  <c:v>Sonstiges</c:v>
                </c:pt>
                <c:pt idx="4">
                  <c:v>googeln/informieren</c:v>
                </c:pt>
                <c:pt idx="5">
                  <c:v>Videos</c:v>
                </c:pt>
                <c:pt idx="6">
                  <c:v>Musik hören</c:v>
                </c:pt>
                <c:pt idx="7">
                  <c:v>facebook</c:v>
                </c:pt>
              </c:strCache>
            </c:strRef>
          </c:cat>
          <c:val>
            <c:numRef>
              <c:f>Tabelle1!$B$2:$B$9</c:f>
              <c:numCache>
                <c:formatCode>###0.0</c:formatCode>
                <c:ptCount val="8"/>
                <c:pt idx="0">
                  <c:v>15.4</c:v>
                </c:pt>
                <c:pt idx="1">
                  <c:v>15.8</c:v>
                </c:pt>
                <c:pt idx="2">
                  <c:v>25</c:v>
                </c:pt>
                <c:pt idx="3">
                  <c:v>30.4</c:v>
                </c:pt>
                <c:pt idx="4">
                  <c:v>46.7</c:v>
                </c:pt>
                <c:pt idx="5">
                  <c:v>52.8</c:v>
                </c:pt>
                <c:pt idx="6">
                  <c:v>65.900000000000006</c:v>
                </c:pt>
                <c:pt idx="7">
                  <c:v>77.8</c:v>
                </c:pt>
              </c:numCache>
            </c:numRef>
          </c:val>
        </c:ser>
        <c:ser>
          <c:idx val="1"/>
          <c:order val="1"/>
          <c:tx>
            <c:strRef>
              <c:f>Tabelle1!$C$1</c:f>
              <c:strCache>
                <c:ptCount val="1"/>
                <c:pt idx="0">
                  <c:v>mehrmals wöchentlich</c:v>
                </c:pt>
              </c:strCache>
            </c:strRef>
          </c:tx>
          <c:spPr>
            <a:solidFill>
              <a:srgbClr val="00B0F0"/>
            </a:solidFill>
          </c:spPr>
          <c:invertIfNegative val="0"/>
          <c:dLbls>
            <c:spPr>
              <a:noFill/>
              <a:ln>
                <a:noFill/>
              </a:ln>
              <a:effectLst/>
            </c:spPr>
            <c:txPr>
              <a:bodyPr/>
              <a:lstStyle/>
              <a:p>
                <a:pPr>
                  <a:defRPr>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Tabelle1!$A$2:$A$9</c:f>
              <c:strCache>
                <c:ptCount val="8"/>
                <c:pt idx="0">
                  <c:v>Emails</c:v>
                </c:pt>
                <c:pt idx="1">
                  <c:v>Onlineshopping</c:v>
                </c:pt>
                <c:pt idx="2">
                  <c:v>Schule/Ausbildung/Beruf</c:v>
                </c:pt>
                <c:pt idx="3">
                  <c:v>Sonstiges</c:v>
                </c:pt>
                <c:pt idx="4">
                  <c:v>googeln/informieren</c:v>
                </c:pt>
                <c:pt idx="5">
                  <c:v>Videos</c:v>
                </c:pt>
                <c:pt idx="6">
                  <c:v>Musik hören</c:v>
                </c:pt>
                <c:pt idx="7">
                  <c:v>facebook</c:v>
                </c:pt>
              </c:strCache>
            </c:strRef>
          </c:cat>
          <c:val>
            <c:numRef>
              <c:f>Tabelle1!$C$2:$C$9</c:f>
              <c:numCache>
                <c:formatCode>General</c:formatCode>
                <c:ptCount val="8"/>
                <c:pt idx="0">
                  <c:v>53.8</c:v>
                </c:pt>
                <c:pt idx="1">
                  <c:v>34.200000000000003</c:v>
                </c:pt>
                <c:pt idx="2">
                  <c:v>44.1</c:v>
                </c:pt>
                <c:pt idx="3">
                  <c:v>50</c:v>
                </c:pt>
                <c:pt idx="4">
                  <c:v>38.1</c:v>
                </c:pt>
                <c:pt idx="5">
                  <c:v>32.1</c:v>
                </c:pt>
                <c:pt idx="6">
                  <c:v>29.3</c:v>
                </c:pt>
                <c:pt idx="7">
                  <c:v>22.2</c:v>
                </c:pt>
              </c:numCache>
            </c:numRef>
          </c:val>
        </c:ser>
        <c:dLbls>
          <c:showLegendKey val="0"/>
          <c:showVal val="1"/>
          <c:showCatName val="0"/>
          <c:showSerName val="0"/>
          <c:showPercent val="0"/>
          <c:showBubbleSize val="0"/>
        </c:dLbls>
        <c:gapWidth val="50"/>
        <c:shape val="box"/>
        <c:axId val="392749664"/>
        <c:axId val="392750056"/>
        <c:axId val="0"/>
      </c:bar3DChart>
      <c:catAx>
        <c:axId val="392749664"/>
        <c:scaling>
          <c:orientation val="minMax"/>
        </c:scaling>
        <c:delete val="0"/>
        <c:axPos val="l"/>
        <c:numFmt formatCode="General" sourceLinked="1"/>
        <c:majorTickMark val="out"/>
        <c:minorTickMark val="none"/>
        <c:tickLblPos val="nextTo"/>
        <c:spPr>
          <a:ln>
            <a:solidFill>
              <a:schemeClr val="tx2">
                <a:lumMod val="75000"/>
              </a:schemeClr>
            </a:solidFill>
          </a:ln>
        </c:spPr>
        <c:crossAx val="392750056"/>
        <c:crosses val="autoZero"/>
        <c:auto val="1"/>
        <c:lblAlgn val="ctr"/>
        <c:lblOffset val="100"/>
        <c:noMultiLvlLbl val="0"/>
      </c:catAx>
      <c:valAx>
        <c:axId val="392750056"/>
        <c:scaling>
          <c:orientation val="minMax"/>
        </c:scaling>
        <c:delete val="0"/>
        <c:axPos val="b"/>
        <c:majorGridlines>
          <c:spPr>
            <a:ln>
              <a:solidFill>
                <a:schemeClr val="bg1">
                  <a:lumMod val="65000"/>
                </a:schemeClr>
              </a:solidFill>
            </a:ln>
          </c:spPr>
        </c:majorGridlines>
        <c:numFmt formatCode="General" sourceLinked="0"/>
        <c:majorTickMark val="out"/>
        <c:minorTickMark val="none"/>
        <c:tickLblPos val="nextTo"/>
        <c:spPr>
          <a:ln>
            <a:solidFill>
              <a:schemeClr val="tx2">
                <a:lumMod val="75000"/>
              </a:schemeClr>
            </a:solidFill>
          </a:ln>
        </c:spPr>
        <c:crossAx val="392749664"/>
        <c:crosses val="autoZero"/>
        <c:crossBetween val="between"/>
      </c:valAx>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4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37452280096496815"/>
          <c:y val="3.2337962962962964E-2"/>
          <c:w val="0.55012732025369815"/>
          <c:h val="0.85035856481481487"/>
        </c:manualLayout>
      </c:layout>
      <c:bar3DChart>
        <c:barDir val="bar"/>
        <c:grouping val="clustered"/>
        <c:varyColors val="0"/>
        <c:ser>
          <c:idx val="0"/>
          <c:order val="0"/>
          <c:tx>
            <c:strRef>
              <c:f>Tabelle1!$B$1</c:f>
              <c:strCache>
                <c:ptCount val="1"/>
                <c:pt idx="0">
                  <c:v>Sonstiges</c:v>
                </c:pt>
              </c:strCache>
            </c:strRef>
          </c:tx>
          <c:spPr>
            <a:solidFill>
              <a:srgbClr val="3366FF"/>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Tabelle1!$A$2:$A$9</c:f>
              <c:strCache>
                <c:ptCount val="8"/>
                <c:pt idx="0">
                  <c:v>Onlineshopping</c:v>
                </c:pt>
                <c:pt idx="1">
                  <c:v>Schule/Ausbildung/Beruf</c:v>
                </c:pt>
                <c:pt idx="2">
                  <c:v>Emails</c:v>
                </c:pt>
                <c:pt idx="3">
                  <c:v>Sonstiges</c:v>
                </c:pt>
                <c:pt idx="4">
                  <c:v>googeln/informieren</c:v>
                </c:pt>
                <c:pt idx="5">
                  <c:v>Videos</c:v>
                </c:pt>
                <c:pt idx="6">
                  <c:v>Musik hören</c:v>
                </c:pt>
                <c:pt idx="7">
                  <c:v>facebook</c:v>
                </c:pt>
              </c:strCache>
            </c:strRef>
          </c:cat>
          <c:val>
            <c:numRef>
              <c:f>Tabelle1!$B$2:$B$9</c:f>
              <c:numCache>
                <c:formatCode>###0.0</c:formatCode>
                <c:ptCount val="8"/>
                <c:pt idx="0">
                  <c:v>48.6</c:v>
                </c:pt>
                <c:pt idx="1">
                  <c:v>69.099999999999994</c:v>
                </c:pt>
                <c:pt idx="2">
                  <c:v>69.2</c:v>
                </c:pt>
                <c:pt idx="3">
                  <c:v>80.7</c:v>
                </c:pt>
                <c:pt idx="4">
                  <c:v>84.8</c:v>
                </c:pt>
                <c:pt idx="5">
                  <c:v>85.2</c:v>
                </c:pt>
                <c:pt idx="6">
                  <c:v>95</c:v>
                </c:pt>
                <c:pt idx="7">
                  <c:v>100</c:v>
                </c:pt>
              </c:numCache>
            </c:numRef>
          </c:val>
        </c:ser>
        <c:dLbls>
          <c:showLegendKey val="0"/>
          <c:showVal val="1"/>
          <c:showCatName val="0"/>
          <c:showSerName val="0"/>
          <c:showPercent val="0"/>
          <c:showBubbleSize val="0"/>
        </c:dLbls>
        <c:gapWidth val="50"/>
        <c:shape val="box"/>
        <c:axId val="392743000"/>
        <c:axId val="392750840"/>
        <c:axId val="0"/>
      </c:bar3DChart>
      <c:catAx>
        <c:axId val="392743000"/>
        <c:scaling>
          <c:orientation val="minMax"/>
        </c:scaling>
        <c:delete val="0"/>
        <c:axPos val="l"/>
        <c:numFmt formatCode="General" sourceLinked="1"/>
        <c:majorTickMark val="out"/>
        <c:minorTickMark val="none"/>
        <c:tickLblPos val="nextTo"/>
        <c:spPr>
          <a:ln>
            <a:solidFill>
              <a:schemeClr val="tx2">
                <a:lumMod val="75000"/>
              </a:schemeClr>
            </a:solidFill>
          </a:ln>
        </c:spPr>
        <c:crossAx val="392750840"/>
        <c:crosses val="autoZero"/>
        <c:auto val="1"/>
        <c:lblAlgn val="ctr"/>
        <c:lblOffset val="100"/>
        <c:noMultiLvlLbl val="0"/>
      </c:catAx>
      <c:valAx>
        <c:axId val="392750840"/>
        <c:scaling>
          <c:orientation val="minMax"/>
        </c:scaling>
        <c:delete val="0"/>
        <c:axPos val="b"/>
        <c:majorGridlines>
          <c:spPr>
            <a:ln>
              <a:solidFill>
                <a:schemeClr val="bg1">
                  <a:lumMod val="65000"/>
                </a:schemeClr>
              </a:solidFill>
            </a:ln>
          </c:spPr>
        </c:majorGridlines>
        <c:numFmt formatCode="General" sourceLinked="0"/>
        <c:majorTickMark val="out"/>
        <c:minorTickMark val="none"/>
        <c:tickLblPos val="nextTo"/>
        <c:spPr>
          <a:ln>
            <a:solidFill>
              <a:schemeClr val="tx2">
                <a:lumMod val="75000"/>
              </a:schemeClr>
            </a:solidFill>
          </a:ln>
        </c:spPr>
        <c:crossAx val="392743000"/>
        <c:crosses val="autoZero"/>
        <c:crossBetween val="between"/>
      </c:valAx>
    </c:plotArea>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4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bar3DChart>
        <c:barDir val="col"/>
        <c:grouping val="clustered"/>
        <c:varyColors val="0"/>
        <c:ser>
          <c:idx val="0"/>
          <c:order val="0"/>
          <c:tx>
            <c:strRef>
              <c:f>Tabelle1!$B$1</c:f>
              <c:strCache>
                <c:ptCount val="1"/>
                <c:pt idx="0">
                  <c:v>Spalte2</c:v>
                </c:pt>
              </c:strCache>
            </c:strRef>
          </c:tx>
          <c:spPr>
            <a:solidFill>
              <a:srgbClr val="3366FF"/>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0 - 2 Stunden</c:v>
                </c:pt>
                <c:pt idx="1">
                  <c:v>3 - 5 Stunden</c:v>
                </c:pt>
                <c:pt idx="2">
                  <c:v>6 - 10 Stunden</c:v>
                </c:pt>
                <c:pt idx="3">
                  <c:v>länger als 10 Stunden</c:v>
                </c:pt>
              </c:strCache>
            </c:strRef>
          </c:cat>
          <c:val>
            <c:numRef>
              <c:f>Tabelle1!$B$2:$B$5</c:f>
              <c:numCache>
                <c:formatCode>General</c:formatCode>
                <c:ptCount val="4"/>
                <c:pt idx="0">
                  <c:v>84.4</c:v>
                </c:pt>
                <c:pt idx="1">
                  <c:v>10.5</c:v>
                </c:pt>
                <c:pt idx="2">
                  <c:v>4.4000000000000004</c:v>
                </c:pt>
                <c:pt idx="3">
                  <c:v>0.7</c:v>
                </c:pt>
              </c:numCache>
            </c:numRef>
          </c:val>
        </c:ser>
        <c:dLbls>
          <c:showLegendKey val="0"/>
          <c:showVal val="1"/>
          <c:showCatName val="0"/>
          <c:showSerName val="0"/>
          <c:showPercent val="0"/>
          <c:showBubbleSize val="0"/>
        </c:dLbls>
        <c:gapWidth val="50"/>
        <c:shape val="box"/>
        <c:axId val="392752016"/>
        <c:axId val="392752408"/>
        <c:axId val="0"/>
      </c:bar3DChart>
      <c:catAx>
        <c:axId val="392752016"/>
        <c:scaling>
          <c:orientation val="minMax"/>
        </c:scaling>
        <c:delete val="0"/>
        <c:axPos val="b"/>
        <c:numFmt formatCode="General" sourceLinked="1"/>
        <c:majorTickMark val="out"/>
        <c:minorTickMark val="none"/>
        <c:tickLblPos val="nextTo"/>
        <c:spPr>
          <a:ln>
            <a:solidFill>
              <a:schemeClr val="tx2">
                <a:lumMod val="75000"/>
              </a:schemeClr>
            </a:solidFill>
          </a:ln>
        </c:spPr>
        <c:crossAx val="392752408"/>
        <c:crosses val="autoZero"/>
        <c:auto val="1"/>
        <c:lblAlgn val="ctr"/>
        <c:lblOffset val="100"/>
        <c:noMultiLvlLbl val="0"/>
      </c:catAx>
      <c:valAx>
        <c:axId val="392752408"/>
        <c:scaling>
          <c:orientation val="minMax"/>
          <c:min val="0"/>
        </c:scaling>
        <c:delete val="0"/>
        <c:axPos val="l"/>
        <c:majorGridlines>
          <c:spPr>
            <a:ln>
              <a:solidFill>
                <a:schemeClr val="bg1">
                  <a:lumMod val="65000"/>
                </a:schemeClr>
              </a:solidFill>
            </a:ln>
          </c:spPr>
        </c:majorGridlines>
        <c:numFmt formatCode="General" sourceLinked="1"/>
        <c:majorTickMark val="out"/>
        <c:minorTickMark val="none"/>
        <c:tickLblPos val="nextTo"/>
        <c:spPr>
          <a:ln>
            <a:solidFill>
              <a:schemeClr val="tx2">
                <a:lumMod val="75000"/>
              </a:schemeClr>
            </a:solidFill>
          </a:ln>
        </c:spPr>
        <c:crossAx val="392752016"/>
        <c:crosses val="autoZero"/>
        <c:crossBetween val="between"/>
        <c:majorUnit val="20"/>
      </c:valAx>
    </c:plotArea>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4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0 - 2 Stunden</c:v>
                </c:pt>
                <c:pt idx="1">
                  <c:v>3 - 5 Stunden</c:v>
                </c:pt>
                <c:pt idx="2">
                  <c:v>6 - 10 Stunden</c:v>
                </c:pt>
                <c:pt idx="3">
                  <c:v>länger als 10 Stunden</c:v>
                </c:pt>
              </c:strCache>
            </c:strRef>
          </c:cat>
          <c:val>
            <c:numRef>
              <c:f>Tabelle1!$B$2:$B$5</c:f>
              <c:numCache>
                <c:formatCode>General</c:formatCode>
                <c:ptCount val="4"/>
                <c:pt idx="0">
                  <c:v>85.9</c:v>
                </c:pt>
                <c:pt idx="1">
                  <c:v>10</c:v>
                </c:pt>
                <c:pt idx="2">
                  <c:v>3.4</c:v>
                </c:pt>
                <c:pt idx="3">
                  <c:v>0.5</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0 - 2 Stunden</c:v>
                </c:pt>
                <c:pt idx="1">
                  <c:v>3 - 5 Stunden</c:v>
                </c:pt>
                <c:pt idx="2">
                  <c:v>6 - 10 Stunden</c:v>
                </c:pt>
                <c:pt idx="3">
                  <c:v>länger als 10 Stunden</c:v>
                </c:pt>
              </c:strCache>
            </c:strRef>
          </c:cat>
          <c:val>
            <c:numRef>
              <c:f>Tabelle1!$C$2:$C$5</c:f>
              <c:numCache>
                <c:formatCode>General</c:formatCode>
                <c:ptCount val="4"/>
                <c:pt idx="0">
                  <c:v>82.8</c:v>
                </c:pt>
                <c:pt idx="1">
                  <c:v>11</c:v>
                </c:pt>
                <c:pt idx="2">
                  <c:v>5.4</c:v>
                </c:pt>
                <c:pt idx="3">
                  <c:v>0.8</c:v>
                </c:pt>
              </c:numCache>
            </c:numRef>
          </c:val>
        </c:ser>
        <c:dLbls>
          <c:showLegendKey val="0"/>
          <c:showVal val="1"/>
          <c:showCatName val="0"/>
          <c:showSerName val="0"/>
          <c:showPercent val="0"/>
          <c:showBubbleSize val="0"/>
        </c:dLbls>
        <c:gapWidth val="50"/>
        <c:shape val="box"/>
        <c:axId val="392753192"/>
        <c:axId val="392753584"/>
        <c:axId val="0"/>
      </c:bar3DChart>
      <c:catAx>
        <c:axId val="392753192"/>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92753584"/>
        <c:crosses val="autoZero"/>
        <c:auto val="1"/>
        <c:lblAlgn val="ctr"/>
        <c:lblOffset val="100"/>
        <c:noMultiLvlLbl val="0"/>
      </c:catAx>
      <c:valAx>
        <c:axId val="392753584"/>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92753192"/>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4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0 - 2 Stunden</c:v>
                </c:pt>
                <c:pt idx="1">
                  <c:v>3 -5 Stunden</c:v>
                </c:pt>
                <c:pt idx="2">
                  <c:v>6 - 10 Stunden</c:v>
                </c:pt>
                <c:pt idx="3">
                  <c:v>länger als 10 Stunden</c:v>
                </c:pt>
              </c:strCache>
            </c:strRef>
          </c:cat>
          <c:val>
            <c:numRef>
              <c:f>Tabelle1!$B$2:$B$5</c:f>
              <c:numCache>
                <c:formatCode>General</c:formatCode>
                <c:ptCount val="4"/>
                <c:pt idx="0">
                  <c:v>93.8</c:v>
                </c:pt>
                <c:pt idx="1">
                  <c:v>5.9</c:v>
                </c:pt>
                <c:pt idx="2">
                  <c:v>0.3</c:v>
                </c:pt>
                <c:pt idx="3">
                  <c:v>0</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0 - 2 Stunden</c:v>
                </c:pt>
                <c:pt idx="1">
                  <c:v>3 -5 Stunden</c:v>
                </c:pt>
                <c:pt idx="2">
                  <c:v>6 - 10 Stunden</c:v>
                </c:pt>
                <c:pt idx="3">
                  <c:v>länger als 10 Stunden</c:v>
                </c:pt>
              </c:strCache>
            </c:strRef>
          </c:cat>
          <c:val>
            <c:numRef>
              <c:f>Tabelle1!$C$2:$C$5</c:f>
              <c:numCache>
                <c:formatCode>General</c:formatCode>
                <c:ptCount val="4"/>
                <c:pt idx="0">
                  <c:v>89.6</c:v>
                </c:pt>
                <c:pt idx="1">
                  <c:v>8.4</c:v>
                </c:pt>
                <c:pt idx="2">
                  <c:v>2</c:v>
                </c:pt>
                <c:pt idx="3">
                  <c:v>0</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0 - 2 Stunden</c:v>
                </c:pt>
                <c:pt idx="1">
                  <c:v>3 -5 Stunden</c:v>
                </c:pt>
                <c:pt idx="2">
                  <c:v>6 - 10 Stunden</c:v>
                </c:pt>
                <c:pt idx="3">
                  <c:v>länger als 10 Stunden</c:v>
                </c:pt>
              </c:strCache>
            </c:strRef>
          </c:cat>
          <c:val>
            <c:numRef>
              <c:f>Tabelle1!$D$2:$D$5</c:f>
              <c:numCache>
                <c:formatCode>General</c:formatCode>
                <c:ptCount val="4"/>
                <c:pt idx="0">
                  <c:v>74.2</c:v>
                </c:pt>
                <c:pt idx="1">
                  <c:v>15.4</c:v>
                </c:pt>
                <c:pt idx="2">
                  <c:v>8.9</c:v>
                </c:pt>
                <c:pt idx="3">
                  <c:v>1.6</c:v>
                </c:pt>
              </c:numCache>
            </c:numRef>
          </c:val>
        </c:ser>
        <c:dLbls>
          <c:showLegendKey val="0"/>
          <c:showVal val="1"/>
          <c:showCatName val="0"/>
          <c:showSerName val="0"/>
          <c:showPercent val="0"/>
          <c:showBubbleSize val="0"/>
        </c:dLbls>
        <c:gapWidth val="50"/>
        <c:shape val="box"/>
        <c:axId val="392754368"/>
        <c:axId val="392754760"/>
        <c:axId val="0"/>
      </c:bar3DChart>
      <c:catAx>
        <c:axId val="392754368"/>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92754760"/>
        <c:crosses val="autoZero"/>
        <c:auto val="1"/>
        <c:lblAlgn val="ctr"/>
        <c:lblOffset val="100"/>
        <c:noMultiLvlLbl val="0"/>
      </c:catAx>
      <c:valAx>
        <c:axId val="392754760"/>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92754368"/>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4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bar3DChart>
        <c:barDir val="col"/>
        <c:grouping val="clustered"/>
        <c:varyColors val="0"/>
        <c:ser>
          <c:idx val="0"/>
          <c:order val="0"/>
          <c:tx>
            <c:strRef>
              <c:f>Tabelle1!$B$1</c:f>
              <c:strCache>
                <c:ptCount val="1"/>
                <c:pt idx="0">
                  <c:v>Spalte2</c:v>
                </c:pt>
              </c:strCache>
            </c:strRef>
          </c:tx>
          <c:spPr>
            <a:solidFill>
              <a:srgbClr val="3366FF"/>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0 - 2 Stunden</c:v>
                </c:pt>
                <c:pt idx="1">
                  <c:v>3 - 5 Stunden</c:v>
                </c:pt>
                <c:pt idx="2">
                  <c:v>6 - 10 Stunden</c:v>
                </c:pt>
                <c:pt idx="3">
                  <c:v>länger als 10 Stunden</c:v>
                </c:pt>
              </c:strCache>
            </c:strRef>
          </c:cat>
          <c:val>
            <c:numRef>
              <c:f>Tabelle1!$B$2:$B$5</c:f>
              <c:numCache>
                <c:formatCode>General</c:formatCode>
                <c:ptCount val="4"/>
                <c:pt idx="0">
                  <c:v>38</c:v>
                </c:pt>
                <c:pt idx="1">
                  <c:v>16.7</c:v>
                </c:pt>
                <c:pt idx="2">
                  <c:v>14.7</c:v>
                </c:pt>
                <c:pt idx="3">
                  <c:v>30.5</c:v>
                </c:pt>
              </c:numCache>
            </c:numRef>
          </c:val>
        </c:ser>
        <c:dLbls>
          <c:showLegendKey val="0"/>
          <c:showVal val="1"/>
          <c:showCatName val="0"/>
          <c:showSerName val="0"/>
          <c:showPercent val="0"/>
          <c:showBubbleSize val="0"/>
        </c:dLbls>
        <c:gapWidth val="50"/>
        <c:shape val="box"/>
        <c:axId val="392756720"/>
        <c:axId val="384815848"/>
        <c:axId val="0"/>
      </c:bar3DChart>
      <c:catAx>
        <c:axId val="392756720"/>
        <c:scaling>
          <c:orientation val="minMax"/>
        </c:scaling>
        <c:delete val="0"/>
        <c:axPos val="b"/>
        <c:numFmt formatCode="General" sourceLinked="1"/>
        <c:majorTickMark val="out"/>
        <c:minorTickMark val="none"/>
        <c:tickLblPos val="nextTo"/>
        <c:spPr>
          <a:ln>
            <a:solidFill>
              <a:schemeClr val="tx2">
                <a:lumMod val="75000"/>
              </a:schemeClr>
            </a:solidFill>
          </a:ln>
        </c:spPr>
        <c:crossAx val="384815848"/>
        <c:crosses val="autoZero"/>
        <c:auto val="1"/>
        <c:lblAlgn val="ctr"/>
        <c:lblOffset val="100"/>
        <c:noMultiLvlLbl val="0"/>
      </c:catAx>
      <c:valAx>
        <c:axId val="384815848"/>
        <c:scaling>
          <c:orientation val="minMax"/>
        </c:scaling>
        <c:delete val="0"/>
        <c:axPos val="l"/>
        <c:majorGridlines>
          <c:spPr>
            <a:ln>
              <a:solidFill>
                <a:schemeClr val="bg1">
                  <a:lumMod val="65000"/>
                </a:schemeClr>
              </a:solidFill>
            </a:ln>
          </c:spPr>
        </c:majorGridlines>
        <c:numFmt formatCode="General" sourceLinked="1"/>
        <c:majorTickMark val="out"/>
        <c:minorTickMark val="none"/>
        <c:tickLblPos val="nextTo"/>
        <c:spPr>
          <a:ln>
            <a:solidFill>
              <a:schemeClr val="tx2">
                <a:lumMod val="75000"/>
              </a:schemeClr>
            </a:solidFill>
          </a:ln>
        </c:spPr>
        <c:crossAx val="392756720"/>
        <c:crosses val="autoZero"/>
        <c:crossBetween val="between"/>
      </c:valAx>
    </c:plotArea>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10"/>
    </c:view3D>
    <c:floor>
      <c:thickness val="0"/>
    </c:floor>
    <c:sideWall>
      <c:thickness val="0"/>
    </c:sideWall>
    <c:backWall>
      <c:thickness val="0"/>
    </c:backWall>
    <c:plotArea>
      <c:layout>
        <c:manualLayout>
          <c:layoutTarget val="inner"/>
          <c:xMode val="edge"/>
          <c:yMode val="edge"/>
          <c:x val="0.21017993515476885"/>
          <c:y val="0.22264950683489371"/>
          <c:w val="0.62213868690604857"/>
          <c:h val="0.60056269782345351"/>
        </c:manualLayout>
      </c:layout>
      <c:pie3DChart>
        <c:varyColors val="1"/>
        <c:ser>
          <c:idx val="0"/>
          <c:order val="0"/>
          <c:tx>
            <c:strRef>
              <c:f>Tabelle1!$B$1</c:f>
              <c:strCache>
                <c:ptCount val="1"/>
                <c:pt idx="0">
                  <c:v>Anzahl</c:v>
                </c:pt>
              </c:strCache>
            </c:strRef>
          </c:tx>
          <c:dPt>
            <c:idx val="0"/>
            <c:bubble3D val="0"/>
            <c:spPr>
              <a:solidFill>
                <a:srgbClr val="00B050"/>
              </a:solidFill>
            </c:spPr>
          </c:dPt>
          <c:dPt>
            <c:idx val="1"/>
            <c:bubble3D val="0"/>
            <c:spPr>
              <a:solidFill>
                <a:srgbClr val="FF0000"/>
              </a:solidFill>
            </c:spPr>
          </c:dPt>
          <c:dPt>
            <c:idx val="2"/>
            <c:bubble3D val="0"/>
            <c:spPr>
              <a:solidFill>
                <a:schemeClr val="bg1">
                  <a:lumMod val="75000"/>
                </a:schemeClr>
              </a:solidFill>
            </c:spPr>
          </c:dPt>
          <c:dLbls>
            <c:dLbl>
              <c:idx val="0"/>
              <c:layout>
                <c:manualLayout>
                  <c:x val="-6.7634719013418124E-2"/>
                  <c:y val="-2.9192248193873307E-2"/>
                </c:manualLayout>
              </c:layout>
              <c:numFmt formatCode="0.0%" sourceLinked="0"/>
              <c:spPr/>
              <c:txPr>
                <a:bodyPr/>
                <a:lstStyle/>
                <a:p>
                  <a:pPr>
                    <a:defRPr sz="1050"/>
                  </a:pPr>
                  <a:endParaRPr lang="de-DE"/>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27646512480791657"/>
                      <c:h val="0.30612937605975138"/>
                    </c:manualLayout>
                  </c15:layout>
                </c:ext>
              </c:extLst>
            </c:dLbl>
            <c:dLbl>
              <c:idx val="1"/>
              <c:layout>
                <c:manualLayout>
                  <c:x val="3.4950235712352284E-2"/>
                  <c:y val="-6.3249871086725501E-2"/>
                </c:manualLayout>
              </c:layout>
              <c:numFmt formatCode="0.0%" sourceLinked="0"/>
              <c:spPr/>
              <c:txPr>
                <a:bodyPr/>
                <a:lstStyle/>
                <a:p>
                  <a:pPr>
                    <a:defRPr sz="1000"/>
                  </a:pPr>
                  <a:endParaRPr lang="de-DE"/>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31279314898766458"/>
                      <c:h val="0.3173687747147626"/>
                    </c:manualLayout>
                  </c15:layout>
                </c:ext>
              </c:extLst>
            </c:dLbl>
            <c:dLbl>
              <c:idx val="2"/>
              <c:layout>
                <c:manualLayout>
                  <c:x val="0"/>
                  <c:y val="-5.6924883978052961E-2"/>
                </c:manualLayout>
              </c:layout>
              <c:numFmt formatCode="0.0%" sourceLinked="0"/>
              <c:spPr/>
              <c:txPr>
                <a:bodyPr/>
                <a:lstStyle/>
                <a:p>
                  <a:pPr>
                    <a:defRPr sz="900"/>
                  </a:pPr>
                  <a:endParaRPr lang="de-DE"/>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41276445029442849"/>
                      <c:h val="0.33026163456668667"/>
                    </c:manualLayout>
                  </c15:layout>
                </c:ext>
              </c:extLst>
            </c:dLbl>
            <c:numFmt formatCode="0.0%" sourceLinked="0"/>
            <c:spPr>
              <a:noFill/>
              <a:ln>
                <a:noFill/>
              </a:ln>
              <a:effectLst/>
            </c:spPr>
            <c:dLblPos val="outEnd"/>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Tabelle1!$A$2:$A$4</c:f>
              <c:strCache>
                <c:ptCount val="3"/>
                <c:pt idx="0">
                  <c:v>ja</c:v>
                </c:pt>
                <c:pt idx="1">
                  <c:v>nein</c:v>
                </c:pt>
                <c:pt idx="2">
                  <c:v>weiß nicht</c:v>
                </c:pt>
              </c:strCache>
            </c:strRef>
          </c:cat>
          <c:val>
            <c:numRef>
              <c:f>Tabelle1!$B$2:$B$4</c:f>
              <c:numCache>
                <c:formatCode>General</c:formatCode>
                <c:ptCount val="3"/>
                <c:pt idx="0">
                  <c:v>246</c:v>
                </c:pt>
                <c:pt idx="1">
                  <c:v>612</c:v>
                </c:pt>
                <c:pt idx="2">
                  <c:v>363</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100" b="1">
          <a:solidFill>
            <a:schemeClr val="tx2">
              <a:lumMod val="75000"/>
            </a:schemeClr>
          </a:solidFill>
        </a:defRPr>
      </a:pPr>
      <a:endParaRPr lang="de-DE"/>
    </a:p>
  </c:txPr>
  <c:externalData r:id="rId1">
    <c:autoUpdate val="0"/>
  </c:externalData>
</c:chartSpace>
</file>

<file path=ppt/charts/chart35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0 - 2 Stunden</c:v>
                </c:pt>
                <c:pt idx="1">
                  <c:v>3 - 5 Stunden</c:v>
                </c:pt>
                <c:pt idx="2">
                  <c:v>6 - 10 Stunden</c:v>
                </c:pt>
                <c:pt idx="3">
                  <c:v>länger als 10 Stunden</c:v>
                </c:pt>
              </c:strCache>
            </c:strRef>
          </c:cat>
          <c:val>
            <c:numRef>
              <c:f>Tabelle1!$B$2:$B$5</c:f>
              <c:numCache>
                <c:formatCode>General</c:formatCode>
                <c:ptCount val="4"/>
                <c:pt idx="0">
                  <c:v>39.299999999999997</c:v>
                </c:pt>
                <c:pt idx="1">
                  <c:v>17.7</c:v>
                </c:pt>
                <c:pt idx="2">
                  <c:v>13.1</c:v>
                </c:pt>
                <c:pt idx="3">
                  <c:v>30</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0 - 2 Stunden</c:v>
                </c:pt>
                <c:pt idx="1">
                  <c:v>3 - 5 Stunden</c:v>
                </c:pt>
                <c:pt idx="2">
                  <c:v>6 - 10 Stunden</c:v>
                </c:pt>
                <c:pt idx="3">
                  <c:v>länger als 10 Stunden</c:v>
                </c:pt>
              </c:strCache>
            </c:strRef>
          </c:cat>
          <c:val>
            <c:numRef>
              <c:f>Tabelle1!$C$2:$C$5</c:f>
              <c:numCache>
                <c:formatCode>General</c:formatCode>
                <c:ptCount val="4"/>
                <c:pt idx="0">
                  <c:v>36.9</c:v>
                </c:pt>
                <c:pt idx="1">
                  <c:v>15.7</c:v>
                </c:pt>
                <c:pt idx="2">
                  <c:v>16.399999999999999</c:v>
                </c:pt>
                <c:pt idx="3">
                  <c:v>31</c:v>
                </c:pt>
              </c:numCache>
            </c:numRef>
          </c:val>
        </c:ser>
        <c:dLbls>
          <c:showLegendKey val="0"/>
          <c:showVal val="1"/>
          <c:showCatName val="0"/>
          <c:showSerName val="0"/>
          <c:showPercent val="0"/>
          <c:showBubbleSize val="0"/>
        </c:dLbls>
        <c:gapWidth val="50"/>
        <c:shape val="box"/>
        <c:axId val="367517176"/>
        <c:axId val="372923936"/>
        <c:axId val="0"/>
      </c:bar3DChart>
      <c:catAx>
        <c:axId val="367517176"/>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72923936"/>
        <c:crosses val="autoZero"/>
        <c:auto val="1"/>
        <c:lblAlgn val="ctr"/>
        <c:lblOffset val="100"/>
        <c:noMultiLvlLbl val="0"/>
      </c:catAx>
      <c:valAx>
        <c:axId val="372923936"/>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67517176"/>
        <c:crosses val="autoZero"/>
        <c:crossBetween val="between"/>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5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0 - 2 Stunden</c:v>
                </c:pt>
                <c:pt idx="1">
                  <c:v>3 -5 Stunden</c:v>
                </c:pt>
                <c:pt idx="2">
                  <c:v>6 - 10 Stunden</c:v>
                </c:pt>
                <c:pt idx="3">
                  <c:v>länger als 10 Stunden</c:v>
                </c:pt>
              </c:strCache>
            </c:strRef>
          </c:cat>
          <c:val>
            <c:numRef>
              <c:f>Tabelle1!$B$2:$B$5</c:f>
              <c:numCache>
                <c:formatCode>General</c:formatCode>
                <c:ptCount val="4"/>
                <c:pt idx="0">
                  <c:v>56.9</c:v>
                </c:pt>
                <c:pt idx="1">
                  <c:v>17.7</c:v>
                </c:pt>
                <c:pt idx="2">
                  <c:v>12.1</c:v>
                </c:pt>
                <c:pt idx="3">
                  <c:v>13.2</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0 - 2 Stunden</c:v>
                </c:pt>
                <c:pt idx="1">
                  <c:v>3 -5 Stunden</c:v>
                </c:pt>
                <c:pt idx="2">
                  <c:v>6 - 10 Stunden</c:v>
                </c:pt>
                <c:pt idx="3">
                  <c:v>länger als 10 Stunden</c:v>
                </c:pt>
              </c:strCache>
            </c:strRef>
          </c:cat>
          <c:val>
            <c:numRef>
              <c:f>Tabelle1!$C$2:$C$5</c:f>
              <c:numCache>
                <c:formatCode>General</c:formatCode>
                <c:ptCount val="4"/>
                <c:pt idx="0">
                  <c:v>30.1</c:v>
                </c:pt>
                <c:pt idx="1">
                  <c:v>18.8</c:v>
                </c:pt>
                <c:pt idx="2">
                  <c:v>19.7</c:v>
                </c:pt>
                <c:pt idx="3">
                  <c:v>31.5</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0 - 2 Stunden</c:v>
                </c:pt>
                <c:pt idx="1">
                  <c:v>3 -5 Stunden</c:v>
                </c:pt>
                <c:pt idx="2">
                  <c:v>6 - 10 Stunden</c:v>
                </c:pt>
                <c:pt idx="3">
                  <c:v>länger als 10 Stunden</c:v>
                </c:pt>
              </c:strCache>
            </c:strRef>
          </c:cat>
          <c:val>
            <c:numRef>
              <c:f>Tabelle1!$D$2:$D$5</c:f>
              <c:numCache>
                <c:formatCode>General</c:formatCode>
                <c:ptCount val="4"/>
                <c:pt idx="0">
                  <c:v>30.5</c:v>
                </c:pt>
                <c:pt idx="1">
                  <c:v>14.6</c:v>
                </c:pt>
                <c:pt idx="2">
                  <c:v>13</c:v>
                </c:pt>
                <c:pt idx="3">
                  <c:v>41.9</c:v>
                </c:pt>
              </c:numCache>
            </c:numRef>
          </c:val>
        </c:ser>
        <c:dLbls>
          <c:showLegendKey val="0"/>
          <c:showVal val="1"/>
          <c:showCatName val="0"/>
          <c:showSerName val="0"/>
          <c:showPercent val="0"/>
          <c:showBubbleSize val="0"/>
        </c:dLbls>
        <c:gapWidth val="50"/>
        <c:shape val="box"/>
        <c:axId val="318307952"/>
        <c:axId val="318308344"/>
        <c:axId val="0"/>
      </c:bar3DChart>
      <c:catAx>
        <c:axId val="318307952"/>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18308344"/>
        <c:crosses val="autoZero"/>
        <c:auto val="1"/>
        <c:lblAlgn val="ctr"/>
        <c:lblOffset val="100"/>
        <c:noMultiLvlLbl val="0"/>
      </c:catAx>
      <c:valAx>
        <c:axId val="318308344"/>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18307952"/>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5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10"/>
    </c:view3D>
    <c:floor>
      <c:thickness val="0"/>
    </c:floor>
    <c:sideWall>
      <c:thickness val="0"/>
    </c:sideWall>
    <c:backWall>
      <c:thickness val="0"/>
    </c:backWall>
    <c:plotArea>
      <c:layout>
        <c:manualLayout>
          <c:layoutTarget val="inner"/>
          <c:xMode val="edge"/>
          <c:yMode val="edge"/>
          <c:x val="0.15208333333333332"/>
          <c:y val="0.16250000000000001"/>
          <c:w val="0.6875"/>
          <c:h val="0.66874999999999996"/>
        </c:manualLayout>
      </c:layout>
      <c:pie3DChart>
        <c:varyColors val="1"/>
        <c:ser>
          <c:idx val="0"/>
          <c:order val="0"/>
          <c:tx>
            <c:strRef>
              <c:f>Tabelle1!$B$1</c:f>
              <c:strCache>
                <c:ptCount val="1"/>
                <c:pt idx="0">
                  <c:v>Anzahl</c:v>
                </c:pt>
              </c:strCache>
            </c:strRef>
          </c:tx>
          <c:spPr>
            <a:solidFill>
              <a:srgbClr val="FF0000"/>
            </a:solidFill>
          </c:spPr>
          <c:dPt>
            <c:idx val="0"/>
            <c:bubble3D val="0"/>
            <c:spPr>
              <a:solidFill>
                <a:schemeClr val="accent4">
                  <a:lumMod val="75000"/>
                </a:schemeClr>
              </a:solidFill>
            </c:spPr>
          </c:dPt>
          <c:dPt>
            <c:idx val="1"/>
            <c:bubble3D val="0"/>
            <c:spPr>
              <a:solidFill>
                <a:srgbClr val="FF99FF"/>
              </a:solidFill>
            </c:spPr>
          </c:dPt>
          <c:dPt>
            <c:idx val="2"/>
            <c:bubble3D val="0"/>
            <c:spPr>
              <a:solidFill>
                <a:schemeClr val="tx2">
                  <a:lumMod val="60000"/>
                  <a:lumOff val="40000"/>
                </a:schemeClr>
              </a:solidFill>
            </c:spPr>
          </c:dPt>
          <c:dLbls>
            <c:dLbl>
              <c:idx val="0"/>
              <c:layout>
                <c:manualLayout>
                  <c:x val="-5.6611252036619486E-2"/>
                  <c:y val="-6.5625000000000003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1"/>
              <c:layout>
                <c:manualLayout>
                  <c:x val="1.8027397945747894E-2"/>
                  <c:y val="6.250885826771653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2"/>
              <c:layout>
                <c:manualLayout>
                  <c:x val="2.2121935411232845E-2"/>
                  <c:y val="-9.3749999999999997E-3"/>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numFmt formatCode="0.0%" sourceLinked="0"/>
            <c:spPr>
              <a:noFill/>
              <a:ln>
                <a:noFill/>
              </a:ln>
              <a:effectLst/>
            </c:spPr>
            <c:txPr>
              <a:bodyPr/>
              <a:lstStyle/>
              <a:p>
                <a:pPr>
                  <a:defRPr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Tabelle1!$A$2:$A$4</c:f>
              <c:strCache>
                <c:ptCount val="3"/>
                <c:pt idx="0">
                  <c:v>wöchentlich</c:v>
                </c:pt>
                <c:pt idx="1">
                  <c:v>seltener</c:v>
                </c:pt>
                <c:pt idx="2">
                  <c:v>nie</c:v>
                </c:pt>
              </c:strCache>
            </c:strRef>
          </c:cat>
          <c:val>
            <c:numRef>
              <c:f>Tabelle1!$B$2:$B$4</c:f>
              <c:numCache>
                <c:formatCode>General</c:formatCode>
                <c:ptCount val="3"/>
                <c:pt idx="0">
                  <c:v>31.9</c:v>
                </c:pt>
                <c:pt idx="1">
                  <c:v>64.5</c:v>
                </c:pt>
                <c:pt idx="2">
                  <c:v>3.6</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35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wöchentlich</c:v>
                </c:pt>
                <c:pt idx="1">
                  <c:v>seltener</c:v>
                </c:pt>
                <c:pt idx="2">
                  <c:v>nie</c:v>
                </c:pt>
              </c:strCache>
            </c:strRef>
          </c:cat>
          <c:val>
            <c:numRef>
              <c:f>Tabelle1!$B$2:$B$4</c:f>
              <c:numCache>
                <c:formatCode>General</c:formatCode>
                <c:ptCount val="3"/>
                <c:pt idx="0">
                  <c:v>40.700000000000003</c:v>
                </c:pt>
                <c:pt idx="1">
                  <c:v>56.4</c:v>
                </c:pt>
                <c:pt idx="2">
                  <c:v>3</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wöchentlich</c:v>
                </c:pt>
                <c:pt idx="1">
                  <c:v>seltener</c:v>
                </c:pt>
                <c:pt idx="2">
                  <c:v>nie</c:v>
                </c:pt>
              </c:strCache>
            </c:strRef>
          </c:cat>
          <c:val>
            <c:numRef>
              <c:f>Tabelle1!$C$2:$C$4</c:f>
              <c:numCache>
                <c:formatCode>General</c:formatCode>
                <c:ptCount val="3"/>
                <c:pt idx="0">
                  <c:v>23.1</c:v>
                </c:pt>
                <c:pt idx="1">
                  <c:v>72.599999999999994</c:v>
                </c:pt>
                <c:pt idx="2">
                  <c:v>4.3</c:v>
                </c:pt>
              </c:numCache>
            </c:numRef>
          </c:val>
        </c:ser>
        <c:dLbls>
          <c:showLegendKey val="0"/>
          <c:showVal val="1"/>
          <c:showCatName val="0"/>
          <c:showSerName val="0"/>
          <c:showPercent val="0"/>
          <c:showBubbleSize val="0"/>
        </c:dLbls>
        <c:gapWidth val="50"/>
        <c:shape val="box"/>
        <c:axId val="318309520"/>
        <c:axId val="318309912"/>
        <c:axId val="0"/>
      </c:bar3DChart>
      <c:catAx>
        <c:axId val="318309520"/>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18309912"/>
        <c:crosses val="autoZero"/>
        <c:auto val="1"/>
        <c:lblAlgn val="ctr"/>
        <c:lblOffset val="100"/>
        <c:noMultiLvlLbl val="0"/>
      </c:catAx>
      <c:valAx>
        <c:axId val="318309912"/>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18309520"/>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35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sz="18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wöchentlich</c:v>
                </c:pt>
                <c:pt idx="1">
                  <c:v>seltener</c:v>
                </c:pt>
                <c:pt idx="2">
                  <c:v>nie</c:v>
                </c:pt>
              </c:strCache>
            </c:strRef>
          </c:cat>
          <c:val>
            <c:numRef>
              <c:f>Tabelle1!$B$2:$B$4</c:f>
              <c:numCache>
                <c:formatCode>General</c:formatCode>
                <c:ptCount val="3"/>
                <c:pt idx="0">
                  <c:v>27</c:v>
                </c:pt>
                <c:pt idx="1">
                  <c:v>69.400000000000006</c:v>
                </c:pt>
                <c:pt idx="2">
                  <c:v>3.7</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txPr>
              <a:bodyPr/>
              <a:lstStyle/>
              <a:p>
                <a:pPr>
                  <a:defRPr sz="18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wöchentlich</c:v>
                </c:pt>
                <c:pt idx="1">
                  <c:v>seltener</c:v>
                </c:pt>
                <c:pt idx="2">
                  <c:v>nie</c:v>
                </c:pt>
              </c:strCache>
            </c:strRef>
          </c:cat>
          <c:val>
            <c:numRef>
              <c:f>Tabelle1!$C$2:$C$4</c:f>
              <c:numCache>
                <c:formatCode>General</c:formatCode>
                <c:ptCount val="3"/>
                <c:pt idx="0">
                  <c:v>34.200000000000003</c:v>
                </c:pt>
                <c:pt idx="1">
                  <c:v>63</c:v>
                </c:pt>
                <c:pt idx="2">
                  <c:v>2.8</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txPr>
              <a:bodyPr/>
              <a:lstStyle/>
              <a:p>
                <a:pPr>
                  <a:defRPr sz="18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wöchentlich</c:v>
                </c:pt>
                <c:pt idx="1">
                  <c:v>seltener</c:v>
                </c:pt>
                <c:pt idx="2">
                  <c:v>nie</c:v>
                </c:pt>
              </c:strCache>
            </c:strRef>
          </c:cat>
          <c:val>
            <c:numRef>
              <c:f>Tabelle1!$D$2:$D$4</c:f>
              <c:numCache>
                <c:formatCode>General</c:formatCode>
                <c:ptCount val="3"/>
                <c:pt idx="0">
                  <c:v>33.700000000000003</c:v>
                </c:pt>
                <c:pt idx="1">
                  <c:v>62.3</c:v>
                </c:pt>
                <c:pt idx="2">
                  <c:v>3.9</c:v>
                </c:pt>
              </c:numCache>
            </c:numRef>
          </c:val>
        </c:ser>
        <c:dLbls>
          <c:showLegendKey val="0"/>
          <c:showVal val="1"/>
          <c:showCatName val="0"/>
          <c:showSerName val="0"/>
          <c:showPercent val="0"/>
          <c:showBubbleSize val="0"/>
        </c:dLbls>
        <c:gapWidth val="50"/>
        <c:shape val="box"/>
        <c:axId val="318310696"/>
        <c:axId val="318311088"/>
        <c:axId val="0"/>
      </c:bar3DChart>
      <c:catAx>
        <c:axId val="318310696"/>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18311088"/>
        <c:crosses val="autoZero"/>
        <c:auto val="1"/>
        <c:lblAlgn val="ctr"/>
        <c:lblOffset val="100"/>
        <c:noMultiLvlLbl val="0"/>
      </c:catAx>
      <c:valAx>
        <c:axId val="318311088"/>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18310696"/>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5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4680726653064719"/>
          <c:y val="2.8116843700136378E-2"/>
          <c:w val="0.4716917300298839"/>
          <c:h val="0.86989146938584927"/>
        </c:manualLayout>
      </c:layout>
      <c:bar3DChart>
        <c:barDir val="bar"/>
        <c:grouping val="clustered"/>
        <c:varyColors val="0"/>
        <c:ser>
          <c:idx val="0"/>
          <c:order val="0"/>
          <c:tx>
            <c:strRef>
              <c:f>Tabelle1!$B$1</c:f>
              <c:strCache>
                <c:ptCount val="1"/>
                <c:pt idx="0">
                  <c:v>Spalte2</c:v>
                </c:pt>
              </c:strCache>
            </c:strRef>
          </c:tx>
          <c:spPr>
            <a:solidFill>
              <a:schemeClr val="accent4">
                <a:lumMod val="75000"/>
              </a:schemeClr>
            </a:solidFill>
          </c:spPr>
          <c:invertIfNegative val="0"/>
          <c:dLbls>
            <c:dLbl>
              <c:idx val="1"/>
              <c:numFmt formatCode="#,##0.0" sourceLinked="0"/>
              <c:spPr/>
              <c:txPr>
                <a:bodyPr/>
                <a:lstStyle/>
                <a:p>
                  <a:pPr>
                    <a:defRPr sz="1600" b="1">
                      <a:solidFill>
                        <a:schemeClr val="tx2">
                          <a:lumMod val="75000"/>
                        </a:schemeClr>
                      </a:solidFill>
                    </a:defRPr>
                  </a:pPr>
                  <a:endParaRPr lang="de-DE"/>
                </a:p>
              </c:txPr>
              <c:showLegendKey val="0"/>
              <c:showVal val="1"/>
              <c:showCatName val="0"/>
              <c:showSerName val="0"/>
              <c:showPercent val="0"/>
              <c:showBubbleSize val="0"/>
            </c:dLbl>
            <c:dLbl>
              <c:idx val="2"/>
              <c:layout>
                <c:manualLayout>
                  <c:x val="1.591302550051895E-2"/>
                  <c:y val="5.4322042295600788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1-2x pro Woche </c:v>
                </c:pt>
                <c:pt idx="1">
                  <c:v>3-4x pro Woche </c:v>
                </c:pt>
                <c:pt idx="2">
                  <c:v>5-6x pro Woche </c:v>
                </c:pt>
                <c:pt idx="3">
                  <c:v>nur zum Abendessen</c:v>
                </c:pt>
                <c:pt idx="4">
                  <c:v>seltener oder nie</c:v>
                </c:pt>
              </c:strCache>
            </c:strRef>
          </c:cat>
          <c:val>
            <c:numRef>
              <c:f>Tabelle1!$B$2:$B$6</c:f>
              <c:numCache>
                <c:formatCode>###0.0</c:formatCode>
                <c:ptCount val="5"/>
                <c:pt idx="0">
                  <c:v>21.2</c:v>
                </c:pt>
                <c:pt idx="1">
                  <c:v>4.2</c:v>
                </c:pt>
                <c:pt idx="2">
                  <c:v>0.4</c:v>
                </c:pt>
                <c:pt idx="3">
                  <c:v>6.2</c:v>
                </c:pt>
                <c:pt idx="4">
                  <c:v>68.099999999999994</c:v>
                </c:pt>
              </c:numCache>
            </c:numRef>
          </c:val>
        </c:ser>
        <c:dLbls>
          <c:showLegendKey val="0"/>
          <c:showVal val="1"/>
          <c:showCatName val="0"/>
          <c:showSerName val="0"/>
          <c:showPercent val="0"/>
          <c:showBubbleSize val="0"/>
        </c:dLbls>
        <c:gapWidth val="50"/>
        <c:shape val="box"/>
        <c:axId val="318313048"/>
        <c:axId val="318313440"/>
        <c:axId val="0"/>
      </c:bar3DChart>
      <c:catAx>
        <c:axId val="318313048"/>
        <c:scaling>
          <c:orientation val="maxMin"/>
        </c:scaling>
        <c:delete val="0"/>
        <c:axPos val="l"/>
        <c:numFmt formatCode="General" sourceLinked="1"/>
        <c:majorTickMark val="out"/>
        <c:minorTickMark val="none"/>
        <c:tickLblPos val="nextTo"/>
        <c:spPr>
          <a:ln>
            <a:solidFill>
              <a:schemeClr val="tx2">
                <a:lumMod val="75000"/>
              </a:schemeClr>
            </a:solidFill>
          </a:ln>
        </c:spPr>
        <c:txPr>
          <a:bodyPr/>
          <a:lstStyle/>
          <a:p>
            <a:pPr>
              <a:defRPr sz="1800" b="1">
                <a:solidFill>
                  <a:schemeClr val="tx2">
                    <a:lumMod val="75000"/>
                  </a:schemeClr>
                </a:solidFill>
              </a:defRPr>
            </a:pPr>
            <a:endParaRPr lang="de-DE"/>
          </a:p>
        </c:txPr>
        <c:crossAx val="318313440"/>
        <c:crosses val="autoZero"/>
        <c:auto val="1"/>
        <c:lblAlgn val="ctr"/>
        <c:lblOffset val="100"/>
        <c:noMultiLvlLbl val="0"/>
      </c:catAx>
      <c:valAx>
        <c:axId val="318313440"/>
        <c:scaling>
          <c:orientation val="minMax"/>
        </c:scaling>
        <c:delete val="0"/>
        <c:axPos val="t"/>
        <c:majorGridlines>
          <c:spPr>
            <a:ln>
              <a:solidFill>
                <a:schemeClr val="bg1">
                  <a:lumMod val="65000"/>
                </a:schemeClr>
              </a:solidFill>
            </a:ln>
          </c:spPr>
        </c:majorGridlines>
        <c:numFmt formatCode="General" sourceLinked="0"/>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318313048"/>
        <c:crosses val="autoZero"/>
        <c:crossBetween val="between"/>
      </c:valAx>
    </c:plotArea>
    <c:plotVisOnly val="1"/>
    <c:dispBlanksAs val="gap"/>
    <c:showDLblsOverMax val="0"/>
  </c:chart>
  <c:txPr>
    <a:bodyPr/>
    <a:lstStyle/>
    <a:p>
      <a:pPr>
        <a:defRPr sz="1800"/>
      </a:pPr>
      <a:endParaRPr lang="de-DE"/>
    </a:p>
  </c:txPr>
  <c:externalData r:id="rId1">
    <c:autoUpdate val="0"/>
  </c:externalData>
</c:chartSpace>
</file>

<file path=ppt/charts/chart35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4680726653064719"/>
          <c:y val="2.8116843700136378E-2"/>
          <c:w val="0.4716917300298839"/>
          <c:h val="0.86989146938584927"/>
        </c:manualLayout>
      </c:layout>
      <c:bar3DChart>
        <c:barDir val="bar"/>
        <c:grouping val="clustered"/>
        <c:varyColors val="0"/>
        <c:ser>
          <c:idx val="0"/>
          <c:order val="0"/>
          <c:tx>
            <c:strRef>
              <c:f>Tabelle1!$B$1</c:f>
              <c:strCache>
                <c:ptCount val="1"/>
                <c:pt idx="0">
                  <c:v>Spalte2</c:v>
                </c:pt>
              </c:strCache>
            </c:strRef>
          </c:tx>
          <c:spPr>
            <a:solidFill>
              <a:schemeClr val="accent4">
                <a:lumMod val="75000"/>
              </a:schemeClr>
            </a:solidFill>
          </c:spPr>
          <c:invertIfNegative val="0"/>
          <c:dLbls>
            <c:dLbl>
              <c:idx val="1"/>
              <c:numFmt formatCode="#,##0.0" sourceLinked="0"/>
              <c:spPr/>
              <c:txPr>
                <a:bodyPr/>
                <a:lstStyle/>
                <a:p>
                  <a:pPr>
                    <a:defRPr sz="1600" b="1">
                      <a:solidFill>
                        <a:schemeClr val="tx2">
                          <a:lumMod val="75000"/>
                        </a:schemeClr>
                      </a:solidFill>
                    </a:defRPr>
                  </a:pPr>
                  <a:endParaRPr lang="de-DE"/>
                </a:p>
              </c:txPr>
              <c:showLegendKey val="0"/>
              <c:showVal val="1"/>
              <c:showCatName val="0"/>
              <c:showSerName val="0"/>
              <c:showPercent val="0"/>
              <c:showBubbleSize val="0"/>
            </c:dLbl>
            <c:dLbl>
              <c:idx val="2"/>
              <c:layout>
                <c:manualLayout>
                  <c:x val="1.591302550051895E-2"/>
                  <c:y val="5.4322042295600788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1-2x pro Woche </c:v>
                </c:pt>
                <c:pt idx="1">
                  <c:v>3-4x pro Woche </c:v>
                </c:pt>
                <c:pt idx="2">
                  <c:v>5-6x pro Woche </c:v>
                </c:pt>
                <c:pt idx="3">
                  <c:v>nur zum Mittagessen</c:v>
                </c:pt>
                <c:pt idx="4">
                  <c:v>seltener oder nie</c:v>
                </c:pt>
              </c:strCache>
            </c:strRef>
          </c:cat>
          <c:val>
            <c:numRef>
              <c:f>Tabelle1!$B$2:$B$6</c:f>
              <c:numCache>
                <c:formatCode>###0.0</c:formatCode>
                <c:ptCount val="5"/>
                <c:pt idx="0">
                  <c:v>18.8</c:v>
                </c:pt>
                <c:pt idx="1">
                  <c:v>4.2</c:v>
                </c:pt>
                <c:pt idx="2">
                  <c:v>0.6</c:v>
                </c:pt>
                <c:pt idx="3">
                  <c:v>8.4</c:v>
                </c:pt>
                <c:pt idx="4">
                  <c:v>68.099999999999994</c:v>
                </c:pt>
              </c:numCache>
            </c:numRef>
          </c:val>
        </c:ser>
        <c:dLbls>
          <c:showLegendKey val="0"/>
          <c:showVal val="1"/>
          <c:showCatName val="0"/>
          <c:showSerName val="0"/>
          <c:showPercent val="0"/>
          <c:showBubbleSize val="0"/>
        </c:dLbls>
        <c:gapWidth val="50"/>
        <c:shape val="box"/>
        <c:axId val="318315400"/>
        <c:axId val="318315792"/>
        <c:axId val="0"/>
      </c:bar3DChart>
      <c:catAx>
        <c:axId val="318315400"/>
        <c:scaling>
          <c:orientation val="maxMin"/>
        </c:scaling>
        <c:delete val="0"/>
        <c:axPos val="l"/>
        <c:numFmt formatCode="General" sourceLinked="1"/>
        <c:majorTickMark val="out"/>
        <c:minorTickMark val="none"/>
        <c:tickLblPos val="nextTo"/>
        <c:spPr>
          <a:ln>
            <a:solidFill>
              <a:schemeClr val="tx2">
                <a:lumMod val="75000"/>
              </a:schemeClr>
            </a:solidFill>
          </a:ln>
        </c:spPr>
        <c:txPr>
          <a:bodyPr/>
          <a:lstStyle/>
          <a:p>
            <a:pPr>
              <a:defRPr sz="1800" b="1">
                <a:solidFill>
                  <a:schemeClr val="tx2">
                    <a:lumMod val="75000"/>
                  </a:schemeClr>
                </a:solidFill>
              </a:defRPr>
            </a:pPr>
            <a:endParaRPr lang="de-DE"/>
          </a:p>
        </c:txPr>
        <c:crossAx val="318315792"/>
        <c:crosses val="autoZero"/>
        <c:auto val="1"/>
        <c:lblAlgn val="ctr"/>
        <c:lblOffset val="100"/>
        <c:noMultiLvlLbl val="0"/>
      </c:catAx>
      <c:valAx>
        <c:axId val="318315792"/>
        <c:scaling>
          <c:orientation val="minMax"/>
        </c:scaling>
        <c:delete val="0"/>
        <c:axPos val="t"/>
        <c:majorGridlines>
          <c:spPr>
            <a:ln>
              <a:solidFill>
                <a:schemeClr val="bg1">
                  <a:lumMod val="65000"/>
                </a:schemeClr>
              </a:solidFill>
            </a:ln>
          </c:spPr>
        </c:majorGridlines>
        <c:numFmt formatCode="General" sourceLinked="0"/>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318315400"/>
        <c:crosses val="autoZero"/>
        <c:crossBetween val="between"/>
      </c:valAx>
    </c:plotArea>
    <c:plotVisOnly val="1"/>
    <c:dispBlanksAs val="gap"/>
    <c:showDLblsOverMax val="0"/>
  </c:chart>
  <c:txPr>
    <a:bodyPr/>
    <a:lstStyle/>
    <a:p>
      <a:pPr>
        <a:defRPr sz="1800"/>
      </a:pPr>
      <a:endParaRPr lang="de-DE"/>
    </a:p>
  </c:txPr>
  <c:externalData r:id="rId1">
    <c:autoUpdate val="0"/>
  </c:externalData>
</c:chartSpace>
</file>

<file path=ppt/charts/chart35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manualLayout>
          <c:layoutTarget val="inner"/>
          <c:xMode val="edge"/>
          <c:yMode val="edge"/>
          <c:x val="8.4952730119933761E-2"/>
          <c:y val="0.1347919401490012"/>
          <c:w val="0.89657048687711949"/>
          <c:h val="0.72842665351180791"/>
        </c:manualLayout>
      </c:layout>
      <c:bar3DChart>
        <c:barDir val="col"/>
        <c:grouping val="clustered"/>
        <c:varyColors val="0"/>
        <c:ser>
          <c:idx val="0"/>
          <c:order val="0"/>
          <c:tx>
            <c:strRef>
              <c:f>Tabelle1!$B$1</c:f>
              <c:strCache>
                <c:ptCount val="1"/>
                <c:pt idx="0">
                  <c:v>nur zum Mittagessen</c:v>
                </c:pt>
              </c:strCache>
            </c:strRef>
          </c:tx>
          <c:spPr>
            <a:solidFill>
              <a:schemeClr val="accent3">
                <a:lumMod val="60000"/>
                <a:lumOff val="40000"/>
              </a:schemeClr>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sz="18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1-2x pro Woche Mittagessen</c:v>
                </c:pt>
                <c:pt idx="1">
                  <c:v>3-4x pro Woche Mittagessen</c:v>
                </c:pt>
                <c:pt idx="2">
                  <c:v>5-6x pro Woche Mittagessen</c:v>
                </c:pt>
                <c:pt idx="3">
                  <c:v>nur zum Abendessen</c:v>
                </c:pt>
              </c:strCache>
            </c:strRef>
          </c:cat>
          <c:val>
            <c:numRef>
              <c:f>Tabelle1!$B$2:$B$5</c:f>
              <c:numCache>
                <c:formatCode>General</c:formatCode>
                <c:ptCount val="4"/>
                <c:pt idx="0">
                  <c:v>6.7</c:v>
                </c:pt>
                <c:pt idx="1">
                  <c:v>1.6</c:v>
                </c:pt>
                <c:pt idx="2">
                  <c:v>0.1</c:v>
                </c:pt>
                <c:pt idx="3">
                  <c:v>0</c:v>
                </c:pt>
              </c:numCache>
            </c:numRef>
          </c:val>
        </c:ser>
        <c:ser>
          <c:idx val="1"/>
          <c:order val="1"/>
          <c:tx>
            <c:strRef>
              <c:f>Tabelle1!$C$1</c:f>
              <c:strCache>
                <c:ptCount val="1"/>
                <c:pt idx="0">
                  <c:v>1-2x pro Woche Abendessen</c:v>
                </c:pt>
              </c:strCache>
            </c:strRef>
          </c:tx>
          <c:spPr>
            <a:solidFill>
              <a:srgbClr val="FF9393"/>
            </a:solidFill>
          </c:spPr>
          <c:invertIfNegative val="0"/>
          <c:dLbls>
            <c:numFmt formatCode="#,##0.0" sourceLinked="0"/>
            <c:spPr>
              <a:noFill/>
              <a:ln>
                <a:noFill/>
              </a:ln>
              <a:effectLst/>
            </c:spPr>
            <c:txPr>
              <a:bodyPr/>
              <a:lstStyle/>
              <a:p>
                <a:pPr>
                  <a:defRPr sz="18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1-2x pro Woche Mittagessen</c:v>
                </c:pt>
                <c:pt idx="1">
                  <c:v>3-4x pro Woche Mittagessen</c:v>
                </c:pt>
                <c:pt idx="2">
                  <c:v>5-6x pro Woche Mittagessen</c:v>
                </c:pt>
                <c:pt idx="3">
                  <c:v>nur zum Abendessen</c:v>
                </c:pt>
              </c:strCache>
            </c:strRef>
          </c:cat>
          <c:val>
            <c:numRef>
              <c:f>Tabelle1!$C$2:$C$5</c:f>
              <c:numCache>
                <c:formatCode>General</c:formatCode>
                <c:ptCount val="4"/>
                <c:pt idx="0">
                  <c:v>12</c:v>
                </c:pt>
                <c:pt idx="1">
                  <c:v>1.3</c:v>
                </c:pt>
                <c:pt idx="2">
                  <c:v>0.3</c:v>
                </c:pt>
                <c:pt idx="3">
                  <c:v>5.2</c:v>
                </c:pt>
              </c:numCache>
            </c:numRef>
          </c:val>
        </c:ser>
        <c:ser>
          <c:idx val="2"/>
          <c:order val="2"/>
          <c:tx>
            <c:strRef>
              <c:f>Tabelle1!$D$1</c:f>
              <c:strCache>
                <c:ptCount val="1"/>
                <c:pt idx="0">
                  <c:v>3-4x pro Woche Abendessen</c:v>
                </c:pt>
              </c:strCache>
            </c:strRef>
          </c:tx>
          <c:spPr>
            <a:solidFill>
              <a:schemeClr val="accent2">
                <a:lumMod val="75000"/>
              </a:schemeClr>
            </a:solidFill>
          </c:spPr>
          <c:invertIfNegative val="0"/>
          <c:dLbls>
            <c:numFmt formatCode="#,##0.0" sourceLinked="0"/>
            <c:spPr>
              <a:noFill/>
              <a:ln>
                <a:noFill/>
              </a:ln>
              <a:effectLst/>
            </c:spPr>
            <c:txPr>
              <a:bodyPr/>
              <a:lstStyle/>
              <a:p>
                <a:pPr>
                  <a:defRPr sz="18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1-2x pro Woche Mittagessen</c:v>
                </c:pt>
                <c:pt idx="1">
                  <c:v>3-4x pro Woche Mittagessen</c:v>
                </c:pt>
                <c:pt idx="2">
                  <c:v>5-6x pro Woche Mittagessen</c:v>
                </c:pt>
                <c:pt idx="3">
                  <c:v>nur zum Abendessen</c:v>
                </c:pt>
              </c:strCache>
            </c:strRef>
          </c:cat>
          <c:val>
            <c:numRef>
              <c:f>Tabelle1!$D$2:$D$5</c:f>
              <c:numCache>
                <c:formatCode>General</c:formatCode>
                <c:ptCount val="4"/>
                <c:pt idx="0">
                  <c:v>2.1</c:v>
                </c:pt>
                <c:pt idx="1">
                  <c:v>1.2</c:v>
                </c:pt>
                <c:pt idx="2">
                  <c:v>0</c:v>
                </c:pt>
                <c:pt idx="3">
                  <c:v>0.9</c:v>
                </c:pt>
              </c:numCache>
            </c:numRef>
          </c:val>
        </c:ser>
        <c:ser>
          <c:idx val="3"/>
          <c:order val="3"/>
          <c:tx>
            <c:strRef>
              <c:f>Tabelle1!$E$1</c:f>
              <c:strCache>
                <c:ptCount val="1"/>
                <c:pt idx="0">
                  <c:v>5-6x pro Woche Abendessen</c:v>
                </c:pt>
              </c:strCache>
            </c:strRef>
          </c:tx>
          <c:spPr>
            <a:solidFill>
              <a:srgbClr val="C0000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1-2x pro Woche Mittagessen</c:v>
                </c:pt>
                <c:pt idx="1">
                  <c:v>3-4x pro Woche Mittagessen</c:v>
                </c:pt>
                <c:pt idx="2">
                  <c:v>5-6x pro Woche Mittagessen</c:v>
                </c:pt>
                <c:pt idx="3">
                  <c:v>nur zum Abendessen</c:v>
                </c:pt>
              </c:strCache>
            </c:strRef>
          </c:cat>
          <c:val>
            <c:numRef>
              <c:f>Tabelle1!$E$2:$E$5</c:f>
              <c:numCache>
                <c:formatCode>General</c:formatCode>
                <c:ptCount val="4"/>
                <c:pt idx="0">
                  <c:v>0.3</c:v>
                </c:pt>
                <c:pt idx="1">
                  <c:v>0.1</c:v>
                </c:pt>
                <c:pt idx="2">
                  <c:v>0</c:v>
                </c:pt>
                <c:pt idx="3">
                  <c:v>0.1</c:v>
                </c:pt>
              </c:numCache>
            </c:numRef>
          </c:val>
        </c:ser>
        <c:dLbls>
          <c:showLegendKey val="0"/>
          <c:showVal val="1"/>
          <c:showCatName val="0"/>
          <c:showSerName val="0"/>
          <c:showPercent val="0"/>
          <c:showBubbleSize val="0"/>
        </c:dLbls>
        <c:gapWidth val="50"/>
        <c:shape val="box"/>
        <c:axId val="318316576"/>
        <c:axId val="318318144"/>
        <c:axId val="0"/>
      </c:bar3DChart>
      <c:catAx>
        <c:axId val="318316576"/>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18318144"/>
        <c:crosses val="autoZero"/>
        <c:auto val="1"/>
        <c:lblAlgn val="ctr"/>
        <c:lblOffset val="100"/>
        <c:noMultiLvlLbl val="0"/>
      </c:catAx>
      <c:valAx>
        <c:axId val="318318144"/>
        <c:scaling>
          <c:orientation val="minMax"/>
          <c:max val="16"/>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18316576"/>
        <c:crosses val="autoZero"/>
        <c:crossBetween val="between"/>
      </c:valAx>
      <c:spPr>
        <a:ln w="25400">
          <a:noFill/>
        </a:ln>
      </c:spPr>
    </c:plotArea>
    <c:legend>
      <c:legendPos val="t"/>
      <c:layout>
        <c:manualLayout>
          <c:xMode val="edge"/>
          <c:yMode val="edge"/>
          <c:x val="1.8582988133593631E-2"/>
          <c:y val="1.5561996379487247E-2"/>
          <c:w val="0.95256717507578514"/>
          <c:h val="0.10884691954588675"/>
        </c:manualLayout>
      </c:layout>
      <c:overlay val="0"/>
      <c:txPr>
        <a:bodyPr/>
        <a:lstStyle/>
        <a:p>
          <a:pPr>
            <a:defRPr sz="1600"/>
          </a:pPr>
          <a:endParaRPr lang="de-DE"/>
        </a:p>
      </c:txPr>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35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bar3DChart>
        <c:barDir val="bar"/>
        <c:grouping val="percentStacked"/>
        <c:varyColors val="0"/>
        <c:ser>
          <c:idx val="0"/>
          <c:order val="0"/>
          <c:tx>
            <c:strRef>
              <c:f>Tabelle1!$B$1</c:f>
              <c:strCache>
                <c:ptCount val="1"/>
                <c:pt idx="0">
                  <c:v>ich selbst</c:v>
                </c:pt>
              </c:strCache>
            </c:strRef>
          </c:tx>
          <c:spPr>
            <a:solidFill>
              <a:srgbClr val="FFFF66"/>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Tabelle1!$A$2:$A$7</c:f>
              <c:strCache>
                <c:ptCount val="6"/>
                <c:pt idx="0">
                  <c:v>wäscht deine Wäsche?</c:v>
                </c:pt>
                <c:pt idx="1">
                  <c:v>macht Arzttermine?</c:v>
                </c:pt>
                <c:pt idx="2">
                  <c:v>macht dein Pausenbrot?</c:v>
                </c:pt>
                <c:pt idx="3">
                  <c:v>weckt dich morgens?</c:v>
                </c:pt>
                <c:pt idx="4">
                  <c:v>managt Termine (Schule, Freizeit..)?</c:v>
                </c:pt>
                <c:pt idx="5">
                  <c:v>sucht Praktikums-/ Ausbildungs-/ Studienplatz?</c:v>
                </c:pt>
              </c:strCache>
            </c:strRef>
          </c:cat>
          <c:val>
            <c:numRef>
              <c:f>Tabelle1!$B$2:$B$7</c:f>
              <c:numCache>
                <c:formatCode>General</c:formatCode>
                <c:ptCount val="6"/>
                <c:pt idx="0">
                  <c:v>12.4</c:v>
                </c:pt>
                <c:pt idx="1">
                  <c:v>44.7</c:v>
                </c:pt>
                <c:pt idx="2">
                  <c:v>56.1</c:v>
                </c:pt>
                <c:pt idx="3">
                  <c:v>72</c:v>
                </c:pt>
                <c:pt idx="4">
                  <c:v>86.3</c:v>
                </c:pt>
                <c:pt idx="5">
                  <c:v>90.8</c:v>
                </c:pt>
              </c:numCache>
            </c:numRef>
          </c:val>
        </c:ser>
        <c:ser>
          <c:idx val="1"/>
          <c:order val="1"/>
          <c:tx>
            <c:strRef>
              <c:f>Tabelle1!$C$1</c:f>
              <c:strCache>
                <c:ptCount val="1"/>
                <c:pt idx="0">
                  <c:v>meine Mutter/andere Person</c:v>
                </c:pt>
              </c:strCache>
            </c:strRef>
          </c:tx>
          <c:spPr>
            <a:solidFill>
              <a:srgbClr val="FF6600"/>
            </a:solidFill>
          </c:spPr>
          <c:invertIfNegative val="0"/>
          <c:dLbls>
            <c:numFmt formatCode="#,##0.0" sourceLinked="0"/>
            <c:spPr>
              <a:noFill/>
              <a:ln>
                <a:noFill/>
              </a:ln>
              <a:effectLst/>
            </c:spPr>
            <c:txPr>
              <a:bodyPr/>
              <a:lstStyle/>
              <a:p>
                <a:pPr>
                  <a:defRPr b="1">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Tabelle1!$A$2:$A$7</c:f>
              <c:strCache>
                <c:ptCount val="6"/>
                <c:pt idx="0">
                  <c:v>wäscht deine Wäsche?</c:v>
                </c:pt>
                <c:pt idx="1">
                  <c:v>macht Arzttermine?</c:v>
                </c:pt>
                <c:pt idx="2">
                  <c:v>macht dein Pausenbrot?</c:v>
                </c:pt>
                <c:pt idx="3">
                  <c:v>weckt dich morgens?</c:v>
                </c:pt>
                <c:pt idx="4">
                  <c:v>managt Termine (Schule, Freizeit..)?</c:v>
                </c:pt>
                <c:pt idx="5">
                  <c:v>sucht Praktikums-/ Ausbildungs-/ Studienplatz?</c:v>
                </c:pt>
              </c:strCache>
            </c:strRef>
          </c:cat>
          <c:val>
            <c:numRef>
              <c:f>Tabelle1!$C$2:$C$7</c:f>
              <c:numCache>
                <c:formatCode>General</c:formatCode>
                <c:ptCount val="6"/>
                <c:pt idx="0">
                  <c:v>87.6</c:v>
                </c:pt>
                <c:pt idx="1">
                  <c:v>55.3</c:v>
                </c:pt>
                <c:pt idx="2">
                  <c:v>43.9</c:v>
                </c:pt>
                <c:pt idx="3">
                  <c:v>28</c:v>
                </c:pt>
                <c:pt idx="4">
                  <c:v>13.7</c:v>
                </c:pt>
                <c:pt idx="5">
                  <c:v>9.1999999999999993</c:v>
                </c:pt>
              </c:numCache>
            </c:numRef>
          </c:val>
        </c:ser>
        <c:dLbls>
          <c:showLegendKey val="0"/>
          <c:showVal val="1"/>
          <c:showCatName val="0"/>
          <c:showSerName val="0"/>
          <c:showPercent val="0"/>
          <c:showBubbleSize val="0"/>
        </c:dLbls>
        <c:gapWidth val="50"/>
        <c:shape val="box"/>
        <c:axId val="318321280"/>
        <c:axId val="318321672"/>
        <c:axId val="0"/>
      </c:bar3DChart>
      <c:catAx>
        <c:axId val="318321280"/>
        <c:scaling>
          <c:orientation val="minMax"/>
        </c:scaling>
        <c:delete val="0"/>
        <c:axPos val="l"/>
        <c:numFmt formatCode="General" sourceLinked="1"/>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318321672"/>
        <c:crosses val="autoZero"/>
        <c:auto val="1"/>
        <c:lblAlgn val="ctr"/>
        <c:lblOffset val="100"/>
        <c:noMultiLvlLbl val="0"/>
      </c:catAx>
      <c:valAx>
        <c:axId val="318321672"/>
        <c:scaling>
          <c:orientation val="minMax"/>
          <c:min val="0"/>
        </c:scaling>
        <c:delete val="0"/>
        <c:axPos val="b"/>
        <c:majorGridlines>
          <c:spPr>
            <a:ln>
              <a:solidFill>
                <a:schemeClr val="bg1">
                  <a:lumMod val="65000"/>
                </a:schemeClr>
              </a:solidFill>
            </a:ln>
          </c:spPr>
        </c:majorGridlines>
        <c:numFmt formatCode="0%" sourceLinked="1"/>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318321280"/>
        <c:crosses val="autoZero"/>
        <c:crossBetween val="between"/>
      </c:valAx>
    </c:plotArea>
    <c:legend>
      <c:legendPos val="t"/>
      <c:layout/>
      <c:overlay val="0"/>
      <c:txPr>
        <a:bodyPr/>
        <a:lstStyle/>
        <a:p>
          <a:pPr>
            <a:defRPr b="1">
              <a:solidFill>
                <a:schemeClr val="tx2">
                  <a:lumMod val="75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chartSpace>
</file>

<file path=ppt/charts/chart35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ich selbst</c:v>
                </c:pt>
                <c:pt idx="1">
                  <c:v>meine Mutter/ andere Person</c:v>
                </c:pt>
              </c:strCache>
            </c:strRef>
          </c:cat>
          <c:val>
            <c:numRef>
              <c:f>Tabelle1!$B$2:$B$3</c:f>
              <c:numCache>
                <c:formatCode>General</c:formatCode>
                <c:ptCount val="2"/>
                <c:pt idx="0">
                  <c:v>69.3</c:v>
                </c:pt>
                <c:pt idx="1">
                  <c:v>30.7</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ich selbst</c:v>
                </c:pt>
                <c:pt idx="1">
                  <c:v>meine Mutter/ andere Person</c:v>
                </c:pt>
              </c:strCache>
            </c:strRef>
          </c:cat>
          <c:val>
            <c:numRef>
              <c:f>Tabelle1!$C$2:$C$3</c:f>
              <c:numCache>
                <c:formatCode>General</c:formatCode>
                <c:ptCount val="2"/>
                <c:pt idx="0">
                  <c:v>74.8</c:v>
                </c:pt>
                <c:pt idx="1">
                  <c:v>25.2</c:v>
                </c:pt>
              </c:numCache>
            </c:numRef>
          </c:val>
        </c:ser>
        <c:dLbls>
          <c:showLegendKey val="0"/>
          <c:showVal val="1"/>
          <c:showCatName val="0"/>
          <c:showSerName val="0"/>
          <c:showPercent val="0"/>
          <c:showBubbleSize val="0"/>
        </c:dLbls>
        <c:gapWidth val="100"/>
        <c:shape val="box"/>
        <c:axId val="318322456"/>
        <c:axId val="318322848"/>
        <c:axId val="0"/>
      </c:bar3DChart>
      <c:catAx>
        <c:axId val="318322456"/>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18322848"/>
        <c:crosses val="autoZero"/>
        <c:auto val="1"/>
        <c:lblAlgn val="ctr"/>
        <c:lblOffset val="100"/>
        <c:noMultiLvlLbl val="0"/>
      </c:catAx>
      <c:valAx>
        <c:axId val="318322848"/>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18322456"/>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10"/>
    </c:view3D>
    <c:floor>
      <c:thickness val="0"/>
    </c:floor>
    <c:sideWall>
      <c:thickness val="0"/>
    </c:sideWall>
    <c:backWall>
      <c:thickness val="0"/>
    </c:backWall>
    <c:plotArea>
      <c:layout>
        <c:manualLayout>
          <c:layoutTarget val="inner"/>
          <c:xMode val="edge"/>
          <c:yMode val="edge"/>
          <c:x val="7.459909191876217E-2"/>
          <c:y val="8.6419047121125955E-2"/>
          <c:w val="0.845448553131247"/>
          <c:h val="0.82437000464000731"/>
        </c:manualLayout>
      </c:layout>
      <c:pie3DChart>
        <c:varyColors val="1"/>
        <c:ser>
          <c:idx val="0"/>
          <c:order val="0"/>
          <c:tx>
            <c:strRef>
              <c:f>Tabelle1!$B$1</c:f>
              <c:strCache>
                <c:ptCount val="1"/>
                <c:pt idx="0">
                  <c:v>Anzahl</c:v>
                </c:pt>
              </c:strCache>
            </c:strRef>
          </c:tx>
          <c:dPt>
            <c:idx val="0"/>
            <c:bubble3D val="0"/>
            <c:spPr>
              <a:solidFill>
                <a:srgbClr val="00B050"/>
              </a:solidFill>
            </c:spPr>
          </c:dPt>
          <c:dPt>
            <c:idx val="1"/>
            <c:bubble3D val="0"/>
            <c:spPr>
              <a:solidFill>
                <a:srgbClr val="FF0000"/>
              </a:solidFill>
            </c:spPr>
          </c:dPt>
          <c:dPt>
            <c:idx val="2"/>
            <c:bubble3D val="0"/>
            <c:spPr>
              <a:solidFill>
                <a:schemeClr val="bg1">
                  <a:lumMod val="75000"/>
                </a:schemeClr>
              </a:solidFill>
            </c:spPr>
          </c:dPt>
          <c:dLbls>
            <c:dLbl>
              <c:idx val="0"/>
              <c:layout>
                <c:manualLayout>
                  <c:x val="-5.3599879013396343E-2"/>
                  <c:y val="-0.13838684590601044"/>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1"/>
              <c:layout>
                <c:manualLayout>
                  <c:x val="-1.1901470948560764E-2"/>
                  <c:y val="-3.0432729696700366E-3"/>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2"/>
              <c:layout>
                <c:manualLayout>
                  <c:x val="8.6355360632694278E-2"/>
                  <c:y val="1.7637068103544051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25351242164300281"/>
                      <c:h val="0.24312520831018772"/>
                    </c:manualLayout>
                  </c15:layout>
                </c:ext>
              </c:extLst>
            </c:dLbl>
            <c:numFmt formatCode="0.0%" sourceLinked="0"/>
            <c:spPr>
              <a:noFill/>
              <a:ln>
                <a:noFill/>
              </a:ln>
              <a:effectLst/>
            </c:spPr>
            <c:txPr>
              <a:bodyPr/>
              <a:lstStyle/>
              <a:p>
                <a:pPr>
                  <a:defRPr sz="1800"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Tabelle1!$A$2:$A$4</c:f>
              <c:strCache>
                <c:ptCount val="3"/>
                <c:pt idx="0">
                  <c:v>ja</c:v>
                </c:pt>
                <c:pt idx="1">
                  <c:v>nein</c:v>
                </c:pt>
                <c:pt idx="2">
                  <c:v>weiß nicht</c:v>
                </c:pt>
              </c:strCache>
            </c:strRef>
          </c:cat>
          <c:val>
            <c:numRef>
              <c:f>Tabelle1!$B$2:$B$4</c:f>
              <c:numCache>
                <c:formatCode>General</c:formatCode>
                <c:ptCount val="3"/>
                <c:pt idx="0">
                  <c:v>496</c:v>
                </c:pt>
                <c:pt idx="1">
                  <c:v>543</c:v>
                </c:pt>
                <c:pt idx="2">
                  <c:v>198</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36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sz="18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ich selbst</c:v>
                </c:pt>
                <c:pt idx="1">
                  <c:v>meine Mutter/ andere Person</c:v>
                </c:pt>
              </c:strCache>
            </c:strRef>
          </c:cat>
          <c:val>
            <c:numRef>
              <c:f>Tabelle1!$B$2:$B$3</c:f>
              <c:numCache>
                <c:formatCode>General</c:formatCode>
                <c:ptCount val="2"/>
                <c:pt idx="0">
                  <c:v>47.6</c:v>
                </c:pt>
                <c:pt idx="1">
                  <c:v>52.4</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txPr>
              <a:bodyPr/>
              <a:lstStyle/>
              <a:p>
                <a:pPr>
                  <a:defRPr sz="18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ich selbst</c:v>
                </c:pt>
                <c:pt idx="1">
                  <c:v>meine Mutter/ andere Person</c:v>
                </c:pt>
              </c:strCache>
            </c:strRef>
          </c:cat>
          <c:val>
            <c:numRef>
              <c:f>Tabelle1!$C$2:$C$3</c:f>
              <c:numCache>
                <c:formatCode>General</c:formatCode>
                <c:ptCount val="2"/>
                <c:pt idx="0">
                  <c:v>68.400000000000006</c:v>
                </c:pt>
                <c:pt idx="1">
                  <c:v>31.6</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txPr>
              <a:bodyPr/>
              <a:lstStyle/>
              <a:p>
                <a:pPr>
                  <a:defRPr sz="18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ich selbst</c:v>
                </c:pt>
                <c:pt idx="1">
                  <c:v>meine Mutter/ andere Person</c:v>
                </c:pt>
              </c:strCache>
            </c:strRef>
          </c:cat>
          <c:val>
            <c:numRef>
              <c:f>Tabelle1!$D$2:$D$3</c:f>
              <c:numCache>
                <c:formatCode>General</c:formatCode>
                <c:ptCount val="2"/>
                <c:pt idx="0">
                  <c:v>91.5</c:v>
                </c:pt>
                <c:pt idx="1">
                  <c:v>8.5</c:v>
                </c:pt>
              </c:numCache>
            </c:numRef>
          </c:val>
        </c:ser>
        <c:dLbls>
          <c:showLegendKey val="0"/>
          <c:showVal val="1"/>
          <c:showCatName val="0"/>
          <c:showSerName val="0"/>
          <c:showPercent val="0"/>
          <c:showBubbleSize val="0"/>
        </c:dLbls>
        <c:gapWidth val="100"/>
        <c:shape val="box"/>
        <c:axId val="318323632"/>
        <c:axId val="318324024"/>
        <c:axId val="0"/>
      </c:bar3DChart>
      <c:catAx>
        <c:axId val="318323632"/>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18324024"/>
        <c:crosses val="autoZero"/>
        <c:auto val="1"/>
        <c:lblAlgn val="ctr"/>
        <c:lblOffset val="100"/>
        <c:noMultiLvlLbl val="0"/>
      </c:catAx>
      <c:valAx>
        <c:axId val="318324024"/>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18323632"/>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6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ich selbst</c:v>
                </c:pt>
                <c:pt idx="1">
                  <c:v>meine Mutter/ andere Person</c:v>
                </c:pt>
              </c:strCache>
            </c:strRef>
          </c:cat>
          <c:val>
            <c:numRef>
              <c:f>Tabelle1!$B$2:$B$3</c:f>
              <c:numCache>
                <c:formatCode>General</c:formatCode>
                <c:ptCount val="2"/>
                <c:pt idx="0">
                  <c:v>8.1999999999999993</c:v>
                </c:pt>
                <c:pt idx="1">
                  <c:v>91.7</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ich selbst</c:v>
                </c:pt>
                <c:pt idx="1">
                  <c:v>meine Mutter/ andere Person</c:v>
                </c:pt>
              </c:strCache>
            </c:strRef>
          </c:cat>
          <c:val>
            <c:numRef>
              <c:f>Tabelle1!$C$2:$C$3</c:f>
              <c:numCache>
                <c:formatCode>General</c:formatCode>
                <c:ptCount val="2"/>
                <c:pt idx="0">
                  <c:v>16.5</c:v>
                </c:pt>
                <c:pt idx="1">
                  <c:v>83.5</c:v>
                </c:pt>
              </c:numCache>
            </c:numRef>
          </c:val>
        </c:ser>
        <c:dLbls>
          <c:showLegendKey val="0"/>
          <c:showVal val="1"/>
          <c:showCatName val="0"/>
          <c:showSerName val="0"/>
          <c:showPercent val="0"/>
          <c:showBubbleSize val="0"/>
        </c:dLbls>
        <c:gapWidth val="100"/>
        <c:shape val="box"/>
        <c:axId val="318318928"/>
        <c:axId val="318324416"/>
        <c:axId val="0"/>
      </c:bar3DChart>
      <c:catAx>
        <c:axId val="318318928"/>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18324416"/>
        <c:crosses val="autoZero"/>
        <c:auto val="1"/>
        <c:lblAlgn val="ctr"/>
        <c:lblOffset val="100"/>
        <c:noMultiLvlLbl val="0"/>
      </c:catAx>
      <c:valAx>
        <c:axId val="318324416"/>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18318928"/>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6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sz="18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ich selbst</c:v>
                </c:pt>
                <c:pt idx="1">
                  <c:v>meine Mutter/ andere Person</c:v>
                </c:pt>
              </c:strCache>
            </c:strRef>
          </c:cat>
          <c:val>
            <c:numRef>
              <c:f>Tabelle1!$B$2:$B$3</c:f>
              <c:numCache>
                <c:formatCode>General</c:formatCode>
                <c:ptCount val="2"/>
                <c:pt idx="0">
                  <c:v>4.5</c:v>
                </c:pt>
                <c:pt idx="1">
                  <c:v>95.5</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txPr>
              <a:bodyPr/>
              <a:lstStyle/>
              <a:p>
                <a:pPr>
                  <a:defRPr sz="18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ich selbst</c:v>
                </c:pt>
                <c:pt idx="1">
                  <c:v>meine Mutter/ andere Person</c:v>
                </c:pt>
              </c:strCache>
            </c:strRef>
          </c:cat>
          <c:val>
            <c:numRef>
              <c:f>Tabelle1!$C$2:$C$3</c:f>
              <c:numCache>
                <c:formatCode>General</c:formatCode>
                <c:ptCount val="2"/>
                <c:pt idx="0">
                  <c:v>8.6999999999999993</c:v>
                </c:pt>
                <c:pt idx="1">
                  <c:v>91.3</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txPr>
              <a:bodyPr/>
              <a:lstStyle/>
              <a:p>
                <a:pPr>
                  <a:defRPr sz="18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ich selbst</c:v>
                </c:pt>
                <c:pt idx="1">
                  <c:v>meine Mutter/ andere Person</c:v>
                </c:pt>
              </c:strCache>
            </c:strRef>
          </c:cat>
          <c:val>
            <c:numRef>
              <c:f>Tabelle1!$D$2:$D$3</c:f>
              <c:numCache>
                <c:formatCode>General</c:formatCode>
                <c:ptCount val="2"/>
                <c:pt idx="0">
                  <c:v>20.5</c:v>
                </c:pt>
                <c:pt idx="1">
                  <c:v>79.5</c:v>
                </c:pt>
              </c:numCache>
            </c:numRef>
          </c:val>
        </c:ser>
        <c:dLbls>
          <c:showLegendKey val="0"/>
          <c:showVal val="1"/>
          <c:showCatName val="0"/>
          <c:showSerName val="0"/>
          <c:showPercent val="0"/>
          <c:showBubbleSize val="0"/>
        </c:dLbls>
        <c:gapWidth val="100"/>
        <c:shape val="box"/>
        <c:axId val="318326376"/>
        <c:axId val="318326768"/>
        <c:axId val="0"/>
      </c:bar3DChart>
      <c:catAx>
        <c:axId val="318326376"/>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18326768"/>
        <c:crosses val="autoZero"/>
        <c:auto val="1"/>
        <c:lblAlgn val="ctr"/>
        <c:lblOffset val="100"/>
        <c:noMultiLvlLbl val="0"/>
      </c:catAx>
      <c:valAx>
        <c:axId val="318326768"/>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18326376"/>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6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"ich selbst" 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12 - 14 Jahre</c:v>
                </c:pt>
                <c:pt idx="1">
                  <c:v>15 - 17 Jahre</c:v>
                </c:pt>
                <c:pt idx="2">
                  <c:v>18 - 21 Jahre</c:v>
                </c:pt>
              </c:strCache>
            </c:strRef>
          </c:cat>
          <c:val>
            <c:numRef>
              <c:f>Tabelle1!$B$2:$B$4</c:f>
              <c:numCache>
                <c:formatCode>General</c:formatCode>
                <c:ptCount val="3"/>
                <c:pt idx="0">
                  <c:v>4.5999999999999996</c:v>
                </c:pt>
                <c:pt idx="1">
                  <c:v>6.2</c:v>
                </c:pt>
                <c:pt idx="2">
                  <c:v>12.2</c:v>
                </c:pt>
              </c:numCache>
            </c:numRef>
          </c:val>
        </c:ser>
        <c:ser>
          <c:idx val="1"/>
          <c:order val="1"/>
          <c:tx>
            <c:strRef>
              <c:f>Tabelle1!$C$1</c:f>
              <c:strCache>
                <c:ptCount val="1"/>
                <c:pt idx="0">
                  <c:v>"ich selbst" 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12 - 14 Jahre</c:v>
                </c:pt>
                <c:pt idx="1">
                  <c:v>15 - 17 Jahre</c:v>
                </c:pt>
                <c:pt idx="2">
                  <c:v>18 - 21 Jahre</c:v>
                </c:pt>
              </c:strCache>
            </c:strRef>
          </c:cat>
          <c:val>
            <c:numRef>
              <c:f>Tabelle1!$C$2:$C$4</c:f>
              <c:numCache>
                <c:formatCode>General</c:formatCode>
                <c:ptCount val="3"/>
                <c:pt idx="0">
                  <c:v>4.3</c:v>
                </c:pt>
                <c:pt idx="1">
                  <c:v>11.3</c:v>
                </c:pt>
                <c:pt idx="2">
                  <c:v>29.7</c:v>
                </c:pt>
              </c:numCache>
            </c:numRef>
          </c:val>
        </c:ser>
        <c:dLbls>
          <c:showLegendKey val="0"/>
          <c:showVal val="1"/>
          <c:showCatName val="0"/>
          <c:showSerName val="0"/>
          <c:showPercent val="0"/>
          <c:showBubbleSize val="0"/>
        </c:dLbls>
        <c:gapWidth val="100"/>
        <c:shape val="box"/>
        <c:axId val="318327552"/>
        <c:axId val="318327944"/>
        <c:axId val="0"/>
      </c:bar3DChart>
      <c:catAx>
        <c:axId val="318327552"/>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18327944"/>
        <c:crosses val="autoZero"/>
        <c:auto val="1"/>
        <c:lblAlgn val="ctr"/>
        <c:lblOffset val="100"/>
        <c:noMultiLvlLbl val="0"/>
      </c:catAx>
      <c:valAx>
        <c:axId val="318327944"/>
        <c:scaling>
          <c:orientation val="minMax"/>
          <c:max val="40"/>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18327552"/>
        <c:crosses val="autoZero"/>
        <c:crossBetween val="between"/>
        <c:majorUnit val="1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6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ich selbst</c:v>
                </c:pt>
                <c:pt idx="1">
                  <c:v>meine Mutter/ andere Person</c:v>
                </c:pt>
              </c:strCache>
            </c:strRef>
          </c:cat>
          <c:val>
            <c:numRef>
              <c:f>Tabelle1!$B$2:$B$3</c:f>
              <c:numCache>
                <c:formatCode>General</c:formatCode>
                <c:ptCount val="2"/>
                <c:pt idx="0">
                  <c:v>54.9</c:v>
                </c:pt>
                <c:pt idx="1">
                  <c:v>45.1</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ich selbst</c:v>
                </c:pt>
                <c:pt idx="1">
                  <c:v>meine Mutter/ andere Person</c:v>
                </c:pt>
              </c:strCache>
            </c:strRef>
          </c:cat>
          <c:val>
            <c:numRef>
              <c:f>Tabelle1!$C$2:$C$3</c:f>
              <c:numCache>
                <c:formatCode>General</c:formatCode>
                <c:ptCount val="2"/>
                <c:pt idx="0">
                  <c:v>57.3</c:v>
                </c:pt>
                <c:pt idx="1">
                  <c:v>42.7</c:v>
                </c:pt>
              </c:numCache>
            </c:numRef>
          </c:val>
        </c:ser>
        <c:dLbls>
          <c:showLegendKey val="0"/>
          <c:showVal val="1"/>
          <c:showCatName val="0"/>
          <c:showSerName val="0"/>
          <c:showPercent val="0"/>
          <c:showBubbleSize val="0"/>
        </c:dLbls>
        <c:gapWidth val="100"/>
        <c:shape val="box"/>
        <c:axId val="318325592"/>
        <c:axId val="318328336"/>
        <c:axId val="0"/>
      </c:bar3DChart>
      <c:catAx>
        <c:axId val="318325592"/>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18328336"/>
        <c:crosses val="autoZero"/>
        <c:auto val="1"/>
        <c:lblAlgn val="ctr"/>
        <c:lblOffset val="100"/>
        <c:noMultiLvlLbl val="0"/>
      </c:catAx>
      <c:valAx>
        <c:axId val="318328336"/>
        <c:scaling>
          <c:orientation val="minMax"/>
          <c:max val="80"/>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18325592"/>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6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sz="18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ich selbst</c:v>
                </c:pt>
                <c:pt idx="1">
                  <c:v>meine Mutter/ andere Person</c:v>
                </c:pt>
              </c:strCache>
            </c:strRef>
          </c:cat>
          <c:val>
            <c:numRef>
              <c:f>Tabelle1!$B$2:$B$3</c:f>
              <c:numCache>
                <c:formatCode>General</c:formatCode>
                <c:ptCount val="2"/>
                <c:pt idx="0">
                  <c:v>30.5</c:v>
                </c:pt>
                <c:pt idx="1">
                  <c:v>69.5</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txPr>
              <a:bodyPr/>
              <a:lstStyle/>
              <a:p>
                <a:pPr>
                  <a:defRPr sz="18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ich selbst</c:v>
                </c:pt>
                <c:pt idx="1">
                  <c:v>meine Mutter/ andere Person</c:v>
                </c:pt>
              </c:strCache>
            </c:strRef>
          </c:cat>
          <c:val>
            <c:numRef>
              <c:f>Tabelle1!$C$2:$C$3</c:f>
              <c:numCache>
                <c:formatCode>General</c:formatCode>
                <c:ptCount val="2"/>
                <c:pt idx="0">
                  <c:v>51.3</c:v>
                </c:pt>
                <c:pt idx="1">
                  <c:v>48.7</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txPr>
              <a:bodyPr/>
              <a:lstStyle/>
              <a:p>
                <a:pPr>
                  <a:defRPr sz="18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ich selbst</c:v>
                </c:pt>
                <c:pt idx="1">
                  <c:v>meine Mutter/ andere Person</c:v>
                </c:pt>
              </c:strCache>
            </c:strRef>
          </c:cat>
          <c:val>
            <c:numRef>
              <c:f>Tabelle1!$D$2:$D$3</c:f>
              <c:numCache>
                <c:formatCode>General</c:formatCode>
                <c:ptCount val="2"/>
                <c:pt idx="0">
                  <c:v>77.5</c:v>
                </c:pt>
                <c:pt idx="1">
                  <c:v>22.5</c:v>
                </c:pt>
              </c:numCache>
            </c:numRef>
          </c:val>
        </c:ser>
        <c:dLbls>
          <c:showLegendKey val="0"/>
          <c:showVal val="1"/>
          <c:showCatName val="0"/>
          <c:showSerName val="0"/>
          <c:showPercent val="0"/>
          <c:showBubbleSize val="0"/>
        </c:dLbls>
        <c:gapWidth val="100"/>
        <c:shape val="box"/>
        <c:axId val="318329120"/>
        <c:axId val="318329512"/>
        <c:axId val="0"/>
      </c:bar3DChart>
      <c:catAx>
        <c:axId val="318329120"/>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18329512"/>
        <c:crosses val="autoZero"/>
        <c:auto val="1"/>
        <c:lblAlgn val="ctr"/>
        <c:lblOffset val="100"/>
        <c:noMultiLvlLbl val="0"/>
      </c:catAx>
      <c:valAx>
        <c:axId val="318329512"/>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18329120"/>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6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ich selbst</c:v>
                </c:pt>
                <c:pt idx="1">
                  <c:v>meine Mutter/ andere Person</c:v>
                </c:pt>
              </c:strCache>
            </c:strRef>
          </c:cat>
          <c:val>
            <c:numRef>
              <c:f>Tabelle1!$B$2:$B$3</c:f>
              <c:numCache>
                <c:formatCode>General</c:formatCode>
                <c:ptCount val="2"/>
                <c:pt idx="0">
                  <c:v>43</c:v>
                </c:pt>
                <c:pt idx="1">
                  <c:v>57</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ich selbst</c:v>
                </c:pt>
                <c:pt idx="1">
                  <c:v>meine Mutter/ andere Person</c:v>
                </c:pt>
              </c:strCache>
            </c:strRef>
          </c:cat>
          <c:val>
            <c:numRef>
              <c:f>Tabelle1!$C$2:$C$3</c:f>
              <c:numCache>
                <c:formatCode>General</c:formatCode>
                <c:ptCount val="2"/>
                <c:pt idx="0">
                  <c:v>46.5</c:v>
                </c:pt>
                <c:pt idx="1">
                  <c:v>53.5</c:v>
                </c:pt>
              </c:numCache>
            </c:numRef>
          </c:val>
        </c:ser>
        <c:dLbls>
          <c:showLegendKey val="0"/>
          <c:showVal val="1"/>
          <c:showCatName val="0"/>
          <c:showSerName val="0"/>
          <c:showPercent val="0"/>
          <c:showBubbleSize val="0"/>
        </c:dLbls>
        <c:gapWidth val="100"/>
        <c:shape val="box"/>
        <c:axId val="318330688"/>
        <c:axId val="318331080"/>
        <c:axId val="0"/>
      </c:bar3DChart>
      <c:catAx>
        <c:axId val="318330688"/>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18331080"/>
        <c:crosses val="autoZero"/>
        <c:auto val="1"/>
        <c:lblAlgn val="ctr"/>
        <c:lblOffset val="100"/>
        <c:noMultiLvlLbl val="0"/>
      </c:catAx>
      <c:valAx>
        <c:axId val="318331080"/>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18330688"/>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6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sz="18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ich selbst</c:v>
                </c:pt>
                <c:pt idx="1">
                  <c:v>meine Mutter/ andere Person</c:v>
                </c:pt>
              </c:strCache>
            </c:strRef>
          </c:cat>
          <c:val>
            <c:numRef>
              <c:f>Tabelle1!$B$2:$B$3</c:f>
              <c:numCache>
                <c:formatCode>General</c:formatCode>
                <c:ptCount val="2"/>
                <c:pt idx="0">
                  <c:v>5.0999999999999996</c:v>
                </c:pt>
                <c:pt idx="1">
                  <c:v>94.9</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txPr>
              <a:bodyPr/>
              <a:lstStyle/>
              <a:p>
                <a:pPr>
                  <a:defRPr sz="18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ich selbst</c:v>
                </c:pt>
                <c:pt idx="1">
                  <c:v>meine Mutter/ andere Person</c:v>
                </c:pt>
              </c:strCache>
            </c:strRef>
          </c:cat>
          <c:val>
            <c:numRef>
              <c:f>Tabelle1!$C$2:$C$3</c:f>
              <c:numCache>
                <c:formatCode>General</c:formatCode>
                <c:ptCount val="2"/>
                <c:pt idx="0">
                  <c:v>32.799999999999997</c:v>
                </c:pt>
                <c:pt idx="1">
                  <c:v>67.2</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txPr>
              <a:bodyPr/>
              <a:lstStyle/>
              <a:p>
                <a:pPr>
                  <a:defRPr sz="18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ich selbst</c:v>
                </c:pt>
                <c:pt idx="1">
                  <c:v>meine Mutter/ andere Person</c:v>
                </c:pt>
              </c:strCache>
            </c:strRef>
          </c:cat>
          <c:val>
            <c:numRef>
              <c:f>Tabelle1!$D$2:$D$3</c:f>
              <c:numCache>
                <c:formatCode>General</c:formatCode>
                <c:ptCount val="2"/>
                <c:pt idx="0">
                  <c:v>80.900000000000006</c:v>
                </c:pt>
                <c:pt idx="1">
                  <c:v>19.100000000000001</c:v>
                </c:pt>
              </c:numCache>
            </c:numRef>
          </c:val>
        </c:ser>
        <c:dLbls>
          <c:showLegendKey val="0"/>
          <c:showVal val="1"/>
          <c:showCatName val="0"/>
          <c:showSerName val="0"/>
          <c:showPercent val="0"/>
          <c:showBubbleSize val="0"/>
        </c:dLbls>
        <c:gapWidth val="100"/>
        <c:shape val="box"/>
        <c:axId val="318319320"/>
        <c:axId val="318319712"/>
        <c:axId val="0"/>
      </c:bar3DChart>
      <c:catAx>
        <c:axId val="318319320"/>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18319712"/>
        <c:crosses val="autoZero"/>
        <c:auto val="1"/>
        <c:lblAlgn val="ctr"/>
        <c:lblOffset val="100"/>
        <c:noMultiLvlLbl val="0"/>
      </c:catAx>
      <c:valAx>
        <c:axId val="318319712"/>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18319320"/>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6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ich selbst</c:v>
                </c:pt>
                <c:pt idx="1">
                  <c:v>meine Mutter/ andere Person</c:v>
                </c:pt>
              </c:strCache>
            </c:strRef>
          </c:cat>
          <c:val>
            <c:numRef>
              <c:f>Tabelle1!$B$2:$B$3</c:f>
              <c:numCache>
                <c:formatCode>General</c:formatCode>
                <c:ptCount val="2"/>
                <c:pt idx="0">
                  <c:v>84.6</c:v>
                </c:pt>
                <c:pt idx="1">
                  <c:v>15.4</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ich selbst</c:v>
                </c:pt>
                <c:pt idx="1">
                  <c:v>meine Mutter/ andere Person</c:v>
                </c:pt>
              </c:strCache>
            </c:strRef>
          </c:cat>
          <c:val>
            <c:numRef>
              <c:f>Tabelle1!$C$2:$C$3</c:f>
              <c:numCache>
                <c:formatCode>General</c:formatCode>
                <c:ptCount val="2"/>
                <c:pt idx="0">
                  <c:v>88</c:v>
                </c:pt>
                <c:pt idx="1">
                  <c:v>12</c:v>
                </c:pt>
              </c:numCache>
            </c:numRef>
          </c:val>
        </c:ser>
        <c:dLbls>
          <c:showLegendKey val="0"/>
          <c:showVal val="1"/>
          <c:showCatName val="0"/>
          <c:showSerName val="0"/>
          <c:showPercent val="0"/>
          <c:showBubbleSize val="0"/>
        </c:dLbls>
        <c:gapWidth val="100"/>
        <c:shape val="box"/>
        <c:axId val="318333432"/>
        <c:axId val="318333824"/>
        <c:axId val="0"/>
      </c:bar3DChart>
      <c:catAx>
        <c:axId val="318333432"/>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18333824"/>
        <c:crosses val="autoZero"/>
        <c:auto val="1"/>
        <c:lblAlgn val="ctr"/>
        <c:lblOffset val="100"/>
        <c:noMultiLvlLbl val="0"/>
      </c:catAx>
      <c:valAx>
        <c:axId val="318333824"/>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18333432"/>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6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sz="18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ich selbst</c:v>
                </c:pt>
                <c:pt idx="1">
                  <c:v>meine Mutter/ andere Person</c:v>
                </c:pt>
              </c:strCache>
            </c:strRef>
          </c:cat>
          <c:val>
            <c:numRef>
              <c:f>Tabelle1!$B$2:$B$3</c:f>
              <c:numCache>
                <c:formatCode>General</c:formatCode>
                <c:ptCount val="2"/>
                <c:pt idx="0">
                  <c:v>62.6</c:v>
                </c:pt>
                <c:pt idx="1">
                  <c:v>37.4</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txPr>
              <a:bodyPr/>
              <a:lstStyle/>
              <a:p>
                <a:pPr>
                  <a:defRPr sz="18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ich selbst</c:v>
                </c:pt>
                <c:pt idx="1">
                  <c:v>meine Mutter/ andere Person</c:v>
                </c:pt>
              </c:strCache>
            </c:strRef>
          </c:cat>
          <c:val>
            <c:numRef>
              <c:f>Tabelle1!$C$2:$C$3</c:f>
              <c:numCache>
                <c:formatCode>General</c:formatCode>
                <c:ptCount val="2"/>
                <c:pt idx="0">
                  <c:v>92.7</c:v>
                </c:pt>
                <c:pt idx="1">
                  <c:v>7.3</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txPr>
              <a:bodyPr/>
              <a:lstStyle/>
              <a:p>
                <a:pPr>
                  <a:defRPr sz="18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ich selbst</c:v>
                </c:pt>
                <c:pt idx="1">
                  <c:v>meine Mutter/ andere Person</c:v>
                </c:pt>
              </c:strCache>
            </c:strRef>
          </c:cat>
          <c:val>
            <c:numRef>
              <c:f>Tabelle1!$D$2:$D$3</c:f>
              <c:numCache>
                <c:formatCode>General</c:formatCode>
                <c:ptCount val="2"/>
                <c:pt idx="0">
                  <c:v>98.4</c:v>
                </c:pt>
                <c:pt idx="1">
                  <c:v>1.6</c:v>
                </c:pt>
              </c:numCache>
            </c:numRef>
          </c:val>
        </c:ser>
        <c:dLbls>
          <c:showLegendKey val="0"/>
          <c:showVal val="1"/>
          <c:showCatName val="0"/>
          <c:showSerName val="0"/>
          <c:showPercent val="0"/>
          <c:showBubbleSize val="0"/>
        </c:dLbls>
        <c:gapWidth val="100"/>
        <c:shape val="box"/>
        <c:axId val="318336568"/>
        <c:axId val="318336960"/>
        <c:axId val="0"/>
      </c:bar3DChart>
      <c:catAx>
        <c:axId val="318336568"/>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18336960"/>
        <c:crosses val="autoZero"/>
        <c:auto val="1"/>
        <c:lblAlgn val="ctr"/>
        <c:lblOffset val="100"/>
        <c:noMultiLvlLbl val="0"/>
      </c:catAx>
      <c:valAx>
        <c:axId val="318336960"/>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18336568"/>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10"/>
    </c:view3D>
    <c:floor>
      <c:thickness val="0"/>
    </c:floor>
    <c:sideWall>
      <c:thickness val="0"/>
    </c:sideWall>
    <c:backWall>
      <c:thickness val="0"/>
    </c:backWall>
    <c:plotArea>
      <c:layout>
        <c:manualLayout>
          <c:layoutTarget val="inner"/>
          <c:xMode val="edge"/>
          <c:yMode val="edge"/>
          <c:x val="7.459909191876217E-2"/>
          <c:y val="8.6419047121125955E-2"/>
          <c:w val="0.845448553131247"/>
          <c:h val="0.82437000464000731"/>
        </c:manualLayout>
      </c:layout>
      <c:pie3DChart>
        <c:varyColors val="1"/>
        <c:ser>
          <c:idx val="0"/>
          <c:order val="0"/>
          <c:tx>
            <c:strRef>
              <c:f>Tabelle1!$B$1</c:f>
              <c:strCache>
                <c:ptCount val="1"/>
                <c:pt idx="0">
                  <c:v>Anzahl</c:v>
                </c:pt>
              </c:strCache>
            </c:strRef>
          </c:tx>
          <c:dPt>
            <c:idx val="0"/>
            <c:bubble3D val="0"/>
            <c:spPr>
              <a:solidFill>
                <a:srgbClr val="00B050"/>
              </a:solidFill>
            </c:spPr>
          </c:dPt>
          <c:dPt>
            <c:idx val="1"/>
            <c:bubble3D val="0"/>
            <c:spPr>
              <a:solidFill>
                <a:srgbClr val="FF0000"/>
              </a:solidFill>
            </c:spPr>
          </c:dPt>
          <c:dPt>
            <c:idx val="2"/>
            <c:bubble3D val="0"/>
            <c:spPr>
              <a:solidFill>
                <a:schemeClr val="bg1">
                  <a:lumMod val="75000"/>
                </a:schemeClr>
              </a:solidFill>
            </c:spPr>
          </c:dPt>
          <c:dLbls>
            <c:dLbl>
              <c:idx val="0"/>
              <c:layout>
                <c:manualLayout>
                  <c:x val="-3.5733252675597633E-2"/>
                  <c:y val="-5.7256971447616933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1"/>
              <c:layout>
                <c:manualLayout>
                  <c:x val="-0.13696785531315248"/>
                  <c:y val="-1.3625430507721364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2"/>
              <c:layout>
                <c:manualLayout>
                  <c:x val="6.9977619823045387E-2"/>
                  <c:y val="-4.2328630152205324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25649019269930262"/>
                      <c:h val="0.24312520831018772"/>
                    </c:manualLayout>
                  </c15:layout>
                </c:ext>
              </c:extLst>
            </c:dLbl>
            <c:numFmt formatCode="0.0%" sourceLinked="0"/>
            <c:spPr>
              <a:noFill/>
              <a:ln>
                <a:noFill/>
              </a:ln>
              <a:effectLst/>
            </c:spPr>
            <c:txPr>
              <a:bodyPr/>
              <a:lstStyle/>
              <a:p>
                <a:pPr>
                  <a:defRPr sz="1800"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Tabelle1!$A$2:$A$4</c:f>
              <c:strCache>
                <c:ptCount val="3"/>
                <c:pt idx="0">
                  <c:v>ja</c:v>
                </c:pt>
                <c:pt idx="1">
                  <c:v>nein</c:v>
                </c:pt>
                <c:pt idx="2">
                  <c:v>weiß nicht</c:v>
                </c:pt>
              </c:strCache>
            </c:strRef>
          </c:cat>
          <c:val>
            <c:numRef>
              <c:f>Tabelle1!$B$2:$B$4</c:f>
              <c:numCache>
                <c:formatCode>General</c:formatCode>
                <c:ptCount val="3"/>
                <c:pt idx="0">
                  <c:v>308</c:v>
                </c:pt>
                <c:pt idx="1">
                  <c:v>615</c:v>
                </c:pt>
                <c:pt idx="2">
                  <c:v>313</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37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ich selbst</c:v>
                </c:pt>
                <c:pt idx="1">
                  <c:v>meine Mutter/ andere Person</c:v>
                </c:pt>
              </c:strCache>
            </c:strRef>
          </c:cat>
          <c:val>
            <c:numRef>
              <c:f>Tabelle1!$B$2:$B$3</c:f>
              <c:numCache>
                <c:formatCode>General</c:formatCode>
                <c:ptCount val="2"/>
                <c:pt idx="0">
                  <c:v>88.9</c:v>
                </c:pt>
                <c:pt idx="1">
                  <c:v>11.1</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ich selbst</c:v>
                </c:pt>
                <c:pt idx="1">
                  <c:v>meine Mutter/ andere Person</c:v>
                </c:pt>
              </c:strCache>
            </c:strRef>
          </c:cat>
          <c:val>
            <c:numRef>
              <c:f>Tabelle1!$C$2:$C$3</c:f>
              <c:numCache>
                <c:formatCode>General</c:formatCode>
                <c:ptCount val="2"/>
                <c:pt idx="0">
                  <c:v>92.8</c:v>
                </c:pt>
                <c:pt idx="1">
                  <c:v>7.2</c:v>
                </c:pt>
              </c:numCache>
            </c:numRef>
          </c:val>
        </c:ser>
        <c:dLbls>
          <c:showLegendKey val="0"/>
          <c:showVal val="1"/>
          <c:showCatName val="0"/>
          <c:showSerName val="0"/>
          <c:showPercent val="0"/>
          <c:showBubbleSize val="0"/>
        </c:dLbls>
        <c:gapWidth val="100"/>
        <c:shape val="box"/>
        <c:axId val="318316184"/>
        <c:axId val="318335000"/>
        <c:axId val="0"/>
      </c:bar3DChart>
      <c:catAx>
        <c:axId val="318316184"/>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18335000"/>
        <c:crosses val="autoZero"/>
        <c:auto val="1"/>
        <c:lblAlgn val="ctr"/>
        <c:lblOffset val="100"/>
        <c:noMultiLvlLbl val="0"/>
      </c:catAx>
      <c:valAx>
        <c:axId val="318335000"/>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18316184"/>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7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sz="18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ich selbst</c:v>
                </c:pt>
                <c:pt idx="1">
                  <c:v>meine Mutter/ andere Person</c:v>
                </c:pt>
              </c:strCache>
            </c:strRef>
          </c:cat>
          <c:val>
            <c:numRef>
              <c:f>Tabelle1!$B$2:$B$3</c:f>
              <c:numCache>
                <c:formatCode>General</c:formatCode>
                <c:ptCount val="2"/>
                <c:pt idx="0">
                  <c:v>79.2</c:v>
                </c:pt>
                <c:pt idx="1">
                  <c:v>20.8</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txPr>
              <a:bodyPr/>
              <a:lstStyle/>
              <a:p>
                <a:pPr>
                  <a:defRPr sz="18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ich selbst</c:v>
                </c:pt>
                <c:pt idx="1">
                  <c:v>meine Mutter/ andere Person</c:v>
                </c:pt>
              </c:strCache>
            </c:strRef>
          </c:cat>
          <c:val>
            <c:numRef>
              <c:f>Tabelle1!$C$2:$C$3</c:f>
              <c:numCache>
                <c:formatCode>General</c:formatCode>
                <c:ptCount val="2"/>
                <c:pt idx="0">
                  <c:v>93</c:v>
                </c:pt>
                <c:pt idx="1">
                  <c:v>7</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txPr>
              <a:bodyPr/>
              <a:lstStyle/>
              <a:p>
                <a:pPr>
                  <a:defRPr sz="18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ich selbst</c:v>
                </c:pt>
                <c:pt idx="1">
                  <c:v>meine Mutter/ andere Person</c:v>
                </c:pt>
              </c:strCache>
            </c:strRef>
          </c:cat>
          <c:val>
            <c:numRef>
              <c:f>Tabelle1!$D$2:$D$3</c:f>
              <c:numCache>
                <c:formatCode>General</c:formatCode>
                <c:ptCount val="2"/>
                <c:pt idx="0">
                  <c:v>97.4</c:v>
                </c:pt>
                <c:pt idx="1">
                  <c:v>2.6</c:v>
                </c:pt>
              </c:numCache>
            </c:numRef>
          </c:val>
        </c:ser>
        <c:dLbls>
          <c:showLegendKey val="0"/>
          <c:showVal val="1"/>
          <c:showCatName val="0"/>
          <c:showSerName val="0"/>
          <c:showPercent val="0"/>
          <c:showBubbleSize val="0"/>
        </c:dLbls>
        <c:gapWidth val="100"/>
        <c:shape val="box"/>
        <c:axId val="318334216"/>
        <c:axId val="318334608"/>
        <c:axId val="0"/>
      </c:bar3DChart>
      <c:catAx>
        <c:axId val="318334216"/>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18334608"/>
        <c:crosses val="autoZero"/>
        <c:auto val="1"/>
        <c:lblAlgn val="ctr"/>
        <c:lblOffset val="100"/>
        <c:noMultiLvlLbl val="0"/>
      </c:catAx>
      <c:valAx>
        <c:axId val="318334608"/>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18334216"/>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37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10"/>
    </c:view3D>
    <c:floor>
      <c:thickness val="0"/>
    </c:floor>
    <c:sideWall>
      <c:thickness val="0"/>
    </c:sideWall>
    <c:backWall>
      <c:thickness val="0"/>
    </c:backWall>
    <c:plotArea>
      <c:layout>
        <c:manualLayout>
          <c:layoutTarget val="inner"/>
          <c:xMode val="edge"/>
          <c:yMode val="edge"/>
          <c:x val="0.15208333333333332"/>
          <c:y val="0.16250000000000001"/>
          <c:w val="0.6875"/>
          <c:h val="0.66874999999999996"/>
        </c:manualLayout>
      </c:layout>
      <c:pie3DChart>
        <c:varyColors val="1"/>
        <c:ser>
          <c:idx val="0"/>
          <c:order val="0"/>
          <c:tx>
            <c:strRef>
              <c:f>Tabelle1!$B$1</c:f>
              <c:strCache>
                <c:ptCount val="1"/>
                <c:pt idx="0">
                  <c:v>Anzahl</c:v>
                </c:pt>
              </c:strCache>
            </c:strRef>
          </c:tx>
          <c:dPt>
            <c:idx val="0"/>
            <c:bubble3D val="0"/>
            <c:spPr>
              <a:solidFill>
                <a:srgbClr val="99FF99"/>
              </a:solidFill>
            </c:spPr>
          </c:dPt>
          <c:dPt>
            <c:idx val="1"/>
            <c:bubble3D val="0"/>
            <c:spPr>
              <a:solidFill>
                <a:srgbClr val="66FF66"/>
              </a:solidFill>
            </c:spPr>
          </c:dPt>
          <c:dPt>
            <c:idx val="2"/>
            <c:bubble3D val="0"/>
            <c:spPr>
              <a:solidFill>
                <a:srgbClr val="33CC33"/>
              </a:solidFill>
            </c:spPr>
          </c:dPt>
          <c:dPt>
            <c:idx val="3"/>
            <c:bubble3D val="0"/>
            <c:spPr>
              <a:solidFill>
                <a:srgbClr val="008000"/>
              </a:solidFill>
            </c:spPr>
          </c:dPt>
          <c:dLbls>
            <c:dLbl>
              <c:idx val="0"/>
              <c:layout>
                <c:manualLayout>
                  <c:x val="-4.3749999999999997E-2"/>
                  <c:y val="-9.9205216535433079E-3"/>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1"/>
              <c:layout>
                <c:manualLayout>
                  <c:x val="5.2083333333333336E-2"/>
                  <c:y val="5.3124999999999999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3"/>
              <c:layout>
                <c:manualLayout>
                  <c:x val="6.0416666666666667E-2"/>
                  <c:y val="0"/>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numFmt formatCode="0.0%" sourceLinked="0"/>
            <c:spPr>
              <a:noFill/>
              <a:ln>
                <a:noFill/>
              </a:ln>
              <a:effectLst/>
            </c:spPr>
            <c:txPr>
              <a:bodyPr/>
              <a:lstStyle/>
              <a:p>
                <a:pPr>
                  <a:defRPr sz="1800"/>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15:layout/>
              </c:ext>
            </c:extLst>
          </c:dLbls>
          <c:cat>
            <c:strRef>
              <c:f>Tabelle1!$A$2:$A$5</c:f>
              <c:strCache>
                <c:ptCount val="4"/>
                <c:pt idx="0">
                  <c:v>0-1 Aufgabe</c:v>
                </c:pt>
                <c:pt idx="1">
                  <c:v>2-3 Aufgaben</c:v>
                </c:pt>
                <c:pt idx="2">
                  <c:v>4-5 Aufgaben</c:v>
                </c:pt>
                <c:pt idx="3">
                  <c:v>6 Aufgaben</c:v>
                </c:pt>
              </c:strCache>
            </c:strRef>
          </c:cat>
          <c:val>
            <c:numRef>
              <c:f>Tabelle1!$B$2:$B$5</c:f>
              <c:numCache>
                <c:formatCode>General</c:formatCode>
                <c:ptCount val="4"/>
                <c:pt idx="0">
                  <c:v>8.1</c:v>
                </c:pt>
                <c:pt idx="1">
                  <c:v>37.6</c:v>
                </c:pt>
                <c:pt idx="2">
                  <c:v>45.6</c:v>
                </c:pt>
                <c:pt idx="3">
                  <c:v>8.6999999999999993</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37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0-1 Aufgabe</c:v>
                </c:pt>
                <c:pt idx="1">
                  <c:v>2-3 Aufgaben</c:v>
                </c:pt>
                <c:pt idx="2">
                  <c:v>4-5 Aufgaben</c:v>
                </c:pt>
                <c:pt idx="3">
                  <c:v>6 Aufgaben</c:v>
                </c:pt>
              </c:strCache>
            </c:strRef>
          </c:cat>
          <c:val>
            <c:numRef>
              <c:f>Tabelle1!$B$2:$B$5</c:f>
              <c:numCache>
                <c:formatCode>General</c:formatCode>
                <c:ptCount val="4"/>
                <c:pt idx="0">
                  <c:v>9.5</c:v>
                </c:pt>
                <c:pt idx="1">
                  <c:v>38.799999999999997</c:v>
                </c:pt>
                <c:pt idx="2">
                  <c:v>46</c:v>
                </c:pt>
                <c:pt idx="3">
                  <c:v>5.7</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0-1 Aufgabe</c:v>
                </c:pt>
                <c:pt idx="1">
                  <c:v>2-3 Aufgaben</c:v>
                </c:pt>
                <c:pt idx="2">
                  <c:v>4-5 Aufgaben</c:v>
                </c:pt>
                <c:pt idx="3">
                  <c:v>6 Aufgaben</c:v>
                </c:pt>
              </c:strCache>
            </c:strRef>
          </c:cat>
          <c:val>
            <c:numRef>
              <c:f>Tabelle1!$C$2:$C$5</c:f>
              <c:numCache>
                <c:formatCode>General</c:formatCode>
                <c:ptCount val="4"/>
                <c:pt idx="0">
                  <c:v>6.6</c:v>
                </c:pt>
                <c:pt idx="1">
                  <c:v>36.6</c:v>
                </c:pt>
                <c:pt idx="2">
                  <c:v>45.1</c:v>
                </c:pt>
                <c:pt idx="3">
                  <c:v>11.7</c:v>
                </c:pt>
              </c:numCache>
            </c:numRef>
          </c:val>
        </c:ser>
        <c:dLbls>
          <c:showLegendKey val="0"/>
          <c:showVal val="1"/>
          <c:showCatName val="0"/>
          <c:showSerName val="0"/>
          <c:showPercent val="0"/>
          <c:showBubbleSize val="0"/>
        </c:dLbls>
        <c:gapWidth val="50"/>
        <c:shape val="box"/>
        <c:axId val="318339312"/>
        <c:axId val="318339704"/>
        <c:axId val="0"/>
      </c:bar3DChart>
      <c:catAx>
        <c:axId val="318339312"/>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18339704"/>
        <c:crosses val="autoZero"/>
        <c:auto val="1"/>
        <c:lblAlgn val="ctr"/>
        <c:lblOffset val="100"/>
        <c:noMultiLvlLbl val="0"/>
      </c:catAx>
      <c:valAx>
        <c:axId val="318339704"/>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18339312"/>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7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sz="18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0-1 Aufgabe</c:v>
                </c:pt>
                <c:pt idx="1">
                  <c:v>2-3 Aufgaben</c:v>
                </c:pt>
                <c:pt idx="2">
                  <c:v>4-5 Aufgaben</c:v>
                </c:pt>
                <c:pt idx="3">
                  <c:v>6 Aufgaben</c:v>
                </c:pt>
              </c:strCache>
            </c:strRef>
          </c:cat>
          <c:val>
            <c:numRef>
              <c:f>Tabelle1!$B$2:$B$5</c:f>
              <c:numCache>
                <c:formatCode>General</c:formatCode>
                <c:ptCount val="4"/>
                <c:pt idx="0">
                  <c:v>23.2</c:v>
                </c:pt>
                <c:pt idx="1">
                  <c:v>62.5</c:v>
                </c:pt>
                <c:pt idx="2">
                  <c:v>14.3</c:v>
                </c:pt>
                <c:pt idx="3">
                  <c:v>0</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txPr>
              <a:bodyPr/>
              <a:lstStyle/>
              <a:p>
                <a:pPr>
                  <a:defRPr sz="18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0-1 Aufgabe</c:v>
                </c:pt>
                <c:pt idx="1">
                  <c:v>2-3 Aufgaben</c:v>
                </c:pt>
                <c:pt idx="2">
                  <c:v>4-5 Aufgaben</c:v>
                </c:pt>
                <c:pt idx="3">
                  <c:v>6 Aufgaben</c:v>
                </c:pt>
              </c:strCache>
            </c:strRef>
          </c:cat>
          <c:val>
            <c:numRef>
              <c:f>Tabelle1!$C$2:$C$5</c:f>
              <c:numCache>
                <c:formatCode>General</c:formatCode>
                <c:ptCount val="4"/>
                <c:pt idx="0">
                  <c:v>4.2</c:v>
                </c:pt>
                <c:pt idx="1">
                  <c:v>47.3</c:v>
                </c:pt>
                <c:pt idx="2">
                  <c:v>43.9</c:v>
                </c:pt>
                <c:pt idx="3">
                  <c:v>4.5</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txPr>
              <a:bodyPr/>
              <a:lstStyle/>
              <a:p>
                <a:pPr>
                  <a:defRPr sz="18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0-1 Aufgabe</c:v>
                </c:pt>
                <c:pt idx="1">
                  <c:v>2-3 Aufgaben</c:v>
                </c:pt>
                <c:pt idx="2">
                  <c:v>4-5 Aufgaben</c:v>
                </c:pt>
                <c:pt idx="3">
                  <c:v>6 Aufgaben</c:v>
                </c:pt>
              </c:strCache>
            </c:strRef>
          </c:cat>
          <c:val>
            <c:numRef>
              <c:f>Tabelle1!$D$2:$D$5</c:f>
              <c:numCache>
                <c:formatCode>General</c:formatCode>
                <c:ptCount val="4"/>
                <c:pt idx="0">
                  <c:v>0.2</c:v>
                </c:pt>
                <c:pt idx="1">
                  <c:v>13.2</c:v>
                </c:pt>
                <c:pt idx="2">
                  <c:v>68.8</c:v>
                </c:pt>
                <c:pt idx="3">
                  <c:v>17.8</c:v>
                </c:pt>
              </c:numCache>
            </c:numRef>
          </c:val>
        </c:ser>
        <c:dLbls>
          <c:showLegendKey val="0"/>
          <c:showVal val="1"/>
          <c:showCatName val="0"/>
          <c:showSerName val="0"/>
          <c:showPercent val="0"/>
          <c:showBubbleSize val="0"/>
        </c:dLbls>
        <c:gapWidth val="50"/>
        <c:shape val="box"/>
        <c:axId val="318325984"/>
        <c:axId val="318332648"/>
        <c:axId val="0"/>
      </c:bar3DChart>
      <c:catAx>
        <c:axId val="318325984"/>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18332648"/>
        <c:crosses val="autoZero"/>
        <c:auto val="1"/>
        <c:lblAlgn val="ctr"/>
        <c:lblOffset val="100"/>
        <c:noMultiLvlLbl val="0"/>
      </c:catAx>
      <c:valAx>
        <c:axId val="318332648"/>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18325984"/>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7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10"/>
    </c:view3D>
    <c:floor>
      <c:thickness val="0"/>
    </c:floor>
    <c:sideWall>
      <c:thickness val="0"/>
    </c:sideWall>
    <c:backWall>
      <c:thickness val="0"/>
    </c:backWall>
    <c:plotArea>
      <c:layout>
        <c:manualLayout>
          <c:layoutTarget val="inner"/>
          <c:xMode val="edge"/>
          <c:yMode val="edge"/>
          <c:x val="0.15208333333333332"/>
          <c:y val="0.16250000000000001"/>
          <c:w val="0.6875"/>
          <c:h val="0.66874999999999996"/>
        </c:manualLayout>
      </c:layout>
      <c:pie3DChart>
        <c:varyColors val="1"/>
        <c:ser>
          <c:idx val="0"/>
          <c:order val="0"/>
          <c:tx>
            <c:strRef>
              <c:f>Tabelle1!$B$1</c:f>
              <c:strCache>
                <c:ptCount val="1"/>
                <c:pt idx="0">
                  <c:v>Anzahl</c:v>
                </c:pt>
              </c:strCache>
            </c:strRef>
          </c:tx>
          <c:spPr>
            <a:solidFill>
              <a:srgbClr val="FF0000"/>
            </a:solidFill>
          </c:spPr>
          <c:dPt>
            <c:idx val="0"/>
            <c:bubble3D val="0"/>
            <c:spPr>
              <a:solidFill>
                <a:schemeClr val="accent4">
                  <a:lumMod val="75000"/>
                </a:schemeClr>
              </a:solidFill>
            </c:spPr>
          </c:dPt>
          <c:dPt>
            <c:idx val="1"/>
            <c:bubble3D val="0"/>
            <c:spPr>
              <a:solidFill>
                <a:srgbClr val="FF99FF"/>
              </a:solidFill>
            </c:spPr>
          </c:dPt>
          <c:dPt>
            <c:idx val="2"/>
            <c:bubble3D val="0"/>
            <c:spPr>
              <a:solidFill>
                <a:schemeClr val="tx2">
                  <a:lumMod val="60000"/>
                  <a:lumOff val="40000"/>
                </a:schemeClr>
              </a:solidFill>
            </c:spPr>
          </c:dPt>
          <c:dLbls>
            <c:dLbl>
              <c:idx val="0"/>
              <c:layout>
                <c:manualLayout>
                  <c:x val="-6.6666666666666666E-2"/>
                  <c:y val="0"/>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1"/>
              <c:layout>
                <c:manualLayout>
                  <c:x val="-2.0833333333333333E-3"/>
                  <c:y val="0.19062499999999999"/>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numFmt formatCode="0.0%" sourceLinked="0"/>
            <c:spPr>
              <a:noFill/>
              <a:ln>
                <a:noFill/>
              </a:ln>
              <a:effectLst/>
            </c:spPr>
            <c:txPr>
              <a:bodyPr/>
              <a:lstStyle/>
              <a:p>
                <a:pPr>
                  <a:defRPr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Tabelle1!$A$2:$A$3</c:f>
              <c:strCache>
                <c:ptCount val="2"/>
                <c:pt idx="0">
                  <c:v>ja</c:v>
                </c:pt>
                <c:pt idx="1">
                  <c:v>nein</c:v>
                </c:pt>
              </c:strCache>
            </c:strRef>
          </c:cat>
          <c:val>
            <c:numRef>
              <c:f>Tabelle1!$B$2:$B$3</c:f>
              <c:numCache>
                <c:formatCode>General</c:formatCode>
                <c:ptCount val="2"/>
                <c:pt idx="0">
                  <c:v>11.6</c:v>
                </c:pt>
                <c:pt idx="1">
                  <c:v>88.4</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37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10"/>
      <c:depthPercent val="100"/>
      <c:rAngAx val="0"/>
      <c:perspective val="10"/>
    </c:view3D>
    <c:floor>
      <c:thickness val="0"/>
    </c:floor>
    <c:sideWall>
      <c:thickness val="0"/>
    </c:sideWall>
    <c:backWall>
      <c:thickness val="0"/>
    </c:backWall>
    <c:plotArea>
      <c:layout>
        <c:manualLayout>
          <c:layoutTarget val="inner"/>
          <c:xMode val="edge"/>
          <c:yMode val="edge"/>
          <c:x val="4.9791686875800413E-2"/>
          <c:y val="6.0748592036782248E-2"/>
          <c:w val="0.88318846375680826"/>
          <c:h val="0.8586861075265142"/>
        </c:manualLayout>
      </c:layout>
      <c:pie3DChart>
        <c:varyColors val="1"/>
        <c:ser>
          <c:idx val="0"/>
          <c:order val="0"/>
          <c:tx>
            <c:strRef>
              <c:f>Tabelle1!$B$1</c:f>
              <c:strCache>
                <c:ptCount val="1"/>
                <c:pt idx="0">
                  <c:v>Anzahl</c:v>
                </c:pt>
              </c:strCache>
            </c:strRef>
          </c:tx>
          <c:spPr>
            <a:solidFill>
              <a:srgbClr val="FF0000"/>
            </a:solidFill>
          </c:spPr>
          <c:dPt>
            <c:idx val="0"/>
            <c:bubble3D val="0"/>
            <c:explosion val="23"/>
            <c:spPr>
              <a:solidFill>
                <a:schemeClr val="accent4">
                  <a:lumMod val="75000"/>
                </a:schemeClr>
              </a:solidFill>
            </c:spPr>
          </c:dPt>
          <c:dPt>
            <c:idx val="1"/>
            <c:bubble3D val="0"/>
            <c:spPr>
              <a:solidFill>
                <a:srgbClr val="FF99FF"/>
              </a:solidFill>
            </c:spPr>
          </c:dPt>
          <c:dPt>
            <c:idx val="2"/>
            <c:bubble3D val="0"/>
            <c:spPr>
              <a:solidFill>
                <a:schemeClr val="tx2">
                  <a:lumMod val="60000"/>
                  <a:lumOff val="40000"/>
                </a:schemeClr>
              </a:solidFill>
            </c:spPr>
          </c:dPt>
          <c:dLbls>
            <c:dLbl>
              <c:idx val="0"/>
              <c:layout>
                <c:manualLayout>
                  <c:x val="-1.3296880433484606E-2"/>
                  <c:y val="4.7484040234845704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1"/>
              <c:layout>
                <c:manualLayout>
                  <c:x val="1.125909936310149E-2"/>
                  <c:y val="-1.9661811080820071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numFmt formatCode="0.0%" sourceLinked="0"/>
            <c:spPr>
              <a:noFill/>
              <a:ln>
                <a:noFill/>
              </a:ln>
              <a:effectLst/>
            </c:spPr>
            <c:txPr>
              <a:bodyPr/>
              <a:lstStyle/>
              <a:p>
                <a:pPr>
                  <a:defRPr sz="1200"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Tabelle1!$A$2:$A$3</c:f>
              <c:strCache>
                <c:ptCount val="2"/>
                <c:pt idx="0">
                  <c:v>ja</c:v>
                </c:pt>
                <c:pt idx="1">
                  <c:v>nein</c:v>
                </c:pt>
              </c:strCache>
            </c:strRef>
          </c:cat>
          <c:val>
            <c:numRef>
              <c:f>Tabelle1!$B$2:$B$3</c:f>
              <c:numCache>
                <c:formatCode>General</c:formatCode>
                <c:ptCount val="2"/>
                <c:pt idx="0">
                  <c:v>11.6</c:v>
                </c:pt>
                <c:pt idx="1">
                  <c:v>88.4</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37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ja</c:v>
                </c:pt>
                <c:pt idx="1">
                  <c:v>nein</c:v>
                </c:pt>
              </c:strCache>
            </c:strRef>
          </c:cat>
          <c:val>
            <c:numRef>
              <c:f>Tabelle1!$B$2:$B$3</c:f>
              <c:numCache>
                <c:formatCode>General</c:formatCode>
                <c:ptCount val="2"/>
                <c:pt idx="0">
                  <c:v>9.8000000000000007</c:v>
                </c:pt>
                <c:pt idx="1">
                  <c:v>90.2</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ja</c:v>
                </c:pt>
                <c:pt idx="1">
                  <c:v>nein</c:v>
                </c:pt>
              </c:strCache>
            </c:strRef>
          </c:cat>
          <c:val>
            <c:numRef>
              <c:f>Tabelle1!$C$2:$C$3</c:f>
              <c:numCache>
                <c:formatCode>General</c:formatCode>
                <c:ptCount val="2"/>
                <c:pt idx="0">
                  <c:v>13.5</c:v>
                </c:pt>
                <c:pt idx="1">
                  <c:v>86.5</c:v>
                </c:pt>
              </c:numCache>
            </c:numRef>
          </c:val>
        </c:ser>
        <c:dLbls>
          <c:showLegendKey val="0"/>
          <c:showVal val="1"/>
          <c:showCatName val="0"/>
          <c:showSerName val="0"/>
          <c:showPercent val="0"/>
          <c:showBubbleSize val="0"/>
        </c:dLbls>
        <c:gapWidth val="100"/>
        <c:shape val="box"/>
        <c:axId val="405145104"/>
        <c:axId val="405144712"/>
        <c:axId val="0"/>
      </c:bar3DChart>
      <c:catAx>
        <c:axId val="405145104"/>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405144712"/>
        <c:crosses val="autoZero"/>
        <c:auto val="1"/>
        <c:lblAlgn val="ctr"/>
        <c:lblOffset val="100"/>
        <c:noMultiLvlLbl val="0"/>
      </c:catAx>
      <c:valAx>
        <c:axId val="405144712"/>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405145104"/>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37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10"/>
      <c:depthPercent val="100"/>
      <c:rAngAx val="0"/>
      <c:perspective val="10"/>
    </c:view3D>
    <c:floor>
      <c:thickness val="0"/>
    </c:floor>
    <c:sideWall>
      <c:thickness val="0"/>
    </c:sideWall>
    <c:backWall>
      <c:thickness val="0"/>
    </c:backWall>
    <c:plotArea>
      <c:layout>
        <c:manualLayout>
          <c:layoutTarget val="inner"/>
          <c:xMode val="edge"/>
          <c:yMode val="edge"/>
          <c:x val="4.9791686875800413E-2"/>
          <c:y val="6.0748592036782248E-2"/>
          <c:w val="0.88318846375680826"/>
          <c:h val="0.8586861075265142"/>
        </c:manualLayout>
      </c:layout>
      <c:pie3DChart>
        <c:varyColors val="1"/>
        <c:ser>
          <c:idx val="0"/>
          <c:order val="0"/>
          <c:tx>
            <c:strRef>
              <c:f>Tabelle1!$B$1</c:f>
              <c:strCache>
                <c:ptCount val="1"/>
                <c:pt idx="0">
                  <c:v>Anzahl</c:v>
                </c:pt>
              </c:strCache>
            </c:strRef>
          </c:tx>
          <c:spPr>
            <a:solidFill>
              <a:srgbClr val="FF0000"/>
            </a:solidFill>
          </c:spPr>
          <c:dPt>
            <c:idx val="0"/>
            <c:bubble3D val="0"/>
            <c:explosion val="23"/>
            <c:spPr>
              <a:solidFill>
                <a:schemeClr val="accent4">
                  <a:lumMod val="75000"/>
                </a:schemeClr>
              </a:solidFill>
            </c:spPr>
          </c:dPt>
          <c:dPt>
            <c:idx val="1"/>
            <c:bubble3D val="0"/>
            <c:spPr>
              <a:solidFill>
                <a:srgbClr val="FF99FF"/>
              </a:solidFill>
            </c:spPr>
          </c:dPt>
          <c:dPt>
            <c:idx val="2"/>
            <c:bubble3D val="0"/>
            <c:spPr>
              <a:solidFill>
                <a:schemeClr val="tx2">
                  <a:lumMod val="60000"/>
                  <a:lumOff val="40000"/>
                </a:schemeClr>
              </a:solidFill>
            </c:spPr>
          </c:dPt>
          <c:dLbls>
            <c:dLbl>
              <c:idx val="0"/>
              <c:layout>
                <c:manualLayout>
                  <c:x val="-1.3296880433484606E-2"/>
                  <c:y val="4.7484040234845704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1"/>
              <c:layout>
                <c:manualLayout>
                  <c:x val="1.125909936310149E-2"/>
                  <c:y val="-1.9661811080820071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numFmt formatCode="0.0%" sourceLinked="0"/>
            <c:spPr>
              <a:noFill/>
              <a:ln>
                <a:noFill/>
              </a:ln>
              <a:effectLst/>
            </c:spPr>
            <c:txPr>
              <a:bodyPr/>
              <a:lstStyle/>
              <a:p>
                <a:pPr>
                  <a:defRPr sz="1200"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Tabelle1!$A$2:$A$3</c:f>
              <c:strCache>
                <c:ptCount val="2"/>
                <c:pt idx="0">
                  <c:v>ja</c:v>
                </c:pt>
                <c:pt idx="1">
                  <c:v>nein</c:v>
                </c:pt>
              </c:strCache>
            </c:strRef>
          </c:cat>
          <c:val>
            <c:numRef>
              <c:f>Tabelle1!$B$2:$B$3</c:f>
              <c:numCache>
                <c:formatCode>General</c:formatCode>
                <c:ptCount val="2"/>
                <c:pt idx="0">
                  <c:v>11.6</c:v>
                </c:pt>
                <c:pt idx="1">
                  <c:v>88.4</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37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sz="18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ja</c:v>
                </c:pt>
                <c:pt idx="1">
                  <c:v>nein</c:v>
                </c:pt>
              </c:strCache>
            </c:strRef>
          </c:cat>
          <c:val>
            <c:numRef>
              <c:f>Tabelle1!$B$2:$B$3</c:f>
              <c:numCache>
                <c:formatCode>General</c:formatCode>
                <c:ptCount val="2"/>
                <c:pt idx="0">
                  <c:v>0.8</c:v>
                </c:pt>
                <c:pt idx="1">
                  <c:v>99.2</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txPr>
              <a:bodyPr/>
              <a:lstStyle/>
              <a:p>
                <a:pPr>
                  <a:defRPr sz="18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ja</c:v>
                </c:pt>
                <c:pt idx="1">
                  <c:v>nein</c:v>
                </c:pt>
              </c:strCache>
            </c:strRef>
          </c:cat>
          <c:val>
            <c:numRef>
              <c:f>Tabelle1!$C$2:$C$3</c:f>
              <c:numCache>
                <c:formatCode>General</c:formatCode>
                <c:ptCount val="2"/>
                <c:pt idx="0">
                  <c:v>2</c:v>
                </c:pt>
                <c:pt idx="1">
                  <c:v>98</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txPr>
              <a:bodyPr/>
              <a:lstStyle/>
              <a:p>
                <a:pPr>
                  <a:defRPr sz="18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ja</c:v>
                </c:pt>
                <c:pt idx="1">
                  <c:v>nein</c:v>
                </c:pt>
              </c:strCache>
            </c:strRef>
          </c:cat>
          <c:val>
            <c:numRef>
              <c:f>Tabelle1!$D$2:$D$3</c:f>
              <c:numCache>
                <c:formatCode>General</c:formatCode>
                <c:ptCount val="2"/>
                <c:pt idx="0">
                  <c:v>25.8</c:v>
                </c:pt>
                <c:pt idx="1">
                  <c:v>74.2</c:v>
                </c:pt>
              </c:numCache>
            </c:numRef>
          </c:val>
        </c:ser>
        <c:dLbls>
          <c:showLegendKey val="0"/>
          <c:showVal val="1"/>
          <c:showCatName val="0"/>
          <c:showSerName val="0"/>
          <c:showPercent val="0"/>
          <c:showBubbleSize val="0"/>
        </c:dLbls>
        <c:gapWidth val="100"/>
        <c:shape val="box"/>
        <c:axId val="405148632"/>
        <c:axId val="405149024"/>
        <c:axId val="0"/>
      </c:bar3DChart>
      <c:catAx>
        <c:axId val="405148632"/>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405149024"/>
        <c:crosses val="autoZero"/>
        <c:auto val="1"/>
        <c:lblAlgn val="ctr"/>
        <c:lblOffset val="100"/>
        <c:noMultiLvlLbl val="0"/>
      </c:catAx>
      <c:valAx>
        <c:axId val="405149024"/>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405148632"/>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10"/>
    </c:view3D>
    <c:floor>
      <c:thickness val="0"/>
    </c:floor>
    <c:sideWall>
      <c:thickness val="0"/>
    </c:sideWall>
    <c:backWall>
      <c:thickness val="0"/>
    </c:backWall>
    <c:plotArea>
      <c:layout>
        <c:manualLayout>
          <c:layoutTarget val="inner"/>
          <c:xMode val="edge"/>
          <c:yMode val="edge"/>
          <c:x val="0.21017993515476885"/>
          <c:y val="0.22264950683489371"/>
          <c:w val="0.62213868690604857"/>
          <c:h val="0.60056269782345351"/>
        </c:manualLayout>
      </c:layout>
      <c:pie3DChart>
        <c:varyColors val="1"/>
        <c:ser>
          <c:idx val="0"/>
          <c:order val="0"/>
          <c:tx>
            <c:strRef>
              <c:f>Tabelle1!$B$1</c:f>
              <c:strCache>
                <c:ptCount val="1"/>
                <c:pt idx="0">
                  <c:v>Anzahl</c:v>
                </c:pt>
              </c:strCache>
            </c:strRef>
          </c:tx>
          <c:dPt>
            <c:idx val="0"/>
            <c:bubble3D val="0"/>
            <c:spPr>
              <a:solidFill>
                <a:srgbClr val="00B050"/>
              </a:solidFill>
            </c:spPr>
          </c:dPt>
          <c:dPt>
            <c:idx val="1"/>
            <c:bubble3D val="0"/>
            <c:spPr>
              <a:solidFill>
                <a:srgbClr val="FF0000"/>
              </a:solidFill>
            </c:spPr>
          </c:dPt>
          <c:dPt>
            <c:idx val="2"/>
            <c:bubble3D val="0"/>
            <c:spPr>
              <a:solidFill>
                <a:schemeClr val="bg1">
                  <a:lumMod val="75000"/>
                </a:schemeClr>
              </a:solidFill>
            </c:spPr>
          </c:dPt>
          <c:dLbls>
            <c:dLbl>
              <c:idx val="0"/>
              <c:layout>
                <c:manualLayout>
                  <c:x val="-8.9703197737764279E-2"/>
                  <c:y val="-0.13996801878111254"/>
                </c:manualLayout>
              </c:layout>
              <c:numFmt formatCode="0.0%" sourceLinked="0"/>
              <c:spPr/>
              <c:txPr>
                <a:bodyPr/>
                <a:lstStyle/>
                <a:p>
                  <a:pPr>
                    <a:defRPr sz="1050"/>
                  </a:pPr>
                  <a:endParaRPr lang="de-DE"/>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26422893142268278"/>
                      <c:h val="0.29639862666179362"/>
                    </c:manualLayout>
                  </c15:layout>
                </c:ext>
              </c:extLst>
            </c:dLbl>
            <c:dLbl>
              <c:idx val="1"/>
              <c:layout>
                <c:manualLayout>
                  <c:x val="0.46252810996183763"/>
                  <c:y val="-5.838449638774669E-2"/>
                </c:manualLayout>
              </c:layout>
              <c:numFmt formatCode="0.0%" sourceLinked="0"/>
              <c:spPr/>
              <c:txPr>
                <a:bodyPr/>
                <a:lstStyle/>
                <a:p>
                  <a:pPr>
                    <a:defRPr sz="1000"/>
                  </a:pPr>
                  <a:endParaRPr lang="de-DE"/>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31279314898766458"/>
                      <c:h val="0.28817652652088932"/>
                    </c:manualLayout>
                  </c15:layout>
                </c:ext>
              </c:extLst>
            </c:dLbl>
            <c:dLbl>
              <c:idx val="2"/>
              <c:layout>
                <c:manualLayout>
                  <c:x val="4.976774153843834E-2"/>
                  <c:y val="-2.9192631294243314E-2"/>
                </c:manualLayout>
              </c:layout>
              <c:numFmt formatCode="0.0%" sourceLinked="0"/>
              <c:spPr/>
              <c:txPr>
                <a:bodyPr/>
                <a:lstStyle/>
                <a:p>
                  <a:pPr>
                    <a:defRPr sz="900"/>
                  </a:pPr>
                  <a:endParaRPr lang="de-DE"/>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45264119034894967"/>
                      <c:h val="0.30106938637281333"/>
                    </c:manualLayout>
                  </c15:layout>
                </c:ext>
              </c:extLst>
            </c:dLbl>
            <c:numFmt formatCode="0.0%" sourceLinked="0"/>
            <c:spPr>
              <a:noFill/>
              <a:ln>
                <a:noFill/>
              </a:ln>
              <a:effectLst/>
            </c:spPr>
            <c:dLblPos val="outEnd"/>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Tabelle1!$A$2:$A$4</c:f>
              <c:strCache>
                <c:ptCount val="3"/>
                <c:pt idx="0">
                  <c:v>ja</c:v>
                </c:pt>
                <c:pt idx="1">
                  <c:v>nein</c:v>
                </c:pt>
                <c:pt idx="2">
                  <c:v>weiß nicht</c:v>
                </c:pt>
              </c:strCache>
            </c:strRef>
          </c:cat>
          <c:val>
            <c:numRef>
              <c:f>Tabelle1!$B$2:$B$4</c:f>
              <c:numCache>
                <c:formatCode>General</c:formatCode>
                <c:ptCount val="3"/>
                <c:pt idx="0">
                  <c:v>33.6</c:v>
                </c:pt>
                <c:pt idx="1">
                  <c:v>43.5</c:v>
                </c:pt>
                <c:pt idx="2">
                  <c:v>23</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100" b="1">
          <a:solidFill>
            <a:schemeClr val="tx2">
              <a:lumMod val="75000"/>
            </a:schemeClr>
          </a:solidFill>
        </a:defRPr>
      </a:pPr>
      <a:endParaRPr lang="de-DE"/>
    </a:p>
  </c:txPr>
  <c:externalData r:id="rId1">
    <c:autoUpdate val="0"/>
  </c:externalData>
</c:chartSpace>
</file>

<file path=ppt/charts/chart38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300"/>
      <c:depthPercent val="100"/>
      <c:rAngAx val="0"/>
      <c:perspective val="10"/>
    </c:view3D>
    <c:floor>
      <c:thickness val="0"/>
    </c:floor>
    <c:sideWall>
      <c:thickness val="0"/>
    </c:sideWall>
    <c:backWall>
      <c:thickness val="0"/>
    </c:backWall>
    <c:plotArea>
      <c:layout>
        <c:manualLayout>
          <c:layoutTarget val="inner"/>
          <c:xMode val="edge"/>
          <c:yMode val="edge"/>
          <c:x val="4.9791686875800413E-2"/>
          <c:y val="6.0748592036782248E-2"/>
          <c:w val="0.88318846375680826"/>
          <c:h val="0.8586861075265142"/>
        </c:manualLayout>
      </c:layout>
      <c:pie3DChart>
        <c:varyColors val="1"/>
        <c:ser>
          <c:idx val="0"/>
          <c:order val="0"/>
          <c:tx>
            <c:strRef>
              <c:f>Tabelle1!$B$1</c:f>
              <c:strCache>
                <c:ptCount val="1"/>
                <c:pt idx="0">
                  <c:v>Anzahl</c:v>
                </c:pt>
              </c:strCache>
            </c:strRef>
          </c:tx>
          <c:spPr>
            <a:solidFill>
              <a:srgbClr val="FF0000"/>
            </a:solidFill>
          </c:spPr>
          <c:dPt>
            <c:idx val="0"/>
            <c:bubble3D val="0"/>
            <c:spPr>
              <a:solidFill>
                <a:schemeClr val="accent4">
                  <a:lumMod val="75000"/>
                </a:schemeClr>
              </a:solidFill>
            </c:spPr>
          </c:dPt>
          <c:dPt>
            <c:idx val="1"/>
            <c:bubble3D val="0"/>
            <c:explosion val="25"/>
            <c:spPr>
              <a:solidFill>
                <a:srgbClr val="FF99FF"/>
              </a:solidFill>
            </c:spPr>
          </c:dPt>
          <c:dPt>
            <c:idx val="2"/>
            <c:bubble3D val="0"/>
            <c:spPr>
              <a:solidFill>
                <a:schemeClr val="tx2">
                  <a:lumMod val="60000"/>
                  <a:lumOff val="40000"/>
                </a:schemeClr>
              </a:solidFill>
            </c:spPr>
          </c:dPt>
          <c:dLbls>
            <c:dLbl>
              <c:idx val="0"/>
              <c:layout>
                <c:manualLayout>
                  <c:x val="-6.228821797578047E-2"/>
                  <c:y val="4.7484307299188976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1"/>
              <c:layout>
                <c:manualLayout>
                  <c:x val="5.0452341715118074E-2"/>
                  <c:y val="-1.2312868014665038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numFmt formatCode="0.0%" sourceLinked="0"/>
            <c:spPr>
              <a:noFill/>
              <a:ln>
                <a:noFill/>
              </a:ln>
              <a:effectLst/>
            </c:spPr>
            <c:txPr>
              <a:bodyPr/>
              <a:lstStyle/>
              <a:p>
                <a:pPr>
                  <a:defRPr sz="1200"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Tabelle1!$A$2:$A$3</c:f>
              <c:strCache>
                <c:ptCount val="2"/>
                <c:pt idx="0">
                  <c:v>ja</c:v>
                </c:pt>
                <c:pt idx="1">
                  <c:v>nein</c:v>
                </c:pt>
              </c:strCache>
            </c:strRef>
          </c:cat>
          <c:val>
            <c:numRef>
              <c:f>Tabelle1!$B$2:$B$3</c:f>
              <c:numCache>
                <c:formatCode>General</c:formatCode>
                <c:ptCount val="2"/>
                <c:pt idx="0">
                  <c:v>11.6</c:v>
                </c:pt>
                <c:pt idx="1">
                  <c:v>88.4</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38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22041265531965304"/>
          <c:y val="2.8116843700136378E-2"/>
          <c:w val="0.71935169246133257"/>
          <c:h val="0.86989146938584927"/>
        </c:manualLayout>
      </c:layout>
      <c:bar3DChart>
        <c:barDir val="bar"/>
        <c:grouping val="clustered"/>
        <c:varyColors val="0"/>
        <c:ser>
          <c:idx val="0"/>
          <c:order val="0"/>
          <c:tx>
            <c:strRef>
              <c:f>Tabelle1!$B$1</c:f>
              <c:strCache>
                <c:ptCount val="1"/>
                <c:pt idx="0">
                  <c:v>Spalte2</c:v>
                </c:pt>
              </c:strCache>
            </c:strRef>
          </c:tx>
          <c:spPr>
            <a:solidFill>
              <a:schemeClr val="accent4">
                <a:lumMod val="75000"/>
              </a:schemeClr>
            </a:solidFill>
          </c:spPr>
          <c:invertIfNegative val="0"/>
          <c:dLbls>
            <c:numFmt formatCode="#,##0.0" sourceLinked="0"/>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bis 17 Jahre</c:v>
                </c:pt>
                <c:pt idx="1">
                  <c:v>18 - 21 Jahre</c:v>
                </c:pt>
                <c:pt idx="2">
                  <c:v>22 - 25 Jahre</c:v>
                </c:pt>
                <c:pt idx="3">
                  <c:v>26 - 40 Jahre</c:v>
                </c:pt>
              </c:strCache>
            </c:strRef>
          </c:cat>
          <c:val>
            <c:numRef>
              <c:f>Tabelle1!$B$2:$B$5</c:f>
              <c:numCache>
                <c:formatCode>###0.0</c:formatCode>
                <c:ptCount val="4"/>
                <c:pt idx="0">
                  <c:v>4.2</c:v>
                </c:pt>
                <c:pt idx="1">
                  <c:v>65.099999999999994</c:v>
                </c:pt>
                <c:pt idx="2">
                  <c:v>29.1</c:v>
                </c:pt>
                <c:pt idx="3">
                  <c:v>1.6</c:v>
                </c:pt>
              </c:numCache>
            </c:numRef>
          </c:val>
        </c:ser>
        <c:dLbls>
          <c:showLegendKey val="0"/>
          <c:showVal val="1"/>
          <c:showCatName val="0"/>
          <c:showSerName val="0"/>
          <c:showPercent val="0"/>
          <c:showBubbleSize val="0"/>
        </c:dLbls>
        <c:gapWidth val="50"/>
        <c:shape val="box"/>
        <c:axId val="405154512"/>
        <c:axId val="405154904"/>
        <c:axId val="0"/>
      </c:bar3DChart>
      <c:catAx>
        <c:axId val="405154512"/>
        <c:scaling>
          <c:orientation val="maxMin"/>
        </c:scaling>
        <c:delete val="0"/>
        <c:axPos val="l"/>
        <c:numFmt formatCode="General" sourceLinked="1"/>
        <c:majorTickMark val="out"/>
        <c:minorTickMark val="none"/>
        <c:tickLblPos val="nextTo"/>
        <c:spPr>
          <a:ln>
            <a:solidFill>
              <a:schemeClr val="tx2">
                <a:lumMod val="75000"/>
              </a:schemeClr>
            </a:solidFill>
          </a:ln>
        </c:spPr>
        <c:txPr>
          <a:bodyPr/>
          <a:lstStyle/>
          <a:p>
            <a:pPr>
              <a:defRPr sz="1800" b="1">
                <a:solidFill>
                  <a:schemeClr val="tx2">
                    <a:lumMod val="75000"/>
                  </a:schemeClr>
                </a:solidFill>
              </a:defRPr>
            </a:pPr>
            <a:endParaRPr lang="de-DE"/>
          </a:p>
        </c:txPr>
        <c:crossAx val="405154904"/>
        <c:crosses val="autoZero"/>
        <c:auto val="1"/>
        <c:lblAlgn val="ctr"/>
        <c:lblOffset val="100"/>
        <c:noMultiLvlLbl val="0"/>
      </c:catAx>
      <c:valAx>
        <c:axId val="405154904"/>
        <c:scaling>
          <c:orientation val="minMax"/>
          <c:min val="0"/>
        </c:scaling>
        <c:delete val="0"/>
        <c:axPos val="t"/>
        <c:majorGridlines>
          <c:spPr>
            <a:ln>
              <a:solidFill>
                <a:schemeClr val="bg1">
                  <a:lumMod val="65000"/>
                </a:schemeClr>
              </a:solidFill>
            </a:ln>
          </c:spPr>
        </c:majorGridlines>
        <c:numFmt formatCode="General" sourceLinked="0"/>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405154512"/>
        <c:crosses val="autoZero"/>
        <c:crossBetween val="between"/>
        <c:majorUnit val="10"/>
      </c:valAx>
    </c:plotArea>
    <c:plotVisOnly val="1"/>
    <c:dispBlanksAs val="gap"/>
    <c:showDLblsOverMax val="0"/>
  </c:chart>
  <c:txPr>
    <a:bodyPr/>
    <a:lstStyle/>
    <a:p>
      <a:pPr>
        <a:defRPr sz="1800"/>
      </a:pPr>
      <a:endParaRPr lang="de-DE"/>
    </a:p>
  </c:txPr>
  <c:externalData r:id="rId1">
    <c:autoUpdate val="0"/>
  </c:externalData>
  <c:userShapes r:id="rId2"/>
</c:chartSpace>
</file>

<file path=ppt/charts/chart38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300"/>
      <c:depthPercent val="100"/>
      <c:rAngAx val="0"/>
      <c:perspective val="10"/>
    </c:view3D>
    <c:floor>
      <c:thickness val="0"/>
    </c:floor>
    <c:sideWall>
      <c:thickness val="0"/>
    </c:sideWall>
    <c:backWall>
      <c:thickness val="0"/>
    </c:backWall>
    <c:plotArea>
      <c:layout>
        <c:manualLayout>
          <c:layoutTarget val="inner"/>
          <c:xMode val="edge"/>
          <c:yMode val="edge"/>
          <c:x val="4.9791686875800413E-2"/>
          <c:y val="6.0748592036782248E-2"/>
          <c:w val="0.88318846375680826"/>
          <c:h val="0.8586861075265142"/>
        </c:manualLayout>
      </c:layout>
      <c:pie3DChart>
        <c:varyColors val="1"/>
        <c:ser>
          <c:idx val="0"/>
          <c:order val="0"/>
          <c:tx>
            <c:strRef>
              <c:f>Tabelle1!$B$1</c:f>
              <c:strCache>
                <c:ptCount val="1"/>
                <c:pt idx="0">
                  <c:v>Anzahl</c:v>
                </c:pt>
              </c:strCache>
            </c:strRef>
          </c:tx>
          <c:spPr>
            <a:solidFill>
              <a:srgbClr val="FF0000"/>
            </a:solidFill>
          </c:spPr>
          <c:dPt>
            <c:idx val="0"/>
            <c:bubble3D val="0"/>
            <c:spPr>
              <a:solidFill>
                <a:schemeClr val="accent4">
                  <a:lumMod val="75000"/>
                </a:schemeClr>
              </a:solidFill>
            </c:spPr>
          </c:dPt>
          <c:dPt>
            <c:idx val="1"/>
            <c:bubble3D val="0"/>
            <c:explosion val="25"/>
            <c:spPr>
              <a:solidFill>
                <a:srgbClr val="FF99FF"/>
              </a:solidFill>
            </c:spPr>
          </c:dPt>
          <c:dPt>
            <c:idx val="2"/>
            <c:bubble3D val="0"/>
            <c:spPr>
              <a:solidFill>
                <a:schemeClr val="tx2">
                  <a:lumMod val="60000"/>
                  <a:lumOff val="40000"/>
                </a:schemeClr>
              </a:solidFill>
            </c:spPr>
          </c:dPt>
          <c:dLbls>
            <c:dLbl>
              <c:idx val="0"/>
              <c:layout>
                <c:manualLayout>
                  <c:x val="-6.228821797578047E-2"/>
                  <c:y val="4.7484307299188976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1"/>
              <c:layout>
                <c:manualLayout>
                  <c:x val="5.0452341715118074E-2"/>
                  <c:y val="-1.2312868014665038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numFmt formatCode="0.0%" sourceLinked="0"/>
            <c:spPr>
              <a:noFill/>
              <a:ln>
                <a:noFill/>
              </a:ln>
              <a:effectLst/>
            </c:spPr>
            <c:txPr>
              <a:bodyPr/>
              <a:lstStyle/>
              <a:p>
                <a:pPr>
                  <a:defRPr sz="1200"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Tabelle1!$A$2:$A$3</c:f>
              <c:strCache>
                <c:ptCount val="2"/>
                <c:pt idx="0">
                  <c:v>ja</c:v>
                </c:pt>
                <c:pt idx="1">
                  <c:v>nein</c:v>
                </c:pt>
              </c:strCache>
            </c:strRef>
          </c:cat>
          <c:val>
            <c:numRef>
              <c:f>Tabelle1!$B$2:$B$3</c:f>
              <c:numCache>
                <c:formatCode>General</c:formatCode>
                <c:ptCount val="2"/>
                <c:pt idx="0">
                  <c:v>11.6</c:v>
                </c:pt>
                <c:pt idx="1">
                  <c:v>88.4</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38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bis 17 Jahre</c:v>
                </c:pt>
                <c:pt idx="1">
                  <c:v>18 - 21 Jahre</c:v>
                </c:pt>
                <c:pt idx="2">
                  <c:v>22 - 25 Jahre</c:v>
                </c:pt>
                <c:pt idx="3">
                  <c:v>26 - 40 Jahre</c:v>
                </c:pt>
              </c:strCache>
            </c:strRef>
          </c:cat>
          <c:val>
            <c:numRef>
              <c:f>Tabelle1!$B$2:$B$5</c:f>
              <c:numCache>
                <c:formatCode>General</c:formatCode>
                <c:ptCount val="4"/>
                <c:pt idx="0">
                  <c:v>2.5</c:v>
                </c:pt>
                <c:pt idx="1">
                  <c:v>60.8</c:v>
                </c:pt>
                <c:pt idx="2">
                  <c:v>34.200000000000003</c:v>
                </c:pt>
                <c:pt idx="3">
                  <c:v>2.5</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bis 17 Jahre</c:v>
                </c:pt>
                <c:pt idx="1">
                  <c:v>18 - 21 Jahre</c:v>
                </c:pt>
                <c:pt idx="2">
                  <c:v>22 - 25 Jahre</c:v>
                </c:pt>
                <c:pt idx="3">
                  <c:v>26 - 40 Jahre</c:v>
                </c:pt>
              </c:strCache>
            </c:strRef>
          </c:cat>
          <c:val>
            <c:numRef>
              <c:f>Tabelle1!$C$2:$C$5</c:f>
              <c:numCache>
                <c:formatCode>General</c:formatCode>
                <c:ptCount val="4"/>
                <c:pt idx="0">
                  <c:v>5.8</c:v>
                </c:pt>
                <c:pt idx="1">
                  <c:v>69.5</c:v>
                </c:pt>
                <c:pt idx="2">
                  <c:v>24</c:v>
                </c:pt>
                <c:pt idx="3">
                  <c:v>0.7</c:v>
                </c:pt>
              </c:numCache>
            </c:numRef>
          </c:val>
        </c:ser>
        <c:dLbls>
          <c:showLegendKey val="0"/>
          <c:showVal val="1"/>
          <c:showCatName val="0"/>
          <c:showSerName val="0"/>
          <c:showPercent val="0"/>
          <c:showBubbleSize val="0"/>
        </c:dLbls>
        <c:gapWidth val="50"/>
        <c:shape val="box"/>
        <c:axId val="405156080"/>
        <c:axId val="405156472"/>
        <c:axId val="0"/>
      </c:bar3DChart>
      <c:catAx>
        <c:axId val="405156080"/>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405156472"/>
        <c:crosses val="autoZero"/>
        <c:auto val="1"/>
        <c:lblAlgn val="ctr"/>
        <c:lblOffset val="100"/>
        <c:noMultiLvlLbl val="0"/>
      </c:catAx>
      <c:valAx>
        <c:axId val="405156472"/>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405156080"/>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38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300"/>
      <c:depthPercent val="100"/>
      <c:rAngAx val="0"/>
      <c:perspective val="10"/>
    </c:view3D>
    <c:floor>
      <c:thickness val="0"/>
    </c:floor>
    <c:sideWall>
      <c:thickness val="0"/>
    </c:sideWall>
    <c:backWall>
      <c:thickness val="0"/>
    </c:backWall>
    <c:plotArea>
      <c:layout>
        <c:manualLayout>
          <c:layoutTarget val="inner"/>
          <c:xMode val="edge"/>
          <c:yMode val="edge"/>
          <c:x val="4.9791686875800413E-2"/>
          <c:y val="6.0748592036782248E-2"/>
          <c:w val="0.88318846375680826"/>
          <c:h val="0.8586861075265142"/>
        </c:manualLayout>
      </c:layout>
      <c:pie3DChart>
        <c:varyColors val="1"/>
        <c:ser>
          <c:idx val="0"/>
          <c:order val="0"/>
          <c:tx>
            <c:strRef>
              <c:f>Tabelle1!$B$1</c:f>
              <c:strCache>
                <c:ptCount val="1"/>
                <c:pt idx="0">
                  <c:v>Anzahl</c:v>
                </c:pt>
              </c:strCache>
            </c:strRef>
          </c:tx>
          <c:spPr>
            <a:solidFill>
              <a:srgbClr val="FF0000"/>
            </a:solidFill>
          </c:spPr>
          <c:dPt>
            <c:idx val="0"/>
            <c:bubble3D val="0"/>
            <c:spPr>
              <a:solidFill>
                <a:schemeClr val="accent4">
                  <a:lumMod val="75000"/>
                </a:schemeClr>
              </a:solidFill>
            </c:spPr>
          </c:dPt>
          <c:dPt>
            <c:idx val="1"/>
            <c:bubble3D val="0"/>
            <c:explosion val="25"/>
            <c:spPr>
              <a:solidFill>
                <a:srgbClr val="FF99FF"/>
              </a:solidFill>
            </c:spPr>
          </c:dPt>
          <c:dPt>
            <c:idx val="2"/>
            <c:bubble3D val="0"/>
            <c:spPr>
              <a:solidFill>
                <a:schemeClr val="tx2">
                  <a:lumMod val="60000"/>
                  <a:lumOff val="40000"/>
                </a:schemeClr>
              </a:solidFill>
            </c:spPr>
          </c:dPt>
          <c:dLbls>
            <c:dLbl>
              <c:idx val="0"/>
              <c:layout>
                <c:manualLayout>
                  <c:x val="-6.228821797578047E-2"/>
                  <c:y val="4.7484307299188976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1"/>
              <c:layout>
                <c:manualLayout>
                  <c:x val="5.0452341715118074E-2"/>
                  <c:y val="-1.2312868014665038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numFmt formatCode="0.0%" sourceLinked="0"/>
            <c:spPr>
              <a:noFill/>
              <a:ln>
                <a:noFill/>
              </a:ln>
              <a:effectLst/>
            </c:spPr>
            <c:txPr>
              <a:bodyPr/>
              <a:lstStyle/>
              <a:p>
                <a:pPr>
                  <a:defRPr sz="1200"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Tabelle1!$A$2:$A$3</c:f>
              <c:strCache>
                <c:ptCount val="2"/>
                <c:pt idx="0">
                  <c:v>ja</c:v>
                </c:pt>
                <c:pt idx="1">
                  <c:v>nein</c:v>
                </c:pt>
              </c:strCache>
            </c:strRef>
          </c:cat>
          <c:val>
            <c:numRef>
              <c:f>Tabelle1!$B$2:$B$3</c:f>
              <c:numCache>
                <c:formatCode>General</c:formatCode>
                <c:ptCount val="2"/>
                <c:pt idx="0">
                  <c:v>11.6</c:v>
                </c:pt>
                <c:pt idx="1">
                  <c:v>88.4</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38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sz="14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bis 17 Jahre</c:v>
                </c:pt>
                <c:pt idx="1">
                  <c:v>18 - 21 Jahre</c:v>
                </c:pt>
                <c:pt idx="2">
                  <c:v>22 - 25 Jahre</c:v>
                </c:pt>
                <c:pt idx="3">
                  <c:v>26 - 40 Jahre</c:v>
                </c:pt>
              </c:strCache>
            </c:strRef>
          </c:cat>
          <c:val>
            <c:numRef>
              <c:f>Tabelle1!$B$2:$B$5</c:f>
              <c:numCache>
                <c:formatCode>General</c:formatCode>
                <c:ptCount val="4"/>
                <c:pt idx="0">
                  <c:v>8.1</c:v>
                </c:pt>
                <c:pt idx="1">
                  <c:v>73.400000000000006</c:v>
                </c:pt>
                <c:pt idx="2">
                  <c:v>17.899999999999999</c:v>
                </c:pt>
                <c:pt idx="3">
                  <c:v>0.6</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txPr>
              <a:bodyPr/>
              <a:lstStyle/>
              <a:p>
                <a:pPr>
                  <a:defRPr sz="14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bis 17 Jahre</c:v>
                </c:pt>
                <c:pt idx="1">
                  <c:v>18 - 21 Jahre</c:v>
                </c:pt>
                <c:pt idx="2">
                  <c:v>22 - 25 Jahre</c:v>
                </c:pt>
                <c:pt idx="3">
                  <c:v>26 - 40 Jahre</c:v>
                </c:pt>
              </c:strCache>
            </c:strRef>
          </c:cat>
          <c:val>
            <c:numRef>
              <c:f>Tabelle1!$C$2:$C$5</c:f>
              <c:numCache>
                <c:formatCode>General</c:formatCode>
                <c:ptCount val="4"/>
                <c:pt idx="0">
                  <c:v>4.3</c:v>
                </c:pt>
                <c:pt idx="1">
                  <c:v>73.900000000000006</c:v>
                </c:pt>
                <c:pt idx="2">
                  <c:v>20.9</c:v>
                </c:pt>
                <c:pt idx="3">
                  <c:v>0.9</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txPr>
              <a:bodyPr/>
              <a:lstStyle/>
              <a:p>
                <a:pPr>
                  <a:defRPr sz="14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bis 17 Jahre</c:v>
                </c:pt>
                <c:pt idx="1">
                  <c:v>18 - 21 Jahre</c:v>
                </c:pt>
                <c:pt idx="2">
                  <c:v>22 - 25 Jahre</c:v>
                </c:pt>
                <c:pt idx="3">
                  <c:v>26 - 40 Jahre</c:v>
                </c:pt>
              </c:strCache>
            </c:strRef>
          </c:cat>
          <c:val>
            <c:numRef>
              <c:f>Tabelle1!$D$2:$D$5</c:f>
              <c:numCache>
                <c:formatCode>General</c:formatCode>
                <c:ptCount val="4"/>
                <c:pt idx="0">
                  <c:v>0</c:v>
                </c:pt>
                <c:pt idx="1">
                  <c:v>49.4</c:v>
                </c:pt>
                <c:pt idx="2">
                  <c:v>47.2</c:v>
                </c:pt>
                <c:pt idx="3">
                  <c:v>3.4</c:v>
                </c:pt>
              </c:numCache>
            </c:numRef>
          </c:val>
        </c:ser>
        <c:dLbls>
          <c:showLegendKey val="0"/>
          <c:showVal val="1"/>
          <c:showCatName val="0"/>
          <c:showSerName val="0"/>
          <c:showPercent val="0"/>
          <c:showBubbleSize val="0"/>
        </c:dLbls>
        <c:gapWidth val="50"/>
        <c:shape val="box"/>
        <c:axId val="318331864"/>
        <c:axId val="405144320"/>
        <c:axId val="0"/>
      </c:bar3DChart>
      <c:catAx>
        <c:axId val="318331864"/>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405144320"/>
        <c:crosses val="autoZero"/>
        <c:auto val="1"/>
        <c:lblAlgn val="ctr"/>
        <c:lblOffset val="100"/>
        <c:noMultiLvlLbl val="0"/>
      </c:catAx>
      <c:valAx>
        <c:axId val="405144320"/>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18331864"/>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38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31980309802193208"/>
          <c:y val="2.8116843700136378E-2"/>
          <c:w val="0.61996116944219404"/>
          <c:h val="0.86989146938584927"/>
        </c:manualLayout>
      </c:layout>
      <c:bar3DChart>
        <c:barDir val="bar"/>
        <c:grouping val="clustered"/>
        <c:varyColors val="0"/>
        <c:ser>
          <c:idx val="0"/>
          <c:order val="0"/>
          <c:tx>
            <c:strRef>
              <c:f>Tabelle1!$B$1</c:f>
              <c:strCache>
                <c:ptCount val="1"/>
                <c:pt idx="0">
                  <c:v>Spalte2</c:v>
                </c:pt>
              </c:strCache>
            </c:strRef>
          </c:tx>
          <c:spPr>
            <a:solidFill>
              <a:srgbClr val="CC3399"/>
            </a:solidFill>
          </c:spPr>
          <c:invertIfNegative val="0"/>
          <c:dLbls>
            <c:dLbl>
              <c:idx val="0"/>
              <c:layout>
                <c:manualLayout>
                  <c:x val="1.1550661274979812E-2"/>
                  <c:y val="-4.9681490788973373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8.0009267959760509E-3"/>
                  <c:y val="2.4838789430282394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8499732625916051E-3"/>
                  <c:y val="-2.4840745394486686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Tabelle1!$A$2:$A$10</c:f>
              <c:strCache>
                <c:ptCount val="9"/>
                <c:pt idx="0">
                  <c:v>Hartz IV</c:v>
                </c:pt>
                <c:pt idx="1">
                  <c:v>Arbeitslosengeld</c:v>
                </c:pt>
                <c:pt idx="2">
                  <c:v>Freiwilligendienst</c:v>
                </c:pt>
                <c:pt idx="3">
                  <c:v>BAföG</c:v>
                </c:pt>
                <c:pt idx="4">
                  <c:v>Sonstiges</c:v>
                </c:pt>
                <c:pt idx="5">
                  <c:v>Ferienjob</c:v>
                </c:pt>
                <c:pt idx="6">
                  <c:v>Nebenjob</c:v>
                </c:pt>
                <c:pt idx="7">
                  <c:v>hauptberufliche Arbeit</c:v>
                </c:pt>
                <c:pt idx="8">
                  <c:v>Taschengeld</c:v>
                </c:pt>
              </c:strCache>
            </c:strRef>
          </c:cat>
          <c:val>
            <c:numRef>
              <c:f>Tabelle1!$B$2:$B$10</c:f>
              <c:numCache>
                <c:formatCode>###0.0</c:formatCode>
                <c:ptCount val="9"/>
                <c:pt idx="0">
                  <c:v>0.3</c:v>
                </c:pt>
                <c:pt idx="1">
                  <c:v>0.6</c:v>
                </c:pt>
                <c:pt idx="2">
                  <c:v>2.5</c:v>
                </c:pt>
                <c:pt idx="3">
                  <c:v>4.5999999999999996</c:v>
                </c:pt>
                <c:pt idx="4" formatCode="General">
                  <c:v>11.9</c:v>
                </c:pt>
                <c:pt idx="5">
                  <c:v>14.5</c:v>
                </c:pt>
                <c:pt idx="6">
                  <c:v>17.7</c:v>
                </c:pt>
                <c:pt idx="7">
                  <c:v>24.7</c:v>
                </c:pt>
                <c:pt idx="8">
                  <c:v>67.2</c:v>
                </c:pt>
              </c:numCache>
            </c:numRef>
          </c:val>
        </c:ser>
        <c:dLbls>
          <c:showLegendKey val="0"/>
          <c:showVal val="1"/>
          <c:showCatName val="0"/>
          <c:showSerName val="0"/>
          <c:showPercent val="0"/>
          <c:showBubbleSize val="0"/>
        </c:dLbls>
        <c:gapWidth val="50"/>
        <c:shape val="box"/>
        <c:axId val="405150592"/>
        <c:axId val="405150200"/>
        <c:axId val="0"/>
      </c:bar3DChart>
      <c:catAx>
        <c:axId val="405150592"/>
        <c:scaling>
          <c:orientation val="minMax"/>
        </c:scaling>
        <c:delete val="0"/>
        <c:axPos val="l"/>
        <c:numFmt formatCode="General" sourceLinked="1"/>
        <c:majorTickMark val="out"/>
        <c:minorTickMark val="none"/>
        <c:tickLblPos val="nextTo"/>
        <c:spPr>
          <a:ln>
            <a:solidFill>
              <a:schemeClr val="tx2">
                <a:lumMod val="75000"/>
              </a:schemeClr>
            </a:solidFill>
          </a:ln>
        </c:spPr>
        <c:txPr>
          <a:bodyPr/>
          <a:lstStyle/>
          <a:p>
            <a:pPr>
              <a:defRPr sz="1800" b="1">
                <a:solidFill>
                  <a:schemeClr val="tx2">
                    <a:lumMod val="75000"/>
                  </a:schemeClr>
                </a:solidFill>
              </a:defRPr>
            </a:pPr>
            <a:endParaRPr lang="de-DE"/>
          </a:p>
        </c:txPr>
        <c:crossAx val="405150200"/>
        <c:crosses val="autoZero"/>
        <c:auto val="1"/>
        <c:lblAlgn val="ctr"/>
        <c:lblOffset val="100"/>
        <c:noMultiLvlLbl val="0"/>
      </c:catAx>
      <c:valAx>
        <c:axId val="405150200"/>
        <c:scaling>
          <c:orientation val="minMax"/>
          <c:min val="0"/>
        </c:scaling>
        <c:delete val="0"/>
        <c:axPos val="b"/>
        <c:majorGridlines>
          <c:spPr>
            <a:ln>
              <a:solidFill>
                <a:schemeClr val="bg1">
                  <a:lumMod val="65000"/>
                </a:schemeClr>
              </a:solidFill>
            </a:ln>
          </c:spPr>
        </c:majorGridlines>
        <c:numFmt formatCode="General" sourceLinked="0"/>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405150592"/>
        <c:crosses val="autoZero"/>
        <c:crossBetween val="between"/>
        <c:majorUnit val="10"/>
      </c:valAx>
    </c:plotArea>
    <c:plotVisOnly val="1"/>
    <c:dispBlanksAs val="gap"/>
    <c:showDLblsOverMax val="0"/>
  </c:chart>
  <c:txPr>
    <a:bodyPr/>
    <a:lstStyle/>
    <a:p>
      <a:pPr>
        <a:defRPr sz="1800"/>
      </a:pPr>
      <a:endParaRPr lang="de-DE"/>
    </a:p>
  </c:txPr>
  <c:externalData r:id="rId1">
    <c:autoUpdate val="0"/>
  </c:externalData>
  <c:userShapes r:id="rId2"/>
</c:chartSpace>
</file>

<file path=ppt/charts/chart38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sz="14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Tabelle1!$A$2:$A$10</c:f>
              <c:strCache>
                <c:ptCount val="9"/>
                <c:pt idx="0">
                  <c:v>Taschengeld</c:v>
                </c:pt>
                <c:pt idx="1">
                  <c:v>hauptberufliche Arbeit</c:v>
                </c:pt>
                <c:pt idx="2">
                  <c:v>Nebenjob</c:v>
                </c:pt>
                <c:pt idx="3">
                  <c:v>Ferienjob</c:v>
                </c:pt>
                <c:pt idx="4">
                  <c:v>BAföG</c:v>
                </c:pt>
                <c:pt idx="5">
                  <c:v>Arbeitslosengeld</c:v>
                </c:pt>
                <c:pt idx="6">
                  <c:v>Hartz IV</c:v>
                </c:pt>
                <c:pt idx="7">
                  <c:v>Freiwilligendienst</c:v>
                </c:pt>
                <c:pt idx="8">
                  <c:v>sonstiges</c:v>
                </c:pt>
              </c:strCache>
            </c:strRef>
          </c:cat>
          <c:val>
            <c:numRef>
              <c:f>Tabelle1!$B$2:$B$10</c:f>
              <c:numCache>
                <c:formatCode>General</c:formatCode>
                <c:ptCount val="9"/>
                <c:pt idx="0">
                  <c:v>64.599999999999994</c:v>
                </c:pt>
                <c:pt idx="1">
                  <c:v>27</c:v>
                </c:pt>
                <c:pt idx="2">
                  <c:v>15.7</c:v>
                </c:pt>
                <c:pt idx="3">
                  <c:v>16.100000000000001</c:v>
                </c:pt>
                <c:pt idx="4">
                  <c:v>3.4</c:v>
                </c:pt>
                <c:pt idx="5">
                  <c:v>0.8</c:v>
                </c:pt>
                <c:pt idx="6">
                  <c:v>0.3</c:v>
                </c:pt>
                <c:pt idx="7">
                  <c:v>2.8</c:v>
                </c:pt>
                <c:pt idx="8">
                  <c:v>11.6</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txPr>
              <a:bodyPr/>
              <a:lstStyle/>
              <a:p>
                <a:pPr>
                  <a:defRPr sz="14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Tabelle1!$A$2:$A$10</c:f>
              <c:strCache>
                <c:ptCount val="9"/>
                <c:pt idx="0">
                  <c:v>Taschengeld</c:v>
                </c:pt>
                <c:pt idx="1">
                  <c:v>hauptberufliche Arbeit</c:v>
                </c:pt>
                <c:pt idx="2">
                  <c:v>Nebenjob</c:v>
                </c:pt>
                <c:pt idx="3">
                  <c:v>Ferienjob</c:v>
                </c:pt>
                <c:pt idx="4">
                  <c:v>BAföG</c:v>
                </c:pt>
                <c:pt idx="5">
                  <c:v>Arbeitslosengeld</c:v>
                </c:pt>
                <c:pt idx="6">
                  <c:v>Hartz IV</c:v>
                </c:pt>
                <c:pt idx="7">
                  <c:v>Freiwilligendienst</c:v>
                </c:pt>
                <c:pt idx="8">
                  <c:v>sonstiges</c:v>
                </c:pt>
              </c:strCache>
            </c:strRef>
          </c:cat>
          <c:val>
            <c:numRef>
              <c:f>Tabelle1!$C$2:$C$10</c:f>
              <c:numCache>
                <c:formatCode>General</c:formatCode>
                <c:ptCount val="9"/>
                <c:pt idx="0">
                  <c:v>69.8</c:v>
                </c:pt>
                <c:pt idx="1">
                  <c:v>22.4</c:v>
                </c:pt>
                <c:pt idx="2">
                  <c:v>19.7</c:v>
                </c:pt>
                <c:pt idx="3">
                  <c:v>12.9</c:v>
                </c:pt>
                <c:pt idx="4">
                  <c:v>5.6</c:v>
                </c:pt>
                <c:pt idx="5">
                  <c:v>0.3</c:v>
                </c:pt>
                <c:pt idx="6">
                  <c:v>0.3</c:v>
                </c:pt>
                <c:pt idx="7">
                  <c:v>2.2000000000000002</c:v>
                </c:pt>
                <c:pt idx="8">
                  <c:v>12.1</c:v>
                </c:pt>
              </c:numCache>
            </c:numRef>
          </c:val>
        </c:ser>
        <c:dLbls>
          <c:showLegendKey val="0"/>
          <c:showVal val="1"/>
          <c:showCatName val="0"/>
          <c:showSerName val="0"/>
          <c:showPercent val="0"/>
          <c:showBubbleSize val="0"/>
        </c:dLbls>
        <c:gapWidth val="50"/>
        <c:shape val="box"/>
        <c:axId val="405149416"/>
        <c:axId val="405148240"/>
        <c:axId val="0"/>
      </c:bar3DChart>
      <c:catAx>
        <c:axId val="405149416"/>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405148240"/>
        <c:crosses val="autoZero"/>
        <c:auto val="1"/>
        <c:lblAlgn val="ctr"/>
        <c:lblOffset val="100"/>
        <c:noMultiLvlLbl val="0"/>
      </c:catAx>
      <c:valAx>
        <c:axId val="405148240"/>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405149416"/>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8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rot="-5400000" vert="horz"/>
              <a:lstStyle/>
              <a:p>
                <a:pPr>
                  <a:defRPr sz="14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Tabelle1!$A$2:$A$10</c:f>
              <c:strCache>
                <c:ptCount val="9"/>
                <c:pt idx="0">
                  <c:v>hauptberufliche Arbeit</c:v>
                </c:pt>
                <c:pt idx="1">
                  <c:v>Taschengeld</c:v>
                </c:pt>
                <c:pt idx="2">
                  <c:v>Nebenjob</c:v>
                </c:pt>
                <c:pt idx="3">
                  <c:v>Ferienjob</c:v>
                </c:pt>
                <c:pt idx="4">
                  <c:v>BAföG</c:v>
                </c:pt>
                <c:pt idx="5">
                  <c:v>Arbeitslosengeld</c:v>
                </c:pt>
                <c:pt idx="6">
                  <c:v>Hartz IV</c:v>
                </c:pt>
                <c:pt idx="7">
                  <c:v>Freiwilligendienst</c:v>
                </c:pt>
                <c:pt idx="8">
                  <c:v>sonstiges</c:v>
                </c:pt>
              </c:strCache>
            </c:strRef>
          </c:cat>
          <c:val>
            <c:numRef>
              <c:f>Tabelle1!$B$2:$B$10</c:f>
              <c:numCache>
                <c:formatCode>General</c:formatCode>
                <c:ptCount val="9"/>
                <c:pt idx="0">
                  <c:v>2.2000000000000002</c:v>
                </c:pt>
                <c:pt idx="1">
                  <c:v>93</c:v>
                </c:pt>
                <c:pt idx="2">
                  <c:v>11.8</c:v>
                </c:pt>
                <c:pt idx="3">
                  <c:v>9.3000000000000007</c:v>
                </c:pt>
                <c:pt idx="4">
                  <c:v>3.4</c:v>
                </c:pt>
                <c:pt idx="5">
                  <c:v>0.8</c:v>
                </c:pt>
                <c:pt idx="6">
                  <c:v>0.3</c:v>
                </c:pt>
                <c:pt idx="7">
                  <c:v>4.5</c:v>
                </c:pt>
                <c:pt idx="8">
                  <c:v>11.6</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txPr>
              <a:bodyPr rot="-5400000" vert="horz"/>
              <a:lstStyle/>
              <a:p>
                <a:pPr>
                  <a:defRPr sz="14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Tabelle1!$A$2:$A$10</c:f>
              <c:strCache>
                <c:ptCount val="9"/>
                <c:pt idx="0">
                  <c:v>hauptberufliche Arbeit</c:v>
                </c:pt>
                <c:pt idx="1">
                  <c:v>Taschengeld</c:v>
                </c:pt>
                <c:pt idx="2">
                  <c:v>Nebenjob</c:v>
                </c:pt>
                <c:pt idx="3">
                  <c:v>Ferienjob</c:v>
                </c:pt>
                <c:pt idx="4">
                  <c:v>BAföG</c:v>
                </c:pt>
                <c:pt idx="5">
                  <c:v>Arbeitslosengeld</c:v>
                </c:pt>
                <c:pt idx="6">
                  <c:v>Hartz IV</c:v>
                </c:pt>
                <c:pt idx="7">
                  <c:v>Freiwilligendienst</c:v>
                </c:pt>
                <c:pt idx="8">
                  <c:v>sonstiges</c:v>
                </c:pt>
              </c:strCache>
            </c:strRef>
          </c:cat>
          <c:val>
            <c:numRef>
              <c:f>Tabelle1!$C$2:$C$10</c:f>
              <c:numCache>
                <c:formatCode>General</c:formatCode>
                <c:ptCount val="9"/>
                <c:pt idx="0">
                  <c:v>15</c:v>
                </c:pt>
                <c:pt idx="1">
                  <c:v>82.3</c:v>
                </c:pt>
                <c:pt idx="2">
                  <c:v>19.5</c:v>
                </c:pt>
                <c:pt idx="3">
                  <c:v>18.899999999999999</c:v>
                </c:pt>
                <c:pt idx="4">
                  <c:v>5.6</c:v>
                </c:pt>
                <c:pt idx="5">
                  <c:v>0.3</c:v>
                </c:pt>
                <c:pt idx="6">
                  <c:v>0.3</c:v>
                </c:pt>
                <c:pt idx="7">
                  <c:v>0.8</c:v>
                </c:pt>
                <c:pt idx="8">
                  <c:v>12.1</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txPr>
              <a:bodyPr/>
              <a:lstStyle/>
              <a:p>
                <a:pPr>
                  <a:defRPr sz="14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Tabelle1!$A$2:$A$10</c:f>
              <c:strCache>
                <c:ptCount val="9"/>
                <c:pt idx="0">
                  <c:v>hauptberufliche Arbeit</c:v>
                </c:pt>
                <c:pt idx="1">
                  <c:v>Taschengeld</c:v>
                </c:pt>
                <c:pt idx="2">
                  <c:v>Nebenjob</c:v>
                </c:pt>
                <c:pt idx="3">
                  <c:v>Ferienjob</c:v>
                </c:pt>
                <c:pt idx="4">
                  <c:v>BAföG</c:v>
                </c:pt>
                <c:pt idx="5">
                  <c:v>Arbeitslosengeld</c:v>
                </c:pt>
                <c:pt idx="6">
                  <c:v>Hartz IV</c:v>
                </c:pt>
                <c:pt idx="7">
                  <c:v>Freiwilligendienst</c:v>
                </c:pt>
                <c:pt idx="8">
                  <c:v>sonstiges</c:v>
                </c:pt>
              </c:strCache>
            </c:strRef>
          </c:cat>
          <c:val>
            <c:numRef>
              <c:f>Tabelle1!$D$2:$D$10</c:f>
              <c:numCache>
                <c:formatCode>General</c:formatCode>
                <c:ptCount val="9"/>
                <c:pt idx="0">
                  <c:v>47.4</c:v>
                </c:pt>
                <c:pt idx="1">
                  <c:v>38.200000000000003</c:v>
                </c:pt>
                <c:pt idx="2">
                  <c:v>20.7</c:v>
                </c:pt>
                <c:pt idx="3">
                  <c:v>15.1</c:v>
                </c:pt>
                <c:pt idx="4">
                  <c:v>4.5</c:v>
                </c:pt>
                <c:pt idx="5">
                  <c:v>0.6</c:v>
                </c:pt>
                <c:pt idx="6">
                  <c:v>0.3</c:v>
                </c:pt>
                <c:pt idx="7">
                  <c:v>2.2000000000000002</c:v>
                </c:pt>
                <c:pt idx="8">
                  <c:v>11.9</c:v>
                </c:pt>
              </c:numCache>
            </c:numRef>
          </c:val>
        </c:ser>
        <c:dLbls>
          <c:showLegendKey val="0"/>
          <c:showVal val="1"/>
          <c:showCatName val="0"/>
          <c:showSerName val="0"/>
          <c:showPercent val="0"/>
          <c:showBubbleSize val="0"/>
        </c:dLbls>
        <c:gapWidth val="50"/>
        <c:shape val="box"/>
        <c:axId val="405147456"/>
        <c:axId val="405147064"/>
        <c:axId val="0"/>
      </c:bar3DChart>
      <c:catAx>
        <c:axId val="405147456"/>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405147064"/>
        <c:crosses val="autoZero"/>
        <c:auto val="1"/>
        <c:lblAlgn val="ctr"/>
        <c:lblOffset val="100"/>
        <c:noMultiLvlLbl val="0"/>
      </c:catAx>
      <c:valAx>
        <c:axId val="405147064"/>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405147456"/>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8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10"/>
    </c:view3D>
    <c:floor>
      <c:thickness val="0"/>
    </c:floor>
    <c:sideWall>
      <c:thickness val="0"/>
    </c:sideWall>
    <c:backWall>
      <c:thickness val="0"/>
    </c:backWall>
    <c:plotArea>
      <c:layout>
        <c:manualLayout>
          <c:layoutTarget val="inner"/>
          <c:xMode val="edge"/>
          <c:yMode val="edge"/>
          <c:x val="0.22362937136963817"/>
          <c:y val="0.27925144467516128"/>
          <c:w val="0.58600446386460203"/>
          <c:h val="0.57187112230096504"/>
        </c:manualLayout>
      </c:layout>
      <c:pie3DChart>
        <c:varyColors val="1"/>
        <c:ser>
          <c:idx val="0"/>
          <c:order val="0"/>
          <c:tx>
            <c:strRef>
              <c:f>Tabelle1!$B$1</c:f>
              <c:strCache>
                <c:ptCount val="1"/>
                <c:pt idx="0">
                  <c:v>Anzahl</c:v>
                </c:pt>
              </c:strCache>
            </c:strRef>
          </c:tx>
          <c:dPt>
            <c:idx val="0"/>
            <c:bubble3D val="0"/>
            <c:spPr>
              <a:solidFill>
                <a:srgbClr val="008000"/>
              </a:solidFill>
            </c:spPr>
          </c:dPt>
          <c:dPt>
            <c:idx val="1"/>
            <c:bubble3D val="0"/>
            <c:spPr>
              <a:solidFill>
                <a:srgbClr val="33CC33"/>
              </a:solidFill>
            </c:spPr>
          </c:dPt>
          <c:dPt>
            <c:idx val="2"/>
            <c:bubble3D val="0"/>
            <c:spPr>
              <a:solidFill>
                <a:srgbClr val="FFFF99"/>
              </a:solidFill>
            </c:spPr>
          </c:dPt>
          <c:dPt>
            <c:idx val="3"/>
            <c:bubble3D val="0"/>
            <c:spPr>
              <a:solidFill>
                <a:srgbClr val="FF0000"/>
              </a:solidFill>
            </c:spPr>
          </c:dPt>
          <c:dLbls>
            <c:dLbl>
              <c:idx val="0"/>
              <c:layout>
                <c:manualLayout>
                  <c:x val="-1.3310889984970223E-2"/>
                  <c:y val="-9.4394832499049397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1"/>
              <c:layout>
                <c:manualLayout>
                  <c:x val="-6.8800793622511541E-2"/>
                  <c:y val="-4.7878678581879101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2"/>
              <c:layout>
                <c:manualLayout>
                  <c:x val="1.6511530165411389E-3"/>
                  <c:y val="6.2101863486216716E-4"/>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3"/>
              <c:layout>
                <c:manualLayout>
                  <c:x val="4.1596531203032007E-2"/>
                  <c:y val="-3.2292969012832691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numFmt formatCode="0.0%" sourceLinked="0"/>
            <c:spPr>
              <a:noFill/>
              <a:ln>
                <a:noFill/>
              </a:ln>
              <a:effectLst/>
            </c:spPr>
            <c:txPr>
              <a:bodyPr/>
              <a:lstStyle/>
              <a:p>
                <a:pPr>
                  <a:defRPr sz="1800"/>
                </a:pPr>
                <a:endParaRPr lang="de-DE"/>
              </a:p>
            </c:txPr>
            <c:dLblPos val="outEnd"/>
            <c:showLegendKey val="0"/>
            <c:showVal val="0"/>
            <c:showCatName val="1"/>
            <c:showSerName val="0"/>
            <c:showPercent val="1"/>
            <c:showBubbleSize val="0"/>
            <c:separator>
</c:separator>
            <c:showLeaderLines val="1"/>
            <c:extLst>
              <c:ext xmlns:c15="http://schemas.microsoft.com/office/drawing/2012/chart" uri="{CE6537A1-D6FC-4f65-9D91-7224C49458BB}"/>
            </c:extLst>
          </c:dLbls>
          <c:cat>
            <c:strRef>
              <c:f>Tabelle1!$A$2:$A$5</c:f>
              <c:strCache>
                <c:ptCount val="4"/>
                <c:pt idx="0">
                  <c:v>komme sehr gut zurecht</c:v>
                </c:pt>
                <c:pt idx="1">
                  <c:v>kann mir nicht alles leisten, komme aber ganz gut zurecht</c:v>
                </c:pt>
                <c:pt idx="2">
                  <c:v>ist manchmal schwierig, über die Runden zu kommen</c:v>
                </c:pt>
                <c:pt idx="3">
                  <c:v>es reicht hinten und vorne nicht</c:v>
                </c:pt>
              </c:strCache>
            </c:strRef>
          </c:cat>
          <c:val>
            <c:numRef>
              <c:f>Tabelle1!$B$2:$B$5</c:f>
              <c:numCache>
                <c:formatCode>General</c:formatCode>
                <c:ptCount val="4"/>
                <c:pt idx="0">
                  <c:v>38.799999999999997</c:v>
                </c:pt>
                <c:pt idx="1">
                  <c:v>49.2</c:v>
                </c:pt>
                <c:pt idx="2">
                  <c:v>9.6999999999999993</c:v>
                </c:pt>
                <c:pt idx="3">
                  <c:v>2.4</c:v>
                </c:pt>
              </c:numCache>
            </c:numRef>
          </c:val>
        </c:ser>
        <c:dLbls>
          <c:dLblPos val="outEnd"/>
          <c:showLegendKey val="0"/>
          <c:showVal val="1"/>
          <c:showCatName val="0"/>
          <c:showSerName val="0"/>
          <c:showPercent val="0"/>
          <c:showBubbleSize val="0"/>
          <c:showLeaderLines val="1"/>
        </c:dLbls>
      </c:pie3DChart>
    </c:plotArea>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15"/>
      <c:depthPercent val="60"/>
      <c:rAngAx val="1"/>
    </c:view3D>
    <c:floor>
      <c:thickness val="0"/>
    </c:floor>
    <c:sideWall>
      <c:thickness val="0"/>
    </c:sideWall>
    <c:backWall>
      <c:thickness val="0"/>
    </c:backWall>
    <c:plotArea>
      <c:layout>
        <c:manualLayout>
          <c:layoutTarget val="inner"/>
          <c:xMode val="edge"/>
          <c:yMode val="edge"/>
          <c:x val="0.16483969458848688"/>
          <c:y val="9.4779293411424895E-2"/>
          <c:w val="0.79509613384678868"/>
          <c:h val="0.88163793096171972"/>
        </c:manualLayout>
      </c:layout>
      <c:bar3DChart>
        <c:barDir val="bar"/>
        <c:grouping val="percentStacked"/>
        <c:varyColors val="0"/>
        <c:ser>
          <c:idx val="0"/>
          <c:order val="0"/>
          <c:tx>
            <c:strRef>
              <c:f>Tabelle1!$B$1</c:f>
              <c:strCache>
                <c:ptCount val="1"/>
                <c:pt idx="0">
                  <c:v>ja</c:v>
                </c:pt>
              </c:strCache>
            </c:strRef>
          </c:tx>
          <c:spPr>
            <a:solidFill>
              <a:srgbClr val="92D050"/>
            </a:solidFill>
          </c:spPr>
          <c:invertIfNegative val="0"/>
          <c:dLbls>
            <c:numFmt formatCode="#,##0.0" sourceLinked="0"/>
            <c:spPr>
              <a:noFill/>
              <a:ln>
                <a:noFill/>
              </a:ln>
              <a:effectLst/>
            </c:spPr>
            <c:txPr>
              <a:bodyPr/>
              <a:lstStyle/>
              <a:p>
                <a:pPr>
                  <a:defRPr sz="12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Tabelle1!$A$2:$A$27</c:f>
              <c:strCache>
                <c:ptCount val="26"/>
                <c:pt idx="0">
                  <c:v>Fuchsstadt</c:v>
                </c:pt>
                <c:pt idx="1">
                  <c:v>Aura a.d.Saale</c:v>
                </c:pt>
                <c:pt idx="2">
                  <c:v>Euerdorf</c:v>
                </c:pt>
                <c:pt idx="3">
                  <c:v>Riedenberg</c:v>
                </c:pt>
                <c:pt idx="4">
                  <c:v>Geroda</c:v>
                </c:pt>
                <c:pt idx="5">
                  <c:v>Rannungen</c:v>
                </c:pt>
                <c:pt idx="6">
                  <c:v>Ramsthal</c:v>
                </c:pt>
                <c:pt idx="7">
                  <c:v>Hammelburg</c:v>
                </c:pt>
                <c:pt idx="8">
                  <c:v>Nüdlingen</c:v>
                </c:pt>
                <c:pt idx="9">
                  <c:v>Wildflecken</c:v>
                </c:pt>
                <c:pt idx="10">
                  <c:v>Thundorf i.Ufr.</c:v>
                </c:pt>
                <c:pt idx="11">
                  <c:v>Bad Brückenau</c:v>
                </c:pt>
                <c:pt idx="12">
                  <c:v>Bad Kissingen</c:v>
                </c:pt>
                <c:pt idx="13">
                  <c:v>Elfershausen</c:v>
                </c:pt>
                <c:pt idx="14">
                  <c:v>Maßbach</c:v>
                </c:pt>
                <c:pt idx="15">
                  <c:v>Oerlenbach</c:v>
                </c:pt>
                <c:pt idx="16">
                  <c:v>Bad Bocklet</c:v>
                </c:pt>
                <c:pt idx="17">
                  <c:v>Burkardroth</c:v>
                </c:pt>
                <c:pt idx="18">
                  <c:v>Münnerstadt</c:v>
                </c:pt>
                <c:pt idx="19">
                  <c:v>Schondra</c:v>
                </c:pt>
                <c:pt idx="20">
                  <c:v>Zeitlofs</c:v>
                </c:pt>
                <c:pt idx="21">
                  <c:v>Wartmannsroth</c:v>
                </c:pt>
                <c:pt idx="22">
                  <c:v>Motten</c:v>
                </c:pt>
                <c:pt idx="23">
                  <c:v>Oberthulba</c:v>
                </c:pt>
                <c:pt idx="24">
                  <c:v>Oberleichtersbach</c:v>
                </c:pt>
                <c:pt idx="25">
                  <c:v>Sulzthal</c:v>
                </c:pt>
              </c:strCache>
            </c:strRef>
          </c:cat>
          <c:val>
            <c:numRef>
              <c:f>Tabelle1!$B$2:$B$27</c:f>
              <c:numCache>
                <c:formatCode>General</c:formatCode>
                <c:ptCount val="26"/>
                <c:pt idx="0">
                  <c:v>95.5</c:v>
                </c:pt>
                <c:pt idx="1">
                  <c:v>90.9</c:v>
                </c:pt>
                <c:pt idx="2">
                  <c:v>76.5</c:v>
                </c:pt>
                <c:pt idx="3">
                  <c:v>69.2</c:v>
                </c:pt>
                <c:pt idx="4">
                  <c:v>66.7</c:v>
                </c:pt>
                <c:pt idx="5">
                  <c:v>66.7</c:v>
                </c:pt>
                <c:pt idx="6">
                  <c:v>61.5</c:v>
                </c:pt>
                <c:pt idx="7">
                  <c:v>57.2</c:v>
                </c:pt>
                <c:pt idx="8">
                  <c:v>56.7</c:v>
                </c:pt>
                <c:pt idx="9">
                  <c:v>56.1</c:v>
                </c:pt>
                <c:pt idx="10">
                  <c:v>55</c:v>
                </c:pt>
                <c:pt idx="11">
                  <c:v>54.3</c:v>
                </c:pt>
                <c:pt idx="12">
                  <c:v>51.1</c:v>
                </c:pt>
                <c:pt idx="13">
                  <c:v>42</c:v>
                </c:pt>
                <c:pt idx="14">
                  <c:v>30.2</c:v>
                </c:pt>
                <c:pt idx="15">
                  <c:v>27</c:v>
                </c:pt>
                <c:pt idx="16">
                  <c:v>25</c:v>
                </c:pt>
                <c:pt idx="17">
                  <c:v>24.5</c:v>
                </c:pt>
                <c:pt idx="18">
                  <c:v>23.3</c:v>
                </c:pt>
                <c:pt idx="19">
                  <c:v>20.8</c:v>
                </c:pt>
                <c:pt idx="20">
                  <c:v>20.8</c:v>
                </c:pt>
                <c:pt idx="21">
                  <c:v>16</c:v>
                </c:pt>
                <c:pt idx="22">
                  <c:v>10.7</c:v>
                </c:pt>
                <c:pt idx="23">
                  <c:v>10.5</c:v>
                </c:pt>
                <c:pt idx="24">
                  <c:v>3.4</c:v>
                </c:pt>
                <c:pt idx="25">
                  <c:v>0</c:v>
                </c:pt>
              </c:numCache>
            </c:numRef>
          </c:val>
        </c:ser>
        <c:ser>
          <c:idx val="1"/>
          <c:order val="1"/>
          <c:tx>
            <c:strRef>
              <c:f>Tabelle1!$C$1</c:f>
              <c:strCache>
                <c:ptCount val="1"/>
                <c:pt idx="0">
                  <c:v>weiß nicht</c:v>
                </c:pt>
              </c:strCache>
            </c:strRef>
          </c:tx>
          <c:spPr>
            <a:solidFill>
              <a:schemeClr val="bg1">
                <a:lumMod val="65000"/>
              </a:schemeClr>
            </a:solidFill>
          </c:spPr>
          <c:invertIfNegative val="0"/>
          <c:dLbls>
            <c:numFmt formatCode="#,##0.0" sourceLinked="0"/>
            <c:spPr>
              <a:noFill/>
              <a:ln>
                <a:noFill/>
              </a:ln>
              <a:effectLst/>
            </c:spPr>
            <c:txPr>
              <a:bodyPr/>
              <a:lstStyle/>
              <a:p>
                <a:pPr>
                  <a:defRPr sz="1200" b="1">
                    <a:solidFill>
                      <a:schemeClr val="accent1">
                        <a:lumMod val="50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Tabelle1!$A$2:$A$27</c:f>
              <c:strCache>
                <c:ptCount val="26"/>
                <c:pt idx="0">
                  <c:v>Fuchsstadt</c:v>
                </c:pt>
                <c:pt idx="1">
                  <c:v>Aura a.d.Saale</c:v>
                </c:pt>
                <c:pt idx="2">
                  <c:v>Euerdorf</c:v>
                </c:pt>
                <c:pt idx="3">
                  <c:v>Riedenberg</c:v>
                </c:pt>
                <c:pt idx="4">
                  <c:v>Geroda</c:v>
                </c:pt>
                <c:pt idx="5">
                  <c:v>Rannungen</c:v>
                </c:pt>
                <c:pt idx="6">
                  <c:v>Ramsthal</c:v>
                </c:pt>
                <c:pt idx="7">
                  <c:v>Hammelburg</c:v>
                </c:pt>
                <c:pt idx="8">
                  <c:v>Nüdlingen</c:v>
                </c:pt>
                <c:pt idx="9">
                  <c:v>Wildflecken</c:v>
                </c:pt>
                <c:pt idx="10">
                  <c:v>Thundorf i.Ufr.</c:v>
                </c:pt>
                <c:pt idx="11">
                  <c:v>Bad Brückenau</c:v>
                </c:pt>
                <c:pt idx="12">
                  <c:v>Bad Kissingen</c:v>
                </c:pt>
                <c:pt idx="13">
                  <c:v>Elfershausen</c:v>
                </c:pt>
                <c:pt idx="14">
                  <c:v>Maßbach</c:v>
                </c:pt>
                <c:pt idx="15">
                  <c:v>Oerlenbach</c:v>
                </c:pt>
                <c:pt idx="16">
                  <c:v>Bad Bocklet</c:v>
                </c:pt>
                <c:pt idx="17">
                  <c:v>Burkardroth</c:v>
                </c:pt>
                <c:pt idx="18">
                  <c:v>Münnerstadt</c:v>
                </c:pt>
                <c:pt idx="19">
                  <c:v>Schondra</c:v>
                </c:pt>
                <c:pt idx="20">
                  <c:v>Zeitlofs</c:v>
                </c:pt>
                <c:pt idx="21">
                  <c:v>Wartmannsroth</c:v>
                </c:pt>
                <c:pt idx="22">
                  <c:v>Motten</c:v>
                </c:pt>
                <c:pt idx="23">
                  <c:v>Oberthulba</c:v>
                </c:pt>
                <c:pt idx="24">
                  <c:v>Oberleichtersbach</c:v>
                </c:pt>
                <c:pt idx="25">
                  <c:v>Sulzthal</c:v>
                </c:pt>
              </c:strCache>
            </c:strRef>
          </c:cat>
          <c:val>
            <c:numRef>
              <c:f>Tabelle1!$C$2:$C$27</c:f>
              <c:numCache>
                <c:formatCode>General</c:formatCode>
                <c:ptCount val="26"/>
                <c:pt idx="0">
                  <c:v>4.5</c:v>
                </c:pt>
                <c:pt idx="1">
                  <c:v>0</c:v>
                </c:pt>
                <c:pt idx="2">
                  <c:v>5.9</c:v>
                </c:pt>
                <c:pt idx="3">
                  <c:v>7.7</c:v>
                </c:pt>
                <c:pt idx="4">
                  <c:v>33.299999999999997</c:v>
                </c:pt>
                <c:pt idx="5">
                  <c:v>13.3</c:v>
                </c:pt>
                <c:pt idx="6">
                  <c:v>30.8</c:v>
                </c:pt>
                <c:pt idx="7">
                  <c:v>12.3</c:v>
                </c:pt>
                <c:pt idx="8">
                  <c:v>26.7</c:v>
                </c:pt>
                <c:pt idx="9">
                  <c:v>12.2</c:v>
                </c:pt>
                <c:pt idx="10">
                  <c:v>15</c:v>
                </c:pt>
                <c:pt idx="11">
                  <c:v>29.6</c:v>
                </c:pt>
                <c:pt idx="12">
                  <c:v>19.100000000000001</c:v>
                </c:pt>
                <c:pt idx="13">
                  <c:v>14</c:v>
                </c:pt>
                <c:pt idx="14">
                  <c:v>17.5</c:v>
                </c:pt>
                <c:pt idx="15">
                  <c:v>20.6</c:v>
                </c:pt>
                <c:pt idx="16">
                  <c:v>18.8</c:v>
                </c:pt>
                <c:pt idx="17">
                  <c:v>21.3</c:v>
                </c:pt>
                <c:pt idx="18">
                  <c:v>13.3</c:v>
                </c:pt>
                <c:pt idx="19">
                  <c:v>4.2</c:v>
                </c:pt>
                <c:pt idx="20">
                  <c:v>8.3000000000000007</c:v>
                </c:pt>
                <c:pt idx="21">
                  <c:v>12</c:v>
                </c:pt>
                <c:pt idx="22">
                  <c:v>3.6</c:v>
                </c:pt>
                <c:pt idx="23">
                  <c:v>9.1999999999999993</c:v>
                </c:pt>
                <c:pt idx="24">
                  <c:v>6.9</c:v>
                </c:pt>
                <c:pt idx="25">
                  <c:v>10</c:v>
                </c:pt>
              </c:numCache>
            </c:numRef>
          </c:val>
        </c:ser>
        <c:ser>
          <c:idx val="2"/>
          <c:order val="2"/>
          <c:tx>
            <c:strRef>
              <c:f>Tabelle1!$D$1</c:f>
              <c:strCache>
                <c:ptCount val="1"/>
                <c:pt idx="0">
                  <c:v>nein</c:v>
                </c:pt>
              </c:strCache>
            </c:strRef>
          </c:tx>
          <c:spPr>
            <a:solidFill>
              <a:srgbClr val="FF0000"/>
            </a:solidFill>
          </c:spPr>
          <c:invertIfNegative val="0"/>
          <c:dLbls>
            <c:numFmt formatCode="#,##0.0" sourceLinked="0"/>
            <c:spPr>
              <a:noFill/>
              <a:ln>
                <a:noFill/>
              </a:ln>
              <a:effectLst/>
            </c:spPr>
            <c:txPr>
              <a:bodyPr/>
              <a:lstStyle/>
              <a:p>
                <a:pPr>
                  <a:defRPr sz="1200" b="1">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Tabelle1!$A$2:$A$27</c:f>
              <c:strCache>
                <c:ptCount val="26"/>
                <c:pt idx="0">
                  <c:v>Fuchsstadt</c:v>
                </c:pt>
                <c:pt idx="1">
                  <c:v>Aura a.d.Saale</c:v>
                </c:pt>
                <c:pt idx="2">
                  <c:v>Euerdorf</c:v>
                </c:pt>
                <c:pt idx="3">
                  <c:v>Riedenberg</c:v>
                </c:pt>
                <c:pt idx="4">
                  <c:v>Geroda</c:v>
                </c:pt>
                <c:pt idx="5">
                  <c:v>Rannungen</c:v>
                </c:pt>
                <c:pt idx="6">
                  <c:v>Ramsthal</c:v>
                </c:pt>
                <c:pt idx="7">
                  <c:v>Hammelburg</c:v>
                </c:pt>
                <c:pt idx="8">
                  <c:v>Nüdlingen</c:v>
                </c:pt>
                <c:pt idx="9">
                  <c:v>Wildflecken</c:v>
                </c:pt>
                <c:pt idx="10">
                  <c:v>Thundorf i.Ufr.</c:v>
                </c:pt>
                <c:pt idx="11">
                  <c:v>Bad Brückenau</c:v>
                </c:pt>
                <c:pt idx="12">
                  <c:v>Bad Kissingen</c:v>
                </c:pt>
                <c:pt idx="13">
                  <c:v>Elfershausen</c:v>
                </c:pt>
                <c:pt idx="14">
                  <c:v>Maßbach</c:v>
                </c:pt>
                <c:pt idx="15">
                  <c:v>Oerlenbach</c:v>
                </c:pt>
                <c:pt idx="16">
                  <c:v>Bad Bocklet</c:v>
                </c:pt>
                <c:pt idx="17">
                  <c:v>Burkardroth</c:v>
                </c:pt>
                <c:pt idx="18">
                  <c:v>Münnerstadt</c:v>
                </c:pt>
                <c:pt idx="19">
                  <c:v>Schondra</c:v>
                </c:pt>
                <c:pt idx="20">
                  <c:v>Zeitlofs</c:v>
                </c:pt>
                <c:pt idx="21">
                  <c:v>Wartmannsroth</c:v>
                </c:pt>
                <c:pt idx="22">
                  <c:v>Motten</c:v>
                </c:pt>
                <c:pt idx="23">
                  <c:v>Oberthulba</c:v>
                </c:pt>
                <c:pt idx="24">
                  <c:v>Oberleichtersbach</c:v>
                </c:pt>
                <c:pt idx="25">
                  <c:v>Sulzthal</c:v>
                </c:pt>
              </c:strCache>
            </c:strRef>
          </c:cat>
          <c:val>
            <c:numRef>
              <c:f>Tabelle1!$D$2:$D$27</c:f>
              <c:numCache>
                <c:formatCode>General</c:formatCode>
                <c:ptCount val="26"/>
                <c:pt idx="0">
                  <c:v>0</c:v>
                </c:pt>
                <c:pt idx="1">
                  <c:v>9.1</c:v>
                </c:pt>
                <c:pt idx="2">
                  <c:v>17.600000000000001</c:v>
                </c:pt>
                <c:pt idx="3">
                  <c:v>23.1</c:v>
                </c:pt>
                <c:pt idx="4">
                  <c:v>0</c:v>
                </c:pt>
                <c:pt idx="5">
                  <c:v>20</c:v>
                </c:pt>
                <c:pt idx="6">
                  <c:v>7.7</c:v>
                </c:pt>
                <c:pt idx="7">
                  <c:v>30.4</c:v>
                </c:pt>
                <c:pt idx="8">
                  <c:v>16.7</c:v>
                </c:pt>
                <c:pt idx="9">
                  <c:v>31.7</c:v>
                </c:pt>
                <c:pt idx="10">
                  <c:v>30</c:v>
                </c:pt>
                <c:pt idx="11">
                  <c:v>16</c:v>
                </c:pt>
                <c:pt idx="12">
                  <c:v>29.8</c:v>
                </c:pt>
                <c:pt idx="13">
                  <c:v>44</c:v>
                </c:pt>
                <c:pt idx="14">
                  <c:v>52.4</c:v>
                </c:pt>
                <c:pt idx="15">
                  <c:v>52.4</c:v>
                </c:pt>
                <c:pt idx="16">
                  <c:v>56.3</c:v>
                </c:pt>
                <c:pt idx="17">
                  <c:v>54.3</c:v>
                </c:pt>
                <c:pt idx="18">
                  <c:v>63.3</c:v>
                </c:pt>
                <c:pt idx="19">
                  <c:v>75</c:v>
                </c:pt>
                <c:pt idx="20">
                  <c:v>70.8</c:v>
                </c:pt>
                <c:pt idx="21">
                  <c:v>72</c:v>
                </c:pt>
                <c:pt idx="22">
                  <c:v>85.7</c:v>
                </c:pt>
                <c:pt idx="23">
                  <c:v>80.3</c:v>
                </c:pt>
                <c:pt idx="24">
                  <c:v>89.7</c:v>
                </c:pt>
                <c:pt idx="25">
                  <c:v>90</c:v>
                </c:pt>
              </c:numCache>
            </c:numRef>
          </c:val>
        </c:ser>
        <c:dLbls>
          <c:showLegendKey val="0"/>
          <c:showVal val="0"/>
          <c:showCatName val="0"/>
          <c:showSerName val="0"/>
          <c:showPercent val="0"/>
          <c:showBubbleSize val="0"/>
        </c:dLbls>
        <c:gapWidth val="50"/>
        <c:shape val="box"/>
        <c:axId val="321664944"/>
        <c:axId val="321665336"/>
        <c:axId val="0"/>
      </c:bar3DChart>
      <c:catAx>
        <c:axId val="321664944"/>
        <c:scaling>
          <c:orientation val="maxMin"/>
        </c:scaling>
        <c:delete val="0"/>
        <c:axPos val="l"/>
        <c:numFmt formatCode="General" sourceLinked="1"/>
        <c:majorTickMark val="out"/>
        <c:minorTickMark val="none"/>
        <c:tickLblPos val="nextTo"/>
        <c:spPr>
          <a:ln>
            <a:solidFill>
              <a:schemeClr val="tx2">
                <a:lumMod val="75000"/>
              </a:schemeClr>
            </a:solidFill>
          </a:ln>
        </c:spPr>
        <c:txPr>
          <a:bodyPr/>
          <a:lstStyle/>
          <a:p>
            <a:pPr>
              <a:defRPr sz="1050" b="1">
                <a:solidFill>
                  <a:srgbClr val="17375E"/>
                </a:solidFill>
              </a:defRPr>
            </a:pPr>
            <a:endParaRPr lang="de-DE"/>
          </a:p>
        </c:txPr>
        <c:crossAx val="321665336"/>
        <c:crosses val="autoZero"/>
        <c:auto val="1"/>
        <c:lblAlgn val="ctr"/>
        <c:lblOffset val="100"/>
        <c:noMultiLvlLbl val="0"/>
      </c:catAx>
      <c:valAx>
        <c:axId val="321665336"/>
        <c:scaling>
          <c:orientation val="minMax"/>
        </c:scaling>
        <c:delete val="0"/>
        <c:axPos val="t"/>
        <c:majorGridlines>
          <c:spPr>
            <a:ln>
              <a:solidFill>
                <a:schemeClr val="bg1">
                  <a:lumMod val="65000"/>
                </a:schemeClr>
              </a:solidFill>
            </a:ln>
          </c:spPr>
        </c:majorGridlines>
        <c:numFmt formatCode="0%" sourceLinked="1"/>
        <c:majorTickMark val="out"/>
        <c:minorTickMark val="none"/>
        <c:tickLblPos val="nextTo"/>
        <c:txPr>
          <a:bodyPr/>
          <a:lstStyle/>
          <a:p>
            <a:pPr>
              <a:defRPr sz="1100" b="1">
                <a:solidFill>
                  <a:schemeClr val="tx2">
                    <a:lumMod val="75000"/>
                  </a:schemeClr>
                </a:solidFill>
              </a:defRPr>
            </a:pPr>
            <a:endParaRPr lang="de-DE"/>
          </a:p>
        </c:txPr>
        <c:crossAx val="321664944"/>
        <c:crosses val="autoZero"/>
        <c:crossBetween val="between"/>
      </c:valAx>
    </c:plotArea>
    <c:legend>
      <c:legendPos val="t"/>
      <c:layout>
        <c:manualLayout>
          <c:xMode val="edge"/>
          <c:yMode val="edge"/>
          <c:x val="0.35273696231648227"/>
          <c:y val="4.2877773867009686E-3"/>
          <c:w val="0.29452607536703546"/>
          <c:h val="4.913573431985975E-2"/>
        </c:manualLayout>
      </c:layout>
      <c:overlay val="0"/>
      <c:txPr>
        <a:bodyPr/>
        <a:lstStyle/>
        <a:p>
          <a:pPr>
            <a:defRPr sz="1400" b="1">
              <a:solidFill>
                <a:srgbClr val="17375E"/>
              </a:solidFill>
            </a:defRPr>
          </a:pPr>
          <a:endParaRPr lang="de-DE"/>
        </a:p>
      </c:txPr>
    </c:legend>
    <c:plotVisOnly val="1"/>
    <c:dispBlanksAs val="gap"/>
    <c:showDLblsOverMax val="0"/>
  </c:chart>
  <c:txPr>
    <a:bodyPr/>
    <a:lstStyle/>
    <a:p>
      <a:pPr>
        <a:defRPr sz="1800"/>
      </a:pPr>
      <a:endParaRPr lang="de-DE"/>
    </a:p>
  </c:txPr>
  <c:externalData r:id="rId1">
    <c:autoUpdate val="0"/>
  </c:externalData>
</c:chartSpace>
</file>

<file path=ppt/charts/chart39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komme sehr gut zurecht</c:v>
                </c:pt>
                <c:pt idx="1">
                  <c:v>kann mir nicht alles leisten, komme aber ganz gut zurecht</c:v>
                </c:pt>
                <c:pt idx="2">
                  <c:v>es ist manchmal schwierig, über die Runden zu kommen</c:v>
                </c:pt>
                <c:pt idx="3">
                  <c:v>es reicht hinten und vorne nicht</c:v>
                </c:pt>
              </c:strCache>
            </c:strRef>
          </c:cat>
          <c:val>
            <c:numRef>
              <c:f>Tabelle1!$B$2:$B$5</c:f>
              <c:numCache>
                <c:formatCode>General</c:formatCode>
                <c:ptCount val="4"/>
                <c:pt idx="0">
                  <c:v>41.6</c:v>
                </c:pt>
                <c:pt idx="1">
                  <c:v>46.2</c:v>
                </c:pt>
                <c:pt idx="2">
                  <c:v>10</c:v>
                </c:pt>
                <c:pt idx="3">
                  <c:v>2.1</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komme sehr gut zurecht</c:v>
                </c:pt>
                <c:pt idx="1">
                  <c:v>kann mir nicht alles leisten, komme aber ganz gut zurecht</c:v>
                </c:pt>
                <c:pt idx="2">
                  <c:v>es ist manchmal schwierig, über die Runden zu kommen</c:v>
                </c:pt>
                <c:pt idx="3">
                  <c:v>es reicht hinten und vorne nicht</c:v>
                </c:pt>
              </c:strCache>
            </c:strRef>
          </c:cat>
          <c:val>
            <c:numRef>
              <c:f>Tabelle1!$C$2:$C$5</c:f>
              <c:numCache>
                <c:formatCode>General</c:formatCode>
                <c:ptCount val="4"/>
                <c:pt idx="0">
                  <c:v>35.799999999999997</c:v>
                </c:pt>
                <c:pt idx="1">
                  <c:v>52.2</c:v>
                </c:pt>
                <c:pt idx="2">
                  <c:v>9.3000000000000007</c:v>
                </c:pt>
                <c:pt idx="3">
                  <c:v>2.7</c:v>
                </c:pt>
              </c:numCache>
            </c:numRef>
          </c:val>
        </c:ser>
        <c:dLbls>
          <c:showLegendKey val="0"/>
          <c:showVal val="1"/>
          <c:showCatName val="0"/>
          <c:showSerName val="0"/>
          <c:showPercent val="0"/>
          <c:showBubbleSize val="0"/>
        </c:dLbls>
        <c:gapWidth val="50"/>
        <c:shape val="box"/>
        <c:axId val="405138832"/>
        <c:axId val="405140008"/>
        <c:axId val="0"/>
      </c:bar3DChart>
      <c:catAx>
        <c:axId val="405138832"/>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405140008"/>
        <c:crosses val="autoZero"/>
        <c:auto val="1"/>
        <c:lblAlgn val="ctr"/>
        <c:lblOffset val="100"/>
        <c:noMultiLvlLbl val="0"/>
      </c:catAx>
      <c:valAx>
        <c:axId val="405140008"/>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405138832"/>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9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sz="18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komme sehr gut zurecht</c:v>
                </c:pt>
                <c:pt idx="1">
                  <c:v>kann mir zwar nicht alles leisten, komme aber ganz gut zurecht</c:v>
                </c:pt>
                <c:pt idx="2">
                  <c:v>es ist manchmal schwierig, über die Runden zu kommen</c:v>
                </c:pt>
                <c:pt idx="3">
                  <c:v>es reicht hinten und vorne nicht</c:v>
                </c:pt>
              </c:strCache>
            </c:strRef>
          </c:cat>
          <c:val>
            <c:numRef>
              <c:f>Tabelle1!$B$2:$B$5</c:f>
              <c:numCache>
                <c:formatCode>General</c:formatCode>
                <c:ptCount val="4"/>
                <c:pt idx="0">
                  <c:v>51.8</c:v>
                </c:pt>
                <c:pt idx="1">
                  <c:v>49</c:v>
                </c:pt>
                <c:pt idx="2">
                  <c:v>5.3</c:v>
                </c:pt>
                <c:pt idx="3">
                  <c:v>2</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txPr>
              <a:bodyPr/>
              <a:lstStyle/>
              <a:p>
                <a:pPr>
                  <a:defRPr sz="18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komme sehr gut zurecht</c:v>
                </c:pt>
                <c:pt idx="1">
                  <c:v>kann mir zwar nicht alles leisten, komme aber ganz gut zurecht</c:v>
                </c:pt>
                <c:pt idx="2">
                  <c:v>es ist manchmal schwierig, über die Runden zu kommen</c:v>
                </c:pt>
                <c:pt idx="3">
                  <c:v>es reicht hinten und vorne nicht</c:v>
                </c:pt>
              </c:strCache>
            </c:strRef>
          </c:cat>
          <c:val>
            <c:numRef>
              <c:f>Tabelle1!$C$2:$C$5</c:f>
              <c:numCache>
                <c:formatCode>General</c:formatCode>
                <c:ptCount val="4"/>
                <c:pt idx="0">
                  <c:v>35.5</c:v>
                </c:pt>
                <c:pt idx="1">
                  <c:v>57.2</c:v>
                </c:pt>
                <c:pt idx="2">
                  <c:v>5.6</c:v>
                </c:pt>
                <c:pt idx="3">
                  <c:v>1.7</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txPr>
              <a:bodyPr/>
              <a:lstStyle/>
              <a:p>
                <a:pPr>
                  <a:defRPr sz="18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komme sehr gut zurecht</c:v>
                </c:pt>
                <c:pt idx="1">
                  <c:v>kann mir zwar nicht alles leisten, komme aber ganz gut zurecht</c:v>
                </c:pt>
                <c:pt idx="2">
                  <c:v>es ist manchmal schwierig, über die Runden zu kommen</c:v>
                </c:pt>
                <c:pt idx="3">
                  <c:v>es reicht hinten und vorne nicht</c:v>
                </c:pt>
              </c:strCache>
            </c:strRef>
          </c:cat>
          <c:val>
            <c:numRef>
              <c:f>Tabelle1!$D$2:$D$5</c:f>
              <c:numCache>
                <c:formatCode>General</c:formatCode>
                <c:ptCount val="4"/>
                <c:pt idx="0">
                  <c:v>31.8</c:v>
                </c:pt>
                <c:pt idx="1">
                  <c:v>49.3</c:v>
                </c:pt>
                <c:pt idx="2">
                  <c:v>15.7</c:v>
                </c:pt>
                <c:pt idx="3">
                  <c:v>3.2</c:v>
                </c:pt>
              </c:numCache>
            </c:numRef>
          </c:val>
        </c:ser>
        <c:dLbls>
          <c:showLegendKey val="0"/>
          <c:showVal val="1"/>
          <c:showCatName val="0"/>
          <c:showSerName val="0"/>
          <c:showPercent val="0"/>
          <c:showBubbleSize val="0"/>
        </c:dLbls>
        <c:gapWidth val="50"/>
        <c:shape val="box"/>
        <c:axId val="405141576"/>
        <c:axId val="405141968"/>
        <c:axId val="0"/>
      </c:bar3DChart>
      <c:catAx>
        <c:axId val="405141576"/>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405141968"/>
        <c:crosses val="autoZero"/>
        <c:auto val="1"/>
        <c:lblAlgn val="ctr"/>
        <c:lblOffset val="100"/>
        <c:noMultiLvlLbl val="0"/>
      </c:catAx>
      <c:valAx>
        <c:axId val="405141968"/>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405141576"/>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9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10"/>
    </c:view3D>
    <c:floor>
      <c:thickness val="0"/>
    </c:floor>
    <c:sideWall>
      <c:thickness val="0"/>
    </c:sideWall>
    <c:backWall>
      <c:thickness val="0"/>
    </c:backWall>
    <c:plotArea>
      <c:layout>
        <c:manualLayout>
          <c:layoutTarget val="inner"/>
          <c:xMode val="edge"/>
          <c:yMode val="edge"/>
          <c:x val="0.22362937136963817"/>
          <c:y val="0.27925144467516128"/>
          <c:w val="0.58600446386460203"/>
          <c:h val="0.57187112230096504"/>
        </c:manualLayout>
      </c:layout>
      <c:pie3DChart>
        <c:varyColors val="1"/>
        <c:ser>
          <c:idx val="0"/>
          <c:order val="0"/>
          <c:tx>
            <c:strRef>
              <c:f>Tabelle1!$B$1</c:f>
              <c:strCache>
                <c:ptCount val="1"/>
                <c:pt idx="0">
                  <c:v>Anzahl</c:v>
                </c:pt>
              </c:strCache>
            </c:strRef>
          </c:tx>
          <c:dPt>
            <c:idx val="0"/>
            <c:bubble3D val="0"/>
            <c:spPr>
              <a:solidFill>
                <a:srgbClr val="FFFF99"/>
              </a:solidFill>
            </c:spPr>
          </c:dPt>
          <c:dPt>
            <c:idx val="1"/>
            <c:bubble3D val="0"/>
            <c:spPr>
              <a:solidFill>
                <a:srgbClr val="FF0000"/>
              </a:solidFill>
            </c:spPr>
          </c:dPt>
          <c:dPt>
            <c:idx val="2"/>
            <c:bubble3D val="0"/>
            <c:spPr>
              <a:solidFill>
                <a:srgbClr val="00B050"/>
              </a:solidFill>
            </c:spPr>
          </c:dPt>
          <c:dPt>
            <c:idx val="3"/>
            <c:bubble3D val="0"/>
            <c:spPr>
              <a:solidFill>
                <a:srgbClr val="FF0000"/>
              </a:solidFill>
            </c:spPr>
          </c:dPt>
          <c:dLbls>
            <c:dLbl>
              <c:idx val="0"/>
              <c:layout>
                <c:manualLayout>
                  <c:x val="-8.8184646150427676E-2"/>
                  <c:y val="-7.7006506319329149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1"/>
              <c:layout>
                <c:manualLayout>
                  <c:x val="7.2627412467797081E-2"/>
                  <c:y val="-4.4374959902733812E-3"/>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2"/>
              <c:layout>
                <c:manualLayout>
                  <c:x val="2.9936794234602864E-2"/>
                  <c:y val="6.2101863486216716E-4"/>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3"/>
              <c:layout>
                <c:manualLayout>
                  <c:x val="4.1596531203032007E-2"/>
                  <c:y val="-3.2292969012832691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Lst>
            </c:dLbl>
            <c:numFmt formatCode="0.0%" sourceLinked="0"/>
            <c:spPr>
              <a:noFill/>
              <a:ln>
                <a:noFill/>
              </a:ln>
              <a:effectLst/>
            </c:spPr>
            <c:txPr>
              <a:bodyPr/>
              <a:lstStyle/>
              <a:p>
                <a:pPr>
                  <a:defRPr sz="1800"/>
                </a:pPr>
                <a:endParaRPr lang="de-DE"/>
              </a:p>
            </c:txPr>
            <c:dLblPos val="outEnd"/>
            <c:showLegendKey val="0"/>
            <c:showVal val="0"/>
            <c:showCatName val="1"/>
            <c:showSerName val="0"/>
            <c:showPercent val="1"/>
            <c:showBubbleSize val="0"/>
            <c:separator>
</c:separator>
            <c:showLeaderLines val="1"/>
            <c:extLst>
              <c:ext xmlns:c15="http://schemas.microsoft.com/office/drawing/2012/chart" uri="{CE6537A1-D6FC-4f65-9D91-7224C49458BB}"/>
            </c:extLst>
          </c:dLbls>
          <c:cat>
            <c:strRef>
              <c:f>Tabelle1!$A$2:$A$4</c:f>
              <c:strCache>
                <c:ptCount val="3"/>
                <c:pt idx="0">
                  <c:v>ja, zahle regelmäßig ab</c:v>
                </c:pt>
                <c:pt idx="1">
                  <c:v>ja, habe Probleme bei der Rückzahlung</c:v>
                </c:pt>
                <c:pt idx="2">
                  <c:v>nein</c:v>
                </c:pt>
              </c:strCache>
            </c:strRef>
          </c:cat>
          <c:val>
            <c:numRef>
              <c:f>Tabelle1!$B$2:$B$4</c:f>
              <c:numCache>
                <c:formatCode>General</c:formatCode>
                <c:ptCount val="3"/>
                <c:pt idx="0">
                  <c:v>4.3</c:v>
                </c:pt>
                <c:pt idx="1">
                  <c:v>1.6</c:v>
                </c:pt>
                <c:pt idx="2">
                  <c:v>94</c:v>
                </c:pt>
              </c:numCache>
            </c:numRef>
          </c:val>
        </c:ser>
        <c:dLbls>
          <c:dLblPos val="outEnd"/>
          <c:showLegendKey val="0"/>
          <c:showVal val="1"/>
          <c:showCatName val="0"/>
          <c:showSerName val="0"/>
          <c:showPercent val="0"/>
          <c:showBubbleSize val="0"/>
          <c:showLeaderLines val="1"/>
        </c:dLbls>
      </c:pie3DChart>
    </c:plotArea>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39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nein</c:v>
                </c:pt>
                <c:pt idx="1">
                  <c:v>ja, zahle regelmäßig ab</c:v>
                </c:pt>
                <c:pt idx="2">
                  <c:v>ja, Probleme bei der Rückzahlung</c:v>
                </c:pt>
              </c:strCache>
            </c:strRef>
          </c:cat>
          <c:val>
            <c:numRef>
              <c:f>Tabelle1!$B$2:$B$4</c:f>
              <c:numCache>
                <c:formatCode>General</c:formatCode>
                <c:ptCount val="3"/>
                <c:pt idx="0">
                  <c:v>91.8</c:v>
                </c:pt>
                <c:pt idx="1">
                  <c:v>5.7</c:v>
                </c:pt>
                <c:pt idx="2">
                  <c:v>2.5</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nein</c:v>
                </c:pt>
                <c:pt idx="1">
                  <c:v>ja, zahle regelmäßig ab</c:v>
                </c:pt>
                <c:pt idx="2">
                  <c:v>ja, Probleme bei der Rückzahlung</c:v>
                </c:pt>
              </c:strCache>
            </c:strRef>
          </c:cat>
          <c:val>
            <c:numRef>
              <c:f>Tabelle1!$C$2:$C$4</c:f>
              <c:numCache>
                <c:formatCode>General</c:formatCode>
                <c:ptCount val="3"/>
                <c:pt idx="0">
                  <c:v>96.2</c:v>
                </c:pt>
                <c:pt idx="1">
                  <c:v>3</c:v>
                </c:pt>
                <c:pt idx="2">
                  <c:v>0.8</c:v>
                </c:pt>
              </c:numCache>
            </c:numRef>
          </c:val>
        </c:ser>
        <c:dLbls>
          <c:showLegendKey val="0"/>
          <c:showVal val="1"/>
          <c:showCatName val="0"/>
          <c:showSerName val="0"/>
          <c:showPercent val="0"/>
          <c:showBubbleSize val="0"/>
        </c:dLbls>
        <c:gapWidth val="50"/>
        <c:shape val="box"/>
        <c:axId val="405143928"/>
        <c:axId val="405157256"/>
        <c:axId val="0"/>
      </c:bar3DChart>
      <c:catAx>
        <c:axId val="405143928"/>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405157256"/>
        <c:crosses val="autoZero"/>
        <c:auto val="1"/>
        <c:lblAlgn val="ctr"/>
        <c:lblOffset val="100"/>
        <c:noMultiLvlLbl val="0"/>
      </c:catAx>
      <c:valAx>
        <c:axId val="405157256"/>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405143928"/>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9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sz="18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nein</c:v>
                </c:pt>
                <c:pt idx="1">
                  <c:v>ja, zahle regelmäßig ab</c:v>
                </c:pt>
                <c:pt idx="2">
                  <c:v>ja, Probleme bei der Rückzahlung</c:v>
                </c:pt>
              </c:strCache>
            </c:strRef>
          </c:cat>
          <c:val>
            <c:numRef>
              <c:f>Tabelle1!$B$2:$B$4</c:f>
              <c:numCache>
                <c:formatCode>General</c:formatCode>
                <c:ptCount val="3"/>
                <c:pt idx="0">
                  <c:v>97.2</c:v>
                </c:pt>
                <c:pt idx="1">
                  <c:v>2</c:v>
                </c:pt>
                <c:pt idx="2">
                  <c:v>0.8</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txPr>
              <a:bodyPr/>
              <a:lstStyle/>
              <a:p>
                <a:pPr>
                  <a:defRPr sz="18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nein</c:v>
                </c:pt>
                <c:pt idx="1">
                  <c:v>ja, zahle regelmäßig ab</c:v>
                </c:pt>
                <c:pt idx="2">
                  <c:v>ja, Probleme bei der Rückzahlung</c:v>
                </c:pt>
              </c:strCache>
            </c:strRef>
          </c:cat>
          <c:val>
            <c:numRef>
              <c:f>Tabelle1!$C$2:$C$4</c:f>
              <c:numCache>
                <c:formatCode>General</c:formatCode>
                <c:ptCount val="3"/>
                <c:pt idx="0">
                  <c:v>96.9</c:v>
                </c:pt>
                <c:pt idx="1">
                  <c:v>2.5</c:v>
                </c:pt>
                <c:pt idx="2">
                  <c:v>0.6</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numFmt formatCode="#,##0.0" sourceLinked="0"/>
            <c:spPr>
              <a:noFill/>
              <a:ln>
                <a:noFill/>
              </a:ln>
              <a:effectLst/>
            </c:spPr>
            <c:txPr>
              <a:bodyPr/>
              <a:lstStyle/>
              <a:p>
                <a:pPr>
                  <a:defRPr sz="18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nein</c:v>
                </c:pt>
                <c:pt idx="1">
                  <c:v>ja, zahle regelmäßig ab</c:v>
                </c:pt>
                <c:pt idx="2">
                  <c:v>ja, Probleme bei der Rückzahlung</c:v>
                </c:pt>
              </c:strCache>
            </c:strRef>
          </c:cat>
          <c:val>
            <c:numRef>
              <c:f>Tabelle1!$D$2:$D$4</c:f>
              <c:numCache>
                <c:formatCode>General</c:formatCode>
                <c:ptCount val="3"/>
                <c:pt idx="0">
                  <c:v>89.8</c:v>
                </c:pt>
                <c:pt idx="1">
                  <c:v>7.2</c:v>
                </c:pt>
                <c:pt idx="2">
                  <c:v>3</c:v>
                </c:pt>
              </c:numCache>
            </c:numRef>
          </c:val>
        </c:ser>
        <c:dLbls>
          <c:showLegendKey val="0"/>
          <c:showVal val="1"/>
          <c:showCatName val="0"/>
          <c:showSerName val="0"/>
          <c:showPercent val="0"/>
          <c:showBubbleSize val="0"/>
        </c:dLbls>
        <c:gapWidth val="50"/>
        <c:shape val="box"/>
        <c:axId val="405158040"/>
        <c:axId val="405158432"/>
        <c:axId val="0"/>
      </c:bar3DChart>
      <c:catAx>
        <c:axId val="405158040"/>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405158432"/>
        <c:crosses val="autoZero"/>
        <c:auto val="1"/>
        <c:lblAlgn val="ctr"/>
        <c:lblOffset val="100"/>
        <c:noMultiLvlLbl val="0"/>
      </c:catAx>
      <c:valAx>
        <c:axId val="405158432"/>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405158040"/>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9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2013</c:v>
                </c:pt>
              </c:strCache>
            </c:strRef>
          </c:tx>
          <c:spPr>
            <a:solidFill>
              <a:schemeClr val="accent4">
                <a:lumMod val="75000"/>
              </a:schemeClr>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62</c:v>
                </c:pt>
                <c:pt idx="1">
                  <c:v>38</c:v>
                </c:pt>
              </c:numCache>
            </c:numRef>
          </c:val>
        </c:ser>
        <c:dLbls>
          <c:showLegendKey val="0"/>
          <c:showVal val="1"/>
          <c:showCatName val="0"/>
          <c:showSerName val="0"/>
          <c:showPercent val="0"/>
          <c:showBubbleSize val="0"/>
        </c:dLbls>
        <c:gapWidth val="100"/>
        <c:shape val="box"/>
        <c:axId val="405159608"/>
        <c:axId val="405160000"/>
        <c:axId val="0"/>
      </c:bar3DChart>
      <c:catAx>
        <c:axId val="405159608"/>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405160000"/>
        <c:crosses val="autoZero"/>
        <c:auto val="1"/>
        <c:lblAlgn val="ctr"/>
        <c:lblOffset val="100"/>
        <c:noMultiLvlLbl val="0"/>
      </c:catAx>
      <c:valAx>
        <c:axId val="405160000"/>
        <c:scaling>
          <c:orientation val="minMax"/>
          <c:min val="0"/>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405159608"/>
        <c:crosses val="autoZero"/>
        <c:crossBetween val="between"/>
        <c:majorUnit val="20"/>
      </c:valAx>
      <c:spPr>
        <a:ln w="25400">
          <a:noFill/>
        </a:ln>
      </c:spPr>
    </c:plotArea>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9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65.5</c:v>
                </c:pt>
                <c:pt idx="1">
                  <c:v>34.5</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58.5</c:v>
                </c:pt>
                <c:pt idx="1">
                  <c:v>41.5</c:v>
                </c:pt>
              </c:numCache>
            </c:numRef>
          </c:val>
        </c:ser>
        <c:dLbls>
          <c:showLegendKey val="0"/>
          <c:showVal val="1"/>
          <c:showCatName val="0"/>
          <c:showSerName val="0"/>
          <c:showPercent val="0"/>
          <c:showBubbleSize val="0"/>
        </c:dLbls>
        <c:gapWidth val="100"/>
        <c:shape val="box"/>
        <c:axId val="405160784"/>
        <c:axId val="405161176"/>
        <c:axId val="0"/>
      </c:bar3DChart>
      <c:catAx>
        <c:axId val="405160784"/>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405161176"/>
        <c:crosses val="autoZero"/>
        <c:auto val="1"/>
        <c:lblAlgn val="ctr"/>
        <c:lblOffset val="100"/>
        <c:noMultiLvlLbl val="0"/>
      </c:catAx>
      <c:valAx>
        <c:axId val="405161176"/>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405160784"/>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9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40.6</c:v>
                </c:pt>
                <c:pt idx="1">
                  <c:v>59.4</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55.8</c:v>
                </c:pt>
                <c:pt idx="1">
                  <c:v>44.2</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Tabelle1!$D$2:$D$3</c:f>
              <c:numCache>
                <c:formatCode>General</c:formatCode>
                <c:ptCount val="2"/>
                <c:pt idx="0">
                  <c:v>81.400000000000006</c:v>
                </c:pt>
                <c:pt idx="1">
                  <c:v>18.600000000000001</c:v>
                </c:pt>
              </c:numCache>
            </c:numRef>
          </c:val>
        </c:ser>
        <c:dLbls>
          <c:showLegendKey val="0"/>
          <c:showVal val="1"/>
          <c:showCatName val="0"/>
          <c:showSerName val="0"/>
          <c:showPercent val="0"/>
          <c:showBubbleSize val="0"/>
        </c:dLbls>
        <c:gapWidth val="100"/>
        <c:shape val="box"/>
        <c:axId val="405163136"/>
        <c:axId val="405163528"/>
        <c:axId val="0"/>
      </c:bar3DChart>
      <c:catAx>
        <c:axId val="405163136"/>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405163528"/>
        <c:crosses val="autoZero"/>
        <c:auto val="1"/>
        <c:lblAlgn val="ctr"/>
        <c:lblOffset val="100"/>
        <c:noMultiLvlLbl val="0"/>
      </c:catAx>
      <c:valAx>
        <c:axId val="405163528"/>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405163136"/>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39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31980309802193208"/>
          <c:y val="2.8116843700136378E-2"/>
          <c:w val="0.61996116944219404"/>
          <c:h val="0.86989146938584927"/>
        </c:manualLayout>
      </c:layout>
      <c:bar3DChart>
        <c:barDir val="bar"/>
        <c:grouping val="clustered"/>
        <c:varyColors val="0"/>
        <c:ser>
          <c:idx val="0"/>
          <c:order val="0"/>
          <c:tx>
            <c:strRef>
              <c:f>Tabelle1!$B$1</c:f>
              <c:strCache>
                <c:ptCount val="1"/>
                <c:pt idx="0">
                  <c:v>Spalte2</c:v>
                </c:pt>
              </c:strCache>
            </c:strRef>
          </c:tx>
          <c:spPr>
            <a:solidFill>
              <a:srgbClr val="CC3399"/>
            </a:solidFill>
          </c:spPr>
          <c:invertIfNegative val="0"/>
          <c:dLbls>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Tabelle1!$A$2:$A$10</c:f>
              <c:strCache>
                <c:ptCount val="9"/>
                <c:pt idx="0">
                  <c:v>Kleidung/Schuhe</c:v>
                </c:pt>
                <c:pt idx="1">
                  <c:v>Roller/Auto/Motorrad</c:v>
                </c:pt>
                <c:pt idx="2">
                  <c:v>Handy/Smartphone</c:v>
                </c:pt>
                <c:pt idx="3">
                  <c:v>Spiele (PC, Online, Konsolen...)</c:v>
                </c:pt>
                <c:pt idx="4">
                  <c:v>Getränke</c:v>
                </c:pt>
                <c:pt idx="5">
                  <c:v>Kosmetik</c:v>
                </c:pt>
                <c:pt idx="6">
                  <c:v>Sport</c:v>
                </c:pt>
                <c:pt idx="7">
                  <c:v>Musik/Filme</c:v>
                </c:pt>
                <c:pt idx="8">
                  <c:v>Sonstiges</c:v>
                </c:pt>
              </c:strCache>
            </c:strRef>
          </c:cat>
          <c:val>
            <c:numRef>
              <c:f>Tabelle1!$B$2:$B$10</c:f>
              <c:numCache>
                <c:formatCode>General</c:formatCode>
                <c:ptCount val="9"/>
                <c:pt idx="0" formatCode="###0.0">
                  <c:v>49</c:v>
                </c:pt>
                <c:pt idx="1">
                  <c:v>22.2</c:v>
                </c:pt>
                <c:pt idx="2" formatCode="###0.0">
                  <c:v>21.7</c:v>
                </c:pt>
                <c:pt idx="3" formatCode="###0.0">
                  <c:v>15.7</c:v>
                </c:pt>
                <c:pt idx="4" formatCode="###0.0">
                  <c:v>14</c:v>
                </c:pt>
                <c:pt idx="5" formatCode="###0.0">
                  <c:v>11.8</c:v>
                </c:pt>
                <c:pt idx="6" formatCode="###0.0">
                  <c:v>11.7</c:v>
                </c:pt>
                <c:pt idx="7" formatCode="###0.0">
                  <c:v>11.3</c:v>
                </c:pt>
                <c:pt idx="8" formatCode="###0.0">
                  <c:v>24.6</c:v>
                </c:pt>
              </c:numCache>
            </c:numRef>
          </c:val>
        </c:ser>
        <c:dLbls>
          <c:showLegendKey val="0"/>
          <c:showVal val="1"/>
          <c:showCatName val="0"/>
          <c:showSerName val="0"/>
          <c:showPercent val="0"/>
          <c:showBubbleSize val="0"/>
        </c:dLbls>
        <c:gapWidth val="50"/>
        <c:shape val="box"/>
        <c:axId val="405164704"/>
        <c:axId val="405165096"/>
        <c:axId val="0"/>
      </c:bar3DChart>
      <c:catAx>
        <c:axId val="405164704"/>
        <c:scaling>
          <c:orientation val="maxMin"/>
        </c:scaling>
        <c:delete val="0"/>
        <c:axPos val="l"/>
        <c:numFmt formatCode="General" sourceLinked="1"/>
        <c:majorTickMark val="out"/>
        <c:minorTickMark val="none"/>
        <c:tickLblPos val="nextTo"/>
        <c:spPr>
          <a:ln>
            <a:solidFill>
              <a:schemeClr val="tx2">
                <a:lumMod val="75000"/>
              </a:schemeClr>
            </a:solidFill>
          </a:ln>
        </c:spPr>
        <c:txPr>
          <a:bodyPr/>
          <a:lstStyle/>
          <a:p>
            <a:pPr>
              <a:defRPr sz="1800" b="1">
                <a:solidFill>
                  <a:schemeClr val="tx2">
                    <a:lumMod val="75000"/>
                  </a:schemeClr>
                </a:solidFill>
              </a:defRPr>
            </a:pPr>
            <a:endParaRPr lang="de-DE"/>
          </a:p>
        </c:txPr>
        <c:crossAx val="405165096"/>
        <c:crosses val="autoZero"/>
        <c:auto val="1"/>
        <c:lblAlgn val="ctr"/>
        <c:lblOffset val="100"/>
        <c:noMultiLvlLbl val="0"/>
      </c:catAx>
      <c:valAx>
        <c:axId val="405165096"/>
        <c:scaling>
          <c:orientation val="minMax"/>
          <c:min val="0"/>
        </c:scaling>
        <c:delete val="0"/>
        <c:axPos val="t"/>
        <c:majorGridlines>
          <c:spPr>
            <a:ln>
              <a:solidFill>
                <a:schemeClr val="bg1">
                  <a:lumMod val="65000"/>
                </a:schemeClr>
              </a:solidFill>
            </a:ln>
          </c:spPr>
        </c:majorGridlines>
        <c:numFmt formatCode="General" sourceLinked="0"/>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405164704"/>
        <c:crosses val="autoZero"/>
        <c:crossBetween val="between"/>
        <c:majorUnit val="10"/>
      </c:valAx>
    </c:plotArea>
    <c:plotVisOnly val="1"/>
    <c:dispBlanksAs val="gap"/>
    <c:showDLblsOverMax val="0"/>
  </c:chart>
  <c:txPr>
    <a:bodyPr/>
    <a:lstStyle/>
    <a:p>
      <a:pPr>
        <a:defRPr sz="1800"/>
      </a:pPr>
      <a:endParaRPr lang="de-DE"/>
    </a:p>
  </c:txPr>
  <c:externalData r:id="rId1">
    <c:autoUpdate val="0"/>
  </c:externalData>
  <c:userShapes r:id="rId2"/>
</c:chartSpace>
</file>

<file path=ppt/charts/chart39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31980309802193208"/>
          <c:y val="2.8116843700136378E-2"/>
          <c:w val="0.61996116944219404"/>
          <c:h val="0.86989146938584927"/>
        </c:manualLayout>
      </c:layout>
      <c:bar3DChart>
        <c:barDir val="bar"/>
        <c:grouping val="stacked"/>
        <c:varyColors val="0"/>
        <c:ser>
          <c:idx val="0"/>
          <c:order val="0"/>
          <c:tx>
            <c:strRef>
              <c:f>Tabelle1!$B$1</c:f>
              <c:strCache>
                <c:ptCount val="1"/>
                <c:pt idx="0">
                  <c:v>Spalte2</c:v>
                </c:pt>
              </c:strCache>
            </c:strRef>
          </c:tx>
          <c:spPr>
            <a:solidFill>
              <a:srgbClr val="CC3399"/>
            </a:solidFill>
          </c:spPr>
          <c:invertIfNegative val="0"/>
          <c:dLbls>
            <c:spPr>
              <a:noFill/>
              <a:ln>
                <a:noFill/>
              </a:ln>
              <a:effectLst/>
            </c:spPr>
            <c:txPr>
              <a:bodyPr/>
              <a:lstStyle/>
              <a:p>
                <a:pPr>
                  <a:defRPr>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Tabelle1!$A$2:$A$10</c:f>
              <c:strCache>
                <c:ptCount val="9"/>
                <c:pt idx="0">
                  <c:v>Kleidung/Schuhe</c:v>
                </c:pt>
                <c:pt idx="1">
                  <c:v>Spiele (PC, Online, Konsolen...)</c:v>
                </c:pt>
                <c:pt idx="2">
                  <c:v>Musik/Filme</c:v>
                </c:pt>
                <c:pt idx="3">
                  <c:v>Sport</c:v>
                </c:pt>
                <c:pt idx="4">
                  <c:v>Roller/Auto/Motorrad</c:v>
                </c:pt>
                <c:pt idx="5">
                  <c:v>Kosmetik</c:v>
                </c:pt>
                <c:pt idx="6">
                  <c:v>Handy/Smartphone</c:v>
                </c:pt>
                <c:pt idx="7">
                  <c:v>Getränke</c:v>
                </c:pt>
                <c:pt idx="8">
                  <c:v>Sonstiges</c:v>
                </c:pt>
              </c:strCache>
            </c:strRef>
          </c:cat>
          <c:val>
            <c:numRef>
              <c:f>Tabelle1!$B$2:$B$10</c:f>
              <c:numCache>
                <c:formatCode>###0.0</c:formatCode>
                <c:ptCount val="9"/>
                <c:pt idx="0">
                  <c:v>49</c:v>
                </c:pt>
                <c:pt idx="1">
                  <c:v>15.7</c:v>
                </c:pt>
                <c:pt idx="2">
                  <c:v>11.3</c:v>
                </c:pt>
                <c:pt idx="3">
                  <c:v>11.7</c:v>
                </c:pt>
                <c:pt idx="4" formatCode="General">
                  <c:v>22.2</c:v>
                </c:pt>
                <c:pt idx="5">
                  <c:v>11.8</c:v>
                </c:pt>
                <c:pt idx="6">
                  <c:v>21.7</c:v>
                </c:pt>
                <c:pt idx="7">
                  <c:v>14</c:v>
                </c:pt>
                <c:pt idx="8">
                  <c:v>24.6</c:v>
                </c:pt>
              </c:numCache>
            </c:numRef>
          </c:val>
        </c:ser>
        <c:dLbls>
          <c:showLegendKey val="0"/>
          <c:showVal val="1"/>
          <c:showCatName val="0"/>
          <c:showSerName val="0"/>
          <c:showPercent val="0"/>
          <c:showBubbleSize val="0"/>
        </c:dLbls>
        <c:gapWidth val="50"/>
        <c:shape val="box"/>
        <c:axId val="405167840"/>
        <c:axId val="405168232"/>
        <c:axId val="0"/>
      </c:bar3DChart>
      <c:catAx>
        <c:axId val="405167840"/>
        <c:scaling>
          <c:orientation val="maxMin"/>
        </c:scaling>
        <c:delete val="0"/>
        <c:axPos val="l"/>
        <c:numFmt formatCode="General" sourceLinked="1"/>
        <c:majorTickMark val="out"/>
        <c:minorTickMark val="none"/>
        <c:tickLblPos val="nextTo"/>
        <c:spPr>
          <a:ln>
            <a:solidFill>
              <a:schemeClr val="tx2">
                <a:lumMod val="75000"/>
              </a:schemeClr>
            </a:solidFill>
          </a:ln>
        </c:spPr>
        <c:crossAx val="405168232"/>
        <c:crosses val="autoZero"/>
        <c:auto val="1"/>
        <c:lblAlgn val="ctr"/>
        <c:lblOffset val="100"/>
        <c:noMultiLvlLbl val="0"/>
      </c:catAx>
      <c:valAx>
        <c:axId val="405168232"/>
        <c:scaling>
          <c:orientation val="minMax"/>
          <c:min val="0"/>
        </c:scaling>
        <c:delete val="0"/>
        <c:axPos val="t"/>
        <c:majorGridlines>
          <c:spPr>
            <a:ln>
              <a:solidFill>
                <a:schemeClr val="bg1">
                  <a:lumMod val="65000"/>
                </a:schemeClr>
              </a:solidFill>
            </a:ln>
          </c:spPr>
        </c:majorGridlines>
        <c:numFmt formatCode="General" sourceLinked="0"/>
        <c:majorTickMark val="out"/>
        <c:minorTickMark val="none"/>
        <c:tickLblPos val="nextTo"/>
        <c:spPr>
          <a:ln>
            <a:solidFill>
              <a:schemeClr val="tx2">
                <a:lumMod val="75000"/>
              </a:schemeClr>
            </a:solidFill>
          </a:ln>
        </c:spPr>
        <c:crossAx val="405167840"/>
        <c:crosses val="autoZero"/>
        <c:crossBetween val="between"/>
        <c:majorUnit val="10"/>
      </c:valAx>
    </c:plotArea>
    <c:plotVisOnly val="1"/>
    <c:dispBlanksAs val="gap"/>
    <c:showDLblsOverMax val="0"/>
  </c:chart>
  <c:txPr>
    <a:bodyPr/>
    <a:lstStyle/>
    <a:p>
      <a:pPr>
        <a:defRPr sz="800" b="1">
          <a:solidFill>
            <a:schemeClr val="tx2">
              <a:lumMod val="75000"/>
            </a:schemeClr>
          </a:solidFill>
        </a:defRPr>
      </a:pPr>
      <a:endParaRPr lang="de-DE"/>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
      <c:rotY val="5"/>
      <c:depthPercent val="60"/>
      <c:rAngAx val="1"/>
    </c:view3D>
    <c:floor>
      <c:thickness val="0"/>
    </c:floor>
    <c:sideWall>
      <c:thickness val="0"/>
    </c:sideWall>
    <c:backWall>
      <c:thickness val="0"/>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numFmt formatCode="#,##0.0" sourceLinked="0"/>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Cafés, Kneipen, Lokale</c:v>
                </c:pt>
                <c:pt idx="1">
                  <c:v>Disco, Beatabend usw.</c:v>
                </c:pt>
                <c:pt idx="2">
                  <c:v>Jugendzentrum/-raum, Bauwagen, Hütte</c:v>
                </c:pt>
              </c:strCache>
            </c:strRef>
          </c:cat>
          <c:val>
            <c:numRef>
              <c:f>Tabelle1!$B$2:$B$4</c:f>
              <c:numCache>
                <c:formatCode>General</c:formatCode>
                <c:ptCount val="3"/>
                <c:pt idx="0">
                  <c:v>3.9</c:v>
                </c:pt>
                <c:pt idx="1">
                  <c:v>1.1000000000000001</c:v>
                </c:pt>
                <c:pt idx="2">
                  <c:v>11.1</c:v>
                </c:pt>
              </c:numCache>
            </c:numRef>
          </c:val>
        </c:ser>
        <c:ser>
          <c:idx val="1"/>
          <c:order val="1"/>
          <c:tx>
            <c:strRef>
              <c:f>Tabelle1!$C$1</c:f>
              <c:strCache>
                <c:ptCount val="1"/>
                <c:pt idx="0">
                  <c:v>15 - 17 Jahre</c:v>
                </c:pt>
              </c:strCache>
            </c:strRef>
          </c:tx>
          <c:spPr>
            <a:solidFill>
              <a:srgbClr val="FF6600"/>
            </a:solidFill>
          </c:spPr>
          <c:invertIfNegative val="0"/>
          <c:dLbls>
            <c:numFmt formatCode="#,##0.0" sourceLinked="0"/>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Cafés, Kneipen, Lokale</c:v>
                </c:pt>
                <c:pt idx="1">
                  <c:v>Disco, Beatabend usw.</c:v>
                </c:pt>
                <c:pt idx="2">
                  <c:v>Jugendzentrum/-raum, Bauwagen, Hütte</c:v>
                </c:pt>
              </c:strCache>
            </c:strRef>
          </c:cat>
          <c:val>
            <c:numRef>
              <c:f>Tabelle1!$C$2:$C$4</c:f>
              <c:numCache>
                <c:formatCode>General</c:formatCode>
                <c:ptCount val="3"/>
                <c:pt idx="0">
                  <c:v>21</c:v>
                </c:pt>
                <c:pt idx="1">
                  <c:v>21</c:v>
                </c:pt>
                <c:pt idx="2">
                  <c:v>27</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Cafés, Kneipen, Lokale</c:v>
                </c:pt>
                <c:pt idx="1">
                  <c:v>Disco, Beatabend usw.</c:v>
                </c:pt>
                <c:pt idx="2">
                  <c:v>Jugendzentrum/-raum, Bauwagen, Hütte</c:v>
                </c:pt>
              </c:strCache>
            </c:strRef>
          </c:cat>
          <c:val>
            <c:numRef>
              <c:f>Tabelle1!$D$2:$D$4</c:f>
              <c:numCache>
                <c:formatCode>General</c:formatCode>
                <c:ptCount val="3"/>
                <c:pt idx="0">
                  <c:v>41.8</c:v>
                </c:pt>
                <c:pt idx="1">
                  <c:v>39.4</c:v>
                </c:pt>
                <c:pt idx="2">
                  <c:v>15.2</c:v>
                </c:pt>
              </c:numCache>
            </c:numRef>
          </c:val>
        </c:ser>
        <c:dLbls>
          <c:showLegendKey val="0"/>
          <c:showVal val="1"/>
          <c:showCatName val="0"/>
          <c:showSerName val="0"/>
          <c:showPercent val="0"/>
          <c:showBubbleSize val="0"/>
        </c:dLbls>
        <c:gapWidth val="50"/>
        <c:shape val="box"/>
        <c:axId val="307126536"/>
        <c:axId val="307126928"/>
        <c:axId val="0"/>
      </c:bar3DChart>
      <c:catAx>
        <c:axId val="307126536"/>
        <c:scaling>
          <c:orientation val="minMax"/>
        </c:scaling>
        <c:delete val="0"/>
        <c:axPos val="b"/>
        <c:numFmt formatCode="General" sourceLinked="0"/>
        <c:majorTickMark val="out"/>
        <c:minorTickMark val="none"/>
        <c:tickLblPos val="nextTo"/>
        <c:spPr>
          <a:ln>
            <a:solidFill>
              <a:schemeClr val="tx2">
                <a:lumMod val="75000"/>
              </a:schemeClr>
            </a:solidFill>
          </a:ln>
        </c:spPr>
        <c:txPr>
          <a:bodyPr/>
          <a:lstStyle/>
          <a:p>
            <a:pPr>
              <a:defRPr sz="1200" b="1">
                <a:solidFill>
                  <a:schemeClr val="tx2">
                    <a:lumMod val="75000"/>
                  </a:schemeClr>
                </a:solidFill>
              </a:defRPr>
            </a:pPr>
            <a:endParaRPr lang="de-DE"/>
          </a:p>
        </c:txPr>
        <c:crossAx val="307126928"/>
        <c:crosses val="autoZero"/>
        <c:auto val="1"/>
        <c:lblAlgn val="ctr"/>
        <c:lblOffset val="100"/>
        <c:noMultiLvlLbl val="0"/>
      </c:catAx>
      <c:valAx>
        <c:axId val="307126928"/>
        <c:scaling>
          <c:orientation val="minMax"/>
          <c:max val="50"/>
        </c:scaling>
        <c:delete val="0"/>
        <c:axPos val="l"/>
        <c:majorGridlines>
          <c:spPr>
            <a:ln>
              <a:solidFill>
                <a:schemeClr val="bg1">
                  <a:lumMod val="65000"/>
                </a:schemeClr>
              </a:solidFill>
            </a:ln>
          </c:spPr>
        </c:majorGridlines>
        <c:numFmt formatCode="General" sourceLinked="1"/>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307126536"/>
        <c:crosses val="autoZero"/>
        <c:crossBetween val="between"/>
        <c:majorUnit val="10"/>
      </c:valAx>
    </c:plotArea>
    <c:legend>
      <c:legendPos val="t"/>
      <c:layout/>
      <c:overlay val="0"/>
      <c:txPr>
        <a:bodyPr/>
        <a:lstStyle/>
        <a:p>
          <a:pPr>
            <a:defRPr b="1">
              <a:solidFill>
                <a:schemeClr val="tx2">
                  <a:lumMod val="75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userShapes r:id="rId2"/>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15"/>
      <c:depthPercent val="60"/>
      <c:rAngAx val="1"/>
    </c:view3D>
    <c:floor>
      <c:thickness val="0"/>
    </c:floor>
    <c:sideWall>
      <c:thickness val="0"/>
    </c:sideWall>
    <c:backWall>
      <c:thickness val="0"/>
    </c:backWall>
    <c:plotArea>
      <c:layout>
        <c:manualLayout>
          <c:layoutTarget val="inner"/>
          <c:xMode val="edge"/>
          <c:yMode val="edge"/>
          <c:x val="0.16483969458848688"/>
          <c:y val="9.6294499899924585E-2"/>
          <c:w val="0.79509613384678868"/>
          <c:h val="0.87974571412253588"/>
        </c:manualLayout>
      </c:layout>
      <c:bar3DChart>
        <c:barDir val="bar"/>
        <c:grouping val="percentStacked"/>
        <c:varyColors val="0"/>
        <c:ser>
          <c:idx val="0"/>
          <c:order val="0"/>
          <c:tx>
            <c:strRef>
              <c:f>Tabelle1!$B$1</c:f>
              <c:strCache>
                <c:ptCount val="1"/>
                <c:pt idx="0">
                  <c:v>ja</c:v>
                </c:pt>
              </c:strCache>
            </c:strRef>
          </c:tx>
          <c:spPr>
            <a:solidFill>
              <a:srgbClr val="92D050"/>
            </a:solidFill>
          </c:spPr>
          <c:invertIfNegative val="0"/>
          <c:dLbls>
            <c:numFmt formatCode="#,##0.0" sourceLinked="0"/>
            <c:spPr>
              <a:noFill/>
              <a:ln>
                <a:noFill/>
              </a:ln>
              <a:effectLst/>
            </c:spPr>
            <c:txPr>
              <a:bodyPr/>
              <a:lstStyle/>
              <a:p>
                <a:pPr>
                  <a:defRPr sz="12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Tabelle1!$A$2:$A$27</c:f>
              <c:strCache>
                <c:ptCount val="26"/>
                <c:pt idx="0">
                  <c:v>Aura a.d.Saale</c:v>
                </c:pt>
                <c:pt idx="1">
                  <c:v>Sulzthal</c:v>
                </c:pt>
                <c:pt idx="2">
                  <c:v>Rannungen</c:v>
                </c:pt>
                <c:pt idx="3">
                  <c:v>Geroda</c:v>
                </c:pt>
                <c:pt idx="4">
                  <c:v>Motten</c:v>
                </c:pt>
                <c:pt idx="5">
                  <c:v>Oberleichtersbach</c:v>
                </c:pt>
                <c:pt idx="6">
                  <c:v>Oerlenbach</c:v>
                </c:pt>
                <c:pt idx="7">
                  <c:v>Schondra</c:v>
                </c:pt>
                <c:pt idx="8">
                  <c:v>Maßbach</c:v>
                </c:pt>
                <c:pt idx="9">
                  <c:v>Wartmannsroth</c:v>
                </c:pt>
                <c:pt idx="10">
                  <c:v>Münnerstadt</c:v>
                </c:pt>
                <c:pt idx="11">
                  <c:v>Oberthulba</c:v>
                </c:pt>
                <c:pt idx="12">
                  <c:v>Bad Brückenau</c:v>
                </c:pt>
                <c:pt idx="13">
                  <c:v>Bad Kissingen</c:v>
                </c:pt>
                <c:pt idx="14">
                  <c:v>Thundorf i.Ufr.</c:v>
                </c:pt>
                <c:pt idx="15">
                  <c:v>Burkardroth</c:v>
                </c:pt>
                <c:pt idx="16">
                  <c:v>Ramsthal</c:v>
                </c:pt>
                <c:pt idx="17">
                  <c:v>Bad Bocklet</c:v>
                </c:pt>
                <c:pt idx="18">
                  <c:v>Hammelburg</c:v>
                </c:pt>
                <c:pt idx="19">
                  <c:v>Wildflecken</c:v>
                </c:pt>
                <c:pt idx="20">
                  <c:v>Nüdlingen</c:v>
                </c:pt>
                <c:pt idx="21">
                  <c:v>Fuchsstadt</c:v>
                </c:pt>
                <c:pt idx="22">
                  <c:v>Riedenberg</c:v>
                </c:pt>
                <c:pt idx="23">
                  <c:v>Elfershausen</c:v>
                </c:pt>
                <c:pt idx="24">
                  <c:v>Zeitlofs</c:v>
                </c:pt>
                <c:pt idx="25">
                  <c:v>Euerdorf</c:v>
                </c:pt>
              </c:strCache>
            </c:strRef>
          </c:cat>
          <c:val>
            <c:numRef>
              <c:f>Tabelle1!$B$2:$B$27</c:f>
              <c:numCache>
                <c:formatCode>General</c:formatCode>
                <c:ptCount val="26"/>
                <c:pt idx="0">
                  <c:v>81.8</c:v>
                </c:pt>
                <c:pt idx="1">
                  <c:v>80</c:v>
                </c:pt>
                <c:pt idx="2">
                  <c:v>78.599999999999994</c:v>
                </c:pt>
                <c:pt idx="3">
                  <c:v>55.6</c:v>
                </c:pt>
                <c:pt idx="4">
                  <c:v>55.6</c:v>
                </c:pt>
                <c:pt idx="5">
                  <c:v>48.3</c:v>
                </c:pt>
                <c:pt idx="6">
                  <c:v>47.6</c:v>
                </c:pt>
                <c:pt idx="7">
                  <c:v>41.7</c:v>
                </c:pt>
                <c:pt idx="8">
                  <c:v>34.9</c:v>
                </c:pt>
                <c:pt idx="9">
                  <c:v>33.299999999999997</c:v>
                </c:pt>
                <c:pt idx="10">
                  <c:v>31.5</c:v>
                </c:pt>
                <c:pt idx="11">
                  <c:v>31.2</c:v>
                </c:pt>
                <c:pt idx="12">
                  <c:v>23.2</c:v>
                </c:pt>
                <c:pt idx="13">
                  <c:v>21.9</c:v>
                </c:pt>
                <c:pt idx="14">
                  <c:v>20</c:v>
                </c:pt>
                <c:pt idx="15">
                  <c:v>18.3</c:v>
                </c:pt>
                <c:pt idx="16">
                  <c:v>16.7</c:v>
                </c:pt>
                <c:pt idx="17">
                  <c:v>16.3</c:v>
                </c:pt>
                <c:pt idx="18">
                  <c:v>12.3</c:v>
                </c:pt>
                <c:pt idx="19">
                  <c:v>11.9</c:v>
                </c:pt>
                <c:pt idx="20">
                  <c:v>10.199999999999999</c:v>
                </c:pt>
                <c:pt idx="21">
                  <c:v>9.1</c:v>
                </c:pt>
                <c:pt idx="22">
                  <c:v>8.3000000000000007</c:v>
                </c:pt>
                <c:pt idx="23">
                  <c:v>6.3</c:v>
                </c:pt>
                <c:pt idx="24">
                  <c:v>4.2</c:v>
                </c:pt>
                <c:pt idx="25">
                  <c:v>0</c:v>
                </c:pt>
              </c:numCache>
            </c:numRef>
          </c:val>
        </c:ser>
        <c:ser>
          <c:idx val="1"/>
          <c:order val="1"/>
          <c:tx>
            <c:strRef>
              <c:f>Tabelle1!$C$1</c:f>
              <c:strCache>
                <c:ptCount val="1"/>
                <c:pt idx="0">
                  <c:v>weiß nicht</c:v>
                </c:pt>
              </c:strCache>
            </c:strRef>
          </c:tx>
          <c:spPr>
            <a:solidFill>
              <a:schemeClr val="bg1">
                <a:lumMod val="65000"/>
              </a:schemeClr>
            </a:solidFill>
          </c:spPr>
          <c:invertIfNegative val="0"/>
          <c:dLbls>
            <c:numFmt formatCode="#,##0.0" sourceLinked="0"/>
            <c:spPr>
              <a:noFill/>
              <a:ln>
                <a:noFill/>
              </a:ln>
              <a:effectLst/>
            </c:spPr>
            <c:txPr>
              <a:bodyPr/>
              <a:lstStyle/>
              <a:p>
                <a:pPr>
                  <a:defRPr sz="1200" b="1">
                    <a:solidFill>
                      <a:schemeClr val="accent1">
                        <a:lumMod val="50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Tabelle1!$A$2:$A$27</c:f>
              <c:strCache>
                <c:ptCount val="26"/>
                <c:pt idx="0">
                  <c:v>Aura a.d.Saale</c:v>
                </c:pt>
                <c:pt idx="1">
                  <c:v>Sulzthal</c:v>
                </c:pt>
                <c:pt idx="2">
                  <c:v>Rannungen</c:v>
                </c:pt>
                <c:pt idx="3">
                  <c:v>Geroda</c:v>
                </c:pt>
                <c:pt idx="4">
                  <c:v>Motten</c:v>
                </c:pt>
                <c:pt idx="5">
                  <c:v>Oberleichtersbach</c:v>
                </c:pt>
                <c:pt idx="6">
                  <c:v>Oerlenbach</c:v>
                </c:pt>
                <c:pt idx="7">
                  <c:v>Schondra</c:v>
                </c:pt>
                <c:pt idx="8">
                  <c:v>Maßbach</c:v>
                </c:pt>
                <c:pt idx="9">
                  <c:v>Wartmannsroth</c:v>
                </c:pt>
                <c:pt idx="10">
                  <c:v>Münnerstadt</c:v>
                </c:pt>
                <c:pt idx="11">
                  <c:v>Oberthulba</c:v>
                </c:pt>
                <c:pt idx="12">
                  <c:v>Bad Brückenau</c:v>
                </c:pt>
                <c:pt idx="13">
                  <c:v>Bad Kissingen</c:v>
                </c:pt>
                <c:pt idx="14">
                  <c:v>Thundorf i.Ufr.</c:v>
                </c:pt>
                <c:pt idx="15">
                  <c:v>Burkardroth</c:v>
                </c:pt>
                <c:pt idx="16">
                  <c:v>Ramsthal</c:v>
                </c:pt>
                <c:pt idx="17">
                  <c:v>Bad Bocklet</c:v>
                </c:pt>
                <c:pt idx="18">
                  <c:v>Hammelburg</c:v>
                </c:pt>
                <c:pt idx="19">
                  <c:v>Wildflecken</c:v>
                </c:pt>
                <c:pt idx="20">
                  <c:v>Nüdlingen</c:v>
                </c:pt>
                <c:pt idx="21">
                  <c:v>Fuchsstadt</c:v>
                </c:pt>
                <c:pt idx="22">
                  <c:v>Riedenberg</c:v>
                </c:pt>
                <c:pt idx="23">
                  <c:v>Elfershausen</c:v>
                </c:pt>
                <c:pt idx="24">
                  <c:v>Zeitlofs</c:v>
                </c:pt>
                <c:pt idx="25">
                  <c:v>Euerdorf</c:v>
                </c:pt>
              </c:strCache>
            </c:strRef>
          </c:cat>
          <c:val>
            <c:numRef>
              <c:f>Tabelle1!$C$2:$C$27</c:f>
              <c:numCache>
                <c:formatCode>General</c:formatCode>
                <c:ptCount val="26"/>
                <c:pt idx="0">
                  <c:v>9.1</c:v>
                </c:pt>
                <c:pt idx="1">
                  <c:v>20</c:v>
                </c:pt>
                <c:pt idx="2">
                  <c:v>14.3</c:v>
                </c:pt>
                <c:pt idx="3">
                  <c:v>11.1</c:v>
                </c:pt>
                <c:pt idx="4">
                  <c:v>44.4</c:v>
                </c:pt>
                <c:pt idx="5">
                  <c:v>31</c:v>
                </c:pt>
                <c:pt idx="6">
                  <c:v>28.6</c:v>
                </c:pt>
                <c:pt idx="7">
                  <c:v>54.2</c:v>
                </c:pt>
                <c:pt idx="8">
                  <c:v>36.5</c:v>
                </c:pt>
                <c:pt idx="9">
                  <c:v>58.3</c:v>
                </c:pt>
                <c:pt idx="10">
                  <c:v>50.6</c:v>
                </c:pt>
                <c:pt idx="11">
                  <c:v>51.9</c:v>
                </c:pt>
                <c:pt idx="12">
                  <c:v>42.7</c:v>
                </c:pt>
                <c:pt idx="13">
                  <c:v>37.1</c:v>
                </c:pt>
                <c:pt idx="14">
                  <c:v>65</c:v>
                </c:pt>
                <c:pt idx="15">
                  <c:v>58.1</c:v>
                </c:pt>
                <c:pt idx="16">
                  <c:v>50</c:v>
                </c:pt>
                <c:pt idx="17">
                  <c:v>57.1</c:v>
                </c:pt>
                <c:pt idx="18">
                  <c:v>55.8</c:v>
                </c:pt>
                <c:pt idx="19">
                  <c:v>71.400000000000006</c:v>
                </c:pt>
                <c:pt idx="20">
                  <c:v>61</c:v>
                </c:pt>
                <c:pt idx="21">
                  <c:v>81.8</c:v>
                </c:pt>
                <c:pt idx="22">
                  <c:v>83.3</c:v>
                </c:pt>
                <c:pt idx="23">
                  <c:v>66.7</c:v>
                </c:pt>
                <c:pt idx="24">
                  <c:v>70.8</c:v>
                </c:pt>
                <c:pt idx="25">
                  <c:v>81.3</c:v>
                </c:pt>
              </c:numCache>
            </c:numRef>
          </c:val>
        </c:ser>
        <c:ser>
          <c:idx val="2"/>
          <c:order val="2"/>
          <c:tx>
            <c:strRef>
              <c:f>Tabelle1!$D$1</c:f>
              <c:strCache>
                <c:ptCount val="1"/>
                <c:pt idx="0">
                  <c:v>nein</c:v>
                </c:pt>
              </c:strCache>
            </c:strRef>
          </c:tx>
          <c:spPr>
            <a:solidFill>
              <a:srgbClr val="FF0000"/>
            </a:solidFill>
          </c:spPr>
          <c:invertIfNegative val="0"/>
          <c:dLbls>
            <c:numFmt formatCode="#,##0.0" sourceLinked="0"/>
            <c:spPr>
              <a:noFill/>
              <a:ln>
                <a:noFill/>
              </a:ln>
              <a:effectLst/>
            </c:spPr>
            <c:txPr>
              <a:bodyPr/>
              <a:lstStyle/>
              <a:p>
                <a:pPr>
                  <a:defRPr sz="1200" b="1">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Tabelle1!$A$2:$A$27</c:f>
              <c:strCache>
                <c:ptCount val="26"/>
                <c:pt idx="0">
                  <c:v>Aura a.d.Saale</c:v>
                </c:pt>
                <c:pt idx="1">
                  <c:v>Sulzthal</c:v>
                </c:pt>
                <c:pt idx="2">
                  <c:v>Rannungen</c:v>
                </c:pt>
                <c:pt idx="3">
                  <c:v>Geroda</c:v>
                </c:pt>
                <c:pt idx="4">
                  <c:v>Motten</c:v>
                </c:pt>
                <c:pt idx="5">
                  <c:v>Oberleichtersbach</c:v>
                </c:pt>
                <c:pt idx="6">
                  <c:v>Oerlenbach</c:v>
                </c:pt>
                <c:pt idx="7">
                  <c:v>Schondra</c:v>
                </c:pt>
                <c:pt idx="8">
                  <c:v>Maßbach</c:v>
                </c:pt>
                <c:pt idx="9">
                  <c:v>Wartmannsroth</c:v>
                </c:pt>
                <c:pt idx="10">
                  <c:v>Münnerstadt</c:v>
                </c:pt>
                <c:pt idx="11">
                  <c:v>Oberthulba</c:v>
                </c:pt>
                <c:pt idx="12">
                  <c:v>Bad Brückenau</c:v>
                </c:pt>
                <c:pt idx="13">
                  <c:v>Bad Kissingen</c:v>
                </c:pt>
                <c:pt idx="14">
                  <c:v>Thundorf i.Ufr.</c:v>
                </c:pt>
                <c:pt idx="15">
                  <c:v>Burkardroth</c:v>
                </c:pt>
                <c:pt idx="16">
                  <c:v>Ramsthal</c:v>
                </c:pt>
                <c:pt idx="17">
                  <c:v>Bad Bocklet</c:v>
                </c:pt>
                <c:pt idx="18">
                  <c:v>Hammelburg</c:v>
                </c:pt>
                <c:pt idx="19">
                  <c:v>Wildflecken</c:v>
                </c:pt>
                <c:pt idx="20">
                  <c:v>Nüdlingen</c:v>
                </c:pt>
                <c:pt idx="21">
                  <c:v>Fuchsstadt</c:v>
                </c:pt>
                <c:pt idx="22">
                  <c:v>Riedenberg</c:v>
                </c:pt>
                <c:pt idx="23">
                  <c:v>Elfershausen</c:v>
                </c:pt>
                <c:pt idx="24">
                  <c:v>Zeitlofs</c:v>
                </c:pt>
                <c:pt idx="25">
                  <c:v>Euerdorf</c:v>
                </c:pt>
              </c:strCache>
            </c:strRef>
          </c:cat>
          <c:val>
            <c:numRef>
              <c:f>Tabelle1!$D$2:$D$27</c:f>
              <c:numCache>
                <c:formatCode>General</c:formatCode>
                <c:ptCount val="26"/>
                <c:pt idx="0">
                  <c:v>9.1</c:v>
                </c:pt>
                <c:pt idx="1">
                  <c:v>0</c:v>
                </c:pt>
                <c:pt idx="2">
                  <c:v>7.1</c:v>
                </c:pt>
                <c:pt idx="3">
                  <c:v>33.299999999999997</c:v>
                </c:pt>
                <c:pt idx="4">
                  <c:v>0</c:v>
                </c:pt>
                <c:pt idx="5">
                  <c:v>20.7</c:v>
                </c:pt>
                <c:pt idx="6">
                  <c:v>23.8</c:v>
                </c:pt>
                <c:pt idx="7">
                  <c:v>4.2</c:v>
                </c:pt>
                <c:pt idx="8">
                  <c:v>28.6</c:v>
                </c:pt>
                <c:pt idx="9">
                  <c:v>8.3000000000000007</c:v>
                </c:pt>
                <c:pt idx="10">
                  <c:v>18</c:v>
                </c:pt>
                <c:pt idx="11">
                  <c:v>16.899999999999999</c:v>
                </c:pt>
                <c:pt idx="12">
                  <c:v>34.1</c:v>
                </c:pt>
                <c:pt idx="13">
                  <c:v>41</c:v>
                </c:pt>
                <c:pt idx="14">
                  <c:v>15</c:v>
                </c:pt>
                <c:pt idx="15">
                  <c:v>23.7</c:v>
                </c:pt>
                <c:pt idx="16">
                  <c:v>33.299999999999997</c:v>
                </c:pt>
                <c:pt idx="17">
                  <c:v>26.5</c:v>
                </c:pt>
                <c:pt idx="18">
                  <c:v>31.9</c:v>
                </c:pt>
                <c:pt idx="19">
                  <c:v>16.7</c:v>
                </c:pt>
                <c:pt idx="20">
                  <c:v>28.8</c:v>
                </c:pt>
                <c:pt idx="21">
                  <c:v>9.1</c:v>
                </c:pt>
                <c:pt idx="22">
                  <c:v>8.3000000000000007</c:v>
                </c:pt>
                <c:pt idx="23">
                  <c:v>27.1</c:v>
                </c:pt>
                <c:pt idx="24">
                  <c:v>25</c:v>
                </c:pt>
                <c:pt idx="25">
                  <c:v>18.8</c:v>
                </c:pt>
              </c:numCache>
            </c:numRef>
          </c:val>
        </c:ser>
        <c:dLbls>
          <c:showLegendKey val="0"/>
          <c:showVal val="0"/>
          <c:showCatName val="0"/>
          <c:showSerName val="0"/>
          <c:showPercent val="0"/>
          <c:showBubbleSize val="0"/>
        </c:dLbls>
        <c:gapWidth val="50"/>
        <c:shape val="box"/>
        <c:axId val="315239976"/>
        <c:axId val="321665728"/>
        <c:axId val="0"/>
      </c:bar3DChart>
      <c:catAx>
        <c:axId val="315239976"/>
        <c:scaling>
          <c:orientation val="maxMin"/>
        </c:scaling>
        <c:delete val="0"/>
        <c:axPos val="l"/>
        <c:numFmt formatCode="General" sourceLinked="1"/>
        <c:majorTickMark val="out"/>
        <c:minorTickMark val="none"/>
        <c:tickLblPos val="nextTo"/>
        <c:spPr>
          <a:ln>
            <a:solidFill>
              <a:schemeClr val="tx2">
                <a:lumMod val="75000"/>
              </a:schemeClr>
            </a:solidFill>
          </a:ln>
        </c:spPr>
        <c:txPr>
          <a:bodyPr/>
          <a:lstStyle/>
          <a:p>
            <a:pPr>
              <a:defRPr sz="1050" b="1">
                <a:solidFill>
                  <a:schemeClr val="tx2">
                    <a:lumMod val="75000"/>
                  </a:schemeClr>
                </a:solidFill>
              </a:defRPr>
            </a:pPr>
            <a:endParaRPr lang="de-DE"/>
          </a:p>
        </c:txPr>
        <c:crossAx val="321665728"/>
        <c:crosses val="autoZero"/>
        <c:auto val="1"/>
        <c:lblAlgn val="ctr"/>
        <c:lblOffset val="100"/>
        <c:noMultiLvlLbl val="0"/>
      </c:catAx>
      <c:valAx>
        <c:axId val="321665728"/>
        <c:scaling>
          <c:orientation val="minMax"/>
        </c:scaling>
        <c:delete val="0"/>
        <c:axPos val="t"/>
        <c:majorGridlines>
          <c:spPr>
            <a:ln>
              <a:solidFill>
                <a:schemeClr val="bg1">
                  <a:lumMod val="65000"/>
                </a:schemeClr>
              </a:solidFill>
            </a:ln>
          </c:spPr>
        </c:majorGridlines>
        <c:numFmt formatCode="0%" sourceLinked="1"/>
        <c:majorTickMark val="out"/>
        <c:minorTickMark val="none"/>
        <c:tickLblPos val="nextTo"/>
        <c:txPr>
          <a:bodyPr/>
          <a:lstStyle/>
          <a:p>
            <a:pPr>
              <a:defRPr sz="1100" b="1">
                <a:solidFill>
                  <a:schemeClr val="tx2">
                    <a:lumMod val="75000"/>
                  </a:schemeClr>
                </a:solidFill>
              </a:defRPr>
            </a:pPr>
            <a:endParaRPr lang="de-DE"/>
          </a:p>
        </c:txPr>
        <c:crossAx val="315239976"/>
        <c:crosses val="autoZero"/>
        <c:crossBetween val="between"/>
      </c:valAx>
    </c:plotArea>
    <c:legend>
      <c:legendPos val="t"/>
      <c:layout>
        <c:manualLayout>
          <c:xMode val="edge"/>
          <c:yMode val="edge"/>
          <c:x val="0.35273696231648227"/>
          <c:y val="2.1781623615945039E-3"/>
          <c:w val="0.29452607536703546"/>
          <c:h val="4.9921251712730229E-2"/>
        </c:manualLayout>
      </c:layout>
      <c:overlay val="0"/>
      <c:txPr>
        <a:bodyPr/>
        <a:lstStyle/>
        <a:p>
          <a:pPr>
            <a:defRPr sz="1400" b="1">
              <a:solidFill>
                <a:srgbClr val="17375E"/>
              </a:solidFill>
            </a:defRPr>
          </a:pPr>
          <a:endParaRPr lang="de-DE"/>
        </a:p>
      </c:txPr>
    </c:legend>
    <c:plotVisOnly val="1"/>
    <c:dispBlanksAs val="gap"/>
    <c:showDLblsOverMax val="0"/>
  </c:chart>
  <c:txPr>
    <a:bodyPr/>
    <a:lstStyle/>
    <a:p>
      <a:pPr>
        <a:defRPr sz="1800"/>
      </a:pPr>
      <a:endParaRPr lang="de-DE"/>
    </a:p>
  </c:txPr>
  <c:externalData r:id="rId1">
    <c:autoUpdate val="0"/>
  </c:externalData>
</c:chartSpace>
</file>

<file path=ppt/charts/chart40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31980309802193208"/>
          <c:y val="2.8116843700136378E-2"/>
          <c:w val="0.61996116944219404"/>
          <c:h val="0.86989146938584927"/>
        </c:manualLayout>
      </c:layout>
      <c:bar3DChart>
        <c:barDir val="bar"/>
        <c:grouping val="clustered"/>
        <c:varyColors val="0"/>
        <c:ser>
          <c:idx val="0"/>
          <c:order val="0"/>
          <c:tx>
            <c:strRef>
              <c:f>Tabelle1!$B$1</c:f>
              <c:strCache>
                <c:ptCount val="1"/>
                <c:pt idx="0">
                  <c:v>Spalte2</c:v>
                </c:pt>
              </c:strCache>
            </c:strRef>
          </c:tx>
          <c:spPr>
            <a:solidFill>
              <a:srgbClr val="CC3399"/>
            </a:solidFill>
          </c:spPr>
          <c:invertIfNegative val="0"/>
          <c:dLbls>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Lebensmittel &amp; Süßigkeiten</c:v>
                </c:pt>
                <c:pt idx="1">
                  <c:v>Bücher</c:v>
                </c:pt>
                <c:pt idx="2">
                  <c:v>Ausgehen</c:v>
                </c:pt>
                <c:pt idx="3">
                  <c:v>Hobby</c:v>
                </c:pt>
                <c:pt idx="4">
                  <c:v>Sonstiges</c:v>
                </c:pt>
              </c:strCache>
            </c:strRef>
          </c:cat>
          <c:val>
            <c:numRef>
              <c:f>Tabelle1!$B$2:$B$6</c:f>
              <c:numCache>
                <c:formatCode>###0.0</c:formatCode>
                <c:ptCount val="5"/>
                <c:pt idx="0">
                  <c:v>26.7</c:v>
                </c:pt>
                <c:pt idx="1">
                  <c:v>10.9</c:v>
                </c:pt>
                <c:pt idx="2">
                  <c:v>9.5</c:v>
                </c:pt>
                <c:pt idx="3">
                  <c:v>6.4</c:v>
                </c:pt>
                <c:pt idx="4" formatCode="General">
                  <c:v>46.5</c:v>
                </c:pt>
              </c:numCache>
            </c:numRef>
          </c:val>
        </c:ser>
        <c:dLbls>
          <c:showLegendKey val="0"/>
          <c:showVal val="1"/>
          <c:showCatName val="0"/>
          <c:showSerName val="0"/>
          <c:showPercent val="0"/>
          <c:showBubbleSize val="0"/>
        </c:dLbls>
        <c:gapWidth val="50"/>
        <c:shape val="box"/>
        <c:axId val="405169800"/>
        <c:axId val="405170192"/>
        <c:axId val="0"/>
      </c:bar3DChart>
      <c:catAx>
        <c:axId val="405169800"/>
        <c:scaling>
          <c:orientation val="maxMin"/>
        </c:scaling>
        <c:delete val="0"/>
        <c:axPos val="l"/>
        <c:numFmt formatCode="General" sourceLinked="1"/>
        <c:majorTickMark val="out"/>
        <c:minorTickMark val="none"/>
        <c:tickLblPos val="nextTo"/>
        <c:spPr>
          <a:ln>
            <a:solidFill>
              <a:schemeClr val="tx2">
                <a:lumMod val="75000"/>
              </a:schemeClr>
            </a:solidFill>
          </a:ln>
        </c:spPr>
        <c:txPr>
          <a:bodyPr/>
          <a:lstStyle/>
          <a:p>
            <a:pPr>
              <a:defRPr sz="1800" b="1">
                <a:solidFill>
                  <a:schemeClr val="tx2">
                    <a:lumMod val="75000"/>
                  </a:schemeClr>
                </a:solidFill>
              </a:defRPr>
            </a:pPr>
            <a:endParaRPr lang="de-DE"/>
          </a:p>
        </c:txPr>
        <c:crossAx val="405170192"/>
        <c:crosses val="autoZero"/>
        <c:auto val="1"/>
        <c:lblAlgn val="ctr"/>
        <c:lblOffset val="100"/>
        <c:noMultiLvlLbl val="0"/>
      </c:catAx>
      <c:valAx>
        <c:axId val="405170192"/>
        <c:scaling>
          <c:orientation val="minMax"/>
          <c:min val="0"/>
        </c:scaling>
        <c:delete val="0"/>
        <c:axPos val="t"/>
        <c:majorGridlines>
          <c:spPr>
            <a:ln>
              <a:solidFill>
                <a:schemeClr val="bg1">
                  <a:lumMod val="65000"/>
                </a:schemeClr>
              </a:solidFill>
            </a:ln>
          </c:spPr>
        </c:majorGridlines>
        <c:numFmt formatCode="General" sourceLinked="0"/>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405169800"/>
        <c:crosses val="autoZero"/>
        <c:crossBetween val="between"/>
        <c:majorUnit val="10"/>
      </c:valAx>
    </c:plotArea>
    <c:plotVisOnly val="1"/>
    <c:dispBlanksAs val="gap"/>
    <c:showDLblsOverMax val="0"/>
  </c:chart>
  <c:txPr>
    <a:bodyPr/>
    <a:lstStyle/>
    <a:p>
      <a:pPr>
        <a:defRPr sz="1800"/>
      </a:pPr>
      <a:endParaRPr lang="de-DE"/>
    </a:p>
  </c:txPr>
  <c:externalData r:id="rId1">
    <c:autoUpdate val="0"/>
  </c:externalData>
  <c:userShapes r:id="rId2"/>
</c:chartSpace>
</file>

<file path=ppt/charts/chart40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31980309802193208"/>
          <c:y val="0.15447131414785251"/>
          <c:w val="0.61996116944219404"/>
          <c:h val="0.80394500992094209"/>
        </c:manualLayout>
      </c:layout>
      <c:bar3DChart>
        <c:barDir val="bar"/>
        <c:grouping val="clustered"/>
        <c:varyColors val="0"/>
        <c:ser>
          <c:idx val="0"/>
          <c:order val="0"/>
          <c:tx>
            <c:strRef>
              <c:f>Tabelle1!$B$1</c:f>
              <c:strCache>
                <c:ptCount val="1"/>
                <c:pt idx="0">
                  <c:v>männlich</c:v>
                </c:pt>
              </c:strCache>
            </c:strRef>
          </c:tx>
          <c:spPr>
            <a:solidFill>
              <a:schemeClr val="accent5">
                <a:lumMod val="60000"/>
                <a:lumOff val="40000"/>
              </a:schemeClr>
            </a:solidFill>
          </c:spPr>
          <c:invertIfNegative val="0"/>
          <c:dLbls>
            <c:numFmt formatCode="#,##0.0" sourceLinked="0"/>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Tabelle1!$A$2:$A$10</c:f>
              <c:strCache>
                <c:ptCount val="9"/>
                <c:pt idx="0">
                  <c:v>Kleidung/Schuhe</c:v>
                </c:pt>
                <c:pt idx="1">
                  <c:v>Spiele (PC, Online, Konsolen...)</c:v>
                </c:pt>
                <c:pt idx="2">
                  <c:v>Musik/Filme</c:v>
                </c:pt>
                <c:pt idx="3">
                  <c:v>Sport</c:v>
                </c:pt>
                <c:pt idx="4">
                  <c:v>Roller/Auto/Motorrad</c:v>
                </c:pt>
                <c:pt idx="5">
                  <c:v>Kosmetik</c:v>
                </c:pt>
                <c:pt idx="6">
                  <c:v>Handy/Smartphone</c:v>
                </c:pt>
                <c:pt idx="7">
                  <c:v>Getränke</c:v>
                </c:pt>
                <c:pt idx="8">
                  <c:v>Sonstiges</c:v>
                </c:pt>
              </c:strCache>
            </c:strRef>
          </c:cat>
          <c:val>
            <c:numRef>
              <c:f>Tabelle1!$B$2:$B$10</c:f>
              <c:numCache>
                <c:formatCode>###0.0</c:formatCode>
                <c:ptCount val="9"/>
                <c:pt idx="0">
                  <c:v>29.6</c:v>
                </c:pt>
                <c:pt idx="1">
                  <c:v>28.6</c:v>
                </c:pt>
                <c:pt idx="2">
                  <c:v>11.2</c:v>
                </c:pt>
                <c:pt idx="3">
                  <c:v>16</c:v>
                </c:pt>
                <c:pt idx="4" formatCode="General">
                  <c:v>29</c:v>
                </c:pt>
                <c:pt idx="5">
                  <c:v>0.2</c:v>
                </c:pt>
                <c:pt idx="6">
                  <c:v>19.3</c:v>
                </c:pt>
                <c:pt idx="7">
                  <c:v>20.6</c:v>
                </c:pt>
                <c:pt idx="8">
                  <c:v>24</c:v>
                </c:pt>
              </c:numCache>
            </c:numRef>
          </c:val>
        </c:ser>
        <c:ser>
          <c:idx val="1"/>
          <c:order val="1"/>
          <c:tx>
            <c:strRef>
              <c:f>Tabelle1!$C$1</c:f>
              <c:strCache>
                <c:ptCount val="1"/>
                <c:pt idx="0">
                  <c:v>weiblich</c:v>
                </c:pt>
              </c:strCache>
            </c:strRef>
          </c:tx>
          <c:spPr>
            <a:solidFill>
              <a:srgbClr val="FF99CC"/>
            </a:solidFill>
          </c:spPr>
          <c:invertIfNegative val="0"/>
          <c:dLbls>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Tabelle1!$A$2:$A$10</c:f>
              <c:strCache>
                <c:ptCount val="9"/>
                <c:pt idx="0">
                  <c:v>Kleidung/Schuhe</c:v>
                </c:pt>
                <c:pt idx="1">
                  <c:v>Spiele (PC, Online, Konsolen...)</c:v>
                </c:pt>
                <c:pt idx="2">
                  <c:v>Musik/Filme</c:v>
                </c:pt>
                <c:pt idx="3">
                  <c:v>Sport</c:v>
                </c:pt>
                <c:pt idx="4">
                  <c:v>Roller/Auto/Motorrad</c:v>
                </c:pt>
                <c:pt idx="5">
                  <c:v>Kosmetik</c:v>
                </c:pt>
                <c:pt idx="6">
                  <c:v>Handy/Smartphone</c:v>
                </c:pt>
                <c:pt idx="7">
                  <c:v>Getränke</c:v>
                </c:pt>
                <c:pt idx="8">
                  <c:v>Sonstiges</c:v>
                </c:pt>
              </c:strCache>
            </c:strRef>
          </c:cat>
          <c:val>
            <c:numRef>
              <c:f>Tabelle1!$C$2:$C$10</c:f>
              <c:numCache>
                <c:formatCode>General</c:formatCode>
                <c:ptCount val="9"/>
                <c:pt idx="0">
                  <c:v>68.5</c:v>
                </c:pt>
                <c:pt idx="1">
                  <c:v>2.6</c:v>
                </c:pt>
                <c:pt idx="2">
                  <c:v>11.3</c:v>
                </c:pt>
                <c:pt idx="3">
                  <c:v>7.3</c:v>
                </c:pt>
                <c:pt idx="4">
                  <c:v>15.3</c:v>
                </c:pt>
                <c:pt idx="5">
                  <c:v>23.6</c:v>
                </c:pt>
                <c:pt idx="6">
                  <c:v>24.1</c:v>
                </c:pt>
                <c:pt idx="7">
                  <c:v>7.3</c:v>
                </c:pt>
                <c:pt idx="8">
                  <c:v>24.3</c:v>
                </c:pt>
              </c:numCache>
            </c:numRef>
          </c:val>
        </c:ser>
        <c:dLbls>
          <c:showLegendKey val="0"/>
          <c:showVal val="1"/>
          <c:showCatName val="0"/>
          <c:showSerName val="0"/>
          <c:showPercent val="0"/>
          <c:showBubbleSize val="0"/>
        </c:dLbls>
        <c:gapWidth val="50"/>
        <c:shape val="box"/>
        <c:axId val="392738296"/>
        <c:axId val="392739864"/>
        <c:axId val="0"/>
      </c:bar3DChart>
      <c:catAx>
        <c:axId val="392738296"/>
        <c:scaling>
          <c:orientation val="maxMin"/>
        </c:scaling>
        <c:delete val="0"/>
        <c:axPos val="l"/>
        <c:numFmt formatCode="General" sourceLinked="1"/>
        <c:majorTickMark val="out"/>
        <c:minorTickMark val="none"/>
        <c:tickLblPos val="nextTo"/>
        <c:spPr>
          <a:ln>
            <a:solidFill>
              <a:schemeClr val="tx2">
                <a:lumMod val="75000"/>
              </a:schemeClr>
            </a:solidFill>
          </a:ln>
        </c:spPr>
        <c:crossAx val="392739864"/>
        <c:crosses val="autoZero"/>
        <c:auto val="1"/>
        <c:lblAlgn val="ctr"/>
        <c:lblOffset val="100"/>
        <c:noMultiLvlLbl val="0"/>
      </c:catAx>
      <c:valAx>
        <c:axId val="392739864"/>
        <c:scaling>
          <c:orientation val="minMax"/>
          <c:min val="0"/>
        </c:scaling>
        <c:delete val="0"/>
        <c:axPos val="t"/>
        <c:majorGridlines>
          <c:spPr>
            <a:ln>
              <a:solidFill>
                <a:schemeClr val="bg1">
                  <a:lumMod val="65000"/>
                </a:schemeClr>
              </a:solidFill>
            </a:ln>
          </c:spPr>
        </c:majorGridlines>
        <c:numFmt formatCode="General" sourceLinked="0"/>
        <c:majorTickMark val="out"/>
        <c:minorTickMark val="none"/>
        <c:tickLblPos val="nextTo"/>
        <c:spPr>
          <a:ln>
            <a:solidFill>
              <a:schemeClr val="tx2">
                <a:lumMod val="75000"/>
              </a:schemeClr>
            </a:solidFill>
          </a:ln>
        </c:spPr>
        <c:crossAx val="392738296"/>
        <c:crosses val="autoZero"/>
        <c:crossBetween val="between"/>
        <c:majorUnit val="10"/>
      </c:valAx>
    </c:plotArea>
    <c:legend>
      <c:legendPos val="t"/>
      <c:layout>
        <c:manualLayout>
          <c:xMode val="edge"/>
          <c:yMode val="edge"/>
          <c:x val="0.44299108021903244"/>
          <c:y val="4.6434202734724921E-4"/>
          <c:w val="0.32854728260444799"/>
          <c:h val="7.0398445402864135E-2"/>
        </c:manualLayou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40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2013</c:v>
                </c:pt>
              </c:strCache>
            </c:strRef>
          </c:tx>
          <c:spPr>
            <a:solidFill>
              <a:schemeClr val="accent4">
                <a:lumMod val="75000"/>
              </a:schemeClr>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27.9</c:v>
                </c:pt>
                <c:pt idx="1">
                  <c:v>72.099999999999994</c:v>
                </c:pt>
              </c:numCache>
            </c:numRef>
          </c:val>
        </c:ser>
        <c:dLbls>
          <c:showLegendKey val="0"/>
          <c:showVal val="1"/>
          <c:showCatName val="0"/>
          <c:showSerName val="0"/>
          <c:showPercent val="0"/>
          <c:showBubbleSize val="0"/>
        </c:dLbls>
        <c:gapWidth val="100"/>
        <c:shape val="box"/>
        <c:axId val="392755936"/>
        <c:axId val="392756328"/>
        <c:axId val="0"/>
      </c:bar3DChart>
      <c:catAx>
        <c:axId val="392755936"/>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92756328"/>
        <c:crosses val="autoZero"/>
        <c:auto val="1"/>
        <c:lblAlgn val="ctr"/>
        <c:lblOffset val="100"/>
        <c:noMultiLvlLbl val="0"/>
      </c:catAx>
      <c:valAx>
        <c:axId val="392756328"/>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92755936"/>
        <c:crosses val="autoZero"/>
        <c:crossBetween val="between"/>
        <c:majorUnit val="20"/>
      </c:valAx>
      <c:spPr>
        <a:ln w="25400">
          <a:noFill/>
        </a:ln>
      </c:spPr>
    </c:plotArea>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40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32.200000000000003</c:v>
                </c:pt>
                <c:pt idx="1">
                  <c:v>67.8</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23.7</c:v>
                </c:pt>
                <c:pt idx="1">
                  <c:v>76.3</c:v>
                </c:pt>
              </c:numCache>
            </c:numRef>
          </c:val>
        </c:ser>
        <c:dLbls>
          <c:showLegendKey val="0"/>
          <c:showVal val="1"/>
          <c:showCatName val="0"/>
          <c:showSerName val="0"/>
          <c:showPercent val="0"/>
          <c:showBubbleSize val="0"/>
        </c:dLbls>
        <c:gapWidth val="100"/>
        <c:shape val="box"/>
        <c:axId val="411170200"/>
        <c:axId val="411170592"/>
        <c:axId val="0"/>
      </c:bar3DChart>
      <c:catAx>
        <c:axId val="411170200"/>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411170592"/>
        <c:crosses val="autoZero"/>
        <c:auto val="1"/>
        <c:lblAlgn val="ctr"/>
        <c:lblOffset val="100"/>
        <c:noMultiLvlLbl val="0"/>
      </c:catAx>
      <c:valAx>
        <c:axId val="411170592"/>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411170200"/>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40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29.6</c:v>
                </c:pt>
                <c:pt idx="1">
                  <c:v>70.400000000000006</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34.6</c:v>
                </c:pt>
                <c:pt idx="1">
                  <c:v>65.400000000000006</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Tabelle1!$D$2:$D$3</c:f>
              <c:numCache>
                <c:formatCode>General</c:formatCode>
                <c:ptCount val="2"/>
                <c:pt idx="0">
                  <c:v>22.2</c:v>
                </c:pt>
                <c:pt idx="1">
                  <c:v>77.8</c:v>
                </c:pt>
              </c:numCache>
            </c:numRef>
          </c:val>
        </c:ser>
        <c:dLbls>
          <c:showLegendKey val="0"/>
          <c:showVal val="1"/>
          <c:showCatName val="0"/>
          <c:showSerName val="0"/>
          <c:showPercent val="0"/>
          <c:showBubbleSize val="0"/>
        </c:dLbls>
        <c:gapWidth val="100"/>
        <c:shape val="box"/>
        <c:axId val="411173336"/>
        <c:axId val="411173728"/>
        <c:axId val="0"/>
      </c:bar3DChart>
      <c:catAx>
        <c:axId val="411173336"/>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411173728"/>
        <c:crosses val="autoZero"/>
        <c:auto val="1"/>
        <c:lblAlgn val="ctr"/>
        <c:lblOffset val="100"/>
        <c:noMultiLvlLbl val="0"/>
      </c:catAx>
      <c:valAx>
        <c:axId val="411173728"/>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411173336"/>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40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10"/>
    </c:view3D>
    <c:floor>
      <c:thickness val="0"/>
    </c:floor>
    <c:sideWall>
      <c:thickness val="0"/>
    </c:sideWall>
    <c:backWall>
      <c:thickness val="0"/>
    </c:backWall>
    <c:plotArea>
      <c:layout>
        <c:manualLayout>
          <c:layoutTarget val="inner"/>
          <c:xMode val="edge"/>
          <c:yMode val="edge"/>
          <c:x val="0.15208333333333332"/>
          <c:y val="0.16250000000000001"/>
          <c:w val="0.6875"/>
          <c:h val="0.66874999999999996"/>
        </c:manualLayout>
      </c:layout>
      <c:pie3DChart>
        <c:varyColors val="1"/>
        <c:ser>
          <c:idx val="0"/>
          <c:order val="0"/>
          <c:tx>
            <c:strRef>
              <c:f>Tabelle1!$B$1</c:f>
              <c:strCache>
                <c:ptCount val="1"/>
                <c:pt idx="0">
                  <c:v>Anzahl</c:v>
                </c:pt>
              </c:strCache>
            </c:strRef>
          </c:tx>
          <c:dPt>
            <c:idx val="0"/>
            <c:bubble3D val="0"/>
            <c:spPr>
              <a:solidFill>
                <a:schemeClr val="accent5">
                  <a:lumMod val="40000"/>
                  <a:lumOff val="60000"/>
                </a:schemeClr>
              </a:solidFill>
            </c:spPr>
          </c:dPt>
          <c:dPt>
            <c:idx val="1"/>
            <c:bubble3D val="0"/>
            <c:spPr>
              <a:solidFill>
                <a:schemeClr val="accent5">
                  <a:lumMod val="60000"/>
                  <a:lumOff val="40000"/>
                </a:schemeClr>
              </a:solidFill>
            </c:spPr>
          </c:dPt>
          <c:dPt>
            <c:idx val="2"/>
            <c:bubble3D val="0"/>
            <c:spPr>
              <a:solidFill>
                <a:schemeClr val="accent5">
                  <a:lumMod val="75000"/>
                </a:schemeClr>
              </a:solidFill>
            </c:spPr>
          </c:dPt>
          <c:dPt>
            <c:idx val="3"/>
            <c:bubble3D val="0"/>
            <c:spPr>
              <a:solidFill>
                <a:schemeClr val="accent5">
                  <a:lumMod val="50000"/>
                </a:schemeClr>
              </a:solidFill>
            </c:spPr>
          </c:dPt>
          <c:dLbls>
            <c:dLbl>
              <c:idx val="0"/>
              <c:layout>
                <c:manualLayout>
                  <c:x val="-2.9166666666666667E-2"/>
                  <c:y val="-0.14374999999999999"/>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1"/>
              <c:layout>
                <c:manualLayout>
                  <c:x val="5.2083333333333336E-2"/>
                  <c:y val="5.3124999999999999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3"/>
              <c:layout>
                <c:manualLayout>
                  <c:x val="6.0416666666666667E-2"/>
                  <c:y val="0"/>
                </c:manualLayout>
              </c:layout>
              <c:numFmt formatCode="0.0%" sourceLinked="0"/>
              <c:spPr/>
              <c:txPr>
                <a:bodyPr/>
                <a:lstStyle/>
                <a:p>
                  <a:pPr>
                    <a:defRPr sz="1400"/>
                  </a:pPr>
                  <a:endParaRPr lang="de-DE"/>
                </a:p>
              </c:txPr>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numFmt formatCode="0.0%" sourceLinked="0"/>
            <c:spPr>
              <a:noFill/>
              <a:ln>
                <a:noFill/>
              </a:ln>
              <a:effectLst/>
            </c:spPr>
            <c:dLblPos val="outEnd"/>
            <c:showLegendKey val="0"/>
            <c:showVal val="0"/>
            <c:showCatName val="1"/>
            <c:showSerName val="0"/>
            <c:showPercent val="1"/>
            <c:showBubbleSize val="0"/>
            <c:separator>
</c:separator>
            <c:showLeaderLines val="0"/>
            <c:extLst>
              <c:ext xmlns:c15="http://schemas.microsoft.com/office/drawing/2012/chart" uri="{CE6537A1-D6FC-4f65-9D91-7224C49458BB}">
                <c15:layout/>
              </c:ext>
            </c:extLst>
          </c:dLbls>
          <c:cat>
            <c:strRef>
              <c:f>Tabelle1!$A$2:$A$5</c:f>
              <c:strCache>
                <c:ptCount val="4"/>
                <c:pt idx="0">
                  <c:v>1 Nennung</c:v>
                </c:pt>
                <c:pt idx="1">
                  <c:v>2 Nennungen</c:v>
                </c:pt>
                <c:pt idx="2">
                  <c:v>3 Nennungen</c:v>
                </c:pt>
                <c:pt idx="3">
                  <c:v>mehr als 3 Nennungen</c:v>
                </c:pt>
              </c:strCache>
            </c:strRef>
          </c:cat>
          <c:val>
            <c:numRef>
              <c:f>Tabelle1!$B$2:$B$5</c:f>
              <c:numCache>
                <c:formatCode>General</c:formatCode>
                <c:ptCount val="4"/>
                <c:pt idx="0">
                  <c:v>43</c:v>
                </c:pt>
                <c:pt idx="1">
                  <c:v>36.299999999999997</c:v>
                </c:pt>
                <c:pt idx="2">
                  <c:v>12.9</c:v>
                </c:pt>
                <c:pt idx="3">
                  <c:v>7.8</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40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1 Nennung</c:v>
                </c:pt>
                <c:pt idx="1">
                  <c:v>2 Nennungen</c:v>
                </c:pt>
                <c:pt idx="2">
                  <c:v>3 Nennungen</c:v>
                </c:pt>
                <c:pt idx="3">
                  <c:v>mehr als 3 Nennungen</c:v>
                </c:pt>
              </c:strCache>
            </c:strRef>
          </c:cat>
          <c:val>
            <c:numRef>
              <c:f>Tabelle1!$B$2:$B$5</c:f>
              <c:numCache>
                <c:formatCode>General</c:formatCode>
                <c:ptCount val="4"/>
                <c:pt idx="0">
                  <c:v>45.5</c:v>
                </c:pt>
                <c:pt idx="1">
                  <c:v>36.700000000000003</c:v>
                </c:pt>
                <c:pt idx="2">
                  <c:v>11.8</c:v>
                </c:pt>
                <c:pt idx="3">
                  <c:v>6.1</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1 Nennung</c:v>
                </c:pt>
                <c:pt idx="1">
                  <c:v>2 Nennungen</c:v>
                </c:pt>
                <c:pt idx="2">
                  <c:v>3 Nennungen</c:v>
                </c:pt>
                <c:pt idx="3">
                  <c:v>mehr als 3 Nennungen</c:v>
                </c:pt>
              </c:strCache>
            </c:strRef>
          </c:cat>
          <c:val>
            <c:numRef>
              <c:f>Tabelle1!$C$2:$C$5</c:f>
              <c:numCache>
                <c:formatCode>General</c:formatCode>
                <c:ptCount val="4"/>
                <c:pt idx="0">
                  <c:v>40.6</c:v>
                </c:pt>
                <c:pt idx="1">
                  <c:v>35.9</c:v>
                </c:pt>
                <c:pt idx="2">
                  <c:v>14</c:v>
                </c:pt>
                <c:pt idx="3">
                  <c:v>9.5</c:v>
                </c:pt>
              </c:numCache>
            </c:numRef>
          </c:val>
        </c:ser>
        <c:dLbls>
          <c:showLegendKey val="0"/>
          <c:showVal val="1"/>
          <c:showCatName val="0"/>
          <c:showSerName val="0"/>
          <c:showPercent val="0"/>
          <c:showBubbleSize val="0"/>
        </c:dLbls>
        <c:gapWidth val="50"/>
        <c:shape val="box"/>
        <c:axId val="411177648"/>
        <c:axId val="411178040"/>
        <c:axId val="0"/>
      </c:bar3DChart>
      <c:catAx>
        <c:axId val="411177648"/>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411178040"/>
        <c:crosses val="autoZero"/>
        <c:auto val="1"/>
        <c:lblAlgn val="ctr"/>
        <c:lblOffset val="100"/>
        <c:noMultiLvlLbl val="0"/>
      </c:catAx>
      <c:valAx>
        <c:axId val="411178040"/>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411177648"/>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40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sz="18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1 Nennung</c:v>
                </c:pt>
                <c:pt idx="1">
                  <c:v>2 Nennungen</c:v>
                </c:pt>
                <c:pt idx="2">
                  <c:v>3 Nennungen</c:v>
                </c:pt>
                <c:pt idx="3">
                  <c:v>mehr als 3 Nennungen</c:v>
                </c:pt>
              </c:strCache>
            </c:strRef>
          </c:cat>
          <c:val>
            <c:numRef>
              <c:f>Tabelle1!$B$2:$B$5</c:f>
              <c:numCache>
                <c:formatCode>General</c:formatCode>
                <c:ptCount val="4"/>
                <c:pt idx="0">
                  <c:v>54.4</c:v>
                </c:pt>
                <c:pt idx="1">
                  <c:v>36.9</c:v>
                </c:pt>
                <c:pt idx="2">
                  <c:v>6.3</c:v>
                </c:pt>
                <c:pt idx="3">
                  <c:v>2.4</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txPr>
              <a:bodyPr/>
              <a:lstStyle/>
              <a:p>
                <a:pPr>
                  <a:defRPr sz="18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1 Nennung</c:v>
                </c:pt>
                <c:pt idx="1">
                  <c:v>2 Nennungen</c:v>
                </c:pt>
                <c:pt idx="2">
                  <c:v>3 Nennungen</c:v>
                </c:pt>
                <c:pt idx="3">
                  <c:v>mehr als 3 Nennungen</c:v>
                </c:pt>
              </c:strCache>
            </c:strRef>
          </c:cat>
          <c:val>
            <c:numRef>
              <c:f>Tabelle1!$C$2:$C$5</c:f>
              <c:numCache>
                <c:formatCode>General</c:formatCode>
                <c:ptCount val="4"/>
                <c:pt idx="0">
                  <c:v>42</c:v>
                </c:pt>
                <c:pt idx="1">
                  <c:v>34.6</c:v>
                </c:pt>
                <c:pt idx="2">
                  <c:v>14.2</c:v>
                </c:pt>
                <c:pt idx="3">
                  <c:v>9.1999999999999993</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numFmt formatCode="#,##0.0" sourceLinked="0"/>
            <c:spPr>
              <a:noFill/>
              <a:ln>
                <a:noFill/>
              </a:ln>
              <a:effectLst/>
            </c:spPr>
            <c:txPr>
              <a:bodyPr/>
              <a:lstStyle/>
              <a:p>
                <a:pPr>
                  <a:defRPr sz="18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1 Nennung</c:v>
                </c:pt>
                <c:pt idx="1">
                  <c:v>2 Nennungen</c:v>
                </c:pt>
                <c:pt idx="2">
                  <c:v>3 Nennungen</c:v>
                </c:pt>
                <c:pt idx="3">
                  <c:v>mehr als 3 Nennungen</c:v>
                </c:pt>
              </c:strCache>
            </c:strRef>
          </c:cat>
          <c:val>
            <c:numRef>
              <c:f>Tabelle1!$D$2:$D$5</c:f>
              <c:numCache>
                <c:formatCode>General</c:formatCode>
                <c:ptCount val="4"/>
                <c:pt idx="0">
                  <c:v>36</c:v>
                </c:pt>
                <c:pt idx="1">
                  <c:v>37</c:v>
                </c:pt>
                <c:pt idx="2">
                  <c:v>16.5</c:v>
                </c:pt>
                <c:pt idx="3">
                  <c:v>10.5</c:v>
                </c:pt>
              </c:numCache>
            </c:numRef>
          </c:val>
        </c:ser>
        <c:dLbls>
          <c:showLegendKey val="0"/>
          <c:showVal val="1"/>
          <c:showCatName val="0"/>
          <c:showSerName val="0"/>
          <c:showPercent val="0"/>
          <c:showBubbleSize val="0"/>
        </c:dLbls>
        <c:gapWidth val="50"/>
        <c:shape val="box"/>
        <c:axId val="411179216"/>
        <c:axId val="411179608"/>
        <c:axId val="0"/>
      </c:bar3DChart>
      <c:catAx>
        <c:axId val="411179216"/>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411179608"/>
        <c:crosses val="autoZero"/>
        <c:auto val="1"/>
        <c:lblAlgn val="ctr"/>
        <c:lblOffset val="100"/>
        <c:noMultiLvlLbl val="0"/>
      </c:catAx>
      <c:valAx>
        <c:axId val="411179608"/>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411179216"/>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40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44293820453827992"/>
          <c:y val="2.8116843700136378E-2"/>
          <c:w val="0.49682608238140391"/>
          <c:h val="0.86989146938584927"/>
        </c:manualLayout>
      </c:layout>
      <c:bar3DChart>
        <c:barDir val="bar"/>
        <c:grouping val="clustered"/>
        <c:varyColors val="0"/>
        <c:ser>
          <c:idx val="0"/>
          <c:order val="0"/>
          <c:tx>
            <c:strRef>
              <c:f>Tabelle1!$B$1</c:f>
              <c:strCache>
                <c:ptCount val="1"/>
                <c:pt idx="0">
                  <c:v>in %</c:v>
                </c:pt>
              </c:strCache>
            </c:strRef>
          </c:tx>
          <c:spPr>
            <a:solidFill>
              <a:schemeClr val="accent5">
                <a:lumMod val="75000"/>
              </a:schemeClr>
            </a:solidFill>
          </c:spPr>
          <c:invertIfNegative val="0"/>
          <c:dLbls>
            <c:numFmt formatCode="#,##0.0" sourceLinked="0"/>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Tabelle1!$A$2:$A$12</c:f>
              <c:strCache>
                <c:ptCount val="11"/>
                <c:pt idx="0">
                  <c:v>sonstiges</c:v>
                </c:pt>
                <c:pt idx="1">
                  <c:v>Jugendtreffs</c:v>
                </c:pt>
                <c:pt idx="2">
                  <c:v>kulturelle Angebote</c:v>
                </c:pt>
                <c:pt idx="3">
                  <c:v>weiß nicht/nichts</c:v>
                </c:pt>
                <c:pt idx="4">
                  <c:v>junge Menschen</c:v>
                </c:pt>
                <c:pt idx="5">
                  <c:v>Schule/Ausbildung/Studium</c:v>
                </c:pt>
                <c:pt idx="6">
                  <c:v>öffentlicher Nahverkehr</c:v>
                </c:pt>
                <c:pt idx="7">
                  <c:v>Cafés, Bistro, Kneipe, Disco...</c:v>
                </c:pt>
                <c:pt idx="8">
                  <c:v>Freizeitangebote für junge Menschen</c:v>
                </c:pt>
                <c:pt idx="9">
                  <c:v>Arbeit/Beruf/Karriere</c:v>
                </c:pt>
                <c:pt idx="10">
                  <c:v>Shoppingmöglichkeiten</c:v>
                </c:pt>
              </c:strCache>
            </c:strRef>
          </c:cat>
          <c:val>
            <c:numRef>
              <c:f>Tabelle1!$B$2:$B$12</c:f>
              <c:numCache>
                <c:formatCode>####.0</c:formatCode>
                <c:ptCount val="11"/>
                <c:pt idx="0" formatCode="###0.0">
                  <c:v>9.5776660241109486</c:v>
                </c:pt>
                <c:pt idx="1">
                  <c:v>0.6676098543810427</c:v>
                </c:pt>
                <c:pt idx="2" formatCode="###0.0">
                  <c:v>1.3714325471663038</c:v>
                </c:pt>
                <c:pt idx="3" formatCode="###0.0">
                  <c:v>1.8151686229492634</c:v>
                </c:pt>
                <c:pt idx="4" formatCode="###0.0">
                  <c:v>3.1584647976921509</c:v>
                </c:pt>
                <c:pt idx="5" formatCode="###0.0">
                  <c:v>8.2225025492336368</c:v>
                </c:pt>
                <c:pt idx="6" formatCode="###0.0">
                  <c:v>8.2653932513064774</c:v>
                </c:pt>
                <c:pt idx="7" formatCode="###0.0">
                  <c:v>11.029751376335808</c:v>
                </c:pt>
                <c:pt idx="8" formatCode="###0.0">
                  <c:v>15.254406656101665</c:v>
                </c:pt>
                <c:pt idx="9" formatCode="###0.0">
                  <c:v>18.749858150415193</c:v>
                </c:pt>
                <c:pt idx="10" formatCode="###0.0">
                  <c:v>21.887746170307523</c:v>
                </c:pt>
              </c:numCache>
            </c:numRef>
          </c:val>
        </c:ser>
        <c:dLbls>
          <c:showLegendKey val="0"/>
          <c:showVal val="1"/>
          <c:showCatName val="0"/>
          <c:showSerName val="0"/>
          <c:showPercent val="0"/>
          <c:showBubbleSize val="0"/>
        </c:dLbls>
        <c:gapWidth val="50"/>
        <c:shape val="box"/>
        <c:axId val="411172160"/>
        <c:axId val="411175688"/>
        <c:axId val="0"/>
      </c:bar3DChart>
      <c:catAx>
        <c:axId val="411172160"/>
        <c:scaling>
          <c:orientation val="minMax"/>
        </c:scaling>
        <c:delete val="0"/>
        <c:axPos val="l"/>
        <c:numFmt formatCode="General" sourceLinked="1"/>
        <c:majorTickMark val="out"/>
        <c:minorTickMark val="none"/>
        <c:tickLblPos val="nextTo"/>
        <c:spPr>
          <a:ln>
            <a:solidFill>
              <a:schemeClr val="tx2">
                <a:lumMod val="75000"/>
              </a:schemeClr>
            </a:solidFill>
          </a:ln>
        </c:spPr>
        <c:txPr>
          <a:bodyPr/>
          <a:lstStyle/>
          <a:p>
            <a:pPr>
              <a:defRPr sz="1800" b="1">
                <a:solidFill>
                  <a:schemeClr val="tx2">
                    <a:lumMod val="75000"/>
                  </a:schemeClr>
                </a:solidFill>
              </a:defRPr>
            </a:pPr>
            <a:endParaRPr lang="de-DE"/>
          </a:p>
        </c:txPr>
        <c:crossAx val="411175688"/>
        <c:crosses val="autoZero"/>
        <c:auto val="1"/>
        <c:lblAlgn val="ctr"/>
        <c:lblOffset val="100"/>
        <c:noMultiLvlLbl val="0"/>
      </c:catAx>
      <c:valAx>
        <c:axId val="411175688"/>
        <c:scaling>
          <c:orientation val="minMax"/>
        </c:scaling>
        <c:delete val="0"/>
        <c:axPos val="b"/>
        <c:majorGridlines>
          <c:spPr>
            <a:ln>
              <a:solidFill>
                <a:schemeClr val="bg1">
                  <a:lumMod val="65000"/>
                </a:schemeClr>
              </a:solidFill>
            </a:ln>
          </c:spPr>
        </c:majorGridlines>
        <c:numFmt formatCode="General" sourceLinked="0"/>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411172160"/>
        <c:crosses val="autoZero"/>
        <c:crossBetween val="between"/>
      </c:valAx>
    </c:plotArea>
    <c:plotVisOnly val="1"/>
    <c:dispBlanksAs val="gap"/>
    <c:showDLblsOverMax val="0"/>
  </c:chart>
  <c:txPr>
    <a:bodyPr/>
    <a:lstStyle/>
    <a:p>
      <a:pPr>
        <a:defRPr sz="1800"/>
      </a:pPr>
      <a:endParaRPr lang="de-DE"/>
    </a:p>
  </c:txPr>
  <c:externalData r:id="rId1">
    <c:autoUpdate val="0"/>
  </c:externalData>
  <c:userShapes r:id="rId2"/>
</c:chartSpace>
</file>

<file path=ppt/charts/chart40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44293820453827992"/>
          <c:y val="2.8116843700136378E-2"/>
          <c:w val="0.49682608238140391"/>
          <c:h val="0.86989146938584927"/>
        </c:manualLayout>
      </c:layout>
      <c:bar3DChart>
        <c:barDir val="bar"/>
        <c:grouping val="clustered"/>
        <c:varyColors val="0"/>
        <c:ser>
          <c:idx val="0"/>
          <c:order val="0"/>
          <c:tx>
            <c:strRef>
              <c:f>Tabelle1!$B$1</c:f>
              <c:strCache>
                <c:ptCount val="1"/>
                <c:pt idx="0">
                  <c:v>in %</c:v>
                </c:pt>
              </c:strCache>
            </c:strRef>
          </c:tx>
          <c:spPr>
            <a:solidFill>
              <a:schemeClr val="accent5">
                <a:lumMod val="75000"/>
              </a:schemeClr>
            </a:solidFill>
          </c:spPr>
          <c:invertIfNegative val="0"/>
          <c:dLbls>
            <c:numFmt formatCode="#,##0.0" sourceLinked="0"/>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Tabelle1!$A$2:$A$11</c:f>
              <c:strCache>
                <c:ptCount val="10"/>
                <c:pt idx="0">
                  <c:v>sonstiges</c:v>
                </c:pt>
                <c:pt idx="1">
                  <c:v>Jugendtreffs</c:v>
                </c:pt>
                <c:pt idx="2">
                  <c:v>kulturelle Angebote</c:v>
                </c:pt>
                <c:pt idx="3">
                  <c:v>junge Menschen</c:v>
                </c:pt>
                <c:pt idx="4">
                  <c:v>öffentlicher Nahverkehr</c:v>
                </c:pt>
                <c:pt idx="5">
                  <c:v>Schule/Ausbildung/Studium</c:v>
                </c:pt>
                <c:pt idx="6">
                  <c:v>Cafés, Bistro, Kneipe, Disco...</c:v>
                </c:pt>
                <c:pt idx="7">
                  <c:v>Arbeit/Beruf/Karriere</c:v>
                </c:pt>
                <c:pt idx="8">
                  <c:v>Shoppingmöglichkeiten</c:v>
                </c:pt>
                <c:pt idx="9">
                  <c:v>Freizeitangebote für junge Menschen</c:v>
                </c:pt>
              </c:strCache>
            </c:strRef>
          </c:cat>
          <c:val>
            <c:numRef>
              <c:f>Tabelle1!$B$2:$B$11</c:f>
              <c:numCache>
                <c:formatCode>###0.0</c:formatCode>
                <c:ptCount val="10"/>
                <c:pt idx="0">
                  <c:v>6.7033533665095666</c:v>
                </c:pt>
                <c:pt idx="1">
                  <c:v>1.0075172619884272</c:v>
                </c:pt>
                <c:pt idx="2">
                  <c:v>2.2626231489807114</c:v>
                </c:pt>
                <c:pt idx="3">
                  <c:v>7.2717137592264267</c:v>
                </c:pt>
                <c:pt idx="4">
                  <c:v>7.9541508031987505</c:v>
                </c:pt>
                <c:pt idx="5">
                  <c:v>12.010598777139025</c:v>
                </c:pt>
                <c:pt idx="6">
                  <c:v>13.559008633692526</c:v>
                </c:pt>
                <c:pt idx="7">
                  <c:v>15.850328075938064</c:v>
                </c:pt>
                <c:pt idx="8">
                  <c:v>15.888113258122779</c:v>
                </c:pt>
                <c:pt idx="9">
                  <c:v>17.492592915203733</c:v>
                </c:pt>
              </c:numCache>
            </c:numRef>
          </c:val>
        </c:ser>
        <c:dLbls>
          <c:showLegendKey val="0"/>
          <c:showVal val="1"/>
          <c:showCatName val="0"/>
          <c:showSerName val="0"/>
          <c:showPercent val="0"/>
          <c:showBubbleSize val="0"/>
        </c:dLbls>
        <c:gapWidth val="50"/>
        <c:shape val="box"/>
        <c:axId val="411180392"/>
        <c:axId val="411180784"/>
        <c:axId val="0"/>
      </c:bar3DChart>
      <c:catAx>
        <c:axId val="411180392"/>
        <c:scaling>
          <c:orientation val="minMax"/>
        </c:scaling>
        <c:delete val="0"/>
        <c:axPos val="l"/>
        <c:numFmt formatCode="General" sourceLinked="1"/>
        <c:majorTickMark val="out"/>
        <c:minorTickMark val="none"/>
        <c:tickLblPos val="nextTo"/>
        <c:spPr>
          <a:ln>
            <a:solidFill>
              <a:schemeClr val="tx2">
                <a:lumMod val="75000"/>
              </a:schemeClr>
            </a:solidFill>
          </a:ln>
        </c:spPr>
        <c:txPr>
          <a:bodyPr/>
          <a:lstStyle/>
          <a:p>
            <a:pPr>
              <a:defRPr sz="1800" b="1">
                <a:solidFill>
                  <a:schemeClr val="tx2">
                    <a:lumMod val="75000"/>
                  </a:schemeClr>
                </a:solidFill>
              </a:defRPr>
            </a:pPr>
            <a:endParaRPr lang="de-DE"/>
          </a:p>
        </c:txPr>
        <c:crossAx val="411180784"/>
        <c:crosses val="autoZero"/>
        <c:auto val="1"/>
        <c:lblAlgn val="ctr"/>
        <c:lblOffset val="100"/>
        <c:noMultiLvlLbl val="0"/>
      </c:catAx>
      <c:valAx>
        <c:axId val="411180784"/>
        <c:scaling>
          <c:orientation val="minMax"/>
          <c:max val="30"/>
        </c:scaling>
        <c:delete val="0"/>
        <c:axPos val="b"/>
        <c:majorGridlines>
          <c:spPr>
            <a:ln>
              <a:solidFill>
                <a:schemeClr val="bg1">
                  <a:lumMod val="65000"/>
                </a:schemeClr>
              </a:solidFill>
            </a:ln>
          </c:spPr>
        </c:majorGridlines>
        <c:numFmt formatCode="General" sourceLinked="0"/>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411180392"/>
        <c:crosses val="autoZero"/>
        <c:crossBetween val="between"/>
      </c:valAx>
    </c:plotArea>
    <c:plotVisOnly val="1"/>
    <c:dispBlanksAs val="gap"/>
    <c:showDLblsOverMax val="0"/>
  </c:chart>
  <c:txPr>
    <a:bodyPr/>
    <a:lstStyle/>
    <a:p>
      <a:pPr>
        <a:defRPr sz="1800"/>
      </a:pPr>
      <a:endParaRPr lang="de-DE"/>
    </a:p>
  </c:txPr>
  <c:externalData r:id="rId1">
    <c:autoUpdate val="0"/>
  </c:externalData>
  <c:userShapes r:id="rId2"/>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15"/>
      <c:depthPercent val="60"/>
      <c:rAngAx val="1"/>
    </c:view3D>
    <c:floor>
      <c:thickness val="0"/>
    </c:floor>
    <c:sideWall>
      <c:thickness val="0"/>
    </c:sideWall>
    <c:backWall>
      <c:thickness val="0"/>
    </c:backWall>
    <c:plotArea>
      <c:layout/>
      <c:bar3DChart>
        <c:barDir val="bar"/>
        <c:grouping val="clustered"/>
        <c:varyColors val="0"/>
        <c:ser>
          <c:idx val="0"/>
          <c:order val="0"/>
          <c:tx>
            <c:strRef>
              <c:f>Tabelle1!$B$1</c:f>
              <c:strCache>
                <c:ptCount val="1"/>
                <c:pt idx="0">
                  <c:v>oft</c:v>
                </c:pt>
              </c:strCache>
            </c:strRef>
          </c:tx>
          <c:spPr>
            <a:solidFill>
              <a:srgbClr val="00B050"/>
            </a:solidFill>
          </c:spPr>
          <c:invertIfNegative val="0"/>
          <c:dLbls>
            <c:numFmt formatCode="#,##0.0" sourceLinked="0"/>
            <c:spPr>
              <a:noFill/>
              <a:ln>
                <a:noFill/>
              </a:ln>
              <a:effectLst/>
            </c:spPr>
            <c:txPr>
              <a:bodyPr/>
              <a:lstStyle/>
              <a:p>
                <a:pPr>
                  <a:defRPr sz="16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mehrmals wöchentlich</c:v>
                </c:pt>
                <c:pt idx="1">
                  <c:v>ca. einmal wöchentlich</c:v>
                </c:pt>
                <c:pt idx="2">
                  <c:v>eher monatlich</c:v>
                </c:pt>
                <c:pt idx="3">
                  <c:v>seltener</c:v>
                </c:pt>
                <c:pt idx="4">
                  <c:v>nie</c:v>
                </c:pt>
              </c:strCache>
            </c:strRef>
          </c:cat>
          <c:val>
            <c:numRef>
              <c:f>Tabelle1!$B$2:$B$6</c:f>
              <c:numCache>
                <c:formatCode>General</c:formatCode>
                <c:ptCount val="5"/>
                <c:pt idx="0">
                  <c:v>6.9</c:v>
                </c:pt>
                <c:pt idx="1">
                  <c:v>11</c:v>
                </c:pt>
                <c:pt idx="2">
                  <c:v>13.1</c:v>
                </c:pt>
                <c:pt idx="3">
                  <c:v>21.1</c:v>
                </c:pt>
                <c:pt idx="4">
                  <c:v>47.9</c:v>
                </c:pt>
              </c:numCache>
            </c:numRef>
          </c:val>
        </c:ser>
        <c:dLbls>
          <c:showLegendKey val="0"/>
          <c:showVal val="0"/>
          <c:showCatName val="0"/>
          <c:showSerName val="0"/>
          <c:showPercent val="0"/>
          <c:showBubbleSize val="0"/>
        </c:dLbls>
        <c:gapWidth val="50"/>
        <c:shape val="box"/>
        <c:axId val="61167512"/>
        <c:axId val="61165160"/>
        <c:axId val="0"/>
      </c:bar3DChart>
      <c:catAx>
        <c:axId val="61167512"/>
        <c:scaling>
          <c:orientation val="maxMin"/>
        </c:scaling>
        <c:delete val="0"/>
        <c:axPos val="l"/>
        <c:numFmt formatCode="General" sourceLinked="0"/>
        <c:majorTickMark val="out"/>
        <c:minorTickMark val="none"/>
        <c:tickLblPos val="nextTo"/>
        <c:spPr>
          <a:ln>
            <a:solidFill>
              <a:schemeClr val="tx2">
                <a:lumMod val="75000"/>
              </a:schemeClr>
            </a:solidFill>
          </a:ln>
        </c:spPr>
        <c:txPr>
          <a:bodyPr/>
          <a:lstStyle/>
          <a:p>
            <a:pPr>
              <a:defRPr sz="1800" b="1">
                <a:solidFill>
                  <a:schemeClr val="tx2">
                    <a:lumMod val="75000"/>
                  </a:schemeClr>
                </a:solidFill>
              </a:defRPr>
            </a:pPr>
            <a:endParaRPr lang="de-DE"/>
          </a:p>
        </c:txPr>
        <c:crossAx val="61165160"/>
        <c:crosses val="autoZero"/>
        <c:auto val="1"/>
        <c:lblAlgn val="ctr"/>
        <c:lblOffset val="100"/>
        <c:noMultiLvlLbl val="0"/>
      </c:catAx>
      <c:valAx>
        <c:axId val="61165160"/>
        <c:scaling>
          <c:orientation val="minMax"/>
        </c:scaling>
        <c:delete val="0"/>
        <c:axPos val="t"/>
        <c:majorGridlines>
          <c:spPr>
            <a:ln>
              <a:solidFill>
                <a:schemeClr val="bg1">
                  <a:lumMod val="65000"/>
                </a:schemeClr>
              </a:solidFill>
            </a:ln>
          </c:spPr>
        </c:majorGridlines>
        <c:numFmt formatCode="General" sourceLinked="1"/>
        <c:majorTickMark val="out"/>
        <c:minorTickMark val="none"/>
        <c:tickLblPos val="nextTo"/>
        <c:txPr>
          <a:bodyPr/>
          <a:lstStyle/>
          <a:p>
            <a:pPr>
              <a:defRPr b="1">
                <a:solidFill>
                  <a:schemeClr val="tx2">
                    <a:lumMod val="75000"/>
                  </a:schemeClr>
                </a:solidFill>
              </a:defRPr>
            </a:pPr>
            <a:endParaRPr lang="de-DE"/>
          </a:p>
        </c:txPr>
        <c:crossAx val="61167512"/>
        <c:crosses val="autoZero"/>
        <c:crossBetween val="between"/>
      </c:valAx>
    </c:plotArea>
    <c:plotVisOnly val="1"/>
    <c:dispBlanksAs val="gap"/>
    <c:showDLblsOverMax val="0"/>
  </c:chart>
  <c:txPr>
    <a:bodyPr/>
    <a:lstStyle/>
    <a:p>
      <a:pPr>
        <a:defRPr sz="1800"/>
      </a:pPr>
      <a:endParaRPr lang="de-DE"/>
    </a:p>
  </c:txPr>
  <c:externalData r:id="rId1">
    <c:autoUpdate val="0"/>
  </c:externalData>
  <c:userShapes r:id="rId2"/>
</c:chartSpace>
</file>

<file path=ppt/charts/chart41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44293820453827992"/>
          <c:y val="2.8116843700136378E-2"/>
          <c:w val="0.49682608238140391"/>
          <c:h val="0.86989146938584927"/>
        </c:manualLayout>
      </c:layout>
      <c:bar3DChart>
        <c:barDir val="bar"/>
        <c:grouping val="clustered"/>
        <c:varyColors val="0"/>
        <c:ser>
          <c:idx val="0"/>
          <c:order val="0"/>
          <c:tx>
            <c:strRef>
              <c:f>Tabelle1!$B$1</c:f>
              <c:strCache>
                <c:ptCount val="1"/>
                <c:pt idx="0">
                  <c:v>in %</c:v>
                </c:pt>
              </c:strCache>
            </c:strRef>
          </c:tx>
          <c:spPr>
            <a:solidFill>
              <a:schemeClr val="accent5">
                <a:lumMod val="75000"/>
              </a:schemeClr>
            </a:solidFill>
          </c:spPr>
          <c:invertIfNegative val="0"/>
          <c:dLbls>
            <c:numFmt formatCode="#,##0.0" sourceLinked="0"/>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Tabelle1!$A$2:$A$10</c:f>
              <c:strCache>
                <c:ptCount val="9"/>
                <c:pt idx="0">
                  <c:v>sonstiges</c:v>
                </c:pt>
                <c:pt idx="1">
                  <c:v>kulturelle Angebote</c:v>
                </c:pt>
                <c:pt idx="2">
                  <c:v>öffentlicher Nahverkehr</c:v>
                </c:pt>
                <c:pt idx="3">
                  <c:v>Shoppingmöglichkeiten</c:v>
                </c:pt>
                <c:pt idx="4">
                  <c:v>Cafés, Bistro, Kneipe, Disco...</c:v>
                </c:pt>
                <c:pt idx="5">
                  <c:v>junge Menschen</c:v>
                </c:pt>
                <c:pt idx="6">
                  <c:v>Schule/Ausbildung/Studium</c:v>
                </c:pt>
                <c:pt idx="7">
                  <c:v>Freizeitangebote für junge Menschen</c:v>
                </c:pt>
                <c:pt idx="8">
                  <c:v>Arbeit/Beruf/Karriere</c:v>
                </c:pt>
              </c:strCache>
            </c:strRef>
          </c:cat>
          <c:val>
            <c:numRef>
              <c:f>Tabelle1!$B$2:$B$10</c:f>
              <c:numCache>
                <c:formatCode>###0.0</c:formatCode>
                <c:ptCount val="9"/>
                <c:pt idx="0">
                  <c:v>4.4000000000000004</c:v>
                </c:pt>
                <c:pt idx="1">
                  <c:v>4.0999999999999996</c:v>
                </c:pt>
                <c:pt idx="2">
                  <c:v>8.1</c:v>
                </c:pt>
                <c:pt idx="3">
                  <c:v>8.3000000000000007</c:v>
                </c:pt>
                <c:pt idx="4">
                  <c:v>11.3</c:v>
                </c:pt>
                <c:pt idx="5">
                  <c:v>13.3</c:v>
                </c:pt>
                <c:pt idx="6">
                  <c:v>14.8</c:v>
                </c:pt>
                <c:pt idx="7">
                  <c:v>16.399999999999999</c:v>
                </c:pt>
                <c:pt idx="8">
                  <c:v>19.3</c:v>
                </c:pt>
              </c:numCache>
            </c:numRef>
          </c:val>
        </c:ser>
        <c:dLbls>
          <c:showLegendKey val="0"/>
          <c:showVal val="1"/>
          <c:showCatName val="0"/>
          <c:showSerName val="0"/>
          <c:showPercent val="0"/>
          <c:showBubbleSize val="0"/>
        </c:dLbls>
        <c:gapWidth val="50"/>
        <c:shape val="box"/>
        <c:axId val="411181568"/>
        <c:axId val="411181960"/>
        <c:axId val="0"/>
      </c:bar3DChart>
      <c:catAx>
        <c:axId val="411181568"/>
        <c:scaling>
          <c:orientation val="minMax"/>
        </c:scaling>
        <c:delete val="0"/>
        <c:axPos val="l"/>
        <c:numFmt formatCode="General" sourceLinked="1"/>
        <c:majorTickMark val="out"/>
        <c:minorTickMark val="none"/>
        <c:tickLblPos val="nextTo"/>
        <c:spPr>
          <a:ln>
            <a:solidFill>
              <a:schemeClr val="tx2">
                <a:lumMod val="75000"/>
              </a:schemeClr>
            </a:solidFill>
          </a:ln>
        </c:spPr>
        <c:txPr>
          <a:bodyPr/>
          <a:lstStyle/>
          <a:p>
            <a:pPr>
              <a:defRPr sz="1800" b="1">
                <a:solidFill>
                  <a:schemeClr val="tx2">
                    <a:lumMod val="75000"/>
                  </a:schemeClr>
                </a:solidFill>
              </a:defRPr>
            </a:pPr>
            <a:endParaRPr lang="de-DE"/>
          </a:p>
        </c:txPr>
        <c:crossAx val="411181960"/>
        <c:crosses val="autoZero"/>
        <c:auto val="1"/>
        <c:lblAlgn val="ctr"/>
        <c:lblOffset val="100"/>
        <c:noMultiLvlLbl val="0"/>
      </c:catAx>
      <c:valAx>
        <c:axId val="411181960"/>
        <c:scaling>
          <c:orientation val="minMax"/>
          <c:max val="30"/>
        </c:scaling>
        <c:delete val="0"/>
        <c:axPos val="b"/>
        <c:majorGridlines>
          <c:spPr>
            <a:ln>
              <a:solidFill>
                <a:schemeClr val="bg1">
                  <a:lumMod val="65000"/>
                </a:schemeClr>
              </a:solidFill>
            </a:ln>
          </c:spPr>
        </c:majorGridlines>
        <c:numFmt formatCode="General" sourceLinked="0"/>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411181568"/>
        <c:crosses val="autoZero"/>
        <c:crossBetween val="between"/>
      </c:valAx>
    </c:plotArea>
    <c:plotVisOnly val="1"/>
    <c:dispBlanksAs val="gap"/>
    <c:showDLblsOverMax val="0"/>
  </c:chart>
  <c:txPr>
    <a:bodyPr/>
    <a:lstStyle/>
    <a:p>
      <a:pPr>
        <a:defRPr sz="1800"/>
      </a:pPr>
      <a:endParaRPr lang="de-DE"/>
    </a:p>
  </c:txPr>
  <c:externalData r:id="rId1">
    <c:autoUpdate val="0"/>
  </c:externalData>
  <c:userShapes r:id="rId2"/>
</c:chartSpace>
</file>

<file path=ppt/charts/chart41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44293820453827992"/>
          <c:y val="2.8116843700136378E-2"/>
          <c:w val="0.49682608238140391"/>
          <c:h val="0.86989146938584927"/>
        </c:manualLayout>
      </c:layout>
      <c:bar3DChart>
        <c:barDir val="bar"/>
        <c:grouping val="clustered"/>
        <c:varyColors val="0"/>
        <c:ser>
          <c:idx val="0"/>
          <c:order val="0"/>
          <c:tx>
            <c:strRef>
              <c:f>Tabelle1!$B$1</c:f>
              <c:strCache>
                <c:ptCount val="1"/>
                <c:pt idx="0">
                  <c:v>in %</c:v>
                </c:pt>
              </c:strCache>
            </c:strRef>
          </c:tx>
          <c:spPr>
            <a:solidFill>
              <a:schemeClr val="accent5">
                <a:lumMod val="75000"/>
              </a:schemeClr>
            </a:solidFill>
          </c:spPr>
          <c:invertIfNegative val="0"/>
          <c:dLbls>
            <c:numFmt formatCode="#,##0.0" sourceLinked="0"/>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Tabelle1!$A$2:$A$12</c:f>
              <c:strCache>
                <c:ptCount val="11"/>
                <c:pt idx="0">
                  <c:v>sonstiges</c:v>
                </c:pt>
                <c:pt idx="1">
                  <c:v>Jugendtreffs</c:v>
                </c:pt>
                <c:pt idx="2">
                  <c:v>weiß nicht/nichts</c:v>
                </c:pt>
                <c:pt idx="3">
                  <c:v>kulturelle Angebote</c:v>
                </c:pt>
                <c:pt idx="4">
                  <c:v>junge Menschen</c:v>
                </c:pt>
                <c:pt idx="5">
                  <c:v>öffentlicher Nahverkehr</c:v>
                </c:pt>
                <c:pt idx="6">
                  <c:v>Schule/Ausbildung/Studium</c:v>
                </c:pt>
                <c:pt idx="7">
                  <c:v>Cafés, Bistro, Kneipe, Disco...</c:v>
                </c:pt>
                <c:pt idx="8">
                  <c:v>Freizeitangebote für junge Menschen</c:v>
                </c:pt>
                <c:pt idx="9">
                  <c:v>Arbeit/Beruf/Karriere</c:v>
                </c:pt>
                <c:pt idx="10">
                  <c:v>Shoppingmöglichkeiten</c:v>
                </c:pt>
              </c:strCache>
            </c:strRef>
          </c:cat>
          <c:val>
            <c:numRef>
              <c:f>Tabelle1!$B$2:$B$12</c:f>
              <c:numCache>
                <c:formatCode>###0.0</c:formatCode>
                <c:ptCount val="11"/>
                <c:pt idx="0">
                  <c:v>8</c:v>
                </c:pt>
                <c:pt idx="1">
                  <c:v>0.7</c:v>
                </c:pt>
                <c:pt idx="2">
                  <c:v>1</c:v>
                </c:pt>
                <c:pt idx="3">
                  <c:v>2</c:v>
                </c:pt>
                <c:pt idx="4">
                  <c:v>5.7</c:v>
                </c:pt>
                <c:pt idx="5">
                  <c:v>8.1</c:v>
                </c:pt>
                <c:pt idx="6">
                  <c:v>10.199999999999999</c:v>
                </c:pt>
                <c:pt idx="7">
                  <c:v>11.9</c:v>
                </c:pt>
                <c:pt idx="8">
                  <c:v>16.100000000000001</c:v>
                </c:pt>
                <c:pt idx="9">
                  <c:v>17.899999999999999</c:v>
                </c:pt>
                <c:pt idx="10">
                  <c:v>18.3</c:v>
                </c:pt>
              </c:numCache>
            </c:numRef>
          </c:val>
        </c:ser>
        <c:dLbls>
          <c:showLegendKey val="0"/>
          <c:showVal val="1"/>
          <c:showCatName val="0"/>
          <c:showSerName val="0"/>
          <c:showPercent val="0"/>
          <c:showBubbleSize val="0"/>
        </c:dLbls>
        <c:gapWidth val="50"/>
        <c:shape val="box"/>
        <c:axId val="411182744"/>
        <c:axId val="411183136"/>
        <c:axId val="0"/>
      </c:bar3DChart>
      <c:catAx>
        <c:axId val="411182744"/>
        <c:scaling>
          <c:orientation val="minMax"/>
        </c:scaling>
        <c:delete val="0"/>
        <c:axPos val="l"/>
        <c:numFmt formatCode="General" sourceLinked="1"/>
        <c:majorTickMark val="out"/>
        <c:minorTickMark val="none"/>
        <c:tickLblPos val="nextTo"/>
        <c:spPr>
          <a:ln>
            <a:solidFill>
              <a:schemeClr val="tx2">
                <a:lumMod val="75000"/>
              </a:schemeClr>
            </a:solidFill>
          </a:ln>
        </c:spPr>
        <c:txPr>
          <a:bodyPr/>
          <a:lstStyle/>
          <a:p>
            <a:pPr>
              <a:defRPr sz="1800" b="1">
                <a:solidFill>
                  <a:schemeClr val="tx2">
                    <a:lumMod val="75000"/>
                  </a:schemeClr>
                </a:solidFill>
              </a:defRPr>
            </a:pPr>
            <a:endParaRPr lang="de-DE"/>
          </a:p>
        </c:txPr>
        <c:crossAx val="411183136"/>
        <c:crosses val="autoZero"/>
        <c:auto val="1"/>
        <c:lblAlgn val="ctr"/>
        <c:lblOffset val="100"/>
        <c:noMultiLvlLbl val="0"/>
      </c:catAx>
      <c:valAx>
        <c:axId val="411183136"/>
        <c:scaling>
          <c:orientation val="minMax"/>
          <c:max val="30"/>
        </c:scaling>
        <c:delete val="0"/>
        <c:axPos val="b"/>
        <c:majorGridlines>
          <c:spPr>
            <a:ln>
              <a:solidFill>
                <a:schemeClr val="bg1">
                  <a:lumMod val="65000"/>
                </a:schemeClr>
              </a:solidFill>
            </a:ln>
          </c:spPr>
        </c:majorGridlines>
        <c:numFmt formatCode="General" sourceLinked="0"/>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411182744"/>
        <c:crosses val="autoZero"/>
        <c:crossBetween val="between"/>
      </c:valAx>
    </c:plotArea>
    <c:plotVisOnly val="1"/>
    <c:dispBlanksAs val="gap"/>
    <c:showDLblsOverMax val="0"/>
  </c:chart>
  <c:txPr>
    <a:bodyPr/>
    <a:lstStyle/>
    <a:p>
      <a:pPr>
        <a:defRPr sz="1800"/>
      </a:pPr>
      <a:endParaRPr lang="de-DE"/>
    </a:p>
  </c:txPr>
  <c:externalData r:id="rId1">
    <c:autoUpdate val="0"/>
  </c:externalData>
  <c:userShapes r:id="rId2"/>
</c:chartSpace>
</file>

<file path=ppt/charts/chart41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44293820453827992"/>
          <c:y val="8.341059879569282E-2"/>
          <c:w val="0.49682608238140391"/>
          <c:h val="0.81459772102109773"/>
        </c:manualLayout>
      </c:layout>
      <c:bar3DChart>
        <c:barDir val="bar"/>
        <c:grouping val="clustered"/>
        <c:varyColors val="0"/>
        <c:ser>
          <c:idx val="0"/>
          <c:order val="0"/>
          <c:tx>
            <c:strRef>
              <c:f>Tabelle1!$B$1</c:f>
              <c:strCache>
                <c:ptCount val="1"/>
                <c:pt idx="0">
                  <c:v>Jungen</c:v>
                </c:pt>
              </c:strCache>
            </c:strRef>
          </c:tx>
          <c:spPr>
            <a:solidFill>
              <a:srgbClr val="66CCFF"/>
            </a:solidFill>
          </c:spPr>
          <c:invertIfNegative val="0"/>
          <c:dLbls>
            <c:numFmt formatCode="#,##0.0" sourceLinked="0"/>
            <c:spPr>
              <a:noFill/>
              <a:ln>
                <a:noFill/>
              </a:ln>
              <a:effectLst/>
            </c:spPr>
            <c:txPr>
              <a:bodyPr/>
              <a:lstStyle/>
              <a:p>
                <a:pPr>
                  <a:defRPr sz="14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Tabelle1!$A$2:$A$12</c:f>
              <c:strCache>
                <c:ptCount val="11"/>
                <c:pt idx="0">
                  <c:v>sonstiges</c:v>
                </c:pt>
                <c:pt idx="1">
                  <c:v>Jugendtreffs</c:v>
                </c:pt>
                <c:pt idx="2">
                  <c:v>weiß nicht/nichts</c:v>
                </c:pt>
                <c:pt idx="3">
                  <c:v>kulturelle Angebote</c:v>
                </c:pt>
                <c:pt idx="4">
                  <c:v>junge Menschen</c:v>
                </c:pt>
                <c:pt idx="5">
                  <c:v>öffentlicher Nahverkehr</c:v>
                </c:pt>
                <c:pt idx="6">
                  <c:v>Schule/Ausbildung/Studium</c:v>
                </c:pt>
                <c:pt idx="7">
                  <c:v>Cafés, Bistro, Kneipe, Disco...</c:v>
                </c:pt>
                <c:pt idx="8">
                  <c:v>Freizeitangebote für junge Menschen</c:v>
                </c:pt>
                <c:pt idx="9">
                  <c:v>Arbeit/Beruf/Karriere</c:v>
                </c:pt>
                <c:pt idx="10">
                  <c:v>Shoppingmöglichkeiten</c:v>
                </c:pt>
              </c:strCache>
            </c:strRef>
          </c:cat>
          <c:val>
            <c:numRef>
              <c:f>Tabelle1!$B$2:$B$12</c:f>
              <c:numCache>
                <c:formatCode>###0.0</c:formatCode>
                <c:ptCount val="11"/>
                <c:pt idx="0">
                  <c:v>9.3000000000000007</c:v>
                </c:pt>
                <c:pt idx="1">
                  <c:v>0.8</c:v>
                </c:pt>
                <c:pt idx="2">
                  <c:v>1.4</c:v>
                </c:pt>
                <c:pt idx="3">
                  <c:v>2</c:v>
                </c:pt>
                <c:pt idx="4">
                  <c:v>4.8</c:v>
                </c:pt>
                <c:pt idx="5">
                  <c:v>6.9</c:v>
                </c:pt>
                <c:pt idx="6">
                  <c:v>10.1</c:v>
                </c:pt>
                <c:pt idx="7">
                  <c:v>12.8</c:v>
                </c:pt>
                <c:pt idx="8">
                  <c:v>14.9</c:v>
                </c:pt>
                <c:pt idx="9">
                  <c:v>21</c:v>
                </c:pt>
                <c:pt idx="10">
                  <c:v>16.2</c:v>
                </c:pt>
              </c:numCache>
            </c:numRef>
          </c:val>
        </c:ser>
        <c:ser>
          <c:idx val="1"/>
          <c:order val="1"/>
          <c:tx>
            <c:strRef>
              <c:f>Tabelle1!$C$1</c:f>
              <c:strCache>
                <c:ptCount val="1"/>
                <c:pt idx="0">
                  <c:v>Mädchen</c:v>
                </c:pt>
              </c:strCache>
            </c:strRef>
          </c:tx>
          <c:spPr>
            <a:solidFill>
              <a:srgbClr val="FF99CC"/>
            </a:solidFill>
          </c:spPr>
          <c:invertIfNegative val="0"/>
          <c:dLbls>
            <c:numFmt formatCode="#,##0.0" sourceLinked="0"/>
            <c:spPr>
              <a:noFill/>
              <a:ln>
                <a:noFill/>
              </a:ln>
              <a:effectLst/>
            </c:spPr>
            <c:txPr>
              <a:bodyPr/>
              <a:lstStyle/>
              <a:p>
                <a:pPr>
                  <a:defRPr sz="14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Tabelle1!$A$2:$A$12</c:f>
              <c:strCache>
                <c:ptCount val="11"/>
                <c:pt idx="0">
                  <c:v>sonstiges</c:v>
                </c:pt>
                <c:pt idx="1">
                  <c:v>Jugendtreffs</c:v>
                </c:pt>
                <c:pt idx="2">
                  <c:v>weiß nicht/nichts</c:v>
                </c:pt>
                <c:pt idx="3">
                  <c:v>kulturelle Angebote</c:v>
                </c:pt>
                <c:pt idx="4">
                  <c:v>junge Menschen</c:v>
                </c:pt>
                <c:pt idx="5">
                  <c:v>öffentlicher Nahverkehr</c:v>
                </c:pt>
                <c:pt idx="6">
                  <c:v>Schule/Ausbildung/Studium</c:v>
                </c:pt>
                <c:pt idx="7">
                  <c:v>Cafés, Bistro, Kneipe, Disco...</c:v>
                </c:pt>
                <c:pt idx="8">
                  <c:v>Freizeitangebote für junge Menschen</c:v>
                </c:pt>
                <c:pt idx="9">
                  <c:v>Arbeit/Beruf/Karriere</c:v>
                </c:pt>
                <c:pt idx="10">
                  <c:v>Shoppingmöglichkeiten</c:v>
                </c:pt>
              </c:strCache>
            </c:strRef>
          </c:cat>
          <c:val>
            <c:numRef>
              <c:f>Tabelle1!$C$2:$C$12</c:f>
              <c:numCache>
                <c:formatCode>General</c:formatCode>
                <c:ptCount val="11"/>
                <c:pt idx="0">
                  <c:v>6.9</c:v>
                </c:pt>
                <c:pt idx="1">
                  <c:v>0.7</c:v>
                </c:pt>
                <c:pt idx="2">
                  <c:v>0.7</c:v>
                </c:pt>
                <c:pt idx="3">
                  <c:v>2</c:v>
                </c:pt>
                <c:pt idx="4">
                  <c:v>6.5</c:v>
                </c:pt>
                <c:pt idx="5">
                  <c:v>9.3000000000000007</c:v>
                </c:pt>
                <c:pt idx="6">
                  <c:v>10.4</c:v>
                </c:pt>
                <c:pt idx="7">
                  <c:v>11</c:v>
                </c:pt>
                <c:pt idx="8">
                  <c:v>17.3</c:v>
                </c:pt>
                <c:pt idx="9">
                  <c:v>14.9</c:v>
                </c:pt>
                <c:pt idx="10">
                  <c:v>20.399999999999999</c:v>
                </c:pt>
              </c:numCache>
            </c:numRef>
          </c:val>
        </c:ser>
        <c:dLbls>
          <c:showLegendKey val="0"/>
          <c:showVal val="1"/>
          <c:showCatName val="0"/>
          <c:showSerName val="0"/>
          <c:showPercent val="0"/>
          <c:showBubbleSize val="0"/>
        </c:dLbls>
        <c:gapWidth val="50"/>
        <c:shape val="box"/>
        <c:axId val="411183920"/>
        <c:axId val="411184312"/>
        <c:axId val="0"/>
      </c:bar3DChart>
      <c:catAx>
        <c:axId val="411183920"/>
        <c:scaling>
          <c:orientation val="minMax"/>
        </c:scaling>
        <c:delete val="0"/>
        <c:axPos val="l"/>
        <c:numFmt formatCode="General" sourceLinked="1"/>
        <c:majorTickMark val="out"/>
        <c:minorTickMark val="none"/>
        <c:tickLblPos val="nextTo"/>
        <c:spPr>
          <a:ln>
            <a:solidFill>
              <a:schemeClr val="tx2">
                <a:lumMod val="75000"/>
              </a:schemeClr>
            </a:solidFill>
          </a:ln>
        </c:spPr>
        <c:txPr>
          <a:bodyPr/>
          <a:lstStyle/>
          <a:p>
            <a:pPr>
              <a:defRPr sz="1800" b="1">
                <a:solidFill>
                  <a:schemeClr val="tx2">
                    <a:lumMod val="75000"/>
                  </a:schemeClr>
                </a:solidFill>
              </a:defRPr>
            </a:pPr>
            <a:endParaRPr lang="de-DE"/>
          </a:p>
        </c:txPr>
        <c:crossAx val="411184312"/>
        <c:crosses val="autoZero"/>
        <c:auto val="1"/>
        <c:lblAlgn val="ctr"/>
        <c:lblOffset val="100"/>
        <c:noMultiLvlLbl val="0"/>
      </c:catAx>
      <c:valAx>
        <c:axId val="411184312"/>
        <c:scaling>
          <c:orientation val="minMax"/>
          <c:max val="30"/>
        </c:scaling>
        <c:delete val="0"/>
        <c:axPos val="b"/>
        <c:majorGridlines>
          <c:spPr>
            <a:ln>
              <a:solidFill>
                <a:schemeClr val="bg1">
                  <a:lumMod val="65000"/>
                </a:schemeClr>
              </a:solidFill>
            </a:ln>
          </c:spPr>
        </c:majorGridlines>
        <c:numFmt formatCode="General" sourceLinked="0"/>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411183920"/>
        <c:crosses val="autoZero"/>
        <c:crossBetween val="between"/>
      </c:valAx>
    </c:plotArea>
    <c:legend>
      <c:legendPos val="t"/>
      <c:layout>
        <c:manualLayout>
          <c:xMode val="edge"/>
          <c:yMode val="edge"/>
          <c:x val="0.45150560680032942"/>
          <c:y val="9.2156184414683966E-3"/>
          <c:w val="0.37229699143590961"/>
          <c:h val="6.3945325985268434E-2"/>
        </c:manualLayout>
      </c:layout>
      <c:overlay val="0"/>
      <c:txPr>
        <a:bodyPr/>
        <a:lstStyle/>
        <a:p>
          <a:pPr>
            <a:defRPr b="1">
              <a:solidFill>
                <a:schemeClr val="tx2">
                  <a:lumMod val="75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userShapes r:id="rId2"/>
</c:chartSpace>
</file>

<file path=ppt/charts/chart41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44293820453827992"/>
          <c:y val="8.341059879569282E-2"/>
          <c:w val="0.49682608238140391"/>
          <c:h val="0.81459772102109773"/>
        </c:manualLayout>
      </c:layout>
      <c:bar3DChart>
        <c:barDir val="bar"/>
        <c:grouping val="clustered"/>
        <c:varyColors val="0"/>
        <c:ser>
          <c:idx val="0"/>
          <c:order val="0"/>
          <c:tx>
            <c:strRef>
              <c:f>Tabelle1!$B$1</c:f>
              <c:strCache>
                <c:ptCount val="1"/>
                <c:pt idx="0">
                  <c:v>18 - 21 Jahre</c:v>
                </c:pt>
              </c:strCache>
            </c:strRef>
          </c:tx>
          <c:spPr>
            <a:solidFill>
              <a:schemeClr val="accent2">
                <a:lumMod val="75000"/>
              </a:schemeClr>
            </a:solidFill>
          </c:spPr>
          <c:invertIfNegative val="0"/>
          <c:dLbls>
            <c:numFmt formatCode="#,##0.0" sourceLinked="0"/>
            <c:spPr>
              <a:noFill/>
              <a:ln>
                <a:noFill/>
              </a:ln>
              <a:effectLst/>
            </c:spPr>
            <c:txPr>
              <a:bodyPr/>
              <a:lstStyle/>
              <a:p>
                <a:pPr>
                  <a:defRPr sz="14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Tabelle1!$A$2:$A$12</c:f>
              <c:strCache>
                <c:ptCount val="11"/>
                <c:pt idx="0">
                  <c:v>sonstiges</c:v>
                </c:pt>
                <c:pt idx="1">
                  <c:v>Jugendtreffs</c:v>
                </c:pt>
                <c:pt idx="2">
                  <c:v>weiß nicht/nichts</c:v>
                </c:pt>
                <c:pt idx="3">
                  <c:v>kulturelle Angebote</c:v>
                </c:pt>
                <c:pt idx="4">
                  <c:v>junge Menschen</c:v>
                </c:pt>
                <c:pt idx="5">
                  <c:v>öffentlicher Nahverkehr</c:v>
                </c:pt>
                <c:pt idx="6">
                  <c:v>Schule/Ausbildung/Studium</c:v>
                </c:pt>
                <c:pt idx="7">
                  <c:v>Cafés, Bistro, Kneipe, Disco...</c:v>
                </c:pt>
                <c:pt idx="8">
                  <c:v>Freizeitangebote für junge Menschen</c:v>
                </c:pt>
                <c:pt idx="9">
                  <c:v>Arbeit/Beruf/Karriere</c:v>
                </c:pt>
                <c:pt idx="10">
                  <c:v>Shoppingmöglichkeiten</c:v>
                </c:pt>
              </c:strCache>
            </c:strRef>
          </c:cat>
          <c:val>
            <c:numRef>
              <c:f>Tabelle1!$B$2:$B$12</c:f>
              <c:numCache>
                <c:formatCode>General</c:formatCode>
                <c:ptCount val="11"/>
                <c:pt idx="0">
                  <c:v>7.4</c:v>
                </c:pt>
                <c:pt idx="1">
                  <c:v>0.8</c:v>
                </c:pt>
                <c:pt idx="2">
                  <c:v>1.1000000000000001</c:v>
                </c:pt>
                <c:pt idx="3">
                  <c:v>2.9</c:v>
                </c:pt>
                <c:pt idx="4">
                  <c:v>6.6</c:v>
                </c:pt>
                <c:pt idx="5">
                  <c:v>8.6999999999999993</c:v>
                </c:pt>
                <c:pt idx="6">
                  <c:v>13</c:v>
                </c:pt>
                <c:pt idx="7">
                  <c:v>11.7</c:v>
                </c:pt>
                <c:pt idx="8">
                  <c:v>17.7</c:v>
                </c:pt>
                <c:pt idx="9">
                  <c:v>18.899999999999999</c:v>
                </c:pt>
                <c:pt idx="10">
                  <c:v>11.2</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txPr>
              <a:bodyPr/>
              <a:lstStyle/>
              <a:p>
                <a:pPr>
                  <a:defRPr sz="14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Tabelle1!$A$2:$A$12</c:f>
              <c:strCache>
                <c:ptCount val="11"/>
                <c:pt idx="0">
                  <c:v>sonstiges</c:v>
                </c:pt>
                <c:pt idx="1">
                  <c:v>Jugendtreffs</c:v>
                </c:pt>
                <c:pt idx="2">
                  <c:v>weiß nicht/nichts</c:v>
                </c:pt>
                <c:pt idx="3">
                  <c:v>kulturelle Angebote</c:v>
                </c:pt>
                <c:pt idx="4">
                  <c:v>junge Menschen</c:v>
                </c:pt>
                <c:pt idx="5">
                  <c:v>öffentlicher Nahverkehr</c:v>
                </c:pt>
                <c:pt idx="6">
                  <c:v>Schule/Ausbildung/Studium</c:v>
                </c:pt>
                <c:pt idx="7">
                  <c:v>Cafés, Bistro, Kneipe, Disco...</c:v>
                </c:pt>
                <c:pt idx="8">
                  <c:v>Freizeitangebote für junge Menschen</c:v>
                </c:pt>
                <c:pt idx="9">
                  <c:v>Arbeit/Beruf/Karriere</c:v>
                </c:pt>
                <c:pt idx="10">
                  <c:v>Shoppingmöglichkeiten</c:v>
                </c:pt>
              </c:strCache>
            </c:strRef>
          </c:cat>
          <c:val>
            <c:numRef>
              <c:f>Tabelle1!$C$2:$C$12</c:f>
              <c:numCache>
                <c:formatCode>General</c:formatCode>
                <c:ptCount val="11"/>
                <c:pt idx="0">
                  <c:v>8.4</c:v>
                </c:pt>
                <c:pt idx="1">
                  <c:v>0.6</c:v>
                </c:pt>
                <c:pt idx="2">
                  <c:v>0.6</c:v>
                </c:pt>
                <c:pt idx="3">
                  <c:v>1.4</c:v>
                </c:pt>
                <c:pt idx="4">
                  <c:v>5.8</c:v>
                </c:pt>
                <c:pt idx="5">
                  <c:v>10</c:v>
                </c:pt>
                <c:pt idx="6">
                  <c:v>8.5</c:v>
                </c:pt>
                <c:pt idx="7">
                  <c:v>11.9</c:v>
                </c:pt>
                <c:pt idx="8">
                  <c:v>15.6</c:v>
                </c:pt>
                <c:pt idx="9">
                  <c:v>18</c:v>
                </c:pt>
                <c:pt idx="10">
                  <c:v>19.100000000000001</c:v>
                </c:pt>
              </c:numCache>
            </c:numRef>
          </c:val>
        </c:ser>
        <c:ser>
          <c:idx val="2"/>
          <c:order val="2"/>
          <c:tx>
            <c:strRef>
              <c:f>Tabelle1!$D$1</c:f>
              <c:strCache>
                <c:ptCount val="1"/>
                <c:pt idx="0">
                  <c:v>12 - 14 Jahre</c:v>
                </c:pt>
              </c:strCache>
            </c:strRef>
          </c:tx>
          <c:spPr>
            <a:solidFill>
              <a:srgbClr val="FFC000"/>
            </a:solidFill>
          </c:spPr>
          <c:invertIfNegative val="0"/>
          <c:dLbls>
            <c:spPr>
              <a:noFill/>
              <a:ln>
                <a:noFill/>
              </a:ln>
              <a:effectLst/>
            </c:spPr>
            <c:txPr>
              <a:bodyPr/>
              <a:lstStyle/>
              <a:p>
                <a:pPr>
                  <a:defRPr sz="14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Tabelle1!$A$2:$A$12</c:f>
              <c:strCache>
                <c:ptCount val="11"/>
                <c:pt idx="0">
                  <c:v>sonstiges</c:v>
                </c:pt>
                <c:pt idx="1">
                  <c:v>Jugendtreffs</c:v>
                </c:pt>
                <c:pt idx="2">
                  <c:v>weiß nicht/nichts</c:v>
                </c:pt>
                <c:pt idx="3">
                  <c:v>kulturelle Angebote</c:v>
                </c:pt>
                <c:pt idx="4">
                  <c:v>junge Menschen</c:v>
                </c:pt>
                <c:pt idx="5">
                  <c:v>öffentlicher Nahverkehr</c:v>
                </c:pt>
                <c:pt idx="6">
                  <c:v>Schule/Ausbildung/Studium</c:v>
                </c:pt>
                <c:pt idx="7">
                  <c:v>Cafés, Bistro, Kneipe, Disco...</c:v>
                </c:pt>
                <c:pt idx="8">
                  <c:v>Freizeitangebote für junge Menschen</c:v>
                </c:pt>
                <c:pt idx="9">
                  <c:v>Arbeit/Beruf/Karriere</c:v>
                </c:pt>
                <c:pt idx="10">
                  <c:v>Shoppingmöglichkeiten</c:v>
                </c:pt>
              </c:strCache>
            </c:strRef>
          </c:cat>
          <c:val>
            <c:numRef>
              <c:f>Tabelle1!$D$2:$D$12</c:f>
              <c:numCache>
                <c:formatCode>###0.0</c:formatCode>
                <c:ptCount val="11"/>
                <c:pt idx="0">
                  <c:v>8.9</c:v>
                </c:pt>
                <c:pt idx="1">
                  <c:v>0.6</c:v>
                </c:pt>
                <c:pt idx="2">
                  <c:v>1.4</c:v>
                </c:pt>
                <c:pt idx="3">
                  <c:v>1</c:v>
                </c:pt>
                <c:pt idx="4">
                  <c:v>4.0999999999999996</c:v>
                </c:pt>
                <c:pt idx="5">
                  <c:v>4.9000000000000004</c:v>
                </c:pt>
                <c:pt idx="6">
                  <c:v>7.2</c:v>
                </c:pt>
                <c:pt idx="7">
                  <c:v>12.1</c:v>
                </c:pt>
                <c:pt idx="8">
                  <c:v>13.8</c:v>
                </c:pt>
                <c:pt idx="9">
                  <c:v>16</c:v>
                </c:pt>
                <c:pt idx="10">
                  <c:v>30.2</c:v>
                </c:pt>
              </c:numCache>
            </c:numRef>
          </c:val>
        </c:ser>
        <c:dLbls>
          <c:showLegendKey val="0"/>
          <c:showVal val="1"/>
          <c:showCatName val="0"/>
          <c:showSerName val="0"/>
          <c:showPercent val="0"/>
          <c:showBubbleSize val="0"/>
        </c:dLbls>
        <c:gapWidth val="50"/>
        <c:shape val="box"/>
        <c:axId val="411171376"/>
        <c:axId val="411169808"/>
        <c:axId val="0"/>
      </c:bar3DChart>
      <c:catAx>
        <c:axId val="411171376"/>
        <c:scaling>
          <c:orientation val="minMax"/>
        </c:scaling>
        <c:delete val="0"/>
        <c:axPos val="l"/>
        <c:numFmt formatCode="General" sourceLinked="1"/>
        <c:majorTickMark val="out"/>
        <c:minorTickMark val="none"/>
        <c:tickLblPos val="nextTo"/>
        <c:spPr>
          <a:ln>
            <a:solidFill>
              <a:schemeClr val="tx2">
                <a:lumMod val="75000"/>
              </a:schemeClr>
            </a:solidFill>
          </a:ln>
        </c:spPr>
        <c:txPr>
          <a:bodyPr/>
          <a:lstStyle/>
          <a:p>
            <a:pPr>
              <a:defRPr sz="1800" b="1">
                <a:solidFill>
                  <a:schemeClr val="tx2">
                    <a:lumMod val="75000"/>
                  </a:schemeClr>
                </a:solidFill>
              </a:defRPr>
            </a:pPr>
            <a:endParaRPr lang="de-DE"/>
          </a:p>
        </c:txPr>
        <c:crossAx val="411169808"/>
        <c:crosses val="autoZero"/>
        <c:auto val="1"/>
        <c:lblAlgn val="ctr"/>
        <c:lblOffset val="100"/>
        <c:noMultiLvlLbl val="0"/>
      </c:catAx>
      <c:valAx>
        <c:axId val="411169808"/>
        <c:scaling>
          <c:orientation val="minMax"/>
          <c:max val="30"/>
        </c:scaling>
        <c:delete val="0"/>
        <c:axPos val="b"/>
        <c:majorGridlines>
          <c:spPr>
            <a:ln>
              <a:solidFill>
                <a:schemeClr val="bg1">
                  <a:lumMod val="65000"/>
                </a:schemeClr>
              </a:solidFill>
            </a:ln>
          </c:spPr>
        </c:majorGridlines>
        <c:numFmt formatCode="General" sourceLinked="0"/>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411171376"/>
        <c:crosses val="autoZero"/>
        <c:crossBetween val="between"/>
      </c:valAx>
    </c:plotArea>
    <c:legend>
      <c:legendPos val="t"/>
      <c:layout/>
      <c:overlay val="0"/>
      <c:txPr>
        <a:bodyPr/>
        <a:lstStyle/>
        <a:p>
          <a:pPr>
            <a:defRPr b="1">
              <a:solidFill>
                <a:schemeClr val="tx2">
                  <a:lumMod val="75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userShapes r:id="rId2"/>
</c:chartSpace>
</file>

<file path=ppt/charts/chart41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Spalte2</c:v>
                </c:pt>
              </c:strCache>
            </c:strRef>
          </c:tx>
          <c:spPr>
            <a:solidFill>
              <a:srgbClr val="0070C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im jetzigen Wohnort oder in der Nähe</c:v>
                </c:pt>
                <c:pt idx="1">
                  <c:v>weiter entfernt in einer anderen Gemeinde oder Stadt</c:v>
                </c:pt>
                <c:pt idx="2">
                  <c:v>in einer Großstadt</c:v>
                </c:pt>
              </c:strCache>
            </c:strRef>
          </c:cat>
          <c:val>
            <c:numRef>
              <c:f>Tabelle1!$B$2:$B$4</c:f>
              <c:numCache>
                <c:formatCode>General</c:formatCode>
                <c:ptCount val="3"/>
                <c:pt idx="0">
                  <c:v>55.5</c:v>
                </c:pt>
                <c:pt idx="1">
                  <c:v>19.7</c:v>
                </c:pt>
                <c:pt idx="2">
                  <c:v>24.8</c:v>
                </c:pt>
              </c:numCache>
            </c:numRef>
          </c:val>
        </c:ser>
        <c:dLbls>
          <c:showLegendKey val="0"/>
          <c:showVal val="1"/>
          <c:showCatName val="0"/>
          <c:showSerName val="0"/>
          <c:showPercent val="0"/>
          <c:showBubbleSize val="0"/>
        </c:dLbls>
        <c:gapWidth val="50"/>
        <c:shape val="box"/>
        <c:axId val="411187448"/>
        <c:axId val="411187840"/>
        <c:axId val="0"/>
      </c:bar3DChart>
      <c:catAx>
        <c:axId val="411187448"/>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411187840"/>
        <c:crosses val="autoZero"/>
        <c:auto val="1"/>
        <c:lblAlgn val="ctr"/>
        <c:lblOffset val="100"/>
        <c:noMultiLvlLbl val="0"/>
      </c:catAx>
      <c:valAx>
        <c:axId val="411187840"/>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411187448"/>
        <c:crosses val="autoZero"/>
        <c:crossBetween val="between"/>
        <c:majorUnit val="20"/>
      </c:valAx>
      <c:spPr>
        <a:ln w="25400">
          <a:noFill/>
        </a:ln>
      </c:spPr>
    </c:plotArea>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41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im jetzigen Wohnort oder in der Nähe</c:v>
                </c:pt>
                <c:pt idx="1">
                  <c:v>weiter entfernt in einer anderen Gemeinde oder Stadt</c:v>
                </c:pt>
                <c:pt idx="2">
                  <c:v>in einer Großstadt</c:v>
                </c:pt>
              </c:strCache>
            </c:strRef>
          </c:cat>
          <c:val>
            <c:numRef>
              <c:f>Tabelle1!$B$2:$B$4</c:f>
              <c:numCache>
                <c:formatCode>General</c:formatCode>
                <c:ptCount val="3"/>
                <c:pt idx="0">
                  <c:v>62.6</c:v>
                </c:pt>
                <c:pt idx="1">
                  <c:v>16.899999999999999</c:v>
                </c:pt>
                <c:pt idx="2">
                  <c:v>20.5</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im jetzigen Wohnort oder in der Nähe</c:v>
                </c:pt>
                <c:pt idx="1">
                  <c:v>weiter entfernt in einer anderen Gemeinde oder Stadt</c:v>
                </c:pt>
                <c:pt idx="2">
                  <c:v>in einer Großstadt</c:v>
                </c:pt>
              </c:strCache>
            </c:strRef>
          </c:cat>
          <c:val>
            <c:numRef>
              <c:f>Tabelle1!$C$2:$C$4</c:f>
              <c:numCache>
                <c:formatCode>General</c:formatCode>
                <c:ptCount val="3"/>
                <c:pt idx="0">
                  <c:v>48.4</c:v>
                </c:pt>
                <c:pt idx="1">
                  <c:v>22.5</c:v>
                </c:pt>
                <c:pt idx="2">
                  <c:v>29.1</c:v>
                </c:pt>
              </c:numCache>
            </c:numRef>
          </c:val>
        </c:ser>
        <c:dLbls>
          <c:showLegendKey val="0"/>
          <c:showVal val="1"/>
          <c:showCatName val="0"/>
          <c:showSerName val="0"/>
          <c:showPercent val="0"/>
          <c:showBubbleSize val="0"/>
        </c:dLbls>
        <c:gapWidth val="50"/>
        <c:shape val="box"/>
        <c:axId val="411189016"/>
        <c:axId val="411189408"/>
        <c:axId val="0"/>
      </c:bar3DChart>
      <c:catAx>
        <c:axId val="411189016"/>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411189408"/>
        <c:crosses val="autoZero"/>
        <c:auto val="1"/>
        <c:lblAlgn val="ctr"/>
        <c:lblOffset val="100"/>
        <c:noMultiLvlLbl val="0"/>
      </c:catAx>
      <c:valAx>
        <c:axId val="411189408"/>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411189016"/>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41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sz="18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im jetzigen Wohnort oder in der Nähe</c:v>
                </c:pt>
                <c:pt idx="1">
                  <c:v>weiter entfernt in einer anderen Gemeinde oder Stadt</c:v>
                </c:pt>
                <c:pt idx="2">
                  <c:v>in einer Großstadt</c:v>
                </c:pt>
              </c:strCache>
            </c:strRef>
          </c:cat>
          <c:val>
            <c:numRef>
              <c:f>Tabelle1!$B$2:$B$4</c:f>
              <c:numCache>
                <c:formatCode>General</c:formatCode>
                <c:ptCount val="3"/>
                <c:pt idx="0">
                  <c:v>63.6</c:v>
                </c:pt>
                <c:pt idx="1">
                  <c:v>14</c:v>
                </c:pt>
                <c:pt idx="2">
                  <c:v>22.7</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txPr>
              <a:bodyPr/>
              <a:lstStyle/>
              <a:p>
                <a:pPr>
                  <a:defRPr sz="18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im jetzigen Wohnort oder in der Nähe</c:v>
                </c:pt>
                <c:pt idx="1">
                  <c:v>weiter entfernt in einer anderen Gemeinde oder Stadt</c:v>
                </c:pt>
                <c:pt idx="2">
                  <c:v>in einer Großstadt</c:v>
                </c:pt>
              </c:strCache>
            </c:strRef>
          </c:cat>
          <c:val>
            <c:numRef>
              <c:f>Tabelle1!$C$2:$C$4</c:f>
              <c:numCache>
                <c:formatCode>General</c:formatCode>
                <c:ptCount val="3"/>
                <c:pt idx="0">
                  <c:v>50.7</c:v>
                </c:pt>
                <c:pt idx="1">
                  <c:v>20</c:v>
                </c:pt>
                <c:pt idx="2">
                  <c:v>29.3</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txPr>
              <a:bodyPr/>
              <a:lstStyle/>
              <a:p>
                <a:pPr>
                  <a:defRPr sz="18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Tabelle1!$A$2:$A$4</c:f>
              <c:strCache>
                <c:ptCount val="3"/>
                <c:pt idx="0">
                  <c:v>im jetzigen Wohnort oder in der Nähe</c:v>
                </c:pt>
                <c:pt idx="1">
                  <c:v>weiter entfernt in einer anderen Gemeinde oder Stadt</c:v>
                </c:pt>
                <c:pt idx="2">
                  <c:v>in einer Großstadt</c:v>
                </c:pt>
              </c:strCache>
            </c:strRef>
          </c:cat>
          <c:val>
            <c:numRef>
              <c:f>Tabelle1!$D$2:$D$4</c:f>
              <c:numCache>
                <c:formatCode>General</c:formatCode>
                <c:ptCount val="3"/>
                <c:pt idx="0">
                  <c:v>53.3</c:v>
                </c:pt>
                <c:pt idx="1">
                  <c:v>23.5</c:v>
                </c:pt>
                <c:pt idx="2">
                  <c:v>23.3</c:v>
                </c:pt>
              </c:numCache>
            </c:numRef>
          </c:val>
        </c:ser>
        <c:dLbls>
          <c:showLegendKey val="0"/>
          <c:showVal val="1"/>
          <c:showCatName val="0"/>
          <c:showSerName val="0"/>
          <c:showPercent val="0"/>
          <c:showBubbleSize val="0"/>
        </c:dLbls>
        <c:gapWidth val="50"/>
        <c:shape val="box"/>
        <c:axId val="411190192"/>
        <c:axId val="411190584"/>
        <c:axId val="0"/>
      </c:bar3DChart>
      <c:catAx>
        <c:axId val="411190192"/>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411190584"/>
        <c:crosses val="autoZero"/>
        <c:auto val="1"/>
        <c:lblAlgn val="ctr"/>
        <c:lblOffset val="100"/>
        <c:noMultiLvlLbl val="0"/>
      </c:catAx>
      <c:valAx>
        <c:axId val="411190584"/>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411190192"/>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41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15"/>
      <c:depthPercent val="60"/>
      <c:rAngAx val="1"/>
    </c:view3D>
    <c:floor>
      <c:thickness val="0"/>
    </c:floor>
    <c:sideWall>
      <c:thickness val="0"/>
    </c:sideWall>
    <c:backWall>
      <c:thickness val="0"/>
    </c:backWall>
    <c:plotArea>
      <c:layout>
        <c:manualLayout>
          <c:layoutTarget val="inner"/>
          <c:xMode val="edge"/>
          <c:yMode val="edge"/>
          <c:x val="0.25446444297517073"/>
          <c:y val="5.3776038875456171E-2"/>
          <c:w val="0.66361579743172172"/>
          <c:h val="0.91102005938648745"/>
        </c:manualLayout>
      </c:layout>
      <c:bar3DChart>
        <c:barDir val="bar"/>
        <c:grouping val="clustered"/>
        <c:varyColors val="0"/>
        <c:ser>
          <c:idx val="0"/>
          <c:order val="0"/>
          <c:tx>
            <c:strRef>
              <c:f>Tabelle1!$B$1</c:f>
              <c:strCache>
                <c:ptCount val="1"/>
                <c:pt idx="0">
                  <c:v>Spalte1</c:v>
                </c:pt>
              </c:strCache>
            </c:strRef>
          </c:tx>
          <c:spPr>
            <a:solidFill>
              <a:srgbClr val="92D050"/>
            </a:solidFill>
          </c:spPr>
          <c:invertIfNegative val="0"/>
          <c:dLbls>
            <c:numFmt formatCode="#,##0.0" sourceLinked="0"/>
            <c:spPr>
              <a:noFill/>
              <a:ln>
                <a:noFill/>
              </a:ln>
              <a:effectLst/>
            </c:spPr>
            <c:txPr>
              <a:bodyPr/>
              <a:lstStyle/>
              <a:p>
                <a:pPr>
                  <a:defRPr sz="16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Tabelle1!$A$2:$A$27</c:f>
              <c:strCache>
                <c:ptCount val="26"/>
                <c:pt idx="0">
                  <c:v>Riedenberg</c:v>
                </c:pt>
                <c:pt idx="1">
                  <c:v>Wartmannsroth</c:v>
                </c:pt>
                <c:pt idx="2">
                  <c:v>Aura a.d.Saale</c:v>
                </c:pt>
                <c:pt idx="3">
                  <c:v>Sulzthal</c:v>
                </c:pt>
                <c:pt idx="4">
                  <c:v>Motten</c:v>
                </c:pt>
                <c:pt idx="5">
                  <c:v>Schondra</c:v>
                </c:pt>
                <c:pt idx="6">
                  <c:v>Elfershausen</c:v>
                </c:pt>
                <c:pt idx="7">
                  <c:v>Fuchsstadt</c:v>
                </c:pt>
                <c:pt idx="8">
                  <c:v>Maßbach</c:v>
                </c:pt>
                <c:pt idx="9">
                  <c:v>Wildflecken</c:v>
                </c:pt>
                <c:pt idx="10">
                  <c:v>Oberthulba</c:v>
                </c:pt>
                <c:pt idx="11">
                  <c:v>Ramsthal</c:v>
                </c:pt>
                <c:pt idx="12">
                  <c:v>Thundorf i.Ufr.</c:v>
                </c:pt>
                <c:pt idx="13">
                  <c:v>Bad Bocklet</c:v>
                </c:pt>
                <c:pt idx="14">
                  <c:v>Burkardroth</c:v>
                </c:pt>
                <c:pt idx="15">
                  <c:v>Oerlenbach</c:v>
                </c:pt>
                <c:pt idx="16">
                  <c:v>Rannungen</c:v>
                </c:pt>
                <c:pt idx="17">
                  <c:v>Nüdlingen</c:v>
                </c:pt>
                <c:pt idx="18">
                  <c:v>Zeitlofs</c:v>
                </c:pt>
                <c:pt idx="19">
                  <c:v>Münnerstadt</c:v>
                </c:pt>
                <c:pt idx="20">
                  <c:v>Hammelburg</c:v>
                </c:pt>
                <c:pt idx="21">
                  <c:v>Oberleichtersbach</c:v>
                </c:pt>
                <c:pt idx="22">
                  <c:v>Euerdorf</c:v>
                </c:pt>
                <c:pt idx="23">
                  <c:v>Bad Brückenau</c:v>
                </c:pt>
                <c:pt idx="24">
                  <c:v>Bad Kissingen</c:v>
                </c:pt>
                <c:pt idx="25">
                  <c:v>Geroda</c:v>
                </c:pt>
              </c:strCache>
            </c:strRef>
          </c:cat>
          <c:val>
            <c:numRef>
              <c:f>Tabelle1!$B$2:$B$27</c:f>
              <c:numCache>
                <c:formatCode>General</c:formatCode>
                <c:ptCount val="26"/>
                <c:pt idx="0">
                  <c:v>84.6</c:v>
                </c:pt>
                <c:pt idx="1">
                  <c:v>83.3</c:v>
                </c:pt>
                <c:pt idx="2">
                  <c:v>81.8</c:v>
                </c:pt>
                <c:pt idx="3">
                  <c:v>80</c:v>
                </c:pt>
                <c:pt idx="4">
                  <c:v>73.099999999999994</c:v>
                </c:pt>
                <c:pt idx="5">
                  <c:v>70.8</c:v>
                </c:pt>
                <c:pt idx="6">
                  <c:v>66.7</c:v>
                </c:pt>
                <c:pt idx="7">
                  <c:v>65.2</c:v>
                </c:pt>
                <c:pt idx="8">
                  <c:v>62.9</c:v>
                </c:pt>
                <c:pt idx="9">
                  <c:v>61</c:v>
                </c:pt>
                <c:pt idx="10">
                  <c:v>58.4</c:v>
                </c:pt>
                <c:pt idx="11">
                  <c:v>58.3</c:v>
                </c:pt>
                <c:pt idx="12">
                  <c:v>57.9</c:v>
                </c:pt>
                <c:pt idx="13">
                  <c:v>56.5</c:v>
                </c:pt>
                <c:pt idx="14">
                  <c:v>56</c:v>
                </c:pt>
                <c:pt idx="15">
                  <c:v>54</c:v>
                </c:pt>
                <c:pt idx="16">
                  <c:v>53.3</c:v>
                </c:pt>
                <c:pt idx="17">
                  <c:v>52.6</c:v>
                </c:pt>
                <c:pt idx="18">
                  <c:v>52.2</c:v>
                </c:pt>
                <c:pt idx="19">
                  <c:v>51.8</c:v>
                </c:pt>
                <c:pt idx="20">
                  <c:v>50.7</c:v>
                </c:pt>
                <c:pt idx="21">
                  <c:v>50</c:v>
                </c:pt>
                <c:pt idx="22">
                  <c:v>47.1</c:v>
                </c:pt>
                <c:pt idx="23">
                  <c:v>46.9</c:v>
                </c:pt>
                <c:pt idx="24">
                  <c:v>45.2</c:v>
                </c:pt>
                <c:pt idx="25">
                  <c:v>44.4</c:v>
                </c:pt>
              </c:numCache>
            </c:numRef>
          </c:val>
        </c:ser>
        <c:dLbls>
          <c:showLegendKey val="0"/>
          <c:showVal val="0"/>
          <c:showCatName val="0"/>
          <c:showSerName val="0"/>
          <c:showPercent val="0"/>
          <c:showBubbleSize val="0"/>
        </c:dLbls>
        <c:gapWidth val="50"/>
        <c:shape val="box"/>
        <c:axId val="411185488"/>
        <c:axId val="411185880"/>
        <c:axId val="0"/>
      </c:bar3DChart>
      <c:catAx>
        <c:axId val="411185488"/>
        <c:scaling>
          <c:orientation val="maxMin"/>
        </c:scaling>
        <c:delete val="0"/>
        <c:axPos val="l"/>
        <c:numFmt formatCode="General" sourceLinked="1"/>
        <c:majorTickMark val="out"/>
        <c:minorTickMark val="none"/>
        <c:tickLblPos val="nextTo"/>
        <c:spPr>
          <a:ln>
            <a:solidFill>
              <a:schemeClr val="tx2">
                <a:lumMod val="75000"/>
              </a:schemeClr>
            </a:solidFill>
          </a:ln>
        </c:spPr>
        <c:txPr>
          <a:bodyPr/>
          <a:lstStyle/>
          <a:p>
            <a:pPr>
              <a:defRPr sz="1050" b="1">
                <a:solidFill>
                  <a:schemeClr val="tx2">
                    <a:lumMod val="75000"/>
                  </a:schemeClr>
                </a:solidFill>
              </a:defRPr>
            </a:pPr>
            <a:endParaRPr lang="de-DE"/>
          </a:p>
        </c:txPr>
        <c:crossAx val="411185880"/>
        <c:crosses val="autoZero"/>
        <c:auto val="1"/>
        <c:lblAlgn val="ctr"/>
        <c:lblOffset val="100"/>
        <c:noMultiLvlLbl val="0"/>
      </c:catAx>
      <c:valAx>
        <c:axId val="411185880"/>
        <c:scaling>
          <c:orientation val="minMax"/>
        </c:scaling>
        <c:delete val="0"/>
        <c:axPos val="t"/>
        <c:majorGridlines>
          <c:spPr>
            <a:ln>
              <a:solidFill>
                <a:schemeClr val="bg1">
                  <a:lumMod val="65000"/>
                </a:schemeClr>
              </a:solidFill>
            </a:ln>
          </c:spPr>
        </c:majorGridlines>
        <c:numFmt formatCode="General" sourceLinked="1"/>
        <c:majorTickMark val="out"/>
        <c:minorTickMark val="none"/>
        <c:tickLblPos val="nextTo"/>
        <c:txPr>
          <a:bodyPr/>
          <a:lstStyle/>
          <a:p>
            <a:pPr>
              <a:defRPr sz="1100" b="1">
                <a:solidFill>
                  <a:schemeClr val="tx2">
                    <a:lumMod val="75000"/>
                  </a:schemeClr>
                </a:solidFill>
              </a:defRPr>
            </a:pPr>
            <a:endParaRPr lang="de-DE"/>
          </a:p>
        </c:txPr>
        <c:crossAx val="411185488"/>
        <c:crosses val="autoZero"/>
        <c:crossBetween val="between"/>
      </c:valAx>
    </c:plotArea>
    <c:plotVisOnly val="1"/>
    <c:dispBlanksAs val="gap"/>
    <c:showDLblsOverMax val="0"/>
  </c:chart>
  <c:txPr>
    <a:bodyPr/>
    <a:lstStyle/>
    <a:p>
      <a:pPr>
        <a:defRPr sz="1800"/>
      </a:pPr>
      <a:endParaRPr lang="de-DE"/>
    </a:p>
  </c:txPr>
  <c:externalData r:id="rId1">
    <c:autoUpdate val="0"/>
  </c:externalData>
  <c:userShapes r:id="rId2"/>
</c:chartSpace>
</file>

<file path=ppt/charts/chart41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15"/>
      <c:depthPercent val="60"/>
      <c:rAngAx val="1"/>
    </c:view3D>
    <c:floor>
      <c:thickness val="0"/>
    </c:floor>
    <c:sideWall>
      <c:thickness val="0"/>
    </c:sideWall>
    <c:backWall>
      <c:thickness val="0"/>
    </c:backWall>
    <c:plotArea>
      <c:layout>
        <c:manualLayout>
          <c:layoutTarget val="inner"/>
          <c:xMode val="edge"/>
          <c:yMode val="edge"/>
          <c:x val="0.25446444297517073"/>
          <c:y val="5.3776038875456171E-2"/>
          <c:w val="0.66361579743172172"/>
          <c:h val="0.91102005938648745"/>
        </c:manualLayout>
      </c:layout>
      <c:bar3DChart>
        <c:barDir val="bar"/>
        <c:grouping val="clustered"/>
        <c:varyColors val="0"/>
        <c:ser>
          <c:idx val="0"/>
          <c:order val="0"/>
          <c:tx>
            <c:strRef>
              <c:f>Tabelle1!$B$1</c:f>
              <c:strCache>
                <c:ptCount val="1"/>
                <c:pt idx="0">
                  <c:v>Spalte1</c:v>
                </c:pt>
              </c:strCache>
            </c:strRef>
          </c:tx>
          <c:spPr>
            <a:solidFill>
              <a:srgbClr val="FF5050"/>
            </a:solidFill>
          </c:spPr>
          <c:invertIfNegative val="0"/>
          <c:dLbls>
            <c:numFmt formatCode="#,##0.0" sourceLinked="0"/>
            <c:spPr>
              <a:noFill/>
              <a:ln>
                <a:noFill/>
              </a:ln>
              <a:effectLst/>
            </c:spPr>
            <c:txPr>
              <a:bodyPr/>
              <a:lstStyle/>
              <a:p>
                <a:pPr>
                  <a:defRPr sz="16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Tabelle1!$A$2:$A$27</c:f>
              <c:strCache>
                <c:ptCount val="26"/>
                <c:pt idx="0">
                  <c:v>Euerdorf</c:v>
                </c:pt>
                <c:pt idx="1">
                  <c:v>Geroda</c:v>
                </c:pt>
                <c:pt idx="2">
                  <c:v>Bad Brückenau</c:v>
                </c:pt>
                <c:pt idx="3">
                  <c:v>Nüdlingen</c:v>
                </c:pt>
                <c:pt idx="4">
                  <c:v>Bad Kissingen</c:v>
                </c:pt>
                <c:pt idx="5">
                  <c:v>Hammelburg</c:v>
                </c:pt>
                <c:pt idx="6">
                  <c:v>Münnerstadt</c:v>
                </c:pt>
                <c:pt idx="7">
                  <c:v>Bad Bocklet</c:v>
                </c:pt>
                <c:pt idx="8">
                  <c:v>Oberthulba</c:v>
                </c:pt>
                <c:pt idx="9">
                  <c:v>Burkardroth</c:v>
                </c:pt>
                <c:pt idx="10">
                  <c:v>Wildflecken</c:v>
                </c:pt>
                <c:pt idx="11">
                  <c:v>Fuchsstadt</c:v>
                </c:pt>
                <c:pt idx="12">
                  <c:v>Zeitlofs</c:v>
                </c:pt>
                <c:pt idx="13">
                  <c:v>Oberleichtersbach</c:v>
                </c:pt>
                <c:pt idx="14">
                  <c:v>Oerlenbach</c:v>
                </c:pt>
                <c:pt idx="15">
                  <c:v>Ramsthal</c:v>
                </c:pt>
                <c:pt idx="16">
                  <c:v>Rannungen</c:v>
                </c:pt>
                <c:pt idx="17">
                  <c:v>Schondra</c:v>
                </c:pt>
                <c:pt idx="18">
                  <c:v>Motten</c:v>
                </c:pt>
                <c:pt idx="19">
                  <c:v>Elfershausen</c:v>
                </c:pt>
                <c:pt idx="20">
                  <c:v>Sulzthal</c:v>
                </c:pt>
                <c:pt idx="21">
                  <c:v>Maßbach</c:v>
                </c:pt>
                <c:pt idx="22">
                  <c:v>Aura a.d.Saale</c:v>
                </c:pt>
                <c:pt idx="23">
                  <c:v>Riedenberg</c:v>
                </c:pt>
                <c:pt idx="24">
                  <c:v>Thundorf i.Ufr.</c:v>
                </c:pt>
                <c:pt idx="25">
                  <c:v>Wartmannsroth</c:v>
                </c:pt>
              </c:strCache>
            </c:strRef>
          </c:cat>
          <c:val>
            <c:numRef>
              <c:f>Tabelle1!$B$2:$B$27</c:f>
              <c:numCache>
                <c:formatCode>General</c:formatCode>
                <c:ptCount val="26"/>
                <c:pt idx="0">
                  <c:v>47.1</c:v>
                </c:pt>
                <c:pt idx="1">
                  <c:v>44.4</c:v>
                </c:pt>
                <c:pt idx="2">
                  <c:v>38.299999999999997</c:v>
                </c:pt>
                <c:pt idx="3">
                  <c:v>36.799999999999997</c:v>
                </c:pt>
                <c:pt idx="4">
                  <c:v>32.200000000000003</c:v>
                </c:pt>
                <c:pt idx="5">
                  <c:v>30.6</c:v>
                </c:pt>
                <c:pt idx="6">
                  <c:v>30.6</c:v>
                </c:pt>
                <c:pt idx="7">
                  <c:v>30.4</c:v>
                </c:pt>
                <c:pt idx="8">
                  <c:v>23.4</c:v>
                </c:pt>
                <c:pt idx="9">
                  <c:v>22</c:v>
                </c:pt>
                <c:pt idx="10">
                  <c:v>22</c:v>
                </c:pt>
                <c:pt idx="11">
                  <c:v>21.7</c:v>
                </c:pt>
                <c:pt idx="12">
                  <c:v>21.7</c:v>
                </c:pt>
                <c:pt idx="13">
                  <c:v>17.899999999999999</c:v>
                </c:pt>
                <c:pt idx="14">
                  <c:v>17.5</c:v>
                </c:pt>
                <c:pt idx="15">
                  <c:v>16.7</c:v>
                </c:pt>
                <c:pt idx="16">
                  <c:v>13.3</c:v>
                </c:pt>
                <c:pt idx="17">
                  <c:v>12.5</c:v>
                </c:pt>
                <c:pt idx="18">
                  <c:v>11.5</c:v>
                </c:pt>
                <c:pt idx="19">
                  <c:v>10.4</c:v>
                </c:pt>
                <c:pt idx="20">
                  <c:v>10</c:v>
                </c:pt>
                <c:pt idx="21">
                  <c:v>9.6999999999999993</c:v>
                </c:pt>
                <c:pt idx="22">
                  <c:v>9.1</c:v>
                </c:pt>
                <c:pt idx="23">
                  <c:v>7.7</c:v>
                </c:pt>
                <c:pt idx="24">
                  <c:v>5.3</c:v>
                </c:pt>
                <c:pt idx="25">
                  <c:v>4.2</c:v>
                </c:pt>
              </c:numCache>
            </c:numRef>
          </c:val>
        </c:ser>
        <c:dLbls>
          <c:showLegendKey val="0"/>
          <c:showVal val="0"/>
          <c:showCatName val="0"/>
          <c:showSerName val="0"/>
          <c:showPercent val="0"/>
          <c:showBubbleSize val="0"/>
        </c:dLbls>
        <c:gapWidth val="50"/>
        <c:shape val="box"/>
        <c:axId val="411190976"/>
        <c:axId val="411191368"/>
        <c:axId val="0"/>
      </c:bar3DChart>
      <c:catAx>
        <c:axId val="411190976"/>
        <c:scaling>
          <c:orientation val="maxMin"/>
        </c:scaling>
        <c:delete val="0"/>
        <c:axPos val="l"/>
        <c:numFmt formatCode="General" sourceLinked="1"/>
        <c:majorTickMark val="out"/>
        <c:minorTickMark val="none"/>
        <c:tickLblPos val="nextTo"/>
        <c:spPr>
          <a:ln>
            <a:solidFill>
              <a:schemeClr val="tx2">
                <a:lumMod val="75000"/>
              </a:schemeClr>
            </a:solidFill>
          </a:ln>
        </c:spPr>
        <c:txPr>
          <a:bodyPr/>
          <a:lstStyle/>
          <a:p>
            <a:pPr>
              <a:defRPr sz="1050" b="1">
                <a:solidFill>
                  <a:schemeClr val="tx2">
                    <a:lumMod val="75000"/>
                  </a:schemeClr>
                </a:solidFill>
              </a:defRPr>
            </a:pPr>
            <a:endParaRPr lang="de-DE"/>
          </a:p>
        </c:txPr>
        <c:crossAx val="411191368"/>
        <c:crosses val="autoZero"/>
        <c:auto val="1"/>
        <c:lblAlgn val="ctr"/>
        <c:lblOffset val="100"/>
        <c:noMultiLvlLbl val="0"/>
      </c:catAx>
      <c:valAx>
        <c:axId val="411191368"/>
        <c:scaling>
          <c:orientation val="minMax"/>
        </c:scaling>
        <c:delete val="0"/>
        <c:axPos val="t"/>
        <c:majorGridlines>
          <c:spPr>
            <a:ln>
              <a:solidFill>
                <a:schemeClr val="bg1">
                  <a:lumMod val="65000"/>
                </a:schemeClr>
              </a:solidFill>
            </a:ln>
          </c:spPr>
        </c:majorGridlines>
        <c:numFmt formatCode="General" sourceLinked="1"/>
        <c:majorTickMark val="out"/>
        <c:minorTickMark val="none"/>
        <c:tickLblPos val="nextTo"/>
        <c:txPr>
          <a:bodyPr/>
          <a:lstStyle/>
          <a:p>
            <a:pPr>
              <a:defRPr sz="1100" b="1">
                <a:solidFill>
                  <a:schemeClr val="tx2">
                    <a:lumMod val="75000"/>
                  </a:schemeClr>
                </a:solidFill>
              </a:defRPr>
            </a:pPr>
            <a:endParaRPr lang="de-DE"/>
          </a:p>
        </c:txPr>
        <c:crossAx val="411190976"/>
        <c:crosses val="autoZero"/>
        <c:crossBetween val="between"/>
      </c:valAx>
    </c:plotArea>
    <c:plotVisOnly val="1"/>
    <c:dispBlanksAs val="gap"/>
    <c:showDLblsOverMax val="0"/>
  </c:chart>
  <c:txPr>
    <a:bodyPr/>
    <a:lstStyle/>
    <a:p>
      <a:pPr>
        <a:defRPr sz="1800"/>
      </a:pPr>
      <a:endParaRPr lang="de-DE"/>
    </a:p>
  </c:txPr>
  <c:externalData r:id="rId1">
    <c:autoUpdate val="0"/>
  </c:externalData>
  <c:userShapes r:id="rId2"/>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35"/>
      <c:depthPercent val="100"/>
      <c:rAngAx val="0"/>
      <c:perspective val="10"/>
    </c:view3D>
    <c:floor>
      <c:thickness val="0"/>
    </c:floor>
    <c:sideWall>
      <c:thickness val="0"/>
    </c:sideWall>
    <c:backWall>
      <c:thickness val="0"/>
    </c:backWall>
    <c:plotArea>
      <c:layout>
        <c:manualLayout>
          <c:layoutTarget val="inner"/>
          <c:xMode val="edge"/>
          <c:yMode val="edge"/>
          <c:x val="7.459909191876217E-2"/>
          <c:y val="8.6419047121125955E-2"/>
          <c:w val="0.845448553131247"/>
          <c:h val="0.82437000464000731"/>
        </c:manualLayout>
      </c:layout>
      <c:pie3DChart>
        <c:varyColors val="1"/>
        <c:ser>
          <c:idx val="0"/>
          <c:order val="0"/>
          <c:tx>
            <c:strRef>
              <c:f>Tabelle1!$B$1</c:f>
              <c:strCache>
                <c:ptCount val="1"/>
                <c:pt idx="0">
                  <c:v>Anzahl</c:v>
                </c:pt>
              </c:strCache>
            </c:strRef>
          </c:tx>
          <c:dPt>
            <c:idx val="0"/>
            <c:bubble3D val="0"/>
            <c:explosion val="11"/>
            <c:spPr>
              <a:solidFill>
                <a:srgbClr val="00B050"/>
              </a:solidFill>
            </c:spPr>
          </c:dPt>
          <c:dPt>
            <c:idx val="1"/>
            <c:bubble3D val="0"/>
            <c:spPr>
              <a:solidFill>
                <a:srgbClr val="FF0000"/>
              </a:solidFill>
            </c:spPr>
          </c:dPt>
          <c:dPt>
            <c:idx val="2"/>
            <c:bubble3D val="0"/>
            <c:spPr>
              <a:solidFill>
                <a:schemeClr val="bg1">
                  <a:lumMod val="75000"/>
                </a:schemeClr>
              </a:solidFill>
            </c:spPr>
          </c:dPt>
          <c:dLbls>
            <c:dLbl>
              <c:idx val="0"/>
              <c:layout>
                <c:manualLayout>
                  <c:x val="-5.4303185373544907E-3"/>
                  <c:y val="0.1492249896371535"/>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1"/>
              <c:layout>
                <c:manualLayout>
                  <c:x val="0"/>
                  <c:y val="0.14093471243508943"/>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2"/>
              <c:layout>
                <c:manualLayout>
                  <c:x val="-0.14791631836375524"/>
                  <c:y val="1.2436068580828566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40230536263196848"/>
                      <c:h val="0.29803546541420384"/>
                    </c:manualLayout>
                  </c15:layout>
                </c:ext>
              </c:extLst>
            </c:dLbl>
            <c:numFmt formatCode="0.0%" sourceLinked="0"/>
            <c:spPr>
              <a:noFill/>
              <a:ln>
                <a:noFill/>
              </a:ln>
              <a:effectLst/>
            </c:spPr>
            <c:txPr>
              <a:bodyPr/>
              <a:lstStyle/>
              <a:p>
                <a:pPr>
                  <a:defRPr sz="1200"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Tabelle1!$A$2:$A$4</c:f>
              <c:strCache>
                <c:ptCount val="3"/>
                <c:pt idx="0">
                  <c:v>ja</c:v>
                </c:pt>
                <c:pt idx="1">
                  <c:v>nein</c:v>
                </c:pt>
                <c:pt idx="2">
                  <c:v>weiß nicht</c:v>
                </c:pt>
              </c:strCache>
            </c:strRef>
          </c:cat>
          <c:val>
            <c:numRef>
              <c:f>Tabelle1!$B$2:$B$4</c:f>
              <c:numCache>
                <c:formatCode>General</c:formatCode>
                <c:ptCount val="3"/>
                <c:pt idx="0">
                  <c:v>496</c:v>
                </c:pt>
                <c:pt idx="1">
                  <c:v>543</c:v>
                </c:pt>
                <c:pt idx="2">
                  <c:v>198</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15"/>
      <c:depthPercent val="60"/>
      <c:rAngAx val="1"/>
    </c:view3D>
    <c:floor>
      <c:thickness val="0"/>
    </c:floor>
    <c:sideWall>
      <c:thickness val="0"/>
    </c:sideWall>
    <c:backWall>
      <c:thickness val="0"/>
    </c:backWall>
    <c:plotArea>
      <c:layout/>
      <c:bar3DChart>
        <c:barDir val="bar"/>
        <c:grouping val="clustered"/>
        <c:varyColors val="0"/>
        <c:ser>
          <c:idx val="0"/>
          <c:order val="0"/>
          <c:tx>
            <c:strRef>
              <c:f>Tabelle1!$B$1</c:f>
              <c:strCache>
                <c:ptCount val="1"/>
                <c:pt idx="0">
                  <c:v>oft</c:v>
                </c:pt>
              </c:strCache>
            </c:strRef>
          </c:tx>
          <c:spPr>
            <a:solidFill>
              <a:srgbClr val="00B050"/>
            </a:solidFill>
          </c:spPr>
          <c:invertIfNegative val="0"/>
          <c:dLbls>
            <c:spPr>
              <a:noFill/>
              <a:ln>
                <a:noFill/>
              </a:ln>
              <a:effectLst/>
            </c:spPr>
            <c:txPr>
              <a:bodyPr/>
              <a:lstStyle/>
              <a:p>
                <a:pPr>
                  <a:defRPr sz="16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mehrmals wöchentlich</c:v>
                </c:pt>
                <c:pt idx="1">
                  <c:v>ca. einmal wöchentlich</c:v>
                </c:pt>
                <c:pt idx="2">
                  <c:v>eher monatlich</c:v>
                </c:pt>
                <c:pt idx="3">
                  <c:v>seltener</c:v>
                </c:pt>
                <c:pt idx="4">
                  <c:v>nie</c:v>
                </c:pt>
              </c:strCache>
            </c:strRef>
          </c:cat>
          <c:val>
            <c:numRef>
              <c:f>Tabelle1!$B$2:$B$6</c:f>
              <c:numCache>
                <c:formatCode>General</c:formatCode>
                <c:ptCount val="5"/>
                <c:pt idx="0">
                  <c:v>11.1</c:v>
                </c:pt>
                <c:pt idx="1">
                  <c:v>14.3</c:v>
                </c:pt>
                <c:pt idx="2">
                  <c:v>16.600000000000001</c:v>
                </c:pt>
                <c:pt idx="3">
                  <c:v>15.7</c:v>
                </c:pt>
                <c:pt idx="4">
                  <c:v>42.3</c:v>
                </c:pt>
              </c:numCache>
            </c:numRef>
          </c:val>
        </c:ser>
        <c:dLbls>
          <c:showLegendKey val="0"/>
          <c:showVal val="0"/>
          <c:showCatName val="0"/>
          <c:showSerName val="0"/>
          <c:showPercent val="0"/>
          <c:showBubbleSize val="0"/>
        </c:dLbls>
        <c:gapWidth val="50"/>
        <c:shape val="box"/>
        <c:axId val="61749504"/>
        <c:axId val="316736144"/>
        <c:axId val="0"/>
      </c:bar3DChart>
      <c:catAx>
        <c:axId val="61749504"/>
        <c:scaling>
          <c:orientation val="maxMin"/>
        </c:scaling>
        <c:delete val="0"/>
        <c:axPos val="l"/>
        <c:numFmt formatCode="General" sourceLinked="0"/>
        <c:majorTickMark val="out"/>
        <c:minorTickMark val="none"/>
        <c:tickLblPos val="nextTo"/>
        <c:spPr>
          <a:ln>
            <a:solidFill>
              <a:schemeClr val="tx2">
                <a:lumMod val="75000"/>
              </a:schemeClr>
            </a:solidFill>
          </a:ln>
        </c:spPr>
        <c:txPr>
          <a:bodyPr/>
          <a:lstStyle/>
          <a:p>
            <a:pPr>
              <a:defRPr sz="1800" b="1">
                <a:solidFill>
                  <a:schemeClr val="tx2">
                    <a:lumMod val="75000"/>
                  </a:schemeClr>
                </a:solidFill>
              </a:defRPr>
            </a:pPr>
            <a:endParaRPr lang="de-DE"/>
          </a:p>
        </c:txPr>
        <c:crossAx val="316736144"/>
        <c:crosses val="autoZero"/>
        <c:auto val="1"/>
        <c:lblAlgn val="ctr"/>
        <c:lblOffset val="100"/>
        <c:noMultiLvlLbl val="0"/>
      </c:catAx>
      <c:valAx>
        <c:axId val="316736144"/>
        <c:scaling>
          <c:orientation val="minMax"/>
        </c:scaling>
        <c:delete val="0"/>
        <c:axPos val="t"/>
        <c:majorGridlines>
          <c:spPr>
            <a:ln>
              <a:solidFill>
                <a:schemeClr val="bg1">
                  <a:lumMod val="65000"/>
                </a:schemeClr>
              </a:solidFill>
            </a:ln>
          </c:spPr>
        </c:majorGridlines>
        <c:numFmt formatCode="General" sourceLinked="1"/>
        <c:majorTickMark val="out"/>
        <c:minorTickMark val="none"/>
        <c:tickLblPos val="nextTo"/>
        <c:txPr>
          <a:bodyPr/>
          <a:lstStyle/>
          <a:p>
            <a:pPr>
              <a:defRPr b="1">
                <a:solidFill>
                  <a:schemeClr val="tx2">
                    <a:lumMod val="75000"/>
                  </a:schemeClr>
                </a:solidFill>
              </a:defRPr>
            </a:pPr>
            <a:endParaRPr lang="de-DE"/>
          </a:p>
        </c:txPr>
        <c:crossAx val="61749504"/>
        <c:crosses val="autoZero"/>
        <c:crossBetween val="between"/>
      </c:valAx>
    </c:plotArea>
    <c:plotVisOnly val="1"/>
    <c:dispBlanksAs val="gap"/>
    <c:showDLblsOverMax val="0"/>
  </c:chart>
  <c:txPr>
    <a:bodyPr/>
    <a:lstStyle/>
    <a:p>
      <a:pPr>
        <a:defRPr sz="1800"/>
      </a:pPr>
      <a:endParaRPr lang="de-DE"/>
    </a:p>
  </c:txPr>
  <c:externalData r:id="rId1">
    <c:autoUpdate val="0"/>
  </c:externalData>
  <c:userShapes r:id="rId2"/>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70"/>
      <c:depthPercent val="100"/>
      <c:rAngAx val="0"/>
      <c:perspective val="10"/>
    </c:view3D>
    <c:floor>
      <c:thickness val="0"/>
    </c:floor>
    <c:sideWall>
      <c:thickness val="0"/>
    </c:sideWall>
    <c:backWall>
      <c:thickness val="0"/>
    </c:backWall>
    <c:plotArea>
      <c:layout>
        <c:manualLayout>
          <c:layoutTarget val="inner"/>
          <c:xMode val="edge"/>
          <c:yMode val="edge"/>
          <c:x val="7.4598894010871761E-2"/>
          <c:y val="0.12015848414600647"/>
          <c:w val="0.845448553131247"/>
          <c:h val="0.82437000464000731"/>
        </c:manualLayout>
      </c:layout>
      <c:pie3DChart>
        <c:varyColors val="1"/>
        <c:ser>
          <c:idx val="0"/>
          <c:order val="0"/>
          <c:tx>
            <c:strRef>
              <c:f>Tabelle1!$B$1</c:f>
              <c:strCache>
                <c:ptCount val="1"/>
                <c:pt idx="0">
                  <c:v>Anzahl</c:v>
                </c:pt>
              </c:strCache>
            </c:strRef>
          </c:tx>
          <c:dPt>
            <c:idx val="0"/>
            <c:bubble3D val="0"/>
            <c:explosion val="11"/>
            <c:spPr>
              <a:solidFill>
                <a:srgbClr val="00B050"/>
              </a:solidFill>
            </c:spPr>
          </c:dPt>
          <c:dPt>
            <c:idx val="1"/>
            <c:bubble3D val="0"/>
            <c:spPr>
              <a:solidFill>
                <a:srgbClr val="FF0000"/>
              </a:solidFill>
            </c:spPr>
          </c:dPt>
          <c:dPt>
            <c:idx val="2"/>
            <c:bubble3D val="0"/>
            <c:spPr>
              <a:solidFill>
                <a:schemeClr val="bg1">
                  <a:lumMod val="75000"/>
                </a:schemeClr>
              </a:solidFill>
            </c:spPr>
          </c:dPt>
          <c:dLbls>
            <c:dLbl>
              <c:idx val="0"/>
              <c:layout>
                <c:manualLayout>
                  <c:x val="-2.1721274149417467E-2"/>
                  <c:y val="0.14093471243508943"/>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1"/>
              <c:layout>
                <c:manualLayout>
                  <c:x val="5.4303185373543918E-3"/>
                  <c:y val="8.2902772020640836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2"/>
              <c:layout>
                <c:manualLayout>
                  <c:x val="-0.15476407831460012"/>
                  <c:y val="8.290603590930307E-3"/>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41859631824403165"/>
                      <c:h val="0.28974518821213968"/>
                    </c:manualLayout>
                  </c15:layout>
                </c:ext>
              </c:extLst>
            </c:dLbl>
            <c:numFmt formatCode="0.0%" sourceLinked="0"/>
            <c:spPr>
              <a:noFill/>
              <a:ln>
                <a:noFill/>
              </a:ln>
              <a:effectLst/>
            </c:spPr>
            <c:txPr>
              <a:bodyPr/>
              <a:lstStyle/>
              <a:p>
                <a:pPr>
                  <a:defRPr sz="1200"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Tabelle1!$A$2:$A$4</c:f>
              <c:strCache>
                <c:ptCount val="3"/>
                <c:pt idx="0">
                  <c:v>ja</c:v>
                </c:pt>
                <c:pt idx="1">
                  <c:v>nein</c:v>
                </c:pt>
                <c:pt idx="2">
                  <c:v>weiß nicht</c:v>
                </c:pt>
              </c:strCache>
            </c:strRef>
          </c:cat>
          <c:val>
            <c:numRef>
              <c:f>Tabelle1!$B$2:$B$4</c:f>
              <c:numCache>
                <c:formatCode>General</c:formatCode>
                <c:ptCount val="3"/>
                <c:pt idx="0">
                  <c:v>308</c:v>
                </c:pt>
                <c:pt idx="1">
                  <c:v>615</c:v>
                </c:pt>
                <c:pt idx="2">
                  <c:v>313</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15"/>
      <c:depthPercent val="60"/>
      <c:rAngAx val="1"/>
    </c:view3D>
    <c:floor>
      <c:thickness val="0"/>
    </c:floor>
    <c:sideWall>
      <c:thickness val="0"/>
    </c:sideWall>
    <c:backWall>
      <c:thickness val="0"/>
    </c:backWall>
    <c:plotArea>
      <c:layout/>
      <c:bar3DChart>
        <c:barDir val="bar"/>
        <c:grouping val="clustered"/>
        <c:varyColors val="0"/>
        <c:ser>
          <c:idx val="0"/>
          <c:order val="0"/>
          <c:tx>
            <c:strRef>
              <c:f>Tabelle1!$B$1</c:f>
              <c:strCache>
                <c:ptCount val="1"/>
                <c:pt idx="0">
                  <c:v>2013</c:v>
                </c:pt>
              </c:strCache>
            </c:strRef>
          </c:tx>
          <c:spPr>
            <a:solidFill>
              <a:srgbClr val="00B050"/>
            </a:solidFill>
          </c:spPr>
          <c:invertIfNegative val="0"/>
          <c:dLbls>
            <c:spPr>
              <a:noFill/>
              <a:ln>
                <a:noFill/>
              </a:ln>
              <a:effectLst/>
            </c:spPr>
            <c:txPr>
              <a:bodyPr/>
              <a:lstStyle/>
              <a:p>
                <a:pPr>
                  <a:defRPr sz="16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mehrmals wöchentlich</c:v>
                </c:pt>
                <c:pt idx="1">
                  <c:v>ca. einmal wöchentlich</c:v>
                </c:pt>
                <c:pt idx="2">
                  <c:v>eher monatlich</c:v>
                </c:pt>
                <c:pt idx="3">
                  <c:v>seltener</c:v>
                </c:pt>
                <c:pt idx="4">
                  <c:v>nie</c:v>
                </c:pt>
              </c:strCache>
            </c:strRef>
          </c:cat>
          <c:val>
            <c:numRef>
              <c:f>Tabelle1!$B$2:$B$6</c:f>
              <c:numCache>
                <c:formatCode>General</c:formatCode>
                <c:ptCount val="5"/>
                <c:pt idx="0">
                  <c:v>11.1</c:v>
                </c:pt>
                <c:pt idx="1">
                  <c:v>14.3</c:v>
                </c:pt>
                <c:pt idx="2">
                  <c:v>16.600000000000001</c:v>
                </c:pt>
                <c:pt idx="3">
                  <c:v>15.7</c:v>
                </c:pt>
                <c:pt idx="4">
                  <c:v>42.3</c:v>
                </c:pt>
              </c:numCache>
            </c:numRef>
          </c:val>
        </c:ser>
        <c:ser>
          <c:idx val="1"/>
          <c:order val="1"/>
          <c:tx>
            <c:strRef>
              <c:f>Tabelle1!$C$1</c:f>
              <c:strCache>
                <c:ptCount val="1"/>
                <c:pt idx="0">
                  <c:v>1999</c:v>
                </c:pt>
              </c:strCache>
            </c:strRef>
          </c:tx>
          <c:spPr>
            <a:solidFill>
              <a:schemeClr val="bg1">
                <a:lumMod val="75000"/>
              </a:schemeClr>
            </a:solidFill>
          </c:spPr>
          <c:invertIfNegative val="0"/>
          <c:dLbls>
            <c:spPr>
              <a:noFill/>
              <a:ln>
                <a:noFill/>
              </a:ln>
              <a:effectLst/>
            </c:spPr>
            <c:txPr>
              <a:bodyPr/>
              <a:lstStyle/>
              <a:p>
                <a:pPr>
                  <a:defRPr sz="16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mehrmals wöchentlich</c:v>
                </c:pt>
                <c:pt idx="1">
                  <c:v>ca. einmal wöchentlich</c:v>
                </c:pt>
                <c:pt idx="2">
                  <c:v>eher monatlich</c:v>
                </c:pt>
                <c:pt idx="3">
                  <c:v>seltener</c:v>
                </c:pt>
                <c:pt idx="4">
                  <c:v>nie</c:v>
                </c:pt>
              </c:strCache>
            </c:strRef>
          </c:cat>
          <c:val>
            <c:numRef>
              <c:f>Tabelle1!$C$2:$C$6</c:f>
              <c:numCache>
                <c:formatCode>General</c:formatCode>
                <c:ptCount val="5"/>
                <c:pt idx="0">
                  <c:v>24.8</c:v>
                </c:pt>
                <c:pt idx="1">
                  <c:v>11.3</c:v>
                </c:pt>
                <c:pt idx="2">
                  <c:v>5.2</c:v>
                </c:pt>
                <c:pt idx="3">
                  <c:v>15.8</c:v>
                </c:pt>
                <c:pt idx="4">
                  <c:v>39.6</c:v>
                </c:pt>
              </c:numCache>
            </c:numRef>
          </c:val>
        </c:ser>
        <c:dLbls>
          <c:showLegendKey val="0"/>
          <c:showVal val="0"/>
          <c:showCatName val="0"/>
          <c:showSerName val="0"/>
          <c:showPercent val="0"/>
          <c:showBubbleSize val="0"/>
        </c:dLbls>
        <c:gapWidth val="50"/>
        <c:shape val="box"/>
        <c:axId val="317804696"/>
        <c:axId val="319648872"/>
        <c:axId val="0"/>
      </c:bar3DChart>
      <c:catAx>
        <c:axId val="317804696"/>
        <c:scaling>
          <c:orientation val="maxMin"/>
        </c:scaling>
        <c:delete val="0"/>
        <c:axPos val="l"/>
        <c:numFmt formatCode="General" sourceLinked="0"/>
        <c:majorTickMark val="out"/>
        <c:minorTickMark val="none"/>
        <c:tickLblPos val="nextTo"/>
        <c:spPr>
          <a:ln>
            <a:solidFill>
              <a:schemeClr val="tx2">
                <a:lumMod val="75000"/>
              </a:schemeClr>
            </a:solidFill>
          </a:ln>
        </c:spPr>
        <c:txPr>
          <a:bodyPr/>
          <a:lstStyle/>
          <a:p>
            <a:pPr>
              <a:defRPr sz="1800" b="1">
                <a:solidFill>
                  <a:schemeClr val="tx2">
                    <a:lumMod val="75000"/>
                  </a:schemeClr>
                </a:solidFill>
              </a:defRPr>
            </a:pPr>
            <a:endParaRPr lang="de-DE"/>
          </a:p>
        </c:txPr>
        <c:crossAx val="319648872"/>
        <c:crosses val="autoZero"/>
        <c:auto val="1"/>
        <c:lblAlgn val="ctr"/>
        <c:lblOffset val="100"/>
        <c:noMultiLvlLbl val="0"/>
      </c:catAx>
      <c:valAx>
        <c:axId val="319648872"/>
        <c:scaling>
          <c:orientation val="minMax"/>
        </c:scaling>
        <c:delete val="0"/>
        <c:axPos val="t"/>
        <c:majorGridlines>
          <c:spPr>
            <a:ln>
              <a:solidFill>
                <a:schemeClr val="bg1">
                  <a:lumMod val="65000"/>
                </a:schemeClr>
              </a:solidFill>
            </a:ln>
          </c:spPr>
        </c:majorGridlines>
        <c:numFmt formatCode="General" sourceLinked="1"/>
        <c:majorTickMark val="out"/>
        <c:minorTickMark val="none"/>
        <c:tickLblPos val="nextTo"/>
        <c:txPr>
          <a:bodyPr/>
          <a:lstStyle/>
          <a:p>
            <a:pPr>
              <a:defRPr b="1">
                <a:solidFill>
                  <a:schemeClr val="tx2">
                    <a:lumMod val="75000"/>
                  </a:schemeClr>
                </a:solidFill>
              </a:defRPr>
            </a:pPr>
            <a:endParaRPr lang="de-DE"/>
          </a:p>
        </c:txPr>
        <c:crossAx val="317804696"/>
        <c:crosses val="autoZero"/>
        <c:crossBetween val="between"/>
      </c:valAx>
    </c:plotArea>
    <c:legend>
      <c:legendPos val="t"/>
      <c:layout>
        <c:manualLayout>
          <c:xMode val="edge"/>
          <c:yMode val="edge"/>
          <c:x val="0.58738362889559903"/>
          <c:y val="2.7324819933935353E-2"/>
          <c:w val="0.29905055125907437"/>
          <c:h val="6.4410058239143017E-2"/>
        </c:manualLayout>
      </c:layout>
      <c:overlay val="0"/>
      <c:txPr>
        <a:bodyPr/>
        <a:lstStyle/>
        <a:p>
          <a:pPr>
            <a:defRPr b="1">
              <a:solidFill>
                <a:schemeClr val="tx2">
                  <a:lumMod val="75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userShapes r:id="rId2"/>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70"/>
      <c:depthPercent val="100"/>
      <c:rAngAx val="0"/>
      <c:perspective val="10"/>
    </c:view3D>
    <c:floor>
      <c:thickness val="0"/>
    </c:floor>
    <c:sideWall>
      <c:thickness val="0"/>
    </c:sideWall>
    <c:backWall>
      <c:thickness val="0"/>
    </c:backWall>
    <c:plotArea>
      <c:layout>
        <c:manualLayout>
          <c:layoutTarget val="inner"/>
          <c:xMode val="edge"/>
          <c:yMode val="edge"/>
          <c:x val="7.4598894010871761E-2"/>
          <c:y val="0.10746782197088976"/>
          <c:w val="0.845448553131247"/>
          <c:h val="0.82437000464000731"/>
        </c:manualLayout>
      </c:layout>
      <c:pie3DChart>
        <c:varyColors val="1"/>
        <c:ser>
          <c:idx val="0"/>
          <c:order val="0"/>
          <c:tx>
            <c:strRef>
              <c:f>Tabelle1!$B$1</c:f>
              <c:strCache>
                <c:ptCount val="1"/>
                <c:pt idx="0">
                  <c:v>Anzahl</c:v>
                </c:pt>
              </c:strCache>
            </c:strRef>
          </c:tx>
          <c:dPt>
            <c:idx val="0"/>
            <c:bubble3D val="0"/>
            <c:explosion val="11"/>
            <c:spPr>
              <a:solidFill>
                <a:srgbClr val="00B050"/>
              </a:solidFill>
            </c:spPr>
          </c:dPt>
          <c:dPt>
            <c:idx val="1"/>
            <c:bubble3D val="0"/>
            <c:spPr>
              <a:solidFill>
                <a:srgbClr val="FF0000"/>
              </a:solidFill>
            </c:spPr>
          </c:dPt>
          <c:dPt>
            <c:idx val="2"/>
            <c:bubble3D val="0"/>
            <c:spPr>
              <a:solidFill>
                <a:schemeClr val="bg1">
                  <a:lumMod val="75000"/>
                </a:schemeClr>
              </a:solidFill>
            </c:spPr>
          </c:dPt>
          <c:dLbls>
            <c:dLbl>
              <c:idx val="0"/>
              <c:layout>
                <c:manualLayout>
                  <c:x val="-2.1721274149417467E-2"/>
                  <c:y val="0.14093471243508943"/>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1"/>
              <c:layout>
                <c:manualLayout>
                  <c:x val="5.4303185373543918E-3"/>
                  <c:y val="8.2902772020640836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2"/>
              <c:layout>
                <c:manualLayout>
                  <c:x val="-0.17920029794062653"/>
                  <c:y val="3.2638886622299541E-7"/>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34800217725842453"/>
                      <c:h val="0.28974518821213968"/>
                    </c:manualLayout>
                  </c15:layout>
                </c:ext>
              </c:extLst>
            </c:dLbl>
            <c:numFmt formatCode="0.0%" sourceLinked="0"/>
            <c:spPr>
              <a:noFill/>
              <a:ln>
                <a:noFill/>
              </a:ln>
              <a:effectLst/>
            </c:spPr>
            <c:txPr>
              <a:bodyPr/>
              <a:lstStyle/>
              <a:p>
                <a:pPr>
                  <a:defRPr sz="1200"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Tabelle1!$A$2:$A$4</c:f>
              <c:strCache>
                <c:ptCount val="3"/>
                <c:pt idx="0">
                  <c:v>ja</c:v>
                </c:pt>
                <c:pt idx="1">
                  <c:v>nein</c:v>
                </c:pt>
                <c:pt idx="2">
                  <c:v>weiß nicht</c:v>
                </c:pt>
              </c:strCache>
            </c:strRef>
          </c:cat>
          <c:val>
            <c:numRef>
              <c:f>Tabelle1!$B$2:$B$4</c:f>
              <c:numCache>
                <c:formatCode>General</c:formatCode>
                <c:ptCount val="3"/>
                <c:pt idx="0">
                  <c:v>308</c:v>
                </c:pt>
                <c:pt idx="1">
                  <c:v>615</c:v>
                </c:pt>
                <c:pt idx="2">
                  <c:v>313</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15"/>
      <c:depthPercent val="60"/>
      <c:rAngAx val="1"/>
    </c:view3D>
    <c:floor>
      <c:thickness val="0"/>
    </c:floor>
    <c:sideWall>
      <c:thickness val="0"/>
    </c:sideWall>
    <c:backWall>
      <c:thickness val="0"/>
    </c:backWall>
    <c:plotArea>
      <c:layout/>
      <c:bar3DChart>
        <c:barDir val="bar"/>
        <c:grouping val="clustered"/>
        <c:varyColors val="0"/>
        <c:ser>
          <c:idx val="0"/>
          <c:order val="0"/>
          <c:tx>
            <c:strRef>
              <c:f>Tabelle1!$B$1</c:f>
              <c:strCache>
                <c:ptCount val="1"/>
                <c:pt idx="0">
                  <c:v>Spalte1</c:v>
                </c:pt>
              </c:strCache>
            </c:strRef>
          </c:tx>
          <c:spPr>
            <a:solidFill>
              <a:srgbClr val="00B050"/>
            </a:solidFill>
          </c:spPr>
          <c:invertIfNegative val="0"/>
          <c:dLbls>
            <c:spPr>
              <a:noFill/>
              <a:ln>
                <a:noFill/>
              </a:ln>
              <a:effectLst/>
            </c:spPr>
            <c:txPr>
              <a:bodyPr/>
              <a:lstStyle/>
              <a:p>
                <a:pPr>
                  <a:defRPr sz="16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Tabelle1!$A$2:$A$7</c:f>
              <c:strCache>
                <c:ptCount val="6"/>
                <c:pt idx="0">
                  <c:v>Leute treffen</c:v>
                </c:pt>
                <c:pt idx="1">
                  <c:v>Veranstaltungen (Partys, Konzerte...)</c:v>
                </c:pt>
                <c:pt idx="2">
                  <c:v>Spielen (Billard,Kicker,Konsolen...)</c:v>
                </c:pt>
                <c:pt idx="3">
                  <c:v>Alkohol trinken mit Freunden</c:v>
                </c:pt>
                <c:pt idx="4">
                  <c:v>Mitarbeit im Treff</c:v>
                </c:pt>
                <c:pt idx="5">
                  <c:v>Sonstiges</c:v>
                </c:pt>
              </c:strCache>
            </c:strRef>
          </c:cat>
          <c:val>
            <c:numRef>
              <c:f>Tabelle1!$B$2:$B$7</c:f>
              <c:numCache>
                <c:formatCode>General</c:formatCode>
                <c:ptCount val="6"/>
                <c:pt idx="0">
                  <c:v>52.6</c:v>
                </c:pt>
                <c:pt idx="1">
                  <c:v>19.600000000000001</c:v>
                </c:pt>
                <c:pt idx="2">
                  <c:v>10.7</c:v>
                </c:pt>
                <c:pt idx="3">
                  <c:v>8.1999999999999993</c:v>
                </c:pt>
                <c:pt idx="4">
                  <c:v>2.6</c:v>
                </c:pt>
                <c:pt idx="5">
                  <c:v>6.3</c:v>
                </c:pt>
              </c:numCache>
            </c:numRef>
          </c:val>
        </c:ser>
        <c:dLbls>
          <c:showLegendKey val="0"/>
          <c:showVal val="0"/>
          <c:showCatName val="0"/>
          <c:showSerName val="0"/>
          <c:showPercent val="0"/>
          <c:showBubbleSize val="0"/>
        </c:dLbls>
        <c:gapWidth val="50"/>
        <c:shape val="box"/>
        <c:axId val="321666512"/>
        <c:axId val="317802344"/>
        <c:axId val="0"/>
      </c:bar3DChart>
      <c:catAx>
        <c:axId val="321666512"/>
        <c:scaling>
          <c:orientation val="maxMin"/>
        </c:scaling>
        <c:delete val="0"/>
        <c:axPos val="l"/>
        <c:numFmt formatCode="General" sourceLinked="0"/>
        <c:majorTickMark val="out"/>
        <c:minorTickMark val="none"/>
        <c:tickLblPos val="nextTo"/>
        <c:spPr>
          <a:ln>
            <a:solidFill>
              <a:schemeClr val="tx2">
                <a:lumMod val="75000"/>
              </a:schemeClr>
            </a:solidFill>
          </a:ln>
        </c:spPr>
        <c:txPr>
          <a:bodyPr/>
          <a:lstStyle/>
          <a:p>
            <a:pPr>
              <a:defRPr sz="1800" b="1">
                <a:solidFill>
                  <a:schemeClr val="tx2">
                    <a:lumMod val="75000"/>
                  </a:schemeClr>
                </a:solidFill>
              </a:defRPr>
            </a:pPr>
            <a:endParaRPr lang="de-DE"/>
          </a:p>
        </c:txPr>
        <c:crossAx val="317802344"/>
        <c:crosses val="autoZero"/>
        <c:auto val="1"/>
        <c:lblAlgn val="ctr"/>
        <c:lblOffset val="100"/>
        <c:noMultiLvlLbl val="0"/>
      </c:catAx>
      <c:valAx>
        <c:axId val="317802344"/>
        <c:scaling>
          <c:orientation val="minMax"/>
        </c:scaling>
        <c:delete val="0"/>
        <c:axPos val="t"/>
        <c:majorGridlines>
          <c:spPr>
            <a:ln>
              <a:solidFill>
                <a:schemeClr val="bg1">
                  <a:lumMod val="65000"/>
                </a:schemeClr>
              </a:solidFill>
            </a:ln>
          </c:spPr>
        </c:majorGridlines>
        <c:numFmt formatCode="General" sourceLinked="1"/>
        <c:majorTickMark val="out"/>
        <c:minorTickMark val="none"/>
        <c:tickLblPos val="nextTo"/>
        <c:txPr>
          <a:bodyPr/>
          <a:lstStyle/>
          <a:p>
            <a:pPr>
              <a:defRPr b="1">
                <a:solidFill>
                  <a:schemeClr val="tx2">
                    <a:lumMod val="75000"/>
                  </a:schemeClr>
                </a:solidFill>
              </a:defRPr>
            </a:pPr>
            <a:endParaRPr lang="de-DE"/>
          </a:p>
        </c:txPr>
        <c:crossAx val="321666512"/>
        <c:crosses val="autoZero"/>
        <c:crossBetween val="between"/>
      </c:valAx>
    </c:plotArea>
    <c:plotVisOnly val="1"/>
    <c:dispBlanksAs val="gap"/>
    <c:showDLblsOverMax val="0"/>
  </c:chart>
  <c:txPr>
    <a:bodyPr/>
    <a:lstStyle/>
    <a:p>
      <a:pPr>
        <a:defRPr sz="1800"/>
      </a:pPr>
      <a:endParaRPr lang="de-DE"/>
    </a:p>
  </c:txPr>
  <c:externalData r:id="rId1">
    <c:autoUpdate val="0"/>
  </c:externalData>
  <c:userShapes r:id="rId2"/>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15"/>
      <c:depthPercent val="60"/>
      <c:rAngAx val="1"/>
    </c:view3D>
    <c:floor>
      <c:thickness val="0"/>
    </c:floor>
    <c:sideWall>
      <c:thickness val="0"/>
    </c:sideWall>
    <c:backWall>
      <c:thickness val="0"/>
    </c:backWall>
    <c:plotArea>
      <c:layout/>
      <c:bar3DChart>
        <c:barDir val="bar"/>
        <c:grouping val="clustered"/>
        <c:varyColors val="0"/>
        <c:ser>
          <c:idx val="0"/>
          <c:order val="0"/>
          <c:tx>
            <c:strRef>
              <c:f>Tabelle1!$B$1</c:f>
              <c:strCache>
                <c:ptCount val="1"/>
                <c:pt idx="0">
                  <c:v>Spalte1</c:v>
                </c:pt>
              </c:strCache>
            </c:strRef>
          </c:tx>
          <c:spPr>
            <a:solidFill>
              <a:srgbClr val="00B050"/>
            </a:solidFill>
          </c:spPr>
          <c:invertIfNegative val="0"/>
          <c:dLbls>
            <c:spPr>
              <a:noFill/>
              <a:ln>
                <a:noFill/>
              </a:ln>
              <a:effectLst/>
            </c:spPr>
            <c:txPr>
              <a:bodyPr/>
              <a:lstStyle/>
              <a:p>
                <a:pPr>
                  <a:defRPr sz="16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Tabelle1!$A$2:$A$7</c:f>
              <c:strCache>
                <c:ptCount val="6"/>
                <c:pt idx="0">
                  <c:v>Leute treffen</c:v>
                </c:pt>
                <c:pt idx="1">
                  <c:v>Alkohol trinken mit Freunden</c:v>
                </c:pt>
                <c:pt idx="2">
                  <c:v>Veranstaltungen (Partys, Konzerte...)</c:v>
                </c:pt>
                <c:pt idx="3">
                  <c:v>Spielen (Billard,Kicker,Konsolen...)</c:v>
                </c:pt>
                <c:pt idx="4">
                  <c:v>Mitarbeit im Treff</c:v>
                </c:pt>
                <c:pt idx="5">
                  <c:v>Sonstiges</c:v>
                </c:pt>
              </c:strCache>
            </c:strRef>
          </c:cat>
          <c:val>
            <c:numRef>
              <c:f>Tabelle1!$B$2:$B$7</c:f>
              <c:numCache>
                <c:formatCode>General</c:formatCode>
                <c:ptCount val="6"/>
                <c:pt idx="0">
                  <c:v>52.7</c:v>
                </c:pt>
                <c:pt idx="1">
                  <c:v>24.9</c:v>
                </c:pt>
                <c:pt idx="2">
                  <c:v>13.1</c:v>
                </c:pt>
                <c:pt idx="3">
                  <c:v>5.3</c:v>
                </c:pt>
                <c:pt idx="4">
                  <c:v>1.3</c:v>
                </c:pt>
                <c:pt idx="5">
                  <c:v>2.6</c:v>
                </c:pt>
              </c:numCache>
            </c:numRef>
          </c:val>
        </c:ser>
        <c:dLbls>
          <c:showLegendKey val="0"/>
          <c:showVal val="0"/>
          <c:showCatName val="0"/>
          <c:showSerName val="0"/>
          <c:showPercent val="0"/>
          <c:showBubbleSize val="0"/>
        </c:dLbls>
        <c:gapWidth val="50"/>
        <c:shape val="box"/>
        <c:axId val="315238800"/>
        <c:axId val="315238408"/>
        <c:axId val="0"/>
      </c:bar3DChart>
      <c:catAx>
        <c:axId val="315238800"/>
        <c:scaling>
          <c:orientation val="maxMin"/>
        </c:scaling>
        <c:delete val="0"/>
        <c:axPos val="l"/>
        <c:numFmt formatCode="General" sourceLinked="0"/>
        <c:majorTickMark val="out"/>
        <c:minorTickMark val="none"/>
        <c:tickLblPos val="nextTo"/>
        <c:spPr>
          <a:ln>
            <a:solidFill>
              <a:schemeClr val="tx2">
                <a:lumMod val="75000"/>
              </a:schemeClr>
            </a:solidFill>
          </a:ln>
        </c:spPr>
        <c:txPr>
          <a:bodyPr/>
          <a:lstStyle/>
          <a:p>
            <a:pPr>
              <a:defRPr sz="1800" b="1">
                <a:solidFill>
                  <a:schemeClr val="tx2">
                    <a:lumMod val="75000"/>
                  </a:schemeClr>
                </a:solidFill>
              </a:defRPr>
            </a:pPr>
            <a:endParaRPr lang="de-DE"/>
          </a:p>
        </c:txPr>
        <c:crossAx val="315238408"/>
        <c:crosses val="autoZero"/>
        <c:auto val="1"/>
        <c:lblAlgn val="ctr"/>
        <c:lblOffset val="100"/>
        <c:noMultiLvlLbl val="0"/>
      </c:catAx>
      <c:valAx>
        <c:axId val="315238408"/>
        <c:scaling>
          <c:orientation val="minMax"/>
        </c:scaling>
        <c:delete val="0"/>
        <c:axPos val="t"/>
        <c:majorGridlines>
          <c:spPr>
            <a:ln>
              <a:solidFill>
                <a:schemeClr val="bg1">
                  <a:lumMod val="65000"/>
                </a:schemeClr>
              </a:solidFill>
            </a:ln>
          </c:spPr>
        </c:majorGridlines>
        <c:numFmt formatCode="General" sourceLinked="1"/>
        <c:majorTickMark val="out"/>
        <c:minorTickMark val="none"/>
        <c:tickLblPos val="nextTo"/>
        <c:txPr>
          <a:bodyPr/>
          <a:lstStyle/>
          <a:p>
            <a:pPr>
              <a:defRPr b="1">
                <a:solidFill>
                  <a:schemeClr val="tx2">
                    <a:lumMod val="75000"/>
                  </a:schemeClr>
                </a:solidFill>
              </a:defRPr>
            </a:pPr>
            <a:endParaRPr lang="de-DE"/>
          </a:p>
        </c:txPr>
        <c:crossAx val="315238800"/>
        <c:crosses val="autoZero"/>
        <c:crossBetween val="between"/>
      </c:valAx>
    </c:plotArea>
    <c:plotVisOnly val="1"/>
    <c:dispBlanksAs val="gap"/>
    <c:showDLblsOverMax val="0"/>
  </c:chart>
  <c:txPr>
    <a:bodyPr/>
    <a:lstStyle/>
    <a:p>
      <a:pPr>
        <a:defRPr sz="1800"/>
      </a:pPr>
      <a:endParaRPr lang="de-DE"/>
    </a:p>
  </c:txPr>
  <c:externalData r:id="rId1">
    <c:autoUpdate val="0"/>
  </c:externalData>
  <c:userShapes r:id="rId2"/>
</c:chartSpace>
</file>

<file path=ppt/charts/chart4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15"/>
      <c:depthPercent val="60"/>
      <c:rAngAx val="1"/>
    </c:view3D>
    <c:floor>
      <c:thickness val="0"/>
    </c:floor>
    <c:sideWall>
      <c:thickness val="0"/>
    </c:sideWall>
    <c:backWall>
      <c:thickness val="0"/>
    </c:backWall>
    <c:plotArea>
      <c:layout/>
      <c:bar3DChart>
        <c:barDir val="bar"/>
        <c:grouping val="clustered"/>
        <c:varyColors val="0"/>
        <c:ser>
          <c:idx val="0"/>
          <c:order val="0"/>
          <c:tx>
            <c:strRef>
              <c:f>Tabelle1!$B$1</c:f>
              <c:strCache>
                <c:ptCount val="1"/>
                <c:pt idx="0">
                  <c:v>2013</c:v>
                </c:pt>
              </c:strCache>
            </c:strRef>
          </c:tx>
          <c:spPr>
            <a:solidFill>
              <a:srgbClr val="00B050"/>
            </a:solidFill>
          </c:spPr>
          <c:invertIfNegative val="0"/>
          <c:dLbls>
            <c:spPr>
              <a:noFill/>
              <a:ln>
                <a:noFill/>
              </a:ln>
              <a:effectLst/>
            </c:spPr>
            <c:txPr>
              <a:bodyPr/>
              <a:lstStyle/>
              <a:p>
                <a:pPr>
                  <a:defRPr sz="16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Tabelle1!$A$2:$A$7</c:f>
              <c:strCache>
                <c:ptCount val="6"/>
                <c:pt idx="0">
                  <c:v>Leute treffen</c:v>
                </c:pt>
                <c:pt idx="1">
                  <c:v>Alkohol trinken mit Freunden</c:v>
                </c:pt>
                <c:pt idx="2">
                  <c:v>Veranstaltungen (Partys, Konzerte...)</c:v>
                </c:pt>
                <c:pt idx="3">
                  <c:v>Spielen (Billard,Kicker,Konsolen...)</c:v>
                </c:pt>
                <c:pt idx="4">
                  <c:v>Mitarbeit im Treff</c:v>
                </c:pt>
                <c:pt idx="5">
                  <c:v>Sonstiges</c:v>
                </c:pt>
              </c:strCache>
            </c:strRef>
          </c:cat>
          <c:val>
            <c:numRef>
              <c:f>Tabelle1!$B$2:$B$7</c:f>
              <c:numCache>
                <c:formatCode>General</c:formatCode>
                <c:ptCount val="6"/>
                <c:pt idx="0">
                  <c:v>52.7</c:v>
                </c:pt>
                <c:pt idx="1">
                  <c:v>24.9</c:v>
                </c:pt>
                <c:pt idx="2">
                  <c:v>13.1</c:v>
                </c:pt>
                <c:pt idx="3">
                  <c:v>5.3</c:v>
                </c:pt>
                <c:pt idx="4">
                  <c:v>1.3</c:v>
                </c:pt>
                <c:pt idx="5">
                  <c:v>2.6</c:v>
                </c:pt>
              </c:numCache>
            </c:numRef>
          </c:val>
        </c:ser>
        <c:ser>
          <c:idx val="1"/>
          <c:order val="1"/>
          <c:tx>
            <c:strRef>
              <c:f>Tabelle1!$C$1</c:f>
              <c:strCache>
                <c:ptCount val="1"/>
                <c:pt idx="0">
                  <c:v>1999</c:v>
                </c:pt>
              </c:strCache>
            </c:strRef>
          </c:tx>
          <c:spPr>
            <a:solidFill>
              <a:schemeClr val="bg1">
                <a:lumMod val="75000"/>
              </a:schemeClr>
            </a:solidFill>
          </c:spPr>
          <c:invertIfNegative val="0"/>
          <c:dLbls>
            <c:spPr>
              <a:noFill/>
              <a:ln>
                <a:noFill/>
              </a:ln>
              <a:effectLst/>
            </c:spPr>
            <c:txPr>
              <a:bodyPr/>
              <a:lstStyle/>
              <a:p>
                <a:pPr>
                  <a:defRPr sz="16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Tabelle1!$A$2:$A$7</c:f>
              <c:strCache>
                <c:ptCount val="6"/>
                <c:pt idx="0">
                  <c:v>Leute treffen</c:v>
                </c:pt>
                <c:pt idx="1">
                  <c:v>Alkohol trinken mit Freunden</c:v>
                </c:pt>
                <c:pt idx="2">
                  <c:v>Veranstaltungen (Partys, Konzerte...)</c:v>
                </c:pt>
                <c:pt idx="3">
                  <c:v>Spielen (Billard,Kicker,Konsolen...)</c:v>
                </c:pt>
                <c:pt idx="4">
                  <c:v>Mitarbeit im Treff</c:v>
                </c:pt>
                <c:pt idx="5">
                  <c:v>Sonstiges</c:v>
                </c:pt>
              </c:strCache>
            </c:strRef>
          </c:cat>
          <c:val>
            <c:numRef>
              <c:f>Tabelle1!$C$2:$C$7</c:f>
              <c:numCache>
                <c:formatCode>General</c:formatCode>
                <c:ptCount val="6"/>
                <c:pt idx="0">
                  <c:v>86.6</c:v>
                </c:pt>
                <c:pt idx="2">
                  <c:v>24.5</c:v>
                </c:pt>
                <c:pt idx="3">
                  <c:v>15.3</c:v>
                </c:pt>
                <c:pt idx="4">
                  <c:v>7.1</c:v>
                </c:pt>
                <c:pt idx="5">
                  <c:v>5.5</c:v>
                </c:pt>
              </c:numCache>
            </c:numRef>
          </c:val>
        </c:ser>
        <c:dLbls>
          <c:showLegendKey val="0"/>
          <c:showVal val="0"/>
          <c:showCatName val="0"/>
          <c:showSerName val="0"/>
          <c:showPercent val="0"/>
          <c:showBubbleSize val="0"/>
        </c:dLbls>
        <c:gapWidth val="50"/>
        <c:shape val="box"/>
        <c:axId val="61743360"/>
        <c:axId val="320839920"/>
        <c:axId val="0"/>
      </c:bar3DChart>
      <c:catAx>
        <c:axId val="61743360"/>
        <c:scaling>
          <c:orientation val="maxMin"/>
        </c:scaling>
        <c:delete val="0"/>
        <c:axPos val="l"/>
        <c:numFmt formatCode="General" sourceLinked="0"/>
        <c:majorTickMark val="out"/>
        <c:minorTickMark val="none"/>
        <c:tickLblPos val="nextTo"/>
        <c:spPr>
          <a:ln>
            <a:solidFill>
              <a:schemeClr val="tx2">
                <a:lumMod val="75000"/>
              </a:schemeClr>
            </a:solidFill>
          </a:ln>
        </c:spPr>
        <c:txPr>
          <a:bodyPr/>
          <a:lstStyle/>
          <a:p>
            <a:pPr>
              <a:defRPr sz="1800" b="1">
                <a:solidFill>
                  <a:schemeClr val="tx2">
                    <a:lumMod val="75000"/>
                  </a:schemeClr>
                </a:solidFill>
              </a:defRPr>
            </a:pPr>
            <a:endParaRPr lang="de-DE"/>
          </a:p>
        </c:txPr>
        <c:crossAx val="320839920"/>
        <c:crosses val="autoZero"/>
        <c:auto val="1"/>
        <c:lblAlgn val="ctr"/>
        <c:lblOffset val="100"/>
        <c:noMultiLvlLbl val="0"/>
      </c:catAx>
      <c:valAx>
        <c:axId val="320839920"/>
        <c:scaling>
          <c:orientation val="minMax"/>
        </c:scaling>
        <c:delete val="0"/>
        <c:axPos val="t"/>
        <c:majorGridlines>
          <c:spPr>
            <a:ln>
              <a:solidFill>
                <a:schemeClr val="bg1">
                  <a:lumMod val="65000"/>
                </a:schemeClr>
              </a:solidFill>
            </a:ln>
          </c:spPr>
        </c:majorGridlines>
        <c:numFmt formatCode="General" sourceLinked="1"/>
        <c:majorTickMark val="out"/>
        <c:minorTickMark val="none"/>
        <c:tickLblPos val="nextTo"/>
        <c:txPr>
          <a:bodyPr/>
          <a:lstStyle/>
          <a:p>
            <a:pPr>
              <a:defRPr b="1">
                <a:solidFill>
                  <a:schemeClr val="tx2">
                    <a:lumMod val="75000"/>
                  </a:schemeClr>
                </a:solidFill>
              </a:defRPr>
            </a:pPr>
            <a:endParaRPr lang="de-DE"/>
          </a:p>
        </c:txPr>
        <c:crossAx val="61743360"/>
        <c:crosses val="autoZero"/>
        <c:crossBetween val="between"/>
      </c:valAx>
    </c:plotArea>
    <c:legend>
      <c:legendPos val="t"/>
      <c:layout>
        <c:manualLayout>
          <c:xMode val="edge"/>
          <c:yMode val="edge"/>
          <c:x val="0.59622129093470899"/>
          <c:y val="2.4840745394486684E-2"/>
          <c:w val="0.21854633615458838"/>
          <c:h val="6.8945977833448871E-2"/>
        </c:manualLayout>
      </c:layout>
      <c:overlay val="0"/>
      <c:txPr>
        <a:bodyPr/>
        <a:lstStyle/>
        <a:p>
          <a:pPr>
            <a:defRPr b="1">
              <a:solidFill>
                <a:schemeClr val="tx2">
                  <a:lumMod val="75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bar3DChart>
        <c:barDir val="col"/>
        <c:grouping val="stacked"/>
        <c:varyColors val="0"/>
        <c:ser>
          <c:idx val="0"/>
          <c:order val="0"/>
          <c:tx>
            <c:strRef>
              <c:f>Tabelle1!$B$1</c:f>
              <c:strCache>
                <c:ptCount val="1"/>
                <c:pt idx="0">
                  <c:v>mehrmals wöchentlich</c:v>
                </c:pt>
              </c:strCache>
            </c:strRef>
          </c:tx>
          <c:spPr>
            <a:solidFill>
              <a:srgbClr val="00B05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Tabelle1!$A$2:$A$8</c:f>
              <c:strCache>
                <c:ptCount val="7"/>
                <c:pt idx="0">
                  <c:v>Sport treiben</c:v>
                </c:pt>
                <c:pt idx="1">
                  <c:v>Musik machen</c:v>
                </c:pt>
                <c:pt idx="2">
                  <c:v>TV/Filme schauen</c:v>
                </c:pt>
                <c:pt idx="3">
                  <c:v>Internet nutzen</c:v>
                </c:pt>
                <c:pt idx="4">
                  <c:v>Zocken</c:v>
                </c:pt>
                <c:pt idx="5">
                  <c:v>Chillen</c:v>
                </c:pt>
                <c:pt idx="6">
                  <c:v>Shoppen</c:v>
                </c:pt>
              </c:strCache>
            </c:strRef>
          </c:cat>
          <c:val>
            <c:numRef>
              <c:f>Tabelle1!$B$2:$B$8</c:f>
              <c:numCache>
                <c:formatCode>General</c:formatCode>
                <c:ptCount val="7"/>
                <c:pt idx="0">
                  <c:v>51.7</c:v>
                </c:pt>
                <c:pt idx="1">
                  <c:v>21.3</c:v>
                </c:pt>
                <c:pt idx="2">
                  <c:v>75.3</c:v>
                </c:pt>
                <c:pt idx="3">
                  <c:v>92.2</c:v>
                </c:pt>
                <c:pt idx="4">
                  <c:v>28.9</c:v>
                </c:pt>
                <c:pt idx="5">
                  <c:v>71.5</c:v>
                </c:pt>
                <c:pt idx="6">
                  <c:v>3.4</c:v>
                </c:pt>
              </c:numCache>
            </c:numRef>
          </c:val>
        </c:ser>
        <c:ser>
          <c:idx val="1"/>
          <c:order val="1"/>
          <c:tx>
            <c:strRef>
              <c:f>Tabelle1!$C$1</c:f>
              <c:strCache>
                <c:ptCount val="1"/>
                <c:pt idx="0">
                  <c:v>ca. einmal wöchentlich</c:v>
                </c:pt>
              </c:strCache>
            </c:strRef>
          </c:tx>
          <c:spPr>
            <a:solidFill>
              <a:srgbClr val="92D05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Tabelle1!$A$2:$A$8</c:f>
              <c:strCache>
                <c:ptCount val="7"/>
                <c:pt idx="0">
                  <c:v>Sport treiben</c:v>
                </c:pt>
                <c:pt idx="1">
                  <c:v>Musik machen</c:v>
                </c:pt>
                <c:pt idx="2">
                  <c:v>TV/Filme schauen</c:v>
                </c:pt>
                <c:pt idx="3">
                  <c:v>Internet nutzen</c:v>
                </c:pt>
                <c:pt idx="4">
                  <c:v>Zocken</c:v>
                </c:pt>
                <c:pt idx="5">
                  <c:v>Chillen</c:v>
                </c:pt>
                <c:pt idx="6">
                  <c:v>Shoppen</c:v>
                </c:pt>
              </c:strCache>
            </c:strRef>
          </c:cat>
          <c:val>
            <c:numRef>
              <c:f>Tabelle1!$C$2:$C$8</c:f>
              <c:numCache>
                <c:formatCode>General</c:formatCode>
                <c:ptCount val="7"/>
                <c:pt idx="0">
                  <c:v>28.5</c:v>
                </c:pt>
                <c:pt idx="1">
                  <c:v>14.7</c:v>
                </c:pt>
                <c:pt idx="2">
                  <c:v>17.399999999999999</c:v>
                </c:pt>
                <c:pt idx="3">
                  <c:v>5.5</c:v>
                </c:pt>
                <c:pt idx="4">
                  <c:v>15.5</c:v>
                </c:pt>
                <c:pt idx="5">
                  <c:v>19.100000000000001</c:v>
                </c:pt>
                <c:pt idx="6">
                  <c:v>11</c:v>
                </c:pt>
              </c:numCache>
            </c:numRef>
          </c:val>
        </c:ser>
        <c:dLbls>
          <c:showLegendKey val="0"/>
          <c:showVal val="1"/>
          <c:showCatName val="0"/>
          <c:showSerName val="0"/>
          <c:showPercent val="0"/>
          <c:showBubbleSize val="0"/>
        </c:dLbls>
        <c:gapWidth val="50"/>
        <c:shape val="box"/>
        <c:axId val="307128104"/>
        <c:axId val="307128496"/>
        <c:axId val="0"/>
      </c:bar3DChart>
      <c:catAx>
        <c:axId val="307128104"/>
        <c:scaling>
          <c:orientation val="minMax"/>
        </c:scaling>
        <c:delete val="0"/>
        <c:axPos val="b"/>
        <c:numFmt formatCode="General" sourceLinked="0"/>
        <c:majorTickMark val="out"/>
        <c:minorTickMark val="none"/>
        <c:tickLblPos val="nextTo"/>
        <c:spPr>
          <a:ln>
            <a:solidFill>
              <a:schemeClr val="tx2">
                <a:lumMod val="75000"/>
              </a:schemeClr>
            </a:solidFill>
          </a:ln>
        </c:spPr>
        <c:crossAx val="307128496"/>
        <c:crosses val="autoZero"/>
        <c:auto val="1"/>
        <c:lblAlgn val="ctr"/>
        <c:lblOffset val="100"/>
        <c:noMultiLvlLbl val="0"/>
      </c:catAx>
      <c:valAx>
        <c:axId val="307128496"/>
        <c:scaling>
          <c:orientation val="minMax"/>
        </c:scaling>
        <c:delete val="0"/>
        <c:axPos val="l"/>
        <c:majorGridlines>
          <c:spPr>
            <a:ln>
              <a:solidFill>
                <a:schemeClr val="bg1">
                  <a:lumMod val="65000"/>
                </a:schemeClr>
              </a:solidFill>
            </a:ln>
          </c:spPr>
        </c:majorGridlines>
        <c:numFmt formatCode="General" sourceLinked="1"/>
        <c:majorTickMark val="out"/>
        <c:minorTickMark val="none"/>
        <c:tickLblPos val="nextTo"/>
        <c:spPr>
          <a:ln>
            <a:solidFill>
              <a:schemeClr val="tx2">
                <a:lumMod val="75000"/>
              </a:schemeClr>
            </a:solidFill>
          </a:ln>
        </c:spPr>
        <c:crossAx val="307128104"/>
        <c:crosses val="autoZero"/>
        <c:crossBetween val="between"/>
        <c:majorUnit val="20"/>
      </c:valAx>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5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2013</c:v>
                </c:pt>
              </c:strCache>
            </c:strRef>
          </c:tx>
          <c:spPr>
            <a:solidFill>
              <a:srgbClr val="0070C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Mitglied</c:v>
                </c:pt>
                <c:pt idx="1">
                  <c:v>nicht Mitglied</c:v>
                </c:pt>
              </c:strCache>
            </c:strRef>
          </c:cat>
          <c:val>
            <c:numRef>
              <c:f>Tabelle1!$B$2:$B$3</c:f>
              <c:numCache>
                <c:formatCode>General</c:formatCode>
                <c:ptCount val="2"/>
                <c:pt idx="0">
                  <c:v>74.8</c:v>
                </c:pt>
                <c:pt idx="1">
                  <c:v>25.2</c:v>
                </c:pt>
              </c:numCache>
            </c:numRef>
          </c:val>
        </c:ser>
        <c:ser>
          <c:idx val="1"/>
          <c:order val="1"/>
          <c:tx>
            <c:strRef>
              <c:f>Tabelle1!$C$1</c:f>
              <c:strCache>
                <c:ptCount val="1"/>
                <c:pt idx="0">
                  <c:v>1999</c:v>
                </c:pt>
              </c:strCache>
            </c:strRef>
          </c:tx>
          <c:spPr>
            <a:solidFill>
              <a:schemeClr val="bg1">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Mitglied</c:v>
                </c:pt>
                <c:pt idx="1">
                  <c:v>nicht Mitglied</c:v>
                </c:pt>
              </c:strCache>
            </c:strRef>
          </c:cat>
          <c:val>
            <c:numRef>
              <c:f>Tabelle1!$C$2:$C$3</c:f>
              <c:numCache>
                <c:formatCode>General</c:formatCode>
                <c:ptCount val="2"/>
                <c:pt idx="0">
                  <c:v>70.099999999999994</c:v>
                </c:pt>
                <c:pt idx="1">
                  <c:v>29.9</c:v>
                </c:pt>
              </c:numCache>
            </c:numRef>
          </c:val>
        </c:ser>
        <c:dLbls>
          <c:showLegendKey val="0"/>
          <c:showVal val="1"/>
          <c:showCatName val="0"/>
          <c:showSerName val="0"/>
          <c:showPercent val="0"/>
          <c:showBubbleSize val="0"/>
        </c:dLbls>
        <c:gapWidth val="100"/>
        <c:shape val="box"/>
        <c:axId val="319649656"/>
        <c:axId val="320841096"/>
        <c:axId val="0"/>
      </c:bar3DChart>
      <c:catAx>
        <c:axId val="319649656"/>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20841096"/>
        <c:crosses val="autoZero"/>
        <c:auto val="1"/>
        <c:lblAlgn val="ctr"/>
        <c:lblOffset val="100"/>
        <c:noMultiLvlLbl val="0"/>
      </c:catAx>
      <c:valAx>
        <c:axId val="320841096"/>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19649656"/>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5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Mitglied</c:v>
                </c:pt>
                <c:pt idx="1">
                  <c:v>kein Mitglied</c:v>
                </c:pt>
              </c:strCache>
            </c:strRef>
          </c:cat>
          <c:val>
            <c:numRef>
              <c:f>Tabelle1!$B$2:$B$3</c:f>
              <c:numCache>
                <c:formatCode>General</c:formatCode>
                <c:ptCount val="2"/>
                <c:pt idx="0">
                  <c:v>76.599999999999994</c:v>
                </c:pt>
                <c:pt idx="1">
                  <c:v>23.4</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Mitglied</c:v>
                </c:pt>
                <c:pt idx="1">
                  <c:v>kein Mitglied</c:v>
                </c:pt>
              </c:strCache>
            </c:strRef>
          </c:cat>
          <c:val>
            <c:numRef>
              <c:f>Tabelle1!$C$2:$C$3</c:f>
              <c:numCache>
                <c:formatCode>General</c:formatCode>
                <c:ptCount val="2"/>
                <c:pt idx="0">
                  <c:v>72.900000000000006</c:v>
                </c:pt>
                <c:pt idx="1">
                  <c:v>27.1</c:v>
                </c:pt>
              </c:numCache>
            </c:numRef>
          </c:val>
        </c:ser>
        <c:dLbls>
          <c:showLegendKey val="0"/>
          <c:showVal val="1"/>
          <c:showCatName val="0"/>
          <c:showSerName val="0"/>
          <c:showPercent val="0"/>
          <c:showBubbleSize val="0"/>
        </c:dLbls>
        <c:gapWidth val="100"/>
        <c:shape val="box"/>
        <c:axId val="320842272"/>
        <c:axId val="320842664"/>
        <c:axId val="0"/>
      </c:bar3DChart>
      <c:catAx>
        <c:axId val="320842272"/>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20842664"/>
        <c:crosses val="autoZero"/>
        <c:auto val="1"/>
        <c:lblAlgn val="ctr"/>
        <c:lblOffset val="100"/>
        <c:noMultiLvlLbl val="0"/>
      </c:catAx>
      <c:valAx>
        <c:axId val="320842664"/>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20842272"/>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 2013</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Mitglied</c:v>
                </c:pt>
                <c:pt idx="1">
                  <c:v>kein Mitglied</c:v>
                </c:pt>
              </c:strCache>
            </c:strRef>
          </c:cat>
          <c:val>
            <c:numRef>
              <c:f>Tabelle1!$B$2:$B$3</c:f>
              <c:numCache>
                <c:formatCode>General</c:formatCode>
                <c:ptCount val="2"/>
                <c:pt idx="0">
                  <c:v>76.599999999999994</c:v>
                </c:pt>
                <c:pt idx="1">
                  <c:v>23.4</c:v>
                </c:pt>
              </c:numCache>
            </c:numRef>
          </c:val>
        </c:ser>
        <c:ser>
          <c:idx val="1"/>
          <c:order val="1"/>
          <c:tx>
            <c:strRef>
              <c:f>Tabelle1!$C$1</c:f>
              <c:strCache>
                <c:ptCount val="1"/>
                <c:pt idx="0">
                  <c:v>männlich 1999</c:v>
                </c:pt>
              </c:strCache>
            </c:strRef>
          </c:tx>
          <c:spPr>
            <a:solidFill>
              <a:schemeClr val="bg1">
                <a:lumMod val="85000"/>
              </a:schemeClr>
            </a:solidFill>
          </c:spPr>
          <c:invertIfNegative val="0"/>
          <c:dPt>
            <c:idx val="0"/>
            <c:invertIfNegative val="0"/>
            <c:bubble3D val="0"/>
            <c:spPr>
              <a:solidFill>
                <a:schemeClr val="bg1">
                  <a:lumMod val="75000"/>
                </a:schemeClr>
              </a:solidFill>
            </c:spPr>
          </c:dPt>
          <c:dPt>
            <c:idx val="1"/>
            <c:invertIfNegative val="0"/>
            <c:bubble3D val="0"/>
            <c:spPr>
              <a:solidFill>
                <a:schemeClr val="bg1">
                  <a:lumMod val="75000"/>
                </a:schemeClr>
              </a:solidFill>
            </c:spPr>
          </c:dPt>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Mitglied</c:v>
                </c:pt>
                <c:pt idx="1">
                  <c:v>kein Mitglied</c:v>
                </c:pt>
              </c:strCache>
            </c:strRef>
          </c:cat>
          <c:val>
            <c:numRef>
              <c:f>Tabelle1!$C$2:$C$3</c:f>
              <c:numCache>
                <c:formatCode>General</c:formatCode>
                <c:ptCount val="2"/>
                <c:pt idx="0">
                  <c:v>79.2</c:v>
                </c:pt>
                <c:pt idx="1">
                  <c:v>20.8</c:v>
                </c:pt>
              </c:numCache>
            </c:numRef>
          </c:val>
        </c:ser>
        <c:dLbls>
          <c:showLegendKey val="0"/>
          <c:showVal val="1"/>
          <c:showCatName val="0"/>
          <c:showSerName val="0"/>
          <c:showPercent val="0"/>
          <c:showBubbleSize val="0"/>
        </c:dLbls>
        <c:gapWidth val="100"/>
        <c:shape val="box"/>
        <c:axId val="320843448"/>
        <c:axId val="320710696"/>
        <c:axId val="0"/>
      </c:bar3DChart>
      <c:catAx>
        <c:axId val="320843448"/>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20710696"/>
        <c:crosses val="autoZero"/>
        <c:auto val="1"/>
        <c:lblAlgn val="ctr"/>
        <c:lblOffset val="100"/>
        <c:noMultiLvlLbl val="0"/>
      </c:catAx>
      <c:valAx>
        <c:axId val="320710696"/>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20843448"/>
        <c:crosses val="autoZero"/>
        <c:crossBetween val="between"/>
        <c:majorUnit val="20"/>
      </c:valAx>
      <c:spPr>
        <a:ln w="25400">
          <a:noFill/>
        </a:ln>
      </c:spPr>
    </c:plotArea>
    <c:legend>
      <c:legendPos val="t"/>
      <c:layout/>
      <c:overlay val="0"/>
      <c:txPr>
        <a:bodyPr/>
        <a:lstStyle/>
        <a:p>
          <a:pPr>
            <a:defRPr sz="1600"/>
          </a:pPr>
          <a:endParaRPr lang="de-DE"/>
        </a:p>
      </c:txPr>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weiblich 2013</c:v>
                </c:pt>
              </c:strCache>
            </c:strRef>
          </c:tx>
          <c:spPr>
            <a:solidFill>
              <a:srgbClr val="FF99CC"/>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Mitglied</c:v>
                </c:pt>
                <c:pt idx="1">
                  <c:v>kein Mitglied</c:v>
                </c:pt>
              </c:strCache>
            </c:strRef>
          </c:cat>
          <c:val>
            <c:numRef>
              <c:f>Tabelle1!$B$2:$B$3</c:f>
              <c:numCache>
                <c:formatCode>General</c:formatCode>
                <c:ptCount val="2"/>
                <c:pt idx="0">
                  <c:v>72.900000000000006</c:v>
                </c:pt>
                <c:pt idx="1">
                  <c:v>27.1</c:v>
                </c:pt>
              </c:numCache>
            </c:numRef>
          </c:val>
        </c:ser>
        <c:ser>
          <c:idx val="1"/>
          <c:order val="1"/>
          <c:tx>
            <c:strRef>
              <c:f>Tabelle1!$C$1</c:f>
              <c:strCache>
                <c:ptCount val="1"/>
                <c:pt idx="0">
                  <c:v>weiblich 1999</c:v>
                </c:pt>
              </c:strCache>
            </c:strRef>
          </c:tx>
          <c:spPr>
            <a:solidFill>
              <a:schemeClr val="bg1">
                <a:lumMod val="75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Mitglied</c:v>
                </c:pt>
                <c:pt idx="1">
                  <c:v>kein Mitglied</c:v>
                </c:pt>
              </c:strCache>
            </c:strRef>
          </c:cat>
          <c:val>
            <c:numRef>
              <c:f>Tabelle1!$C$2:$C$3</c:f>
              <c:numCache>
                <c:formatCode>General</c:formatCode>
                <c:ptCount val="2"/>
                <c:pt idx="0">
                  <c:v>60.3</c:v>
                </c:pt>
                <c:pt idx="1">
                  <c:v>39.700000000000003</c:v>
                </c:pt>
              </c:numCache>
            </c:numRef>
          </c:val>
        </c:ser>
        <c:dLbls>
          <c:showLegendKey val="0"/>
          <c:showVal val="1"/>
          <c:showCatName val="0"/>
          <c:showSerName val="0"/>
          <c:showPercent val="0"/>
          <c:showBubbleSize val="0"/>
        </c:dLbls>
        <c:gapWidth val="100"/>
        <c:shape val="box"/>
        <c:axId val="320711480"/>
        <c:axId val="320711872"/>
        <c:axId val="0"/>
      </c:bar3DChart>
      <c:catAx>
        <c:axId val="320711480"/>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20711872"/>
        <c:crosses val="autoZero"/>
        <c:auto val="1"/>
        <c:lblAlgn val="ctr"/>
        <c:lblOffset val="100"/>
        <c:noMultiLvlLbl val="0"/>
      </c:catAx>
      <c:valAx>
        <c:axId val="320711872"/>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20711480"/>
        <c:crosses val="autoZero"/>
        <c:crossBetween val="between"/>
        <c:majorUnit val="20"/>
      </c:valAx>
      <c:spPr>
        <a:ln w="25400">
          <a:noFill/>
        </a:ln>
      </c:spPr>
    </c:plotArea>
    <c:legend>
      <c:legendPos val="t"/>
      <c:layout/>
      <c:overlay val="0"/>
      <c:txPr>
        <a:bodyPr/>
        <a:lstStyle/>
        <a:p>
          <a:pPr>
            <a:defRPr sz="1600"/>
          </a:pPr>
          <a:endParaRPr lang="de-DE"/>
        </a:p>
      </c:txPr>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Mitglied</c:v>
                </c:pt>
                <c:pt idx="1">
                  <c:v>kein Mitglied</c:v>
                </c:pt>
              </c:strCache>
            </c:strRef>
          </c:cat>
          <c:val>
            <c:numRef>
              <c:f>Tabelle1!$B$2:$B$3</c:f>
              <c:numCache>
                <c:formatCode>General</c:formatCode>
                <c:ptCount val="2"/>
                <c:pt idx="0">
                  <c:v>81.2</c:v>
                </c:pt>
                <c:pt idx="1">
                  <c:v>18.8</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Mitglied</c:v>
                </c:pt>
                <c:pt idx="1">
                  <c:v>kein Mitglied</c:v>
                </c:pt>
              </c:strCache>
            </c:strRef>
          </c:cat>
          <c:val>
            <c:numRef>
              <c:f>Tabelle1!$C$2:$C$3</c:f>
              <c:numCache>
                <c:formatCode>General</c:formatCode>
                <c:ptCount val="2"/>
                <c:pt idx="0">
                  <c:v>76.5</c:v>
                </c:pt>
                <c:pt idx="1">
                  <c:v>23.5</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Mitglied</c:v>
                </c:pt>
                <c:pt idx="1">
                  <c:v>kein Mitglied</c:v>
                </c:pt>
              </c:strCache>
            </c:strRef>
          </c:cat>
          <c:val>
            <c:numRef>
              <c:f>Tabelle1!$D$2:$D$3</c:f>
              <c:numCache>
                <c:formatCode>General</c:formatCode>
                <c:ptCount val="2"/>
                <c:pt idx="0">
                  <c:v>69.2</c:v>
                </c:pt>
                <c:pt idx="1">
                  <c:v>30.8</c:v>
                </c:pt>
              </c:numCache>
            </c:numRef>
          </c:val>
        </c:ser>
        <c:dLbls>
          <c:showLegendKey val="0"/>
          <c:showVal val="1"/>
          <c:showCatName val="0"/>
          <c:showSerName val="0"/>
          <c:showPercent val="0"/>
          <c:showBubbleSize val="0"/>
        </c:dLbls>
        <c:gapWidth val="100"/>
        <c:shape val="box"/>
        <c:axId val="320713048"/>
        <c:axId val="320713440"/>
        <c:axId val="0"/>
      </c:bar3DChart>
      <c:catAx>
        <c:axId val="320713048"/>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20713440"/>
        <c:crosses val="autoZero"/>
        <c:auto val="1"/>
        <c:lblAlgn val="ctr"/>
        <c:lblOffset val="100"/>
        <c:noMultiLvlLbl val="0"/>
      </c:catAx>
      <c:valAx>
        <c:axId val="320713440"/>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20713048"/>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15"/>
      <c:depthPercent val="60"/>
      <c:rAngAx val="1"/>
    </c:view3D>
    <c:floor>
      <c:thickness val="0"/>
    </c:floor>
    <c:sideWall>
      <c:thickness val="0"/>
    </c:sideWall>
    <c:backWall>
      <c:thickness val="0"/>
    </c:backWall>
    <c:plotArea>
      <c:layout/>
      <c:bar3DChart>
        <c:barDir val="bar"/>
        <c:grouping val="clustered"/>
        <c:varyColors val="0"/>
        <c:ser>
          <c:idx val="0"/>
          <c:order val="0"/>
          <c:tx>
            <c:strRef>
              <c:f>Tabelle1!$B$1</c:f>
              <c:strCache>
                <c:ptCount val="1"/>
                <c:pt idx="0">
                  <c:v>Spalte1</c:v>
                </c:pt>
              </c:strCache>
            </c:strRef>
          </c:tx>
          <c:spPr>
            <a:solidFill>
              <a:srgbClr val="0070C0"/>
            </a:solidFill>
          </c:spPr>
          <c:invertIfNegative val="0"/>
          <c:dLbls>
            <c:numFmt formatCode="#,##0.0" sourceLinked="0"/>
            <c:spPr>
              <a:noFill/>
              <a:ln>
                <a:noFill/>
              </a:ln>
              <a:effectLst/>
            </c:spPr>
            <c:txPr>
              <a:bodyPr/>
              <a:lstStyle/>
              <a:p>
                <a:pPr>
                  <a:defRPr sz="15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Tabelle1!$A$2:$A$27</c:f>
              <c:strCache>
                <c:ptCount val="26"/>
                <c:pt idx="0">
                  <c:v>Bad Kissingen</c:v>
                </c:pt>
                <c:pt idx="1">
                  <c:v>Nüdlingen</c:v>
                </c:pt>
                <c:pt idx="2">
                  <c:v>Bad Brückenau</c:v>
                </c:pt>
                <c:pt idx="3">
                  <c:v>Geroda</c:v>
                </c:pt>
                <c:pt idx="4">
                  <c:v>Münnerstadt</c:v>
                </c:pt>
                <c:pt idx="5">
                  <c:v>Wartmannsroth</c:v>
                </c:pt>
                <c:pt idx="6">
                  <c:v>Burkardroth</c:v>
                </c:pt>
                <c:pt idx="7">
                  <c:v>Rannungen</c:v>
                </c:pt>
                <c:pt idx="8">
                  <c:v>Euerdorf</c:v>
                </c:pt>
                <c:pt idx="9">
                  <c:v>Thundorf i.Ufr.</c:v>
                </c:pt>
                <c:pt idx="10">
                  <c:v>Oberleichtersbach</c:v>
                </c:pt>
                <c:pt idx="11">
                  <c:v>Elfershausen</c:v>
                </c:pt>
                <c:pt idx="12">
                  <c:v>Wildflecken</c:v>
                </c:pt>
                <c:pt idx="13">
                  <c:v>Bad Bocklet</c:v>
                </c:pt>
                <c:pt idx="14">
                  <c:v>Hammelburg</c:v>
                </c:pt>
                <c:pt idx="15">
                  <c:v>Oerlenbach</c:v>
                </c:pt>
                <c:pt idx="16">
                  <c:v>Oberthulba</c:v>
                </c:pt>
                <c:pt idx="17">
                  <c:v>Ramsthal</c:v>
                </c:pt>
                <c:pt idx="18">
                  <c:v>Zeitlofs</c:v>
                </c:pt>
                <c:pt idx="19">
                  <c:v>Motten</c:v>
                </c:pt>
                <c:pt idx="20">
                  <c:v>Fuchsstadt</c:v>
                </c:pt>
                <c:pt idx="21">
                  <c:v>Maßbach</c:v>
                </c:pt>
                <c:pt idx="22">
                  <c:v>Schondra</c:v>
                </c:pt>
                <c:pt idx="23">
                  <c:v>Sulzthal</c:v>
                </c:pt>
                <c:pt idx="24">
                  <c:v>Aura a.d.Saale</c:v>
                </c:pt>
                <c:pt idx="25">
                  <c:v>Riedenberg</c:v>
                </c:pt>
              </c:strCache>
            </c:strRef>
          </c:cat>
          <c:val>
            <c:numRef>
              <c:f>Tabelle1!$B$2:$B$27</c:f>
              <c:numCache>
                <c:formatCode>General</c:formatCode>
                <c:ptCount val="26"/>
                <c:pt idx="0">
                  <c:v>58.7</c:v>
                </c:pt>
                <c:pt idx="1">
                  <c:v>60</c:v>
                </c:pt>
                <c:pt idx="2">
                  <c:v>66.3</c:v>
                </c:pt>
                <c:pt idx="3">
                  <c:v>66.7</c:v>
                </c:pt>
                <c:pt idx="4">
                  <c:v>67.8</c:v>
                </c:pt>
                <c:pt idx="5">
                  <c:v>68</c:v>
                </c:pt>
                <c:pt idx="6">
                  <c:v>71.7</c:v>
                </c:pt>
                <c:pt idx="7">
                  <c:v>73.3</c:v>
                </c:pt>
                <c:pt idx="8">
                  <c:v>75</c:v>
                </c:pt>
                <c:pt idx="9">
                  <c:v>75</c:v>
                </c:pt>
                <c:pt idx="10">
                  <c:v>79.3</c:v>
                </c:pt>
                <c:pt idx="11">
                  <c:v>79.599999999999994</c:v>
                </c:pt>
                <c:pt idx="12">
                  <c:v>81</c:v>
                </c:pt>
                <c:pt idx="13">
                  <c:v>81.3</c:v>
                </c:pt>
                <c:pt idx="14">
                  <c:v>81.900000000000006</c:v>
                </c:pt>
                <c:pt idx="15">
                  <c:v>82.5</c:v>
                </c:pt>
                <c:pt idx="16">
                  <c:v>83.3</c:v>
                </c:pt>
                <c:pt idx="17">
                  <c:v>83.3</c:v>
                </c:pt>
                <c:pt idx="18">
                  <c:v>83.3</c:v>
                </c:pt>
                <c:pt idx="19">
                  <c:v>85.2</c:v>
                </c:pt>
                <c:pt idx="20">
                  <c:v>87</c:v>
                </c:pt>
                <c:pt idx="21">
                  <c:v>87.3</c:v>
                </c:pt>
                <c:pt idx="22">
                  <c:v>87.5</c:v>
                </c:pt>
                <c:pt idx="23">
                  <c:v>90</c:v>
                </c:pt>
                <c:pt idx="24">
                  <c:v>90.9</c:v>
                </c:pt>
                <c:pt idx="25">
                  <c:v>100</c:v>
                </c:pt>
              </c:numCache>
            </c:numRef>
          </c:val>
        </c:ser>
        <c:dLbls>
          <c:showLegendKey val="0"/>
          <c:showVal val="0"/>
          <c:showCatName val="0"/>
          <c:showSerName val="0"/>
          <c:showPercent val="0"/>
          <c:showBubbleSize val="0"/>
        </c:dLbls>
        <c:gapWidth val="50"/>
        <c:shape val="box"/>
        <c:axId val="320715400"/>
        <c:axId val="320715792"/>
        <c:axId val="0"/>
      </c:bar3DChart>
      <c:catAx>
        <c:axId val="320715400"/>
        <c:scaling>
          <c:orientation val="minMax"/>
        </c:scaling>
        <c:delete val="0"/>
        <c:axPos val="l"/>
        <c:numFmt formatCode="General" sourceLinked="1"/>
        <c:majorTickMark val="out"/>
        <c:minorTickMark val="none"/>
        <c:tickLblPos val="nextTo"/>
        <c:spPr>
          <a:ln>
            <a:solidFill>
              <a:schemeClr val="tx2">
                <a:lumMod val="75000"/>
              </a:schemeClr>
            </a:solidFill>
          </a:ln>
        </c:spPr>
        <c:txPr>
          <a:bodyPr/>
          <a:lstStyle/>
          <a:p>
            <a:pPr>
              <a:defRPr sz="1050" b="1">
                <a:solidFill>
                  <a:schemeClr val="tx2">
                    <a:lumMod val="75000"/>
                  </a:schemeClr>
                </a:solidFill>
              </a:defRPr>
            </a:pPr>
            <a:endParaRPr lang="de-DE"/>
          </a:p>
        </c:txPr>
        <c:crossAx val="320715792"/>
        <c:crosses val="autoZero"/>
        <c:auto val="1"/>
        <c:lblAlgn val="ctr"/>
        <c:lblOffset val="100"/>
        <c:noMultiLvlLbl val="0"/>
      </c:catAx>
      <c:valAx>
        <c:axId val="320715792"/>
        <c:scaling>
          <c:orientation val="minMax"/>
        </c:scaling>
        <c:delete val="0"/>
        <c:axPos val="b"/>
        <c:majorGridlines>
          <c:spPr>
            <a:ln>
              <a:solidFill>
                <a:schemeClr val="bg1">
                  <a:lumMod val="65000"/>
                </a:schemeClr>
              </a:solidFill>
            </a:ln>
          </c:spPr>
        </c:majorGridlines>
        <c:numFmt formatCode="General" sourceLinked="1"/>
        <c:majorTickMark val="out"/>
        <c:minorTickMark val="none"/>
        <c:tickLblPos val="nextTo"/>
        <c:txPr>
          <a:bodyPr/>
          <a:lstStyle/>
          <a:p>
            <a:pPr>
              <a:defRPr sz="1100" b="1">
                <a:solidFill>
                  <a:schemeClr val="tx2">
                    <a:lumMod val="75000"/>
                  </a:schemeClr>
                </a:solidFill>
              </a:defRPr>
            </a:pPr>
            <a:endParaRPr lang="de-DE"/>
          </a:p>
        </c:txPr>
        <c:crossAx val="320715400"/>
        <c:crosses val="autoZero"/>
        <c:crossBetween val="between"/>
      </c:valAx>
    </c:plotArea>
    <c:plotVisOnly val="1"/>
    <c:dispBlanksAs val="gap"/>
    <c:showDLblsOverMax val="0"/>
  </c:chart>
  <c:txPr>
    <a:bodyPr/>
    <a:lstStyle/>
    <a:p>
      <a:pPr>
        <a:defRPr sz="1800"/>
      </a:pPr>
      <a:endParaRPr lang="de-DE"/>
    </a:p>
  </c:txPr>
  <c:externalData r:id="rId1">
    <c:autoUpdate val="0"/>
  </c:externalData>
  <c:userShapes r:id="rId2"/>
</c:chartSpace>
</file>

<file path=ppt/charts/chart5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bar3DChart>
        <c:barDir val="col"/>
        <c:grouping val="clustered"/>
        <c:varyColors val="0"/>
        <c:ser>
          <c:idx val="0"/>
          <c:order val="0"/>
          <c:tx>
            <c:strRef>
              <c:f>Tabelle1!$B$1</c:f>
              <c:strCache>
                <c:ptCount val="1"/>
                <c:pt idx="0">
                  <c:v>Spalte2</c:v>
                </c:pt>
              </c:strCache>
            </c:strRef>
          </c:tx>
          <c:spPr>
            <a:solidFill>
              <a:srgbClr val="0070C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1 Verein</c:v>
                </c:pt>
                <c:pt idx="1">
                  <c:v>2 Vereine/ Verbände</c:v>
                </c:pt>
                <c:pt idx="2">
                  <c:v>3 Vereine/ Verbände</c:v>
                </c:pt>
                <c:pt idx="3">
                  <c:v>4 Vereine/ Verbände und mehr</c:v>
                </c:pt>
              </c:strCache>
            </c:strRef>
          </c:cat>
          <c:val>
            <c:numRef>
              <c:f>Tabelle1!$B$2:$B$5</c:f>
              <c:numCache>
                <c:formatCode>General</c:formatCode>
                <c:ptCount val="4"/>
                <c:pt idx="0">
                  <c:v>43.1</c:v>
                </c:pt>
                <c:pt idx="1">
                  <c:v>32.799999999999997</c:v>
                </c:pt>
                <c:pt idx="2">
                  <c:v>17.100000000000001</c:v>
                </c:pt>
                <c:pt idx="3">
                  <c:v>7</c:v>
                </c:pt>
              </c:numCache>
            </c:numRef>
          </c:val>
        </c:ser>
        <c:dLbls>
          <c:showLegendKey val="0"/>
          <c:showVal val="1"/>
          <c:showCatName val="0"/>
          <c:showSerName val="0"/>
          <c:showPercent val="0"/>
          <c:showBubbleSize val="0"/>
        </c:dLbls>
        <c:gapWidth val="50"/>
        <c:shape val="box"/>
        <c:axId val="319651224"/>
        <c:axId val="319650832"/>
        <c:axId val="0"/>
      </c:bar3DChart>
      <c:catAx>
        <c:axId val="319651224"/>
        <c:scaling>
          <c:orientation val="minMax"/>
        </c:scaling>
        <c:delete val="0"/>
        <c:axPos val="b"/>
        <c:numFmt formatCode="General" sourceLinked="1"/>
        <c:majorTickMark val="out"/>
        <c:minorTickMark val="none"/>
        <c:tickLblPos val="nextTo"/>
        <c:spPr>
          <a:ln>
            <a:solidFill>
              <a:schemeClr val="tx2">
                <a:lumMod val="75000"/>
              </a:schemeClr>
            </a:solidFill>
          </a:ln>
        </c:spPr>
        <c:crossAx val="319650832"/>
        <c:crosses val="autoZero"/>
        <c:auto val="1"/>
        <c:lblAlgn val="ctr"/>
        <c:lblOffset val="100"/>
        <c:noMultiLvlLbl val="0"/>
      </c:catAx>
      <c:valAx>
        <c:axId val="319650832"/>
        <c:scaling>
          <c:orientation val="minMax"/>
          <c:min val="0"/>
        </c:scaling>
        <c:delete val="0"/>
        <c:axPos val="l"/>
        <c:majorGridlines>
          <c:spPr>
            <a:ln>
              <a:solidFill>
                <a:schemeClr val="bg1">
                  <a:lumMod val="65000"/>
                </a:schemeClr>
              </a:solidFill>
            </a:ln>
          </c:spPr>
        </c:majorGridlines>
        <c:numFmt formatCode="General" sourceLinked="1"/>
        <c:majorTickMark val="out"/>
        <c:minorTickMark val="none"/>
        <c:tickLblPos val="nextTo"/>
        <c:spPr>
          <a:ln>
            <a:solidFill>
              <a:schemeClr val="tx2">
                <a:lumMod val="75000"/>
              </a:schemeClr>
            </a:solidFill>
          </a:ln>
        </c:spPr>
        <c:crossAx val="319651224"/>
        <c:crosses val="autoZero"/>
        <c:crossBetween val="between"/>
        <c:majorUnit val="20"/>
      </c:valAx>
    </c:plotArea>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5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10"/>
    </c:view3D>
    <c:floor>
      <c:thickness val="0"/>
    </c:floor>
    <c:sideWall>
      <c:thickness val="0"/>
    </c:sideWall>
    <c:backWall>
      <c:thickness val="0"/>
    </c:backWall>
    <c:plotArea>
      <c:layout>
        <c:manualLayout>
          <c:layoutTarget val="inner"/>
          <c:xMode val="edge"/>
          <c:yMode val="edge"/>
          <c:x val="0.15208333333333332"/>
          <c:y val="0.16250000000000001"/>
          <c:w val="0.6875"/>
          <c:h val="0.66874999999999996"/>
        </c:manualLayout>
      </c:layout>
      <c:pie3DChart>
        <c:varyColors val="1"/>
        <c:ser>
          <c:idx val="0"/>
          <c:order val="0"/>
          <c:tx>
            <c:strRef>
              <c:f>Tabelle1!$B$1</c:f>
              <c:strCache>
                <c:ptCount val="1"/>
                <c:pt idx="0">
                  <c:v>Anzahl</c:v>
                </c:pt>
              </c:strCache>
            </c:strRef>
          </c:tx>
          <c:dPt>
            <c:idx val="0"/>
            <c:bubble3D val="0"/>
            <c:explosion val="14"/>
            <c:spPr>
              <a:solidFill>
                <a:srgbClr val="0070C0"/>
              </a:solidFill>
            </c:spPr>
          </c:dPt>
          <c:dPt>
            <c:idx val="1"/>
            <c:bubble3D val="0"/>
            <c:spPr>
              <a:solidFill>
                <a:srgbClr val="99CCFF"/>
              </a:solidFill>
            </c:spPr>
          </c:dPt>
          <c:dLbls>
            <c:numFmt formatCode="0.0%" sourceLinked="0"/>
            <c:spPr>
              <a:noFill/>
              <a:ln>
                <a:noFill/>
              </a:ln>
              <a:effectLst/>
            </c:spPr>
            <c:txPr>
              <a:bodyPr/>
              <a:lstStyle/>
              <a:p>
                <a:pPr>
                  <a:defRPr sz="1200"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15:layout/>
              </c:ext>
            </c:extLst>
          </c:dLbls>
          <c:cat>
            <c:strRef>
              <c:f>Tabelle1!$A$2:$A$3</c:f>
              <c:strCache>
                <c:ptCount val="2"/>
                <c:pt idx="0">
                  <c:v>ja</c:v>
                </c:pt>
                <c:pt idx="1">
                  <c:v>nein</c:v>
                </c:pt>
              </c:strCache>
            </c:strRef>
          </c:cat>
          <c:val>
            <c:numRef>
              <c:f>Tabelle1!$B$2:$B$3</c:f>
              <c:numCache>
                <c:formatCode>General</c:formatCode>
                <c:ptCount val="2"/>
                <c:pt idx="0">
                  <c:v>929</c:v>
                </c:pt>
                <c:pt idx="1">
                  <c:v>313</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bar3DChart>
        <c:barDir val="col"/>
        <c:grouping val="clustered"/>
        <c:varyColors val="0"/>
        <c:ser>
          <c:idx val="0"/>
          <c:order val="0"/>
          <c:tx>
            <c:strRef>
              <c:f>Tabelle1!$B$1</c:f>
              <c:strCache>
                <c:ptCount val="1"/>
                <c:pt idx="0">
                  <c:v>2013</c:v>
                </c:pt>
              </c:strCache>
            </c:strRef>
          </c:tx>
          <c:spPr>
            <a:solidFill>
              <a:srgbClr val="0070C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1 Verein</c:v>
                </c:pt>
                <c:pt idx="1">
                  <c:v>2 Vereine/ Verbände</c:v>
                </c:pt>
                <c:pt idx="2">
                  <c:v>3 Vereine/ Verbände</c:v>
                </c:pt>
                <c:pt idx="3">
                  <c:v>4 Vereine/ Verbände und mehr</c:v>
                </c:pt>
              </c:strCache>
            </c:strRef>
          </c:cat>
          <c:val>
            <c:numRef>
              <c:f>Tabelle1!$B$2:$B$5</c:f>
              <c:numCache>
                <c:formatCode>General</c:formatCode>
                <c:ptCount val="4"/>
                <c:pt idx="0">
                  <c:v>43.1</c:v>
                </c:pt>
                <c:pt idx="1">
                  <c:v>32.799999999999997</c:v>
                </c:pt>
                <c:pt idx="2">
                  <c:v>17.100000000000001</c:v>
                </c:pt>
                <c:pt idx="3">
                  <c:v>7</c:v>
                </c:pt>
              </c:numCache>
            </c:numRef>
          </c:val>
        </c:ser>
        <c:ser>
          <c:idx val="1"/>
          <c:order val="1"/>
          <c:tx>
            <c:strRef>
              <c:f>Tabelle1!$C$1</c:f>
              <c:strCache>
                <c:ptCount val="1"/>
                <c:pt idx="0">
                  <c:v>1999</c:v>
                </c:pt>
              </c:strCache>
            </c:strRef>
          </c:tx>
          <c:spPr>
            <a:solidFill>
              <a:schemeClr val="bg1">
                <a:lumMod val="75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1 Verein</c:v>
                </c:pt>
                <c:pt idx="1">
                  <c:v>2 Vereine/ Verbände</c:v>
                </c:pt>
                <c:pt idx="2">
                  <c:v>3 Vereine/ Verbände</c:v>
                </c:pt>
                <c:pt idx="3">
                  <c:v>4 Vereine/ Verbände und mehr</c:v>
                </c:pt>
              </c:strCache>
            </c:strRef>
          </c:cat>
          <c:val>
            <c:numRef>
              <c:f>Tabelle1!$C$2:$C$5</c:f>
              <c:numCache>
                <c:formatCode>General</c:formatCode>
                <c:ptCount val="4"/>
                <c:pt idx="0">
                  <c:v>51.7</c:v>
                </c:pt>
                <c:pt idx="1">
                  <c:v>32.9</c:v>
                </c:pt>
                <c:pt idx="2">
                  <c:v>11.2</c:v>
                </c:pt>
                <c:pt idx="3">
                  <c:v>4</c:v>
                </c:pt>
              </c:numCache>
            </c:numRef>
          </c:val>
        </c:ser>
        <c:dLbls>
          <c:showLegendKey val="0"/>
          <c:showVal val="1"/>
          <c:showCatName val="0"/>
          <c:showSerName val="0"/>
          <c:showPercent val="0"/>
          <c:showBubbleSize val="0"/>
        </c:dLbls>
        <c:gapWidth val="50"/>
        <c:shape val="box"/>
        <c:axId val="320946232"/>
        <c:axId val="320946624"/>
        <c:axId val="0"/>
      </c:bar3DChart>
      <c:catAx>
        <c:axId val="320946232"/>
        <c:scaling>
          <c:orientation val="minMax"/>
        </c:scaling>
        <c:delete val="0"/>
        <c:axPos val="b"/>
        <c:numFmt formatCode="General" sourceLinked="1"/>
        <c:majorTickMark val="out"/>
        <c:minorTickMark val="none"/>
        <c:tickLblPos val="nextTo"/>
        <c:spPr>
          <a:ln>
            <a:solidFill>
              <a:schemeClr val="tx2">
                <a:lumMod val="75000"/>
              </a:schemeClr>
            </a:solidFill>
          </a:ln>
        </c:spPr>
        <c:crossAx val="320946624"/>
        <c:crosses val="autoZero"/>
        <c:auto val="1"/>
        <c:lblAlgn val="ctr"/>
        <c:lblOffset val="100"/>
        <c:noMultiLvlLbl val="0"/>
      </c:catAx>
      <c:valAx>
        <c:axId val="320946624"/>
        <c:scaling>
          <c:orientation val="minMax"/>
          <c:min val="0"/>
        </c:scaling>
        <c:delete val="0"/>
        <c:axPos val="l"/>
        <c:majorGridlines>
          <c:spPr>
            <a:ln>
              <a:solidFill>
                <a:schemeClr val="bg1">
                  <a:lumMod val="65000"/>
                </a:schemeClr>
              </a:solidFill>
            </a:ln>
          </c:spPr>
        </c:majorGridlines>
        <c:numFmt formatCode="General" sourceLinked="1"/>
        <c:majorTickMark val="out"/>
        <c:minorTickMark val="none"/>
        <c:tickLblPos val="nextTo"/>
        <c:spPr>
          <a:ln>
            <a:solidFill>
              <a:schemeClr val="tx2">
                <a:lumMod val="75000"/>
              </a:schemeClr>
            </a:solidFill>
          </a:ln>
        </c:spPr>
        <c:crossAx val="320946232"/>
        <c:crosses val="autoZero"/>
        <c:crossBetween val="between"/>
        <c:majorUnit val="20"/>
      </c:valAx>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5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10"/>
    </c:view3D>
    <c:floor>
      <c:thickness val="0"/>
    </c:floor>
    <c:sideWall>
      <c:thickness val="0"/>
    </c:sideWall>
    <c:backWall>
      <c:thickness val="0"/>
    </c:backWall>
    <c:plotArea>
      <c:layout>
        <c:manualLayout>
          <c:layoutTarget val="inner"/>
          <c:xMode val="edge"/>
          <c:yMode val="edge"/>
          <c:x val="0.15208333333333332"/>
          <c:y val="0.16250000000000001"/>
          <c:w val="0.6875"/>
          <c:h val="0.66874999999999996"/>
        </c:manualLayout>
      </c:layout>
      <c:pie3DChart>
        <c:varyColors val="1"/>
        <c:ser>
          <c:idx val="0"/>
          <c:order val="0"/>
          <c:tx>
            <c:strRef>
              <c:f>Tabelle1!$B$1</c:f>
              <c:strCache>
                <c:ptCount val="1"/>
                <c:pt idx="0">
                  <c:v>Anzahl</c:v>
                </c:pt>
              </c:strCache>
            </c:strRef>
          </c:tx>
          <c:dPt>
            <c:idx val="0"/>
            <c:bubble3D val="0"/>
            <c:explosion val="14"/>
            <c:spPr>
              <a:solidFill>
                <a:srgbClr val="0070C0"/>
              </a:solidFill>
            </c:spPr>
          </c:dPt>
          <c:dPt>
            <c:idx val="1"/>
            <c:bubble3D val="0"/>
            <c:spPr>
              <a:solidFill>
                <a:srgbClr val="99CCFF"/>
              </a:solidFill>
            </c:spPr>
          </c:dPt>
          <c:dLbls>
            <c:numFmt formatCode="0.0%" sourceLinked="0"/>
            <c:spPr>
              <a:noFill/>
              <a:ln>
                <a:noFill/>
              </a:ln>
              <a:effectLst/>
            </c:spPr>
            <c:txPr>
              <a:bodyPr/>
              <a:lstStyle/>
              <a:p>
                <a:pPr>
                  <a:defRPr sz="1200"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15:layout/>
              </c:ext>
            </c:extLst>
          </c:dLbls>
          <c:cat>
            <c:strRef>
              <c:f>Tabelle1!$A$2:$A$3</c:f>
              <c:strCache>
                <c:ptCount val="2"/>
                <c:pt idx="0">
                  <c:v>ja</c:v>
                </c:pt>
                <c:pt idx="1">
                  <c:v>nein</c:v>
                </c:pt>
              </c:strCache>
            </c:strRef>
          </c:cat>
          <c:val>
            <c:numRef>
              <c:f>Tabelle1!$B$2:$B$3</c:f>
              <c:numCache>
                <c:formatCode>General</c:formatCode>
                <c:ptCount val="2"/>
                <c:pt idx="0">
                  <c:v>929</c:v>
                </c:pt>
                <c:pt idx="1">
                  <c:v>313</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bar3DChart>
        <c:barDir val="col"/>
        <c:grouping val="clustered"/>
        <c:varyColors val="0"/>
        <c:ser>
          <c:idx val="0"/>
          <c:order val="0"/>
          <c:tx>
            <c:strRef>
              <c:f>Tabelle1!$B$1</c:f>
              <c:strCache>
                <c:ptCount val="1"/>
                <c:pt idx="0">
                  <c:v>mindestens 1x wöchentlich</c:v>
                </c:pt>
              </c:strCache>
            </c:strRef>
          </c:tx>
          <c:spPr>
            <a:solidFill>
              <a:srgbClr val="00B05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Tabelle1!$A$2:$A$8</c:f>
              <c:strCache>
                <c:ptCount val="7"/>
                <c:pt idx="0">
                  <c:v>Sport treiben</c:v>
                </c:pt>
                <c:pt idx="1">
                  <c:v>Musik machen</c:v>
                </c:pt>
                <c:pt idx="2">
                  <c:v>TV/Filme schauen</c:v>
                </c:pt>
                <c:pt idx="3">
                  <c:v>Internet nutzen</c:v>
                </c:pt>
                <c:pt idx="4">
                  <c:v>Zocken</c:v>
                </c:pt>
                <c:pt idx="5">
                  <c:v>Chillen</c:v>
                </c:pt>
                <c:pt idx="6">
                  <c:v>Shoppen</c:v>
                </c:pt>
              </c:strCache>
            </c:strRef>
          </c:cat>
          <c:val>
            <c:numRef>
              <c:f>Tabelle1!$B$2:$B$8</c:f>
              <c:numCache>
                <c:formatCode>General</c:formatCode>
                <c:ptCount val="7"/>
                <c:pt idx="0">
                  <c:v>80.2</c:v>
                </c:pt>
                <c:pt idx="1">
                  <c:v>36</c:v>
                </c:pt>
                <c:pt idx="2">
                  <c:v>92.7</c:v>
                </c:pt>
                <c:pt idx="3">
                  <c:v>97.7</c:v>
                </c:pt>
                <c:pt idx="4">
                  <c:v>44.4</c:v>
                </c:pt>
                <c:pt idx="5">
                  <c:v>90.6</c:v>
                </c:pt>
                <c:pt idx="6">
                  <c:v>14.4</c:v>
                </c:pt>
              </c:numCache>
            </c:numRef>
          </c:val>
        </c:ser>
        <c:ser>
          <c:idx val="1"/>
          <c:order val="1"/>
          <c:tx>
            <c:strRef>
              <c:f>Tabelle1!$C$1</c:f>
              <c:strCache>
                <c:ptCount val="1"/>
                <c:pt idx="0">
                  <c:v>1999</c:v>
                </c:pt>
              </c:strCache>
            </c:strRef>
          </c:tx>
          <c:spPr>
            <a:solidFill>
              <a:srgbClr val="C0C0C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Tabelle1!$A$2:$A$8</c:f>
              <c:strCache>
                <c:ptCount val="7"/>
                <c:pt idx="0">
                  <c:v>Sport treiben</c:v>
                </c:pt>
                <c:pt idx="1">
                  <c:v>Musik machen</c:v>
                </c:pt>
                <c:pt idx="2">
                  <c:v>TV/Filme schauen</c:v>
                </c:pt>
                <c:pt idx="3">
                  <c:v>Internet nutzen</c:v>
                </c:pt>
                <c:pt idx="4">
                  <c:v>Zocken</c:v>
                </c:pt>
                <c:pt idx="5">
                  <c:v>Chillen</c:v>
                </c:pt>
                <c:pt idx="6">
                  <c:v>Shoppen</c:v>
                </c:pt>
              </c:strCache>
            </c:strRef>
          </c:cat>
          <c:val>
            <c:numRef>
              <c:f>Tabelle1!$C$2:$C$8</c:f>
              <c:numCache>
                <c:formatCode>General</c:formatCode>
                <c:ptCount val="7"/>
                <c:pt idx="0">
                  <c:v>75</c:v>
                </c:pt>
                <c:pt idx="1">
                  <c:v>27.3</c:v>
                </c:pt>
                <c:pt idx="2">
                  <c:v>90.2</c:v>
                </c:pt>
              </c:numCache>
            </c:numRef>
          </c:val>
        </c:ser>
        <c:dLbls>
          <c:showLegendKey val="0"/>
          <c:showVal val="1"/>
          <c:showCatName val="0"/>
          <c:showSerName val="0"/>
          <c:showPercent val="0"/>
          <c:showBubbleSize val="0"/>
        </c:dLbls>
        <c:gapWidth val="50"/>
        <c:shape val="box"/>
        <c:axId val="57377968"/>
        <c:axId val="57378360"/>
        <c:axId val="0"/>
      </c:bar3DChart>
      <c:catAx>
        <c:axId val="57377968"/>
        <c:scaling>
          <c:orientation val="minMax"/>
        </c:scaling>
        <c:delete val="0"/>
        <c:axPos val="b"/>
        <c:numFmt formatCode="General" sourceLinked="0"/>
        <c:majorTickMark val="out"/>
        <c:minorTickMark val="none"/>
        <c:tickLblPos val="nextTo"/>
        <c:spPr>
          <a:ln>
            <a:solidFill>
              <a:schemeClr val="tx2">
                <a:lumMod val="75000"/>
              </a:schemeClr>
            </a:solidFill>
          </a:ln>
        </c:spPr>
        <c:crossAx val="57378360"/>
        <c:crosses val="autoZero"/>
        <c:auto val="1"/>
        <c:lblAlgn val="ctr"/>
        <c:lblOffset val="100"/>
        <c:noMultiLvlLbl val="0"/>
      </c:catAx>
      <c:valAx>
        <c:axId val="57378360"/>
        <c:scaling>
          <c:orientation val="minMax"/>
        </c:scaling>
        <c:delete val="0"/>
        <c:axPos val="l"/>
        <c:majorGridlines>
          <c:spPr>
            <a:ln>
              <a:solidFill>
                <a:schemeClr val="bg1">
                  <a:lumMod val="65000"/>
                </a:schemeClr>
              </a:solidFill>
            </a:ln>
          </c:spPr>
        </c:majorGridlines>
        <c:numFmt formatCode="General" sourceLinked="1"/>
        <c:majorTickMark val="out"/>
        <c:minorTickMark val="none"/>
        <c:tickLblPos val="nextTo"/>
        <c:spPr>
          <a:ln>
            <a:solidFill>
              <a:schemeClr val="tx2">
                <a:lumMod val="75000"/>
              </a:schemeClr>
            </a:solidFill>
          </a:ln>
        </c:spPr>
        <c:crossAx val="57377968"/>
        <c:crosses val="autoZero"/>
        <c:crossBetween val="between"/>
        <c:majorUnit val="20"/>
      </c:valAx>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6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Mitgl./TN in 3 und mehr Vereinen/Verbänden</c:v>
                </c:pt>
              </c:strCache>
            </c:strRef>
          </c:tx>
          <c:spPr>
            <a:solidFill>
              <a:srgbClr val="0070C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44.6</c:v>
                </c:pt>
                <c:pt idx="1">
                  <c:v>55.4</c:v>
                </c:pt>
              </c:numCache>
            </c:numRef>
          </c:val>
        </c:ser>
        <c:ser>
          <c:idx val="1"/>
          <c:order val="1"/>
          <c:tx>
            <c:strRef>
              <c:f>Tabelle1!$C$1</c:f>
              <c:strCache>
                <c:ptCount val="1"/>
                <c:pt idx="0">
                  <c:v>Durchschnitt</c:v>
                </c:pt>
              </c:strCache>
            </c:strRef>
          </c:tx>
          <c:spPr>
            <a:solidFill>
              <a:schemeClr val="accent5">
                <a:lumMod val="40000"/>
                <a:lumOff val="60000"/>
              </a:schemeClr>
            </a:solidFill>
          </c:spPr>
          <c:invertIfNegative val="0"/>
          <c:dPt>
            <c:idx val="0"/>
            <c:invertIfNegative val="0"/>
            <c:bubble3D val="0"/>
          </c:dPt>
          <c:dPt>
            <c:idx val="1"/>
            <c:invertIfNegative val="0"/>
            <c:bubble3D val="0"/>
          </c:dPt>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47.5</c:v>
                </c:pt>
                <c:pt idx="1">
                  <c:v>52.5</c:v>
                </c:pt>
              </c:numCache>
            </c:numRef>
          </c:val>
        </c:ser>
        <c:dLbls>
          <c:showLegendKey val="0"/>
          <c:showVal val="1"/>
          <c:showCatName val="0"/>
          <c:showSerName val="0"/>
          <c:showPercent val="0"/>
          <c:showBubbleSize val="0"/>
        </c:dLbls>
        <c:gapWidth val="100"/>
        <c:shape val="box"/>
        <c:axId val="320947800"/>
        <c:axId val="320948192"/>
        <c:axId val="0"/>
      </c:bar3DChart>
      <c:catAx>
        <c:axId val="320947800"/>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20948192"/>
        <c:crosses val="autoZero"/>
        <c:auto val="1"/>
        <c:lblAlgn val="ctr"/>
        <c:lblOffset val="100"/>
        <c:noMultiLvlLbl val="0"/>
      </c:catAx>
      <c:valAx>
        <c:axId val="320948192"/>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20947800"/>
        <c:crosses val="autoZero"/>
        <c:crossBetween val="between"/>
        <c:majorUnit val="20"/>
      </c:valAx>
      <c:spPr>
        <a:ln w="25400">
          <a:noFill/>
        </a:ln>
      </c:spPr>
    </c:plotArea>
    <c:legend>
      <c:legendPos val="t"/>
      <c:layout/>
      <c:overlay val="0"/>
      <c:txPr>
        <a:bodyPr/>
        <a:lstStyle/>
        <a:p>
          <a:pPr>
            <a:defRPr sz="1600"/>
          </a:pPr>
          <a:endParaRPr lang="de-DE"/>
        </a:p>
      </c:txPr>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15"/>
      <c:depthPercent val="60"/>
      <c:rAngAx val="1"/>
    </c:view3D>
    <c:floor>
      <c:thickness val="0"/>
    </c:floor>
    <c:sideWall>
      <c:thickness val="0"/>
    </c:sideWall>
    <c:backWall>
      <c:thickness val="0"/>
    </c:backWall>
    <c:plotArea>
      <c:layout>
        <c:manualLayout>
          <c:layoutTarget val="inner"/>
          <c:xMode val="edge"/>
          <c:yMode val="edge"/>
          <c:x val="0.410117317064847"/>
          <c:y val="0.11964778083820413"/>
          <c:w val="0.55212283625147385"/>
          <c:h val="0.85515660597595933"/>
        </c:manualLayout>
      </c:layout>
      <c:bar3DChart>
        <c:barDir val="bar"/>
        <c:grouping val="clustered"/>
        <c:varyColors val="0"/>
        <c:ser>
          <c:idx val="0"/>
          <c:order val="0"/>
          <c:tx>
            <c:strRef>
              <c:f>Tabelle1!$B$1</c:f>
              <c:strCache>
                <c:ptCount val="1"/>
                <c:pt idx="0">
                  <c:v>2013</c:v>
                </c:pt>
              </c:strCache>
            </c:strRef>
          </c:tx>
          <c:spPr>
            <a:solidFill>
              <a:srgbClr val="0070C0"/>
            </a:solidFill>
          </c:spPr>
          <c:invertIfNegative val="0"/>
          <c:dLbls>
            <c:numFmt formatCode="#,##0.0" sourceLinked="0"/>
            <c:spPr>
              <a:noFill/>
              <a:ln>
                <a:noFill/>
              </a:ln>
              <a:effectLst/>
            </c:spPr>
            <c:txPr>
              <a:bodyPr/>
              <a:lstStyle/>
              <a:p>
                <a:pPr>
                  <a:defRPr sz="15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Tabelle1!$A$2:$A$13</c:f>
              <c:strCache>
                <c:ptCount val="12"/>
                <c:pt idx="0">
                  <c:v>Sportverein</c:v>
                </c:pt>
                <c:pt idx="1">
                  <c:v>Musikverein</c:v>
                </c:pt>
                <c:pt idx="2">
                  <c:v>Feuerwehr</c:v>
                </c:pt>
                <c:pt idx="3">
                  <c:v>KLJB/ KjG/ Ministranten...</c:v>
                </c:pt>
                <c:pt idx="4">
                  <c:v>Karnevalsverein/ Garde</c:v>
                </c:pt>
                <c:pt idx="5">
                  <c:v>Schützenverein</c:v>
                </c:pt>
                <c:pt idx="6">
                  <c:v>Hilfsorganisation (THW, BRK, Malteser, DLRG...)</c:v>
                </c:pt>
                <c:pt idx="7">
                  <c:v>Umwelt-/ Naturschutz-/ Tierschutzverein</c:v>
                </c:pt>
                <c:pt idx="8">
                  <c:v>politische Gruppe</c:v>
                </c:pt>
                <c:pt idx="9">
                  <c:v>Pfadfinder</c:v>
                </c:pt>
                <c:pt idx="10">
                  <c:v>Trachtengruppe</c:v>
                </c:pt>
                <c:pt idx="11">
                  <c:v>Sonstige</c:v>
                </c:pt>
              </c:strCache>
            </c:strRef>
          </c:cat>
          <c:val>
            <c:numRef>
              <c:f>Tabelle1!$B$2:$B$13</c:f>
              <c:numCache>
                <c:formatCode>General</c:formatCode>
                <c:ptCount val="12"/>
                <c:pt idx="0">
                  <c:v>74.7</c:v>
                </c:pt>
                <c:pt idx="1">
                  <c:v>25.3</c:v>
                </c:pt>
                <c:pt idx="2">
                  <c:v>20.9</c:v>
                </c:pt>
                <c:pt idx="3">
                  <c:v>19.8</c:v>
                </c:pt>
                <c:pt idx="4">
                  <c:v>13.9</c:v>
                </c:pt>
                <c:pt idx="5">
                  <c:v>6.7</c:v>
                </c:pt>
                <c:pt idx="6">
                  <c:v>6</c:v>
                </c:pt>
                <c:pt idx="7">
                  <c:v>2.8</c:v>
                </c:pt>
                <c:pt idx="8">
                  <c:v>1.6</c:v>
                </c:pt>
                <c:pt idx="9">
                  <c:v>1.2</c:v>
                </c:pt>
                <c:pt idx="10">
                  <c:v>0.9</c:v>
                </c:pt>
                <c:pt idx="11">
                  <c:v>16.3</c:v>
                </c:pt>
              </c:numCache>
            </c:numRef>
          </c:val>
        </c:ser>
        <c:ser>
          <c:idx val="1"/>
          <c:order val="1"/>
          <c:tx>
            <c:strRef>
              <c:f>Tabelle1!$C$1</c:f>
              <c:strCache>
                <c:ptCount val="1"/>
                <c:pt idx="0">
                  <c:v>1999*</c:v>
                </c:pt>
              </c:strCache>
            </c:strRef>
          </c:tx>
          <c:spPr>
            <a:solidFill>
              <a:schemeClr val="bg1">
                <a:lumMod val="75000"/>
              </a:schemeClr>
            </a:solidFill>
          </c:spPr>
          <c:invertIfNegative val="0"/>
          <c:dLbls>
            <c:numFmt formatCode="#,##0.0" sourceLinked="0"/>
            <c:spPr>
              <a:noFill/>
              <a:ln>
                <a:noFill/>
              </a:ln>
              <a:effectLst/>
            </c:spPr>
            <c:txPr>
              <a:bodyPr/>
              <a:lstStyle/>
              <a:p>
                <a:pPr>
                  <a:defRPr sz="15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Tabelle1!$A$2:$A$13</c:f>
              <c:strCache>
                <c:ptCount val="12"/>
                <c:pt idx="0">
                  <c:v>Sportverein</c:v>
                </c:pt>
                <c:pt idx="1">
                  <c:v>Musikverein</c:v>
                </c:pt>
                <c:pt idx="2">
                  <c:v>Feuerwehr</c:v>
                </c:pt>
                <c:pt idx="3">
                  <c:v>KLJB/ KjG/ Ministranten...</c:v>
                </c:pt>
                <c:pt idx="4">
                  <c:v>Karnevalsverein/ Garde</c:v>
                </c:pt>
                <c:pt idx="5">
                  <c:v>Schützenverein</c:v>
                </c:pt>
                <c:pt idx="6">
                  <c:v>Hilfsorganisation (THW, BRK, Malteser, DLRG...)</c:v>
                </c:pt>
                <c:pt idx="7">
                  <c:v>Umwelt-/ Naturschutz-/ Tierschutzverein</c:v>
                </c:pt>
                <c:pt idx="8">
                  <c:v>politische Gruppe</c:v>
                </c:pt>
                <c:pt idx="9">
                  <c:v>Pfadfinder</c:v>
                </c:pt>
                <c:pt idx="10">
                  <c:v>Trachtengruppe</c:v>
                </c:pt>
                <c:pt idx="11">
                  <c:v>Sonstige</c:v>
                </c:pt>
              </c:strCache>
            </c:strRef>
          </c:cat>
          <c:val>
            <c:numRef>
              <c:f>Tabelle1!$C$2:$C$13</c:f>
              <c:numCache>
                <c:formatCode>General</c:formatCode>
                <c:ptCount val="12"/>
                <c:pt idx="0">
                  <c:v>68.599999999999994</c:v>
                </c:pt>
                <c:pt idx="1">
                  <c:v>20</c:v>
                </c:pt>
                <c:pt idx="2">
                  <c:v>18.100000000000001</c:v>
                </c:pt>
                <c:pt idx="3">
                  <c:v>17.600000000000001</c:v>
                </c:pt>
                <c:pt idx="6">
                  <c:v>5</c:v>
                </c:pt>
                <c:pt idx="7">
                  <c:v>2.8</c:v>
                </c:pt>
                <c:pt idx="11">
                  <c:v>19</c:v>
                </c:pt>
              </c:numCache>
            </c:numRef>
          </c:val>
        </c:ser>
        <c:dLbls>
          <c:showLegendKey val="0"/>
          <c:showVal val="0"/>
          <c:showCatName val="0"/>
          <c:showSerName val="0"/>
          <c:showPercent val="0"/>
          <c:showBubbleSize val="0"/>
        </c:dLbls>
        <c:gapWidth val="50"/>
        <c:shape val="box"/>
        <c:axId val="320949368"/>
        <c:axId val="320949760"/>
        <c:axId val="0"/>
      </c:bar3DChart>
      <c:catAx>
        <c:axId val="320949368"/>
        <c:scaling>
          <c:orientation val="maxMin"/>
        </c:scaling>
        <c:delete val="0"/>
        <c:axPos val="l"/>
        <c:numFmt formatCode="General" sourceLinked="0"/>
        <c:majorTickMark val="out"/>
        <c:minorTickMark val="none"/>
        <c:tickLblPos val="nextTo"/>
        <c:spPr>
          <a:ln>
            <a:solidFill>
              <a:schemeClr val="tx2">
                <a:lumMod val="75000"/>
              </a:schemeClr>
            </a:solidFill>
          </a:ln>
        </c:spPr>
        <c:txPr>
          <a:bodyPr/>
          <a:lstStyle/>
          <a:p>
            <a:pPr>
              <a:defRPr sz="1800" b="1">
                <a:solidFill>
                  <a:schemeClr val="tx2">
                    <a:lumMod val="75000"/>
                  </a:schemeClr>
                </a:solidFill>
              </a:defRPr>
            </a:pPr>
            <a:endParaRPr lang="de-DE"/>
          </a:p>
        </c:txPr>
        <c:crossAx val="320949760"/>
        <c:crosses val="autoZero"/>
        <c:auto val="1"/>
        <c:lblAlgn val="ctr"/>
        <c:lblOffset val="100"/>
        <c:noMultiLvlLbl val="0"/>
      </c:catAx>
      <c:valAx>
        <c:axId val="320949760"/>
        <c:scaling>
          <c:orientation val="minMax"/>
        </c:scaling>
        <c:delete val="0"/>
        <c:axPos val="t"/>
        <c:majorGridlines>
          <c:spPr>
            <a:ln>
              <a:solidFill>
                <a:schemeClr val="bg1">
                  <a:lumMod val="65000"/>
                </a:schemeClr>
              </a:solidFill>
            </a:ln>
          </c:spPr>
        </c:majorGridlines>
        <c:numFmt formatCode="General" sourceLinked="1"/>
        <c:majorTickMark val="out"/>
        <c:minorTickMark val="none"/>
        <c:tickLblPos val="nextTo"/>
        <c:txPr>
          <a:bodyPr/>
          <a:lstStyle/>
          <a:p>
            <a:pPr>
              <a:defRPr b="1">
                <a:solidFill>
                  <a:schemeClr val="tx2">
                    <a:lumMod val="75000"/>
                  </a:schemeClr>
                </a:solidFill>
              </a:defRPr>
            </a:pPr>
            <a:endParaRPr lang="de-DE"/>
          </a:p>
        </c:txPr>
        <c:crossAx val="320949368"/>
        <c:crosses val="autoZero"/>
        <c:crossBetween val="between"/>
      </c:valAx>
    </c:plotArea>
    <c:legend>
      <c:legendPos val="t"/>
      <c:layout>
        <c:manualLayout>
          <c:xMode val="edge"/>
          <c:yMode val="edge"/>
          <c:x val="0.56375481975921404"/>
          <c:y val="0"/>
          <c:w val="0.22522884945834173"/>
          <c:h val="5.8029266589426573E-2"/>
        </c:manualLayout>
      </c:layout>
      <c:overlay val="0"/>
      <c:txPr>
        <a:bodyPr/>
        <a:lstStyle/>
        <a:p>
          <a:pPr>
            <a:defRPr sz="1600" b="1">
              <a:solidFill>
                <a:schemeClr val="tx2">
                  <a:lumMod val="75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userShapes r:id="rId2"/>
</c:chartSpace>
</file>

<file path=ppt/charts/chart6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10"/>
    </c:view3D>
    <c:floor>
      <c:thickness val="0"/>
    </c:floor>
    <c:sideWall>
      <c:thickness val="0"/>
    </c:sideWall>
    <c:backWall>
      <c:thickness val="0"/>
    </c:backWall>
    <c:plotArea>
      <c:layout>
        <c:manualLayout>
          <c:layoutTarget val="inner"/>
          <c:xMode val="edge"/>
          <c:yMode val="edge"/>
          <c:x val="0.15208333333333332"/>
          <c:y val="0.16250000000000001"/>
          <c:w val="0.6875"/>
          <c:h val="0.66874999999999996"/>
        </c:manualLayout>
      </c:layout>
      <c:pie3DChart>
        <c:varyColors val="1"/>
        <c:ser>
          <c:idx val="0"/>
          <c:order val="0"/>
          <c:tx>
            <c:strRef>
              <c:f>Tabelle1!$B$1</c:f>
              <c:strCache>
                <c:ptCount val="1"/>
                <c:pt idx="0">
                  <c:v>Anzahl</c:v>
                </c:pt>
              </c:strCache>
            </c:strRef>
          </c:tx>
          <c:dPt>
            <c:idx val="0"/>
            <c:bubble3D val="0"/>
            <c:explosion val="14"/>
            <c:spPr>
              <a:solidFill>
                <a:srgbClr val="0070C0"/>
              </a:solidFill>
            </c:spPr>
          </c:dPt>
          <c:dPt>
            <c:idx val="1"/>
            <c:bubble3D val="0"/>
            <c:spPr>
              <a:solidFill>
                <a:srgbClr val="99CCFF"/>
              </a:solidFill>
            </c:spPr>
          </c:dPt>
          <c:dLbls>
            <c:numFmt formatCode="0.0%" sourceLinked="0"/>
            <c:spPr>
              <a:noFill/>
              <a:ln>
                <a:noFill/>
              </a:ln>
              <a:effectLst/>
            </c:spPr>
            <c:txPr>
              <a:bodyPr/>
              <a:lstStyle/>
              <a:p>
                <a:pPr>
                  <a:defRPr sz="1200"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15:layout/>
              </c:ext>
            </c:extLst>
          </c:dLbls>
          <c:cat>
            <c:strRef>
              <c:f>Tabelle1!$A$2:$A$3</c:f>
              <c:strCache>
                <c:ptCount val="2"/>
                <c:pt idx="0">
                  <c:v>ja</c:v>
                </c:pt>
                <c:pt idx="1">
                  <c:v>nein</c:v>
                </c:pt>
              </c:strCache>
            </c:strRef>
          </c:cat>
          <c:val>
            <c:numRef>
              <c:f>Tabelle1!$B$2:$B$3</c:f>
              <c:numCache>
                <c:formatCode>General</c:formatCode>
                <c:ptCount val="2"/>
                <c:pt idx="0">
                  <c:v>929</c:v>
                </c:pt>
                <c:pt idx="1">
                  <c:v>313</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15"/>
      <c:depthPercent val="60"/>
      <c:rAngAx val="1"/>
    </c:view3D>
    <c:floor>
      <c:thickness val="0"/>
    </c:floor>
    <c:sideWall>
      <c:thickness val="0"/>
    </c:sideWall>
    <c:backWall>
      <c:thickness val="0"/>
    </c:backWall>
    <c:plotArea>
      <c:layout/>
      <c:bar3DChart>
        <c:barDir val="bar"/>
        <c:grouping val="clustered"/>
        <c:varyColors val="0"/>
        <c:ser>
          <c:idx val="0"/>
          <c:order val="0"/>
          <c:tx>
            <c:strRef>
              <c:f>Tabelle1!$B$1</c:f>
              <c:strCache>
                <c:ptCount val="1"/>
                <c:pt idx="0">
                  <c:v>Spalte1</c:v>
                </c:pt>
              </c:strCache>
            </c:strRef>
          </c:tx>
          <c:spPr>
            <a:solidFill>
              <a:srgbClr val="0070C0"/>
            </a:solidFill>
          </c:spPr>
          <c:invertIfNegative val="0"/>
          <c:dLbls>
            <c:numFmt formatCode="#,##0.0" sourceLinked="0"/>
            <c:spPr>
              <a:noFill/>
              <a:ln>
                <a:noFill/>
              </a:ln>
              <a:effectLst/>
            </c:spPr>
            <c:txPr>
              <a:bodyPr/>
              <a:lstStyle/>
              <a:p>
                <a:pPr>
                  <a:defRPr sz="16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Tabelle1!$A$2:$A$13</c:f>
              <c:strCache>
                <c:ptCount val="12"/>
                <c:pt idx="0">
                  <c:v>Sportverein</c:v>
                </c:pt>
                <c:pt idx="1">
                  <c:v>Sonstige</c:v>
                </c:pt>
                <c:pt idx="2">
                  <c:v>Pfadfinder</c:v>
                </c:pt>
                <c:pt idx="3">
                  <c:v>Schützenverein</c:v>
                </c:pt>
                <c:pt idx="4">
                  <c:v>KLJB/ KjG/ Ministranten...</c:v>
                </c:pt>
                <c:pt idx="5">
                  <c:v>politische Gruppe</c:v>
                </c:pt>
                <c:pt idx="6">
                  <c:v>Hilfsorganisation (THW, BRK, Malteser, DLRG...)</c:v>
                </c:pt>
                <c:pt idx="7">
                  <c:v>Feuerwehr</c:v>
                </c:pt>
                <c:pt idx="8">
                  <c:v>Musikverein</c:v>
                </c:pt>
                <c:pt idx="9">
                  <c:v>Karnevalsverein/ Garde</c:v>
                </c:pt>
                <c:pt idx="10">
                  <c:v>Trachtengruppe</c:v>
                </c:pt>
                <c:pt idx="11">
                  <c:v>Umwelt-/ Naturschutz-/ Tierschutzverein</c:v>
                </c:pt>
              </c:strCache>
            </c:strRef>
          </c:cat>
          <c:val>
            <c:numRef>
              <c:f>Tabelle1!$B$2:$B$13</c:f>
              <c:numCache>
                <c:formatCode>General</c:formatCode>
                <c:ptCount val="12"/>
                <c:pt idx="0">
                  <c:v>52.9</c:v>
                </c:pt>
                <c:pt idx="1">
                  <c:v>33.1</c:v>
                </c:pt>
                <c:pt idx="2">
                  <c:v>30</c:v>
                </c:pt>
                <c:pt idx="3">
                  <c:v>18.3</c:v>
                </c:pt>
                <c:pt idx="4">
                  <c:v>13.5</c:v>
                </c:pt>
                <c:pt idx="5">
                  <c:v>7.7</c:v>
                </c:pt>
                <c:pt idx="6">
                  <c:v>5.7</c:v>
                </c:pt>
                <c:pt idx="7">
                  <c:v>4.5999999999999996</c:v>
                </c:pt>
                <c:pt idx="8">
                  <c:v>0.6</c:v>
                </c:pt>
                <c:pt idx="9">
                  <c:v>0</c:v>
                </c:pt>
                <c:pt idx="10">
                  <c:v>0</c:v>
                </c:pt>
                <c:pt idx="11">
                  <c:v>0</c:v>
                </c:pt>
              </c:numCache>
            </c:numRef>
          </c:val>
        </c:ser>
        <c:dLbls>
          <c:showLegendKey val="0"/>
          <c:showVal val="0"/>
          <c:showCatName val="0"/>
          <c:showSerName val="0"/>
          <c:showPercent val="0"/>
          <c:showBubbleSize val="0"/>
        </c:dLbls>
        <c:gapWidth val="50"/>
        <c:shape val="box"/>
        <c:axId val="320952896"/>
        <c:axId val="320953288"/>
        <c:axId val="0"/>
      </c:bar3DChart>
      <c:catAx>
        <c:axId val="320952896"/>
        <c:scaling>
          <c:orientation val="maxMin"/>
        </c:scaling>
        <c:delete val="0"/>
        <c:axPos val="l"/>
        <c:numFmt formatCode="General" sourceLinked="0"/>
        <c:majorTickMark val="out"/>
        <c:minorTickMark val="none"/>
        <c:tickLblPos val="nextTo"/>
        <c:spPr>
          <a:ln>
            <a:solidFill>
              <a:schemeClr val="tx2">
                <a:lumMod val="75000"/>
              </a:schemeClr>
            </a:solidFill>
          </a:ln>
        </c:spPr>
        <c:txPr>
          <a:bodyPr/>
          <a:lstStyle/>
          <a:p>
            <a:pPr>
              <a:defRPr sz="1800" b="1">
                <a:solidFill>
                  <a:schemeClr val="tx2">
                    <a:lumMod val="75000"/>
                  </a:schemeClr>
                </a:solidFill>
              </a:defRPr>
            </a:pPr>
            <a:endParaRPr lang="de-DE"/>
          </a:p>
        </c:txPr>
        <c:crossAx val="320953288"/>
        <c:crosses val="autoZero"/>
        <c:auto val="1"/>
        <c:lblAlgn val="ctr"/>
        <c:lblOffset val="100"/>
        <c:noMultiLvlLbl val="0"/>
      </c:catAx>
      <c:valAx>
        <c:axId val="320953288"/>
        <c:scaling>
          <c:orientation val="minMax"/>
          <c:max val="60"/>
        </c:scaling>
        <c:delete val="0"/>
        <c:axPos val="t"/>
        <c:majorGridlines>
          <c:spPr>
            <a:ln>
              <a:solidFill>
                <a:schemeClr val="bg1">
                  <a:lumMod val="65000"/>
                </a:schemeClr>
              </a:solidFill>
            </a:ln>
          </c:spPr>
        </c:majorGridlines>
        <c:numFmt formatCode="General" sourceLinked="1"/>
        <c:majorTickMark val="out"/>
        <c:minorTickMark val="none"/>
        <c:tickLblPos val="nextTo"/>
        <c:txPr>
          <a:bodyPr/>
          <a:lstStyle/>
          <a:p>
            <a:pPr>
              <a:defRPr b="1">
                <a:solidFill>
                  <a:schemeClr val="tx2">
                    <a:lumMod val="75000"/>
                  </a:schemeClr>
                </a:solidFill>
              </a:defRPr>
            </a:pPr>
            <a:endParaRPr lang="de-DE"/>
          </a:p>
        </c:txPr>
        <c:crossAx val="320952896"/>
        <c:crosses val="autoZero"/>
        <c:crossBetween val="between"/>
      </c:valAx>
      <c:spPr>
        <a:ln>
          <a:noFill/>
        </a:ln>
      </c:spPr>
    </c:plotArea>
    <c:plotVisOnly val="1"/>
    <c:dispBlanksAs val="gap"/>
    <c:showDLblsOverMax val="0"/>
  </c:chart>
  <c:txPr>
    <a:bodyPr/>
    <a:lstStyle/>
    <a:p>
      <a:pPr>
        <a:defRPr sz="1800"/>
      </a:pPr>
      <a:endParaRPr lang="de-DE"/>
    </a:p>
  </c:txPr>
  <c:externalData r:id="rId1">
    <c:autoUpdate val="0"/>
  </c:externalData>
  <c:userShapes r:id="rId2"/>
</c:chartSpace>
</file>

<file path=ppt/charts/chart6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10"/>
    </c:view3D>
    <c:floor>
      <c:thickness val="0"/>
    </c:floor>
    <c:sideWall>
      <c:thickness val="0"/>
    </c:sideWall>
    <c:backWall>
      <c:thickness val="0"/>
    </c:backWall>
    <c:plotArea>
      <c:layout>
        <c:manualLayout>
          <c:layoutTarget val="inner"/>
          <c:xMode val="edge"/>
          <c:yMode val="edge"/>
          <c:x val="0.15208333333333332"/>
          <c:y val="0.16250000000000001"/>
          <c:w val="0.6875"/>
          <c:h val="0.66874999999999996"/>
        </c:manualLayout>
      </c:layout>
      <c:pie3DChart>
        <c:varyColors val="1"/>
        <c:ser>
          <c:idx val="0"/>
          <c:order val="0"/>
          <c:tx>
            <c:strRef>
              <c:f>Tabelle1!$B$1</c:f>
              <c:strCache>
                <c:ptCount val="1"/>
                <c:pt idx="0">
                  <c:v>Anzahl</c:v>
                </c:pt>
              </c:strCache>
            </c:strRef>
          </c:tx>
          <c:dPt>
            <c:idx val="0"/>
            <c:bubble3D val="0"/>
            <c:explosion val="14"/>
            <c:spPr>
              <a:solidFill>
                <a:srgbClr val="0070C0"/>
              </a:solidFill>
            </c:spPr>
          </c:dPt>
          <c:dPt>
            <c:idx val="1"/>
            <c:bubble3D val="0"/>
            <c:spPr>
              <a:solidFill>
                <a:srgbClr val="99CCFF"/>
              </a:solidFill>
            </c:spPr>
          </c:dPt>
          <c:dLbls>
            <c:numFmt formatCode="0.0%" sourceLinked="0"/>
            <c:spPr>
              <a:noFill/>
              <a:ln>
                <a:noFill/>
              </a:ln>
              <a:effectLst/>
            </c:spPr>
            <c:txPr>
              <a:bodyPr/>
              <a:lstStyle/>
              <a:p>
                <a:pPr>
                  <a:defRPr sz="1200"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15:layout/>
              </c:ext>
            </c:extLst>
          </c:dLbls>
          <c:cat>
            <c:strRef>
              <c:f>Tabelle1!$A$2:$A$3</c:f>
              <c:strCache>
                <c:ptCount val="2"/>
                <c:pt idx="0">
                  <c:v>ja</c:v>
                </c:pt>
                <c:pt idx="1">
                  <c:v>nein</c:v>
                </c:pt>
              </c:strCache>
            </c:strRef>
          </c:cat>
          <c:val>
            <c:numRef>
              <c:f>Tabelle1!$B$2:$B$3</c:f>
              <c:numCache>
                <c:formatCode>General</c:formatCode>
                <c:ptCount val="2"/>
                <c:pt idx="0">
                  <c:v>929</c:v>
                </c:pt>
                <c:pt idx="1">
                  <c:v>313</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15"/>
      <c:depthPercent val="60"/>
      <c:rAngAx val="1"/>
    </c:view3D>
    <c:floor>
      <c:thickness val="0"/>
    </c:floor>
    <c:sideWall>
      <c:thickness val="0"/>
    </c:sideWall>
    <c:backWall>
      <c:thickness val="0"/>
    </c:backWall>
    <c:plotArea>
      <c:layout>
        <c:manualLayout>
          <c:layoutTarget val="inner"/>
          <c:xMode val="edge"/>
          <c:yMode val="edge"/>
          <c:x val="0.38568090317056031"/>
          <c:y val="0.1353164063857106"/>
          <c:w val="0.5779990479687579"/>
          <c:h val="0.83886739900638141"/>
        </c:manualLayout>
      </c:layout>
      <c:bar3DChart>
        <c:barDir val="bar"/>
        <c:grouping val="clustered"/>
        <c:varyColors val="0"/>
        <c:ser>
          <c:idx val="0"/>
          <c:order val="0"/>
          <c:tx>
            <c:strRef>
              <c:f>Tabelle1!$B$1</c:f>
              <c:strCache>
                <c:ptCount val="1"/>
                <c:pt idx="0">
                  <c:v>2013</c:v>
                </c:pt>
              </c:strCache>
            </c:strRef>
          </c:tx>
          <c:spPr>
            <a:solidFill>
              <a:srgbClr val="0070C0"/>
            </a:solidFill>
          </c:spPr>
          <c:invertIfNegative val="0"/>
          <c:dLbls>
            <c:numFmt formatCode="#,##0.0" sourceLinked="0"/>
            <c:spPr>
              <a:noFill/>
              <a:ln>
                <a:noFill/>
              </a:ln>
              <a:effectLst/>
            </c:spPr>
            <c:txPr>
              <a:bodyPr/>
              <a:lstStyle/>
              <a:p>
                <a:pPr>
                  <a:defRPr sz="14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Tabelle1!$A$2:$A$13</c:f>
              <c:strCache>
                <c:ptCount val="12"/>
                <c:pt idx="0">
                  <c:v>Pfadfinder</c:v>
                </c:pt>
                <c:pt idx="1">
                  <c:v>Sportverein</c:v>
                </c:pt>
                <c:pt idx="2">
                  <c:v>Musikverein</c:v>
                </c:pt>
                <c:pt idx="3">
                  <c:v>Karnevalsverein/ Garde</c:v>
                </c:pt>
                <c:pt idx="4">
                  <c:v>Schützenverein</c:v>
                </c:pt>
                <c:pt idx="5">
                  <c:v>KLJB/ KjG/ Ministranten...</c:v>
                </c:pt>
                <c:pt idx="6">
                  <c:v>Sonstige</c:v>
                </c:pt>
                <c:pt idx="7">
                  <c:v>Hilfsorganisation (THW, BRK, Malteser, DLRG...)</c:v>
                </c:pt>
                <c:pt idx="8">
                  <c:v>Trachtengruppe</c:v>
                </c:pt>
                <c:pt idx="9">
                  <c:v>Feuerwehr</c:v>
                </c:pt>
                <c:pt idx="10">
                  <c:v>politische Gruppe</c:v>
                </c:pt>
                <c:pt idx="11">
                  <c:v>Umwelt-/ Naturschutz-/ Tierschutzverein</c:v>
                </c:pt>
              </c:strCache>
            </c:strRef>
          </c:cat>
          <c:val>
            <c:numRef>
              <c:f>Tabelle1!$B$2:$B$13</c:f>
              <c:numCache>
                <c:formatCode>General</c:formatCode>
                <c:ptCount val="12"/>
                <c:pt idx="0">
                  <c:v>84.4</c:v>
                </c:pt>
                <c:pt idx="1">
                  <c:v>83.7</c:v>
                </c:pt>
                <c:pt idx="2">
                  <c:v>78.599999999999994</c:v>
                </c:pt>
                <c:pt idx="3">
                  <c:v>73.900000000000006</c:v>
                </c:pt>
                <c:pt idx="4">
                  <c:v>65.099999999999994</c:v>
                </c:pt>
                <c:pt idx="5">
                  <c:v>62.5</c:v>
                </c:pt>
                <c:pt idx="6">
                  <c:v>61.9</c:v>
                </c:pt>
                <c:pt idx="7">
                  <c:v>49.2</c:v>
                </c:pt>
                <c:pt idx="8">
                  <c:v>40.5</c:v>
                </c:pt>
                <c:pt idx="9">
                  <c:v>31.8</c:v>
                </c:pt>
                <c:pt idx="10">
                  <c:v>11.1</c:v>
                </c:pt>
                <c:pt idx="11">
                  <c:v>0</c:v>
                </c:pt>
              </c:numCache>
            </c:numRef>
          </c:val>
        </c:ser>
        <c:ser>
          <c:idx val="1"/>
          <c:order val="1"/>
          <c:tx>
            <c:strRef>
              <c:f>Tabelle1!$C$1</c:f>
              <c:strCache>
                <c:ptCount val="1"/>
                <c:pt idx="0">
                  <c:v>1999*</c:v>
                </c:pt>
              </c:strCache>
            </c:strRef>
          </c:tx>
          <c:spPr>
            <a:solidFill>
              <a:schemeClr val="bg1">
                <a:lumMod val="75000"/>
              </a:schemeClr>
            </a:solidFill>
          </c:spPr>
          <c:invertIfNegative val="0"/>
          <c:dLbls>
            <c:numFmt formatCode="#,##0.0" sourceLinked="0"/>
            <c:spPr>
              <a:noFill/>
              <a:ln>
                <a:noFill/>
              </a:ln>
              <a:effectLst/>
            </c:spPr>
            <c:txPr>
              <a:bodyPr/>
              <a:lstStyle/>
              <a:p>
                <a:pPr>
                  <a:defRPr sz="14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Tabelle1!$A$2:$A$13</c:f>
              <c:strCache>
                <c:ptCount val="12"/>
                <c:pt idx="0">
                  <c:v>Pfadfinder</c:v>
                </c:pt>
                <c:pt idx="1">
                  <c:v>Sportverein</c:v>
                </c:pt>
                <c:pt idx="2">
                  <c:v>Musikverein</c:v>
                </c:pt>
                <c:pt idx="3">
                  <c:v>Karnevalsverein/ Garde</c:v>
                </c:pt>
                <c:pt idx="4">
                  <c:v>Schützenverein</c:v>
                </c:pt>
                <c:pt idx="5">
                  <c:v>KLJB/ KjG/ Ministranten...</c:v>
                </c:pt>
                <c:pt idx="6">
                  <c:v>Sonstige</c:v>
                </c:pt>
                <c:pt idx="7">
                  <c:v>Hilfsorganisation (THW, BRK, Malteser, DLRG...)</c:v>
                </c:pt>
                <c:pt idx="8">
                  <c:v>Trachtengruppe</c:v>
                </c:pt>
                <c:pt idx="9">
                  <c:v>Feuerwehr</c:v>
                </c:pt>
                <c:pt idx="10">
                  <c:v>politische Gruppe</c:v>
                </c:pt>
                <c:pt idx="11">
                  <c:v>Umwelt-/ Naturschutz-/ Tierschutzverein</c:v>
                </c:pt>
              </c:strCache>
            </c:strRef>
          </c:cat>
          <c:val>
            <c:numRef>
              <c:f>Tabelle1!$C$2:$C$13</c:f>
              <c:numCache>
                <c:formatCode>General</c:formatCode>
                <c:ptCount val="12"/>
                <c:pt idx="1">
                  <c:v>83</c:v>
                </c:pt>
                <c:pt idx="2">
                  <c:v>91.4</c:v>
                </c:pt>
                <c:pt idx="3">
                  <c:v>60.4</c:v>
                </c:pt>
                <c:pt idx="5">
                  <c:v>64.7</c:v>
                </c:pt>
                <c:pt idx="7">
                  <c:v>60.4</c:v>
                </c:pt>
                <c:pt idx="9">
                  <c:v>31.3</c:v>
                </c:pt>
                <c:pt idx="10">
                  <c:v>11.4</c:v>
                </c:pt>
                <c:pt idx="11">
                  <c:v>32.9</c:v>
                </c:pt>
              </c:numCache>
            </c:numRef>
          </c:val>
        </c:ser>
        <c:dLbls>
          <c:showLegendKey val="0"/>
          <c:showVal val="0"/>
          <c:showCatName val="0"/>
          <c:showSerName val="0"/>
          <c:showPercent val="0"/>
          <c:showBubbleSize val="0"/>
        </c:dLbls>
        <c:gapWidth val="50"/>
        <c:shape val="box"/>
        <c:axId val="320713832"/>
        <c:axId val="320712656"/>
        <c:axId val="0"/>
      </c:bar3DChart>
      <c:catAx>
        <c:axId val="320713832"/>
        <c:scaling>
          <c:orientation val="maxMin"/>
        </c:scaling>
        <c:delete val="0"/>
        <c:axPos val="l"/>
        <c:numFmt formatCode="General" sourceLinked="0"/>
        <c:majorTickMark val="out"/>
        <c:minorTickMark val="none"/>
        <c:tickLblPos val="nextTo"/>
        <c:spPr>
          <a:ln>
            <a:solidFill>
              <a:schemeClr val="tx2">
                <a:lumMod val="75000"/>
              </a:schemeClr>
            </a:solidFill>
          </a:ln>
        </c:spPr>
        <c:txPr>
          <a:bodyPr/>
          <a:lstStyle/>
          <a:p>
            <a:pPr>
              <a:defRPr sz="1800" b="1">
                <a:solidFill>
                  <a:schemeClr val="tx2">
                    <a:lumMod val="75000"/>
                  </a:schemeClr>
                </a:solidFill>
              </a:defRPr>
            </a:pPr>
            <a:endParaRPr lang="de-DE"/>
          </a:p>
        </c:txPr>
        <c:crossAx val="320712656"/>
        <c:crosses val="autoZero"/>
        <c:auto val="1"/>
        <c:lblAlgn val="ctr"/>
        <c:lblOffset val="100"/>
        <c:noMultiLvlLbl val="0"/>
      </c:catAx>
      <c:valAx>
        <c:axId val="320712656"/>
        <c:scaling>
          <c:orientation val="minMax"/>
        </c:scaling>
        <c:delete val="0"/>
        <c:axPos val="t"/>
        <c:majorGridlines>
          <c:spPr>
            <a:ln>
              <a:solidFill>
                <a:schemeClr val="bg1">
                  <a:lumMod val="65000"/>
                </a:schemeClr>
              </a:solidFill>
            </a:ln>
          </c:spPr>
        </c:majorGridlines>
        <c:numFmt formatCode="General" sourceLinked="1"/>
        <c:majorTickMark val="out"/>
        <c:minorTickMark val="none"/>
        <c:tickLblPos val="nextTo"/>
        <c:txPr>
          <a:bodyPr/>
          <a:lstStyle/>
          <a:p>
            <a:pPr>
              <a:defRPr b="1">
                <a:solidFill>
                  <a:schemeClr val="tx2">
                    <a:lumMod val="75000"/>
                  </a:schemeClr>
                </a:solidFill>
              </a:defRPr>
            </a:pPr>
            <a:endParaRPr lang="de-DE"/>
          </a:p>
        </c:txPr>
        <c:crossAx val="320713832"/>
        <c:crosses val="autoZero"/>
        <c:crossBetween val="between"/>
        <c:majorUnit val="20"/>
      </c:valAx>
    </c:plotArea>
    <c:legend>
      <c:legendPos val="t"/>
      <c:layout>
        <c:manualLayout>
          <c:xMode val="edge"/>
          <c:yMode val="edge"/>
          <c:x val="0.54027751944191771"/>
          <c:y val="4.6938535650741815E-3"/>
          <c:w val="0.24432363478805344"/>
          <c:h val="6.5139414842778076E-2"/>
        </c:manualLayout>
      </c:layout>
      <c:overlay val="0"/>
      <c:txPr>
        <a:bodyPr/>
        <a:lstStyle/>
        <a:p>
          <a:pPr>
            <a:defRPr b="1">
              <a:solidFill>
                <a:schemeClr val="tx2">
                  <a:lumMod val="75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userShapes r:id="rId2"/>
</c:chartSpace>
</file>

<file path=ppt/charts/chart6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10"/>
    </c:view3D>
    <c:floor>
      <c:thickness val="0"/>
    </c:floor>
    <c:sideWall>
      <c:thickness val="0"/>
    </c:sideWall>
    <c:backWall>
      <c:thickness val="0"/>
    </c:backWall>
    <c:plotArea>
      <c:layout>
        <c:manualLayout>
          <c:layoutTarget val="inner"/>
          <c:xMode val="edge"/>
          <c:yMode val="edge"/>
          <c:x val="0.15208333333333332"/>
          <c:y val="0.16250000000000001"/>
          <c:w val="0.6875"/>
          <c:h val="0.66874999999999996"/>
        </c:manualLayout>
      </c:layout>
      <c:pie3DChart>
        <c:varyColors val="1"/>
        <c:ser>
          <c:idx val="0"/>
          <c:order val="0"/>
          <c:tx>
            <c:strRef>
              <c:f>Tabelle1!$B$1</c:f>
              <c:strCache>
                <c:ptCount val="1"/>
                <c:pt idx="0">
                  <c:v>Anzahl</c:v>
                </c:pt>
              </c:strCache>
            </c:strRef>
          </c:tx>
          <c:dPt>
            <c:idx val="0"/>
            <c:bubble3D val="0"/>
            <c:explosion val="14"/>
            <c:spPr>
              <a:solidFill>
                <a:srgbClr val="0070C0"/>
              </a:solidFill>
            </c:spPr>
          </c:dPt>
          <c:dPt>
            <c:idx val="1"/>
            <c:bubble3D val="0"/>
            <c:spPr>
              <a:solidFill>
                <a:srgbClr val="99CCFF"/>
              </a:solidFill>
            </c:spPr>
          </c:dPt>
          <c:dLbls>
            <c:numFmt formatCode="0.0%" sourceLinked="0"/>
            <c:spPr>
              <a:noFill/>
              <a:ln>
                <a:noFill/>
              </a:ln>
              <a:effectLst/>
            </c:spPr>
            <c:txPr>
              <a:bodyPr/>
              <a:lstStyle/>
              <a:p>
                <a:pPr>
                  <a:defRPr sz="1200"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15:layout/>
              </c:ext>
            </c:extLst>
          </c:dLbls>
          <c:cat>
            <c:strRef>
              <c:f>Tabelle1!$A$2:$A$3</c:f>
              <c:strCache>
                <c:ptCount val="2"/>
                <c:pt idx="0">
                  <c:v>ja</c:v>
                </c:pt>
                <c:pt idx="1">
                  <c:v>nein</c:v>
                </c:pt>
              </c:strCache>
            </c:strRef>
          </c:cat>
          <c:val>
            <c:numRef>
              <c:f>Tabelle1!$B$2:$B$3</c:f>
              <c:numCache>
                <c:formatCode>General</c:formatCode>
                <c:ptCount val="2"/>
                <c:pt idx="0">
                  <c:v>929</c:v>
                </c:pt>
                <c:pt idx="1">
                  <c:v>313</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10"/>
    </c:view3D>
    <c:floor>
      <c:thickness val="0"/>
    </c:floor>
    <c:sideWall>
      <c:thickness val="0"/>
    </c:sideWall>
    <c:backWall>
      <c:thickness val="0"/>
    </c:backWall>
    <c:plotArea>
      <c:layout>
        <c:manualLayout>
          <c:layoutTarget val="inner"/>
          <c:xMode val="edge"/>
          <c:yMode val="edge"/>
          <c:x val="0.15208333333333332"/>
          <c:y val="0.16250000000000001"/>
          <c:w val="0.6875"/>
          <c:h val="0.66874999999999996"/>
        </c:manualLayout>
      </c:layout>
      <c:pie3DChart>
        <c:varyColors val="1"/>
        <c:ser>
          <c:idx val="0"/>
          <c:order val="0"/>
          <c:tx>
            <c:strRef>
              <c:f>Tabelle1!$B$1</c:f>
              <c:strCache>
                <c:ptCount val="1"/>
                <c:pt idx="0">
                  <c:v>Anzahl</c:v>
                </c:pt>
              </c:strCache>
            </c:strRef>
          </c:tx>
          <c:dPt>
            <c:idx val="0"/>
            <c:bubble3D val="0"/>
            <c:explosion val="14"/>
            <c:spPr>
              <a:solidFill>
                <a:srgbClr val="0070C0"/>
              </a:solidFill>
            </c:spPr>
          </c:dPt>
          <c:dPt>
            <c:idx val="1"/>
            <c:bubble3D val="0"/>
            <c:spPr>
              <a:solidFill>
                <a:srgbClr val="99CCFF"/>
              </a:solidFill>
            </c:spPr>
          </c:dPt>
          <c:dLbls>
            <c:numFmt formatCode="0.0%" sourceLinked="0"/>
            <c:spPr>
              <a:noFill/>
              <a:ln>
                <a:noFill/>
              </a:ln>
              <a:effectLst/>
            </c:spPr>
            <c:txPr>
              <a:bodyPr/>
              <a:lstStyle/>
              <a:p>
                <a:pPr>
                  <a:defRPr sz="1200"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15:layout/>
              </c:ext>
            </c:extLst>
          </c:dLbls>
          <c:cat>
            <c:strRef>
              <c:f>Tabelle1!$A$2:$A$3</c:f>
              <c:strCache>
                <c:ptCount val="2"/>
                <c:pt idx="0">
                  <c:v>ja</c:v>
                </c:pt>
                <c:pt idx="1">
                  <c:v>nein</c:v>
                </c:pt>
              </c:strCache>
            </c:strRef>
          </c:cat>
          <c:val>
            <c:numRef>
              <c:f>Tabelle1!$B$2:$B$3</c:f>
              <c:numCache>
                <c:formatCode>General</c:formatCode>
                <c:ptCount val="2"/>
                <c:pt idx="0">
                  <c:v>929</c:v>
                </c:pt>
                <c:pt idx="1">
                  <c:v>313</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2570563740780939"/>
          <c:y val="3.82341431383246E-2"/>
          <c:w val="0.69118722385546905"/>
          <c:h val="0.86989146938584927"/>
        </c:manualLayout>
      </c:layout>
      <c:bar3DChart>
        <c:barDir val="bar"/>
        <c:grouping val="clustered"/>
        <c:varyColors val="0"/>
        <c:ser>
          <c:idx val="0"/>
          <c:order val="0"/>
          <c:tx>
            <c:strRef>
              <c:f>Tabelle1!$B$1</c:f>
              <c:strCache>
                <c:ptCount val="1"/>
                <c:pt idx="0">
                  <c:v>Spalte2</c:v>
                </c:pt>
              </c:strCache>
            </c:strRef>
          </c:tx>
          <c:spPr>
            <a:solidFill>
              <a:srgbClr val="0070C0"/>
            </a:solidFill>
          </c:spPr>
          <c:invertIfNegative val="0"/>
          <c:dLbls>
            <c:numFmt formatCode="#,##0.0" sourceLinked="0"/>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Tabelle1!$A$2:$A$8</c:f>
              <c:strCache>
                <c:ptCount val="7"/>
                <c:pt idx="0">
                  <c:v>Sonderpäd. Förderzentrum</c:v>
                </c:pt>
                <c:pt idx="1">
                  <c:v>Sonstiges</c:v>
                </c:pt>
                <c:pt idx="2">
                  <c:v>Fachoberschule</c:v>
                </c:pt>
                <c:pt idx="3">
                  <c:v>Mittelschule</c:v>
                </c:pt>
                <c:pt idx="4">
                  <c:v>Berufsschule</c:v>
                </c:pt>
                <c:pt idx="5">
                  <c:v>Real-/ Wirtschaftsschule</c:v>
                </c:pt>
                <c:pt idx="6">
                  <c:v>Gymnasium</c:v>
                </c:pt>
              </c:strCache>
            </c:strRef>
          </c:cat>
          <c:val>
            <c:numRef>
              <c:f>Tabelle1!$B$2:$B$8</c:f>
              <c:numCache>
                <c:formatCode>###0.0</c:formatCode>
                <c:ptCount val="7"/>
                <c:pt idx="0">
                  <c:v>0.7</c:v>
                </c:pt>
                <c:pt idx="1">
                  <c:v>3.8</c:v>
                </c:pt>
                <c:pt idx="2">
                  <c:v>5.2</c:v>
                </c:pt>
                <c:pt idx="3">
                  <c:v>10.8</c:v>
                </c:pt>
                <c:pt idx="4">
                  <c:v>14.6</c:v>
                </c:pt>
                <c:pt idx="5">
                  <c:v>27.5</c:v>
                </c:pt>
                <c:pt idx="6">
                  <c:v>37.5</c:v>
                </c:pt>
              </c:numCache>
            </c:numRef>
          </c:val>
        </c:ser>
        <c:dLbls>
          <c:showLegendKey val="0"/>
          <c:showVal val="1"/>
          <c:showCatName val="0"/>
          <c:showSerName val="0"/>
          <c:showPercent val="0"/>
          <c:showBubbleSize val="0"/>
        </c:dLbls>
        <c:gapWidth val="50"/>
        <c:shape val="box"/>
        <c:axId val="320685176"/>
        <c:axId val="320950544"/>
        <c:axId val="0"/>
      </c:bar3DChart>
      <c:catAx>
        <c:axId val="320685176"/>
        <c:scaling>
          <c:orientation val="minMax"/>
        </c:scaling>
        <c:delete val="0"/>
        <c:axPos val="l"/>
        <c:numFmt formatCode="General" sourceLinked="1"/>
        <c:majorTickMark val="out"/>
        <c:minorTickMark val="none"/>
        <c:tickLblPos val="nextTo"/>
        <c:spPr>
          <a:ln>
            <a:solidFill>
              <a:schemeClr val="tx2">
                <a:lumMod val="75000"/>
              </a:schemeClr>
            </a:solidFill>
          </a:ln>
        </c:spPr>
        <c:txPr>
          <a:bodyPr anchor="ctr"/>
          <a:lstStyle/>
          <a:p>
            <a:pPr algn="just">
              <a:defRPr lang="de-DE" sz="1600" b="1" i="0" u="none" strike="noStrike" kern="1200" baseline="0">
                <a:solidFill>
                  <a:srgbClr val="1F497D">
                    <a:lumMod val="75000"/>
                  </a:srgbClr>
                </a:solidFill>
                <a:latin typeface="+mn-lt"/>
                <a:ea typeface="+mn-ea"/>
                <a:cs typeface="+mn-cs"/>
              </a:defRPr>
            </a:pPr>
            <a:endParaRPr lang="de-DE"/>
          </a:p>
        </c:txPr>
        <c:crossAx val="320950544"/>
        <c:crosses val="autoZero"/>
        <c:auto val="1"/>
        <c:lblAlgn val="ctr"/>
        <c:lblOffset val="100"/>
        <c:noMultiLvlLbl val="0"/>
      </c:catAx>
      <c:valAx>
        <c:axId val="320950544"/>
        <c:scaling>
          <c:orientation val="minMax"/>
          <c:min val="0"/>
        </c:scaling>
        <c:delete val="0"/>
        <c:axPos val="b"/>
        <c:majorGridlines>
          <c:spPr>
            <a:ln>
              <a:solidFill>
                <a:schemeClr val="bg1">
                  <a:lumMod val="65000"/>
                </a:schemeClr>
              </a:solidFill>
            </a:ln>
          </c:spPr>
        </c:majorGridlines>
        <c:numFmt formatCode="General" sourceLinked="0"/>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320685176"/>
        <c:crosses val="autoZero"/>
        <c:crossBetween val="between"/>
        <c:majorUnit val="10"/>
      </c:valAx>
    </c:plotArea>
    <c:plotVisOnly val="1"/>
    <c:dispBlanksAs val="gap"/>
    <c:showDLblsOverMax val="0"/>
  </c:chart>
  <c:txPr>
    <a:bodyPr/>
    <a:lstStyle/>
    <a:p>
      <a:pPr>
        <a:defRPr sz="1800"/>
      </a:pPr>
      <a:endParaRPr lang="de-DE"/>
    </a:p>
  </c:txPr>
  <c:externalData r:id="rId1">
    <c:autoUpdate val="0"/>
  </c:externalData>
  <c:userShapes r:id="rId2"/>
</c:chartSpace>
</file>

<file path=ppt/charts/chart6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10"/>
    </c:view3D>
    <c:floor>
      <c:thickness val="0"/>
    </c:floor>
    <c:sideWall>
      <c:thickness val="0"/>
    </c:sideWall>
    <c:backWall>
      <c:thickness val="0"/>
    </c:backWall>
    <c:plotArea>
      <c:layout>
        <c:manualLayout>
          <c:layoutTarget val="inner"/>
          <c:xMode val="edge"/>
          <c:yMode val="edge"/>
          <c:x val="0.15208333333333332"/>
          <c:y val="0.16250000000000001"/>
          <c:w val="0.6875"/>
          <c:h val="0.66874999999999996"/>
        </c:manualLayout>
      </c:layout>
      <c:pie3DChart>
        <c:varyColors val="1"/>
        <c:ser>
          <c:idx val="0"/>
          <c:order val="0"/>
          <c:tx>
            <c:strRef>
              <c:f>Tabelle1!$B$1</c:f>
              <c:strCache>
                <c:ptCount val="1"/>
                <c:pt idx="0">
                  <c:v>Anzahl</c:v>
                </c:pt>
              </c:strCache>
            </c:strRef>
          </c:tx>
          <c:dPt>
            <c:idx val="0"/>
            <c:bubble3D val="0"/>
            <c:spPr>
              <a:solidFill>
                <a:srgbClr val="92D050"/>
              </a:solidFill>
            </c:spPr>
          </c:dPt>
          <c:dPt>
            <c:idx val="1"/>
            <c:bubble3D val="0"/>
            <c:spPr>
              <a:solidFill>
                <a:schemeClr val="accent5">
                  <a:lumMod val="75000"/>
                </a:schemeClr>
              </a:solidFill>
            </c:spPr>
          </c:dPt>
          <c:dLbls>
            <c:dLbl>
              <c:idx val="0"/>
              <c:layout>
                <c:manualLayout>
                  <c:x val="0"/>
                  <c:y val="-3.7500246062992119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numFmt formatCode="0.0%" sourceLinked="0"/>
            <c:spPr>
              <a:noFill/>
              <a:ln>
                <a:noFill/>
              </a:ln>
              <a:effectLst/>
            </c:spPr>
            <c:txPr>
              <a:bodyPr/>
              <a:lstStyle/>
              <a:p>
                <a:pPr>
                  <a:defRPr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15:layout/>
              </c:ext>
            </c:extLst>
          </c:dLbls>
          <c:cat>
            <c:strRef>
              <c:f>Tabelle1!$A$2:$A$3</c:f>
              <c:strCache>
                <c:ptCount val="2"/>
                <c:pt idx="0">
                  <c:v>ja</c:v>
                </c:pt>
                <c:pt idx="1">
                  <c:v>nein</c:v>
                </c:pt>
              </c:strCache>
            </c:strRef>
          </c:cat>
          <c:val>
            <c:numRef>
              <c:f>Tabelle1!$B$2:$B$3</c:f>
              <c:numCache>
                <c:formatCode>General</c:formatCode>
                <c:ptCount val="2"/>
                <c:pt idx="0">
                  <c:v>310</c:v>
                </c:pt>
                <c:pt idx="1">
                  <c:v>922</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mind. 1x wöchentl.</c:v>
                </c:pt>
                <c:pt idx="1">
                  <c:v>seltener</c:v>
                </c:pt>
              </c:strCache>
            </c:strRef>
          </c:cat>
          <c:val>
            <c:numRef>
              <c:f>Tabelle1!$B$2:$B$3</c:f>
              <c:numCache>
                <c:formatCode>General</c:formatCode>
                <c:ptCount val="2"/>
                <c:pt idx="0">
                  <c:v>83</c:v>
                </c:pt>
                <c:pt idx="1">
                  <c:v>17</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mind. 1x wöchentl.</c:v>
                </c:pt>
                <c:pt idx="1">
                  <c:v>seltener</c:v>
                </c:pt>
              </c:strCache>
            </c:strRef>
          </c:cat>
          <c:val>
            <c:numRef>
              <c:f>Tabelle1!$C$2:$C$3</c:f>
              <c:numCache>
                <c:formatCode>General</c:formatCode>
                <c:ptCount val="2"/>
                <c:pt idx="0">
                  <c:v>77.3</c:v>
                </c:pt>
                <c:pt idx="1">
                  <c:v>22.7</c:v>
                </c:pt>
              </c:numCache>
            </c:numRef>
          </c:val>
        </c:ser>
        <c:dLbls>
          <c:showLegendKey val="0"/>
          <c:showVal val="1"/>
          <c:showCatName val="0"/>
          <c:showSerName val="0"/>
          <c:showPercent val="0"/>
          <c:showBubbleSize val="0"/>
        </c:dLbls>
        <c:gapWidth val="100"/>
        <c:shape val="box"/>
        <c:axId val="57145080"/>
        <c:axId val="57145472"/>
        <c:axId val="0"/>
      </c:bar3DChart>
      <c:catAx>
        <c:axId val="57145080"/>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57145472"/>
        <c:crosses val="autoZero"/>
        <c:auto val="1"/>
        <c:lblAlgn val="ctr"/>
        <c:lblOffset val="100"/>
        <c:noMultiLvlLbl val="0"/>
      </c:catAx>
      <c:valAx>
        <c:axId val="57145472"/>
        <c:scaling>
          <c:orientation val="minMax"/>
          <c:max val="100"/>
          <c:min val="0"/>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57145080"/>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ja</c:v>
                </c:pt>
                <c:pt idx="1">
                  <c:v>nein</c:v>
                </c:pt>
              </c:strCache>
            </c:strRef>
          </c:cat>
          <c:val>
            <c:numRef>
              <c:f>Tabelle1!$B$2:$B$3</c:f>
              <c:numCache>
                <c:formatCode>General</c:formatCode>
                <c:ptCount val="2"/>
                <c:pt idx="0">
                  <c:v>25.9</c:v>
                </c:pt>
                <c:pt idx="1">
                  <c:v>74.099999999999994</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ja</c:v>
                </c:pt>
                <c:pt idx="1">
                  <c:v>nein</c:v>
                </c:pt>
              </c:strCache>
            </c:strRef>
          </c:cat>
          <c:val>
            <c:numRef>
              <c:f>Tabelle1!$C$2:$C$3</c:f>
              <c:numCache>
                <c:formatCode>General</c:formatCode>
                <c:ptCount val="2"/>
                <c:pt idx="0">
                  <c:v>24.4</c:v>
                </c:pt>
                <c:pt idx="1">
                  <c:v>75.599999999999994</c:v>
                </c:pt>
              </c:numCache>
            </c:numRef>
          </c:val>
        </c:ser>
        <c:dLbls>
          <c:showLegendKey val="0"/>
          <c:showVal val="1"/>
          <c:showCatName val="0"/>
          <c:showSerName val="0"/>
          <c:showPercent val="0"/>
          <c:showBubbleSize val="0"/>
        </c:dLbls>
        <c:gapWidth val="100"/>
        <c:shape val="box"/>
        <c:axId val="320687920"/>
        <c:axId val="320688312"/>
        <c:axId val="0"/>
      </c:bar3DChart>
      <c:catAx>
        <c:axId val="320687920"/>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20688312"/>
        <c:crosses val="autoZero"/>
        <c:auto val="1"/>
        <c:lblAlgn val="ctr"/>
        <c:lblOffset val="100"/>
        <c:noMultiLvlLbl val="0"/>
      </c:catAx>
      <c:valAx>
        <c:axId val="320688312"/>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20687920"/>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ja</c:v>
                </c:pt>
                <c:pt idx="1">
                  <c:v>nein</c:v>
                </c:pt>
              </c:strCache>
            </c:strRef>
          </c:cat>
          <c:val>
            <c:numRef>
              <c:f>Tabelle1!$B$2:$B$3</c:f>
              <c:numCache>
                <c:formatCode>General</c:formatCode>
                <c:ptCount val="2"/>
                <c:pt idx="0">
                  <c:v>16.2</c:v>
                </c:pt>
                <c:pt idx="1">
                  <c:v>83.8</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ja</c:v>
                </c:pt>
                <c:pt idx="1">
                  <c:v>nein</c:v>
                </c:pt>
              </c:strCache>
            </c:strRef>
          </c:cat>
          <c:val>
            <c:numRef>
              <c:f>Tabelle1!$C$2:$C$3</c:f>
              <c:numCache>
                <c:formatCode>General</c:formatCode>
                <c:ptCount val="2"/>
                <c:pt idx="0">
                  <c:v>31.8</c:v>
                </c:pt>
                <c:pt idx="1">
                  <c:v>68.2</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numFmt formatCode="#,##0.0" sourceLinked="0"/>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ja</c:v>
                </c:pt>
                <c:pt idx="1">
                  <c:v>nein</c:v>
                </c:pt>
              </c:strCache>
            </c:strRef>
          </c:cat>
          <c:val>
            <c:numRef>
              <c:f>Tabelle1!$D$2:$D$3</c:f>
              <c:numCache>
                <c:formatCode>General</c:formatCode>
                <c:ptCount val="2"/>
                <c:pt idx="0">
                  <c:v>27</c:v>
                </c:pt>
                <c:pt idx="1">
                  <c:v>73</c:v>
                </c:pt>
              </c:numCache>
            </c:numRef>
          </c:val>
        </c:ser>
        <c:dLbls>
          <c:showLegendKey val="0"/>
          <c:showVal val="1"/>
          <c:showCatName val="0"/>
          <c:showSerName val="0"/>
          <c:showPercent val="0"/>
          <c:showBubbleSize val="0"/>
        </c:dLbls>
        <c:gapWidth val="100"/>
        <c:shape val="box"/>
        <c:axId val="320689096"/>
        <c:axId val="320689488"/>
        <c:axId val="0"/>
      </c:bar3DChart>
      <c:catAx>
        <c:axId val="320689096"/>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20689488"/>
        <c:crosses val="autoZero"/>
        <c:auto val="1"/>
        <c:lblAlgn val="ctr"/>
        <c:lblOffset val="100"/>
        <c:noMultiLvlLbl val="0"/>
      </c:catAx>
      <c:valAx>
        <c:axId val="320689488"/>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20689096"/>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32961251659868479"/>
          <c:y val="0.13294633485177373"/>
          <c:w val="0.61527736997476468"/>
          <c:h val="0.76881660161491405"/>
        </c:manualLayout>
      </c:layout>
      <c:bar3DChart>
        <c:barDir val="bar"/>
        <c:grouping val="percentStacked"/>
        <c:varyColors val="0"/>
        <c:ser>
          <c:idx val="0"/>
          <c:order val="0"/>
          <c:tx>
            <c:strRef>
              <c:f>Tabelle1!$B$1</c:f>
              <c:strCache>
                <c:ptCount val="1"/>
                <c:pt idx="0">
                  <c:v>ehrenamtl. im Verein/Verband tätig</c:v>
                </c:pt>
              </c:strCache>
            </c:strRef>
          </c:tx>
          <c:spPr>
            <a:solidFill>
              <a:srgbClr val="92D050"/>
            </a:solidFill>
          </c:spPr>
          <c:invertIfNegative val="0"/>
          <c:dLbls>
            <c:numFmt formatCode="#,##0.0" sourceLinked="0"/>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Tabelle1!$A$2:$A$7</c:f>
              <c:strCache>
                <c:ptCount val="6"/>
                <c:pt idx="0">
                  <c:v>Arbeitslosigkeit</c:v>
                </c:pt>
                <c:pt idx="1">
                  <c:v>Berufstätigkeit</c:v>
                </c:pt>
                <c:pt idx="2">
                  <c:v>Schulbesuch</c:v>
                </c:pt>
                <c:pt idx="3">
                  <c:v>Studium</c:v>
                </c:pt>
                <c:pt idx="4">
                  <c:v>Ausbildung/Lehre</c:v>
                </c:pt>
                <c:pt idx="5">
                  <c:v>Freiwilligendienst</c:v>
                </c:pt>
              </c:strCache>
            </c:strRef>
          </c:cat>
          <c:val>
            <c:numRef>
              <c:f>Tabelle1!$B$2:$B$7</c:f>
              <c:numCache>
                <c:formatCode>General</c:formatCode>
                <c:ptCount val="6"/>
                <c:pt idx="0">
                  <c:v>17.600000000000001</c:v>
                </c:pt>
                <c:pt idx="1">
                  <c:v>20</c:v>
                </c:pt>
                <c:pt idx="2">
                  <c:v>24</c:v>
                </c:pt>
                <c:pt idx="3">
                  <c:v>28.6</c:v>
                </c:pt>
                <c:pt idx="4">
                  <c:v>29.4</c:v>
                </c:pt>
                <c:pt idx="5">
                  <c:v>33.299999999999997</c:v>
                </c:pt>
              </c:numCache>
            </c:numRef>
          </c:val>
        </c:ser>
        <c:ser>
          <c:idx val="1"/>
          <c:order val="1"/>
          <c:tx>
            <c:strRef>
              <c:f>Tabelle1!$C$1</c:f>
              <c:strCache>
                <c:ptCount val="1"/>
                <c:pt idx="0">
                  <c:v>nicht ehrenamtl. im Verein/Verband tätig</c:v>
                </c:pt>
              </c:strCache>
            </c:strRef>
          </c:tx>
          <c:spPr>
            <a:solidFill>
              <a:schemeClr val="accent5">
                <a:lumMod val="75000"/>
              </a:schemeClr>
            </a:solidFill>
          </c:spPr>
          <c:invertIfNegative val="0"/>
          <c:dLbls>
            <c:spPr>
              <a:noFill/>
              <a:ln>
                <a:noFill/>
              </a:ln>
              <a:effectLst/>
            </c:spPr>
            <c:txPr>
              <a:bodyPr/>
              <a:lstStyle/>
              <a:p>
                <a:pPr>
                  <a:defRPr b="1">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Tabelle1!$A$2:$A$7</c:f>
              <c:strCache>
                <c:ptCount val="6"/>
                <c:pt idx="0">
                  <c:v>Arbeitslosigkeit</c:v>
                </c:pt>
                <c:pt idx="1">
                  <c:v>Berufstätigkeit</c:v>
                </c:pt>
                <c:pt idx="2">
                  <c:v>Schulbesuch</c:v>
                </c:pt>
                <c:pt idx="3">
                  <c:v>Studium</c:v>
                </c:pt>
                <c:pt idx="4">
                  <c:v>Ausbildung/Lehre</c:v>
                </c:pt>
                <c:pt idx="5">
                  <c:v>Freiwilligendienst</c:v>
                </c:pt>
              </c:strCache>
            </c:strRef>
          </c:cat>
          <c:val>
            <c:numRef>
              <c:f>Tabelle1!$C$2:$C$7</c:f>
              <c:numCache>
                <c:formatCode>###0.0</c:formatCode>
                <c:ptCount val="6"/>
                <c:pt idx="0">
                  <c:v>82.4</c:v>
                </c:pt>
                <c:pt idx="1">
                  <c:v>80</c:v>
                </c:pt>
                <c:pt idx="2">
                  <c:v>76</c:v>
                </c:pt>
                <c:pt idx="3">
                  <c:v>71.400000000000006</c:v>
                </c:pt>
                <c:pt idx="4">
                  <c:v>70.599999999999994</c:v>
                </c:pt>
                <c:pt idx="5">
                  <c:v>66.7</c:v>
                </c:pt>
              </c:numCache>
            </c:numRef>
          </c:val>
        </c:ser>
        <c:dLbls>
          <c:showLegendKey val="0"/>
          <c:showVal val="1"/>
          <c:showCatName val="0"/>
          <c:showSerName val="0"/>
          <c:showPercent val="0"/>
          <c:showBubbleSize val="0"/>
        </c:dLbls>
        <c:gapWidth val="50"/>
        <c:shape val="box"/>
        <c:axId val="320690272"/>
        <c:axId val="320690664"/>
        <c:axId val="0"/>
      </c:bar3DChart>
      <c:catAx>
        <c:axId val="320690272"/>
        <c:scaling>
          <c:orientation val="minMax"/>
        </c:scaling>
        <c:delete val="0"/>
        <c:axPos val="l"/>
        <c:numFmt formatCode="General" sourceLinked="1"/>
        <c:majorTickMark val="out"/>
        <c:minorTickMark val="none"/>
        <c:tickLblPos val="nextTo"/>
        <c:spPr>
          <a:ln>
            <a:solidFill>
              <a:schemeClr val="tx2">
                <a:lumMod val="75000"/>
              </a:schemeClr>
            </a:solidFill>
          </a:ln>
        </c:spPr>
        <c:txPr>
          <a:bodyPr anchor="ctr"/>
          <a:lstStyle/>
          <a:p>
            <a:pPr algn="just">
              <a:defRPr lang="de-DE" sz="1800" b="1" i="0" u="none" strike="noStrike" kern="1200" baseline="0">
                <a:solidFill>
                  <a:srgbClr val="1F497D">
                    <a:lumMod val="75000"/>
                  </a:srgbClr>
                </a:solidFill>
                <a:latin typeface="+mn-lt"/>
                <a:ea typeface="+mn-ea"/>
                <a:cs typeface="+mn-cs"/>
              </a:defRPr>
            </a:pPr>
            <a:endParaRPr lang="de-DE"/>
          </a:p>
        </c:txPr>
        <c:crossAx val="320690664"/>
        <c:crosses val="autoZero"/>
        <c:auto val="1"/>
        <c:lblAlgn val="ctr"/>
        <c:lblOffset val="100"/>
        <c:noMultiLvlLbl val="0"/>
      </c:catAx>
      <c:valAx>
        <c:axId val="320690664"/>
        <c:scaling>
          <c:orientation val="minMax"/>
          <c:max val="1"/>
          <c:min val="0"/>
        </c:scaling>
        <c:delete val="0"/>
        <c:axPos val="b"/>
        <c:majorGridlines>
          <c:spPr>
            <a:ln>
              <a:solidFill>
                <a:schemeClr val="bg1">
                  <a:lumMod val="65000"/>
                </a:schemeClr>
              </a:solidFill>
            </a:ln>
          </c:spPr>
        </c:majorGridlines>
        <c:numFmt formatCode="0%" sourceLinked="0"/>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320690272"/>
        <c:crosses val="autoZero"/>
        <c:crossBetween val="between"/>
        <c:majorUnit val="0.2"/>
      </c:valAx>
    </c:plotArea>
    <c:legend>
      <c:legendPos val="t"/>
      <c:layout>
        <c:manualLayout>
          <c:xMode val="edge"/>
          <c:yMode val="edge"/>
          <c:x val="0.3376817086810302"/>
          <c:y val="1.0948667303774598E-2"/>
          <c:w val="0.59885284153667673"/>
          <c:h val="0.10063948674395887"/>
        </c:manualLayout>
      </c:layout>
      <c:overlay val="0"/>
      <c:txPr>
        <a:bodyPr/>
        <a:lstStyle/>
        <a:p>
          <a:pPr>
            <a:defRPr sz="1600" b="1">
              <a:solidFill>
                <a:schemeClr val="tx2">
                  <a:lumMod val="75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35212768912201242"/>
          <c:y val="0.14552408361102695"/>
          <c:w val="0.59276215172309454"/>
          <c:h val="0.75976495486885776"/>
        </c:manualLayout>
      </c:layout>
      <c:bar3DChart>
        <c:barDir val="bar"/>
        <c:grouping val="percentStacked"/>
        <c:varyColors val="0"/>
        <c:ser>
          <c:idx val="0"/>
          <c:order val="0"/>
          <c:tx>
            <c:strRef>
              <c:f>Tabelle1!$B$1</c:f>
              <c:strCache>
                <c:ptCount val="1"/>
                <c:pt idx="0">
                  <c:v>ehrenamtl. im Verein/Verband tätig</c:v>
                </c:pt>
              </c:strCache>
            </c:strRef>
          </c:tx>
          <c:spPr>
            <a:solidFill>
              <a:srgbClr val="92D050"/>
            </a:solidFill>
          </c:spPr>
          <c:invertIfNegative val="0"/>
          <c:dLbls>
            <c:numFmt formatCode="#,##0.0" sourceLinked="0"/>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Sonderpäd. Förderzentrum</c:v>
                </c:pt>
                <c:pt idx="1">
                  <c:v>Mittelschule</c:v>
                </c:pt>
                <c:pt idx="2">
                  <c:v>Real-/ Wirtschafts-schule</c:v>
                </c:pt>
                <c:pt idx="3">
                  <c:v>Berufsschule</c:v>
                </c:pt>
                <c:pt idx="4">
                  <c:v>Gymnasium</c:v>
                </c:pt>
              </c:strCache>
            </c:strRef>
          </c:cat>
          <c:val>
            <c:numRef>
              <c:f>Tabelle1!$B$2:$B$6</c:f>
              <c:numCache>
                <c:formatCode>###0.0</c:formatCode>
                <c:ptCount val="5"/>
                <c:pt idx="0">
                  <c:v>0</c:v>
                </c:pt>
                <c:pt idx="1">
                  <c:v>19</c:v>
                </c:pt>
                <c:pt idx="2">
                  <c:v>21.5</c:v>
                </c:pt>
                <c:pt idx="3">
                  <c:v>25.7</c:v>
                </c:pt>
                <c:pt idx="4">
                  <c:v>29.8</c:v>
                </c:pt>
              </c:numCache>
            </c:numRef>
          </c:val>
        </c:ser>
        <c:ser>
          <c:idx val="1"/>
          <c:order val="1"/>
          <c:tx>
            <c:strRef>
              <c:f>Tabelle1!$C$1</c:f>
              <c:strCache>
                <c:ptCount val="1"/>
                <c:pt idx="0">
                  <c:v>nicht ehrenamtl. im Verein/Verband tätig</c:v>
                </c:pt>
              </c:strCache>
            </c:strRef>
          </c:tx>
          <c:spPr>
            <a:solidFill>
              <a:schemeClr val="accent5">
                <a:lumMod val="75000"/>
              </a:schemeClr>
            </a:solidFill>
          </c:spPr>
          <c:invertIfNegative val="0"/>
          <c:dLbls>
            <c:numFmt formatCode="#,##0.0" sourceLinked="0"/>
            <c:spPr>
              <a:noFill/>
              <a:ln>
                <a:noFill/>
              </a:ln>
              <a:effectLst/>
            </c:spPr>
            <c:txPr>
              <a:bodyPr/>
              <a:lstStyle/>
              <a:p>
                <a:pPr>
                  <a:defRPr b="1">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Sonderpäd. Förderzentrum</c:v>
                </c:pt>
                <c:pt idx="1">
                  <c:v>Mittelschule</c:v>
                </c:pt>
                <c:pt idx="2">
                  <c:v>Real-/ Wirtschafts-schule</c:v>
                </c:pt>
                <c:pt idx="3">
                  <c:v>Berufsschule</c:v>
                </c:pt>
                <c:pt idx="4">
                  <c:v>Gymnasium</c:v>
                </c:pt>
              </c:strCache>
            </c:strRef>
          </c:cat>
          <c:val>
            <c:numRef>
              <c:f>Tabelle1!$C$2:$C$6</c:f>
              <c:numCache>
                <c:formatCode>General</c:formatCode>
                <c:ptCount val="5"/>
                <c:pt idx="0">
                  <c:v>100</c:v>
                </c:pt>
                <c:pt idx="1">
                  <c:v>80.8</c:v>
                </c:pt>
                <c:pt idx="2">
                  <c:v>78.5</c:v>
                </c:pt>
                <c:pt idx="3">
                  <c:v>74.3</c:v>
                </c:pt>
                <c:pt idx="4">
                  <c:v>70.2</c:v>
                </c:pt>
              </c:numCache>
            </c:numRef>
          </c:val>
        </c:ser>
        <c:dLbls>
          <c:showLegendKey val="0"/>
          <c:showVal val="1"/>
          <c:showCatName val="0"/>
          <c:showSerName val="0"/>
          <c:showPercent val="0"/>
          <c:showBubbleSize val="0"/>
        </c:dLbls>
        <c:gapWidth val="50"/>
        <c:shape val="box"/>
        <c:axId val="320691448"/>
        <c:axId val="320712264"/>
        <c:axId val="0"/>
      </c:bar3DChart>
      <c:catAx>
        <c:axId val="320691448"/>
        <c:scaling>
          <c:orientation val="minMax"/>
        </c:scaling>
        <c:delete val="0"/>
        <c:axPos val="l"/>
        <c:numFmt formatCode="General" sourceLinked="1"/>
        <c:majorTickMark val="out"/>
        <c:minorTickMark val="none"/>
        <c:tickLblPos val="nextTo"/>
        <c:spPr>
          <a:ln>
            <a:solidFill>
              <a:schemeClr val="tx2">
                <a:lumMod val="75000"/>
              </a:schemeClr>
            </a:solidFill>
          </a:ln>
        </c:spPr>
        <c:txPr>
          <a:bodyPr anchor="ctr"/>
          <a:lstStyle/>
          <a:p>
            <a:pPr algn="just">
              <a:defRPr lang="de-DE" sz="1800" b="1" i="0" u="none" strike="noStrike" kern="1200" baseline="0">
                <a:solidFill>
                  <a:srgbClr val="1F497D">
                    <a:lumMod val="75000"/>
                  </a:srgbClr>
                </a:solidFill>
                <a:latin typeface="+mn-lt"/>
                <a:ea typeface="+mn-ea"/>
                <a:cs typeface="+mn-cs"/>
              </a:defRPr>
            </a:pPr>
            <a:endParaRPr lang="de-DE"/>
          </a:p>
        </c:txPr>
        <c:crossAx val="320712264"/>
        <c:crosses val="autoZero"/>
        <c:auto val="1"/>
        <c:lblAlgn val="ctr"/>
        <c:lblOffset val="100"/>
        <c:noMultiLvlLbl val="0"/>
      </c:catAx>
      <c:valAx>
        <c:axId val="320712264"/>
        <c:scaling>
          <c:orientation val="minMax"/>
          <c:max val="1"/>
          <c:min val="0"/>
        </c:scaling>
        <c:delete val="0"/>
        <c:axPos val="b"/>
        <c:majorGridlines>
          <c:spPr>
            <a:ln>
              <a:solidFill>
                <a:schemeClr val="bg1">
                  <a:lumMod val="65000"/>
                </a:schemeClr>
              </a:solidFill>
            </a:ln>
          </c:spPr>
        </c:majorGridlines>
        <c:numFmt formatCode="0%" sourceLinked="0"/>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320691448"/>
        <c:crosses val="autoZero"/>
        <c:crossBetween val="between"/>
        <c:majorUnit val="0.2"/>
      </c:valAx>
    </c:plotArea>
    <c:legend>
      <c:legendPos val="t"/>
      <c:layout>
        <c:manualLayout>
          <c:xMode val="edge"/>
          <c:yMode val="edge"/>
          <c:x val="0.35996266372294339"/>
          <c:y val="1.0948582611150743E-2"/>
          <c:w val="0.57655753970599"/>
          <c:h val="0.11582481283923673"/>
        </c:manualLayout>
      </c:layout>
      <c:overlay val="0"/>
      <c:txPr>
        <a:bodyPr/>
        <a:lstStyle/>
        <a:p>
          <a:pPr>
            <a:defRPr sz="1600" b="1">
              <a:solidFill>
                <a:schemeClr val="tx2">
                  <a:lumMod val="75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bar3DChart>
        <c:barDir val="col"/>
        <c:grouping val="clustered"/>
        <c:varyColors val="0"/>
        <c:ser>
          <c:idx val="0"/>
          <c:order val="0"/>
          <c:tx>
            <c:strRef>
              <c:f>Tabelle1!$B$1</c:f>
              <c:strCache>
                <c:ptCount val="1"/>
                <c:pt idx="0">
                  <c:v>Spalte2</c:v>
                </c:pt>
              </c:strCache>
            </c:strRef>
          </c:tx>
          <c:spPr>
            <a:solidFill>
              <a:srgbClr val="92D050"/>
            </a:solidFill>
          </c:spPr>
          <c:invertIfNegative val="0"/>
          <c:dLbls>
            <c:dLbl>
              <c:idx val="3"/>
              <c:layout>
                <c:manualLayout>
                  <c:x val="5.2954584949071954E-3"/>
                  <c:y val="-7.434888187026838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1 Verein</c:v>
                </c:pt>
                <c:pt idx="1">
                  <c:v>2 Vereine/ Verbände</c:v>
                </c:pt>
                <c:pt idx="2">
                  <c:v>3 Vereine/ Verbände</c:v>
                </c:pt>
                <c:pt idx="3">
                  <c:v>4 Vereine/ Verbände</c:v>
                </c:pt>
              </c:strCache>
            </c:strRef>
          </c:cat>
          <c:val>
            <c:numRef>
              <c:f>Tabelle1!$B$2:$B$5</c:f>
              <c:numCache>
                <c:formatCode>General</c:formatCode>
                <c:ptCount val="4"/>
                <c:pt idx="0">
                  <c:v>72.7</c:v>
                </c:pt>
                <c:pt idx="1">
                  <c:v>20.3</c:v>
                </c:pt>
                <c:pt idx="2">
                  <c:v>4.3</c:v>
                </c:pt>
                <c:pt idx="3">
                  <c:v>1</c:v>
                </c:pt>
              </c:numCache>
            </c:numRef>
          </c:val>
        </c:ser>
        <c:dLbls>
          <c:showLegendKey val="0"/>
          <c:showVal val="1"/>
          <c:showCatName val="0"/>
          <c:showSerName val="0"/>
          <c:showPercent val="0"/>
          <c:showBubbleSize val="0"/>
        </c:dLbls>
        <c:gapWidth val="50"/>
        <c:shape val="box"/>
        <c:axId val="320714224"/>
        <c:axId val="320715008"/>
        <c:axId val="0"/>
      </c:bar3DChart>
      <c:catAx>
        <c:axId val="320714224"/>
        <c:scaling>
          <c:orientation val="minMax"/>
        </c:scaling>
        <c:delete val="0"/>
        <c:axPos val="b"/>
        <c:numFmt formatCode="General" sourceLinked="1"/>
        <c:majorTickMark val="out"/>
        <c:minorTickMark val="none"/>
        <c:tickLblPos val="nextTo"/>
        <c:spPr>
          <a:ln>
            <a:solidFill>
              <a:schemeClr val="tx2">
                <a:lumMod val="75000"/>
              </a:schemeClr>
            </a:solidFill>
          </a:ln>
        </c:spPr>
        <c:crossAx val="320715008"/>
        <c:crosses val="autoZero"/>
        <c:auto val="1"/>
        <c:lblAlgn val="ctr"/>
        <c:lblOffset val="100"/>
        <c:noMultiLvlLbl val="0"/>
      </c:catAx>
      <c:valAx>
        <c:axId val="320715008"/>
        <c:scaling>
          <c:orientation val="minMax"/>
          <c:min val="0"/>
        </c:scaling>
        <c:delete val="0"/>
        <c:axPos val="l"/>
        <c:majorGridlines>
          <c:spPr>
            <a:ln>
              <a:solidFill>
                <a:schemeClr val="bg1">
                  <a:lumMod val="65000"/>
                </a:schemeClr>
              </a:solidFill>
            </a:ln>
          </c:spPr>
        </c:majorGridlines>
        <c:numFmt formatCode="General" sourceLinked="1"/>
        <c:majorTickMark val="out"/>
        <c:minorTickMark val="none"/>
        <c:tickLblPos val="nextTo"/>
        <c:spPr>
          <a:ln>
            <a:solidFill>
              <a:schemeClr val="tx2">
                <a:lumMod val="75000"/>
              </a:schemeClr>
            </a:solidFill>
          </a:ln>
        </c:spPr>
        <c:crossAx val="320714224"/>
        <c:crosses val="autoZero"/>
        <c:crossBetween val="between"/>
        <c:majorUnit val="20"/>
      </c:valAx>
    </c:plotArea>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7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3"/>
              <c:layout>
                <c:manualLayout>
                  <c:x val="8.6231246842594002E-3"/>
                  <c:y val="-1.1140102080161028E-2"/>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1 Verein</c:v>
                </c:pt>
                <c:pt idx="1">
                  <c:v>2 Vereine/ Verbände</c:v>
                </c:pt>
                <c:pt idx="2">
                  <c:v>3 Vereine/ Verbände</c:v>
                </c:pt>
                <c:pt idx="3">
                  <c:v>4 Vereine/ Verbände</c:v>
                </c:pt>
              </c:strCache>
            </c:strRef>
          </c:cat>
          <c:val>
            <c:numRef>
              <c:f>Tabelle1!$B$2:$B$5</c:f>
              <c:numCache>
                <c:formatCode>General</c:formatCode>
                <c:ptCount val="4"/>
                <c:pt idx="0">
                  <c:v>70.599999999999994</c:v>
                </c:pt>
                <c:pt idx="1">
                  <c:v>21.3</c:v>
                </c:pt>
                <c:pt idx="2">
                  <c:v>5</c:v>
                </c:pt>
                <c:pt idx="3">
                  <c:v>1.3</c:v>
                </c:pt>
              </c:numCache>
            </c:numRef>
          </c:val>
        </c:ser>
        <c:ser>
          <c:idx val="1"/>
          <c:order val="1"/>
          <c:tx>
            <c:strRef>
              <c:f>Tabelle1!$C$1</c:f>
              <c:strCache>
                <c:ptCount val="1"/>
                <c:pt idx="0">
                  <c:v>weiblich</c:v>
                </c:pt>
              </c:strCache>
            </c:strRef>
          </c:tx>
          <c:spPr>
            <a:solidFill>
              <a:srgbClr val="FF99CC"/>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Tabelle1!$A$2:$A$5</c:f>
              <c:strCache>
                <c:ptCount val="4"/>
                <c:pt idx="0">
                  <c:v>1 Verein</c:v>
                </c:pt>
                <c:pt idx="1">
                  <c:v>2 Vereine/ Verbände</c:v>
                </c:pt>
                <c:pt idx="2">
                  <c:v>3 Vereine/ Verbände</c:v>
                </c:pt>
                <c:pt idx="3">
                  <c:v>4 Vereine/ Verbände</c:v>
                </c:pt>
              </c:strCache>
            </c:strRef>
          </c:cat>
          <c:val>
            <c:numRef>
              <c:f>Tabelle1!$C$2:$C$5</c:f>
              <c:numCache>
                <c:formatCode>General</c:formatCode>
                <c:ptCount val="4"/>
                <c:pt idx="0">
                  <c:v>74.8</c:v>
                </c:pt>
                <c:pt idx="1">
                  <c:v>19.2</c:v>
                </c:pt>
                <c:pt idx="2">
                  <c:v>4</c:v>
                </c:pt>
                <c:pt idx="3">
                  <c:v>0.7</c:v>
                </c:pt>
              </c:numCache>
            </c:numRef>
          </c:val>
        </c:ser>
        <c:dLbls>
          <c:showLegendKey val="0"/>
          <c:showVal val="1"/>
          <c:showCatName val="0"/>
          <c:showSerName val="0"/>
          <c:showPercent val="0"/>
          <c:showBubbleSize val="0"/>
        </c:dLbls>
        <c:gapWidth val="50"/>
        <c:shape val="box"/>
        <c:axId val="320716968"/>
        <c:axId val="320717752"/>
        <c:axId val="0"/>
      </c:bar3DChart>
      <c:catAx>
        <c:axId val="320716968"/>
        <c:scaling>
          <c:orientation val="minMax"/>
        </c:scaling>
        <c:delete val="0"/>
        <c:axPos val="b"/>
        <c:numFmt formatCode="General" sourceLinked="1"/>
        <c:majorTickMark val="out"/>
        <c:minorTickMark val="none"/>
        <c:tickLblPos val="nextTo"/>
        <c:spPr>
          <a:ln>
            <a:solidFill>
              <a:schemeClr val="tx2">
                <a:lumMod val="75000"/>
              </a:schemeClr>
            </a:solidFill>
          </a:ln>
        </c:spPr>
        <c:crossAx val="320717752"/>
        <c:crosses val="autoZero"/>
        <c:auto val="1"/>
        <c:lblAlgn val="ctr"/>
        <c:lblOffset val="100"/>
        <c:noMultiLvlLbl val="0"/>
      </c:catAx>
      <c:valAx>
        <c:axId val="320717752"/>
        <c:scaling>
          <c:orientation val="minMax"/>
          <c:min val="0"/>
        </c:scaling>
        <c:delete val="0"/>
        <c:axPos val="l"/>
        <c:majorGridlines>
          <c:spPr>
            <a:ln>
              <a:solidFill>
                <a:schemeClr val="bg1">
                  <a:lumMod val="65000"/>
                </a:schemeClr>
              </a:solidFill>
            </a:ln>
          </c:spPr>
        </c:majorGridlines>
        <c:numFmt formatCode="General" sourceLinked="1"/>
        <c:majorTickMark val="out"/>
        <c:minorTickMark val="none"/>
        <c:tickLblPos val="nextTo"/>
        <c:spPr>
          <a:ln>
            <a:solidFill>
              <a:schemeClr val="tx2">
                <a:lumMod val="75000"/>
              </a:schemeClr>
            </a:solidFill>
          </a:ln>
        </c:spPr>
        <c:crossAx val="320716968"/>
        <c:crosses val="autoZero"/>
        <c:crossBetween val="between"/>
        <c:majorUnit val="20"/>
      </c:valAx>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7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15"/>
      <c:depthPercent val="60"/>
      <c:rAngAx val="1"/>
    </c:view3D>
    <c:floor>
      <c:thickness val="0"/>
    </c:floor>
    <c:sideWall>
      <c:thickness val="0"/>
    </c:sideWall>
    <c:backWall>
      <c:thickness val="0"/>
    </c:backWall>
    <c:plotArea>
      <c:layout/>
      <c:bar3DChart>
        <c:barDir val="bar"/>
        <c:grouping val="clustered"/>
        <c:varyColors val="0"/>
        <c:ser>
          <c:idx val="0"/>
          <c:order val="0"/>
          <c:tx>
            <c:strRef>
              <c:f>Tabelle1!$B$1</c:f>
              <c:strCache>
                <c:ptCount val="1"/>
                <c:pt idx="0">
                  <c:v>Spalte1</c:v>
                </c:pt>
              </c:strCache>
            </c:strRef>
          </c:tx>
          <c:spPr>
            <a:solidFill>
              <a:srgbClr val="92D050"/>
            </a:solidFill>
          </c:spPr>
          <c:invertIfNegative val="0"/>
          <c:dLbls>
            <c:numFmt formatCode="#,##0.0" sourceLinked="0"/>
            <c:spPr>
              <a:noFill/>
              <a:ln>
                <a:noFill/>
              </a:ln>
              <a:effectLst/>
            </c:spPr>
            <c:txPr>
              <a:bodyPr/>
              <a:lstStyle/>
              <a:p>
                <a:pPr>
                  <a:defRPr sz="16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Tabelle1!$A$2:$A$14</c:f>
              <c:strCache>
                <c:ptCount val="13"/>
                <c:pt idx="0">
                  <c:v>Sportverein</c:v>
                </c:pt>
                <c:pt idx="1">
                  <c:v>KLJB/ KjG/ Ministranten...</c:v>
                </c:pt>
                <c:pt idx="2">
                  <c:v>Sonstige</c:v>
                </c:pt>
                <c:pt idx="3">
                  <c:v>Musikverein</c:v>
                </c:pt>
                <c:pt idx="4">
                  <c:v>Tutor/in oder Streitschlichter/in in der Schule</c:v>
                </c:pt>
                <c:pt idx="5">
                  <c:v>Feuerwehr</c:v>
                </c:pt>
                <c:pt idx="6">
                  <c:v>Karnevalsverein/ Garde</c:v>
                </c:pt>
                <c:pt idx="7">
                  <c:v>Hilfsorganisation (THW, BRK, Malteser, DLRG...)</c:v>
                </c:pt>
                <c:pt idx="8">
                  <c:v>Schützenverein</c:v>
                </c:pt>
                <c:pt idx="9">
                  <c:v>Pfadfinder</c:v>
                </c:pt>
                <c:pt idx="10">
                  <c:v>Umwelt-/ Naturschutz-/ Tierschutzverein</c:v>
                </c:pt>
                <c:pt idx="11">
                  <c:v>Trachtengruppe</c:v>
                </c:pt>
                <c:pt idx="12">
                  <c:v>politische Gruppe</c:v>
                </c:pt>
              </c:strCache>
            </c:strRef>
          </c:cat>
          <c:val>
            <c:numRef>
              <c:f>Tabelle1!$B$2:$B$14</c:f>
              <c:numCache>
                <c:formatCode>General</c:formatCode>
                <c:ptCount val="13"/>
                <c:pt idx="0">
                  <c:v>28.7</c:v>
                </c:pt>
                <c:pt idx="1">
                  <c:v>26</c:v>
                </c:pt>
                <c:pt idx="2">
                  <c:v>18.3</c:v>
                </c:pt>
                <c:pt idx="3">
                  <c:v>16.5</c:v>
                </c:pt>
                <c:pt idx="4">
                  <c:v>14.5</c:v>
                </c:pt>
                <c:pt idx="5">
                  <c:v>9.1</c:v>
                </c:pt>
                <c:pt idx="6">
                  <c:v>5.6</c:v>
                </c:pt>
                <c:pt idx="7">
                  <c:v>5.6</c:v>
                </c:pt>
                <c:pt idx="8">
                  <c:v>2.7</c:v>
                </c:pt>
                <c:pt idx="9">
                  <c:v>1.7</c:v>
                </c:pt>
                <c:pt idx="10">
                  <c:v>0.8</c:v>
                </c:pt>
                <c:pt idx="11">
                  <c:v>0.5</c:v>
                </c:pt>
                <c:pt idx="12">
                  <c:v>0.3</c:v>
                </c:pt>
              </c:numCache>
            </c:numRef>
          </c:val>
        </c:ser>
        <c:dLbls>
          <c:showLegendKey val="0"/>
          <c:showVal val="0"/>
          <c:showCatName val="0"/>
          <c:showSerName val="0"/>
          <c:showPercent val="0"/>
          <c:showBubbleSize val="0"/>
        </c:dLbls>
        <c:gapWidth val="50"/>
        <c:shape val="box"/>
        <c:axId val="320952504"/>
        <c:axId val="320951720"/>
        <c:axId val="0"/>
      </c:bar3DChart>
      <c:catAx>
        <c:axId val="320952504"/>
        <c:scaling>
          <c:orientation val="maxMin"/>
        </c:scaling>
        <c:delete val="0"/>
        <c:axPos val="l"/>
        <c:numFmt formatCode="General" sourceLinked="0"/>
        <c:majorTickMark val="out"/>
        <c:minorTickMark val="none"/>
        <c:tickLblPos val="nextTo"/>
        <c:spPr>
          <a:ln>
            <a:solidFill>
              <a:schemeClr val="tx2">
                <a:lumMod val="75000"/>
              </a:schemeClr>
            </a:solidFill>
          </a:ln>
        </c:spPr>
        <c:txPr>
          <a:bodyPr/>
          <a:lstStyle/>
          <a:p>
            <a:pPr>
              <a:defRPr sz="1800" b="1">
                <a:solidFill>
                  <a:schemeClr val="tx2">
                    <a:lumMod val="75000"/>
                  </a:schemeClr>
                </a:solidFill>
              </a:defRPr>
            </a:pPr>
            <a:endParaRPr lang="de-DE"/>
          </a:p>
        </c:txPr>
        <c:crossAx val="320951720"/>
        <c:crosses val="autoZero"/>
        <c:auto val="1"/>
        <c:lblAlgn val="ctr"/>
        <c:lblOffset val="100"/>
        <c:noMultiLvlLbl val="0"/>
      </c:catAx>
      <c:valAx>
        <c:axId val="320951720"/>
        <c:scaling>
          <c:orientation val="minMax"/>
          <c:max val="40"/>
        </c:scaling>
        <c:delete val="0"/>
        <c:axPos val="t"/>
        <c:majorGridlines>
          <c:spPr>
            <a:ln>
              <a:solidFill>
                <a:schemeClr val="bg1">
                  <a:lumMod val="65000"/>
                </a:schemeClr>
              </a:solidFill>
            </a:ln>
          </c:spPr>
        </c:majorGridlines>
        <c:numFmt formatCode="General" sourceLinked="1"/>
        <c:majorTickMark val="out"/>
        <c:minorTickMark val="none"/>
        <c:tickLblPos val="nextTo"/>
        <c:txPr>
          <a:bodyPr/>
          <a:lstStyle/>
          <a:p>
            <a:pPr>
              <a:defRPr b="1">
                <a:solidFill>
                  <a:schemeClr val="tx2">
                    <a:lumMod val="75000"/>
                  </a:schemeClr>
                </a:solidFill>
              </a:defRPr>
            </a:pPr>
            <a:endParaRPr lang="de-DE"/>
          </a:p>
        </c:txPr>
        <c:crossAx val="320952504"/>
        <c:crosses val="autoZero"/>
        <c:crossBetween val="between"/>
        <c:majorUnit val="10"/>
      </c:valAx>
    </c:plotArea>
    <c:plotVisOnly val="1"/>
    <c:dispBlanksAs val="gap"/>
    <c:showDLblsOverMax val="0"/>
  </c:chart>
  <c:txPr>
    <a:bodyPr/>
    <a:lstStyle/>
    <a:p>
      <a:pPr>
        <a:defRPr sz="1800"/>
      </a:pPr>
      <a:endParaRPr lang="de-DE"/>
    </a:p>
  </c:txPr>
  <c:externalData r:id="rId1">
    <c:autoUpdate val="0"/>
  </c:externalData>
  <c:userShapes r:id="rId2"/>
</c:chartSpace>
</file>

<file path=ppt/charts/chart7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80"/>
      <c:depthPercent val="100"/>
      <c:rAngAx val="0"/>
      <c:perspective val="10"/>
    </c:view3D>
    <c:floor>
      <c:thickness val="0"/>
    </c:floor>
    <c:sideWall>
      <c:thickness val="0"/>
    </c:sideWall>
    <c:backWall>
      <c:thickness val="0"/>
    </c:backWall>
    <c:plotArea>
      <c:layout>
        <c:manualLayout>
          <c:layoutTarget val="inner"/>
          <c:xMode val="edge"/>
          <c:yMode val="edge"/>
          <c:x val="5.6250000000000001E-2"/>
          <c:y val="6.8750000000000006E-2"/>
          <c:w val="0.875"/>
          <c:h val="0.85312500000000002"/>
        </c:manualLayout>
      </c:layout>
      <c:pie3DChart>
        <c:varyColors val="1"/>
        <c:ser>
          <c:idx val="0"/>
          <c:order val="0"/>
          <c:tx>
            <c:strRef>
              <c:f>Tabelle1!$B$1</c:f>
              <c:strCache>
                <c:ptCount val="1"/>
                <c:pt idx="0">
                  <c:v>Anzahl</c:v>
                </c:pt>
              </c:strCache>
            </c:strRef>
          </c:tx>
          <c:dPt>
            <c:idx val="0"/>
            <c:bubble3D val="0"/>
            <c:explosion val="11"/>
            <c:spPr>
              <a:solidFill>
                <a:srgbClr val="92D050"/>
              </a:solidFill>
            </c:spPr>
          </c:dPt>
          <c:dPt>
            <c:idx val="1"/>
            <c:bubble3D val="0"/>
            <c:spPr>
              <a:solidFill>
                <a:schemeClr val="accent5">
                  <a:lumMod val="75000"/>
                </a:schemeClr>
              </a:solidFill>
            </c:spPr>
          </c:dPt>
          <c:dLbls>
            <c:dLbl>
              <c:idx val="0"/>
              <c:layout>
                <c:manualLayout>
                  <c:x val="0"/>
                  <c:y val="7.5586839557509555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1"/>
              <c:layout>
                <c:manualLayout>
                  <c:x val="1.1124050240415252E-2"/>
                  <c:y val="-7.5586839557509486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numFmt formatCode="0.0%" sourceLinked="0"/>
            <c:spPr>
              <a:noFill/>
              <a:ln>
                <a:noFill/>
              </a:ln>
              <a:effectLst/>
            </c:spPr>
            <c:txPr>
              <a:bodyPr/>
              <a:lstStyle/>
              <a:p>
                <a:pPr>
                  <a:defRPr sz="1100"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1"/>
            <c:extLst>
              <c:ext xmlns:c15="http://schemas.microsoft.com/office/drawing/2012/chart" uri="{CE6537A1-D6FC-4f65-9D91-7224C49458BB}"/>
            </c:extLst>
          </c:dLbls>
          <c:cat>
            <c:strRef>
              <c:f>Tabelle1!$A$2:$A$3</c:f>
              <c:strCache>
                <c:ptCount val="2"/>
                <c:pt idx="0">
                  <c:v>ja</c:v>
                </c:pt>
                <c:pt idx="1">
                  <c:v>nein</c:v>
                </c:pt>
              </c:strCache>
            </c:strRef>
          </c:cat>
          <c:val>
            <c:numRef>
              <c:f>Tabelle1!$B$2:$B$3</c:f>
              <c:numCache>
                <c:formatCode>General</c:formatCode>
                <c:ptCount val="2"/>
                <c:pt idx="0">
                  <c:v>310</c:v>
                </c:pt>
                <c:pt idx="1">
                  <c:v>922</c:v>
                </c:pt>
              </c:numCache>
            </c:numRef>
          </c:val>
        </c:ser>
        <c:dLbls>
          <c:showLegendKey val="0"/>
          <c:showVal val="1"/>
          <c:showCatName val="0"/>
          <c:showSerName val="0"/>
          <c:showPercent val="0"/>
          <c:showBubbleSize val="0"/>
          <c:showLeaderLines val="1"/>
        </c:dLbls>
      </c:pie3DChart>
    </c:plotArea>
    <c:plotVisOnly val="1"/>
    <c:dispBlanksAs val="gap"/>
    <c:showDLblsOverMax val="0"/>
  </c:chart>
  <c:txPr>
    <a:bodyPr/>
    <a:lstStyle/>
    <a:p>
      <a:pPr>
        <a:defRPr sz="1800"/>
      </a:pPr>
      <a:endParaRPr lang="de-DE"/>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15"/>
      <c:depthPercent val="60"/>
      <c:rAngAx val="1"/>
    </c:view3D>
    <c:floor>
      <c:thickness val="0"/>
    </c:floor>
    <c:sideWall>
      <c:thickness val="0"/>
    </c:sideWall>
    <c:backWall>
      <c:thickness val="0"/>
    </c:backWall>
    <c:plotArea>
      <c:layout/>
      <c:bar3DChart>
        <c:barDir val="bar"/>
        <c:grouping val="clustered"/>
        <c:varyColors val="0"/>
        <c:ser>
          <c:idx val="0"/>
          <c:order val="0"/>
          <c:tx>
            <c:strRef>
              <c:f>Tabelle1!$B$1</c:f>
              <c:strCache>
                <c:ptCount val="1"/>
                <c:pt idx="0">
                  <c:v>Spalte1</c:v>
                </c:pt>
              </c:strCache>
            </c:strRef>
          </c:tx>
          <c:spPr>
            <a:solidFill>
              <a:srgbClr val="92D050"/>
            </a:solidFill>
          </c:spPr>
          <c:invertIfNegative val="0"/>
          <c:dLbls>
            <c:numFmt formatCode="#,##0.0" sourceLinked="0"/>
            <c:spPr>
              <a:noFill/>
              <a:ln>
                <a:noFill/>
              </a:ln>
              <a:effectLst/>
            </c:spPr>
            <c:txPr>
              <a:bodyPr/>
              <a:lstStyle/>
              <a:p>
                <a:pPr>
                  <a:defRPr sz="16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Tabelle1!$A$2:$A$14</c:f>
              <c:strCache>
                <c:ptCount val="13"/>
                <c:pt idx="0">
                  <c:v>Pfadfinder</c:v>
                </c:pt>
                <c:pt idx="1">
                  <c:v>Sportverein</c:v>
                </c:pt>
                <c:pt idx="2">
                  <c:v>Sonstige</c:v>
                </c:pt>
                <c:pt idx="3">
                  <c:v>Tutor/in oder Streitschlichter/in in der Schule</c:v>
                </c:pt>
                <c:pt idx="4">
                  <c:v>KLJB/ KjG/ Ministranten...</c:v>
                </c:pt>
                <c:pt idx="5">
                  <c:v>Schützenverein</c:v>
                </c:pt>
                <c:pt idx="6">
                  <c:v>Feuerwehr</c:v>
                </c:pt>
                <c:pt idx="7">
                  <c:v>Hilfsorganisation (THW, BRK, Malteser, DLRG...)</c:v>
                </c:pt>
                <c:pt idx="8">
                  <c:v>Musikverein</c:v>
                </c:pt>
                <c:pt idx="9">
                  <c:v>Karnevalsverein/ Garde</c:v>
                </c:pt>
                <c:pt idx="10">
                  <c:v>Umwelt-/ Naturschutz-/ Tierschutzverein</c:v>
                </c:pt>
                <c:pt idx="11">
                  <c:v>Trachtengruppe</c:v>
                </c:pt>
                <c:pt idx="12">
                  <c:v>politische Gruppe</c:v>
                </c:pt>
              </c:strCache>
            </c:strRef>
          </c:cat>
          <c:val>
            <c:numRef>
              <c:f>Tabelle1!$B$2:$B$14</c:f>
              <c:numCache>
                <c:formatCode>General</c:formatCode>
                <c:ptCount val="13"/>
                <c:pt idx="0">
                  <c:v>36</c:v>
                </c:pt>
                <c:pt idx="1">
                  <c:v>33.4</c:v>
                </c:pt>
                <c:pt idx="2">
                  <c:v>31.1</c:v>
                </c:pt>
                <c:pt idx="3">
                  <c:v>22.7</c:v>
                </c:pt>
                <c:pt idx="4">
                  <c:v>18.2</c:v>
                </c:pt>
                <c:pt idx="5">
                  <c:v>14</c:v>
                </c:pt>
                <c:pt idx="6">
                  <c:v>10.9</c:v>
                </c:pt>
                <c:pt idx="7">
                  <c:v>6.4</c:v>
                </c:pt>
                <c:pt idx="8">
                  <c:v>0</c:v>
                </c:pt>
                <c:pt idx="9">
                  <c:v>0</c:v>
                </c:pt>
                <c:pt idx="10">
                  <c:v>0</c:v>
                </c:pt>
                <c:pt idx="11">
                  <c:v>0</c:v>
                </c:pt>
                <c:pt idx="12">
                  <c:v>0</c:v>
                </c:pt>
              </c:numCache>
            </c:numRef>
          </c:val>
        </c:ser>
        <c:dLbls>
          <c:showLegendKey val="0"/>
          <c:showVal val="0"/>
          <c:showCatName val="0"/>
          <c:showSerName val="0"/>
          <c:showPercent val="0"/>
          <c:showBubbleSize val="0"/>
        </c:dLbls>
        <c:gapWidth val="50"/>
        <c:shape val="box"/>
        <c:axId val="321667296"/>
        <c:axId val="321668472"/>
        <c:axId val="0"/>
      </c:bar3DChart>
      <c:catAx>
        <c:axId val="321667296"/>
        <c:scaling>
          <c:orientation val="maxMin"/>
        </c:scaling>
        <c:delete val="0"/>
        <c:axPos val="l"/>
        <c:numFmt formatCode="General" sourceLinked="0"/>
        <c:majorTickMark val="out"/>
        <c:minorTickMark val="none"/>
        <c:tickLblPos val="nextTo"/>
        <c:spPr>
          <a:ln>
            <a:solidFill>
              <a:schemeClr val="tx2">
                <a:lumMod val="75000"/>
              </a:schemeClr>
            </a:solidFill>
          </a:ln>
        </c:spPr>
        <c:txPr>
          <a:bodyPr/>
          <a:lstStyle/>
          <a:p>
            <a:pPr>
              <a:defRPr sz="1800" b="1">
                <a:solidFill>
                  <a:schemeClr val="tx2">
                    <a:lumMod val="75000"/>
                  </a:schemeClr>
                </a:solidFill>
              </a:defRPr>
            </a:pPr>
            <a:endParaRPr lang="de-DE"/>
          </a:p>
        </c:txPr>
        <c:crossAx val="321668472"/>
        <c:crosses val="autoZero"/>
        <c:auto val="1"/>
        <c:lblAlgn val="ctr"/>
        <c:lblOffset val="100"/>
        <c:noMultiLvlLbl val="0"/>
      </c:catAx>
      <c:valAx>
        <c:axId val="321668472"/>
        <c:scaling>
          <c:orientation val="minMax"/>
          <c:max val="100"/>
        </c:scaling>
        <c:delete val="0"/>
        <c:axPos val="t"/>
        <c:majorGridlines>
          <c:spPr>
            <a:ln>
              <a:solidFill>
                <a:schemeClr val="bg1">
                  <a:lumMod val="65000"/>
                </a:schemeClr>
              </a:solidFill>
            </a:ln>
          </c:spPr>
        </c:majorGridlines>
        <c:numFmt formatCode="General" sourceLinked="1"/>
        <c:majorTickMark val="out"/>
        <c:minorTickMark val="none"/>
        <c:tickLblPos val="nextTo"/>
        <c:txPr>
          <a:bodyPr/>
          <a:lstStyle/>
          <a:p>
            <a:pPr>
              <a:defRPr b="1">
                <a:solidFill>
                  <a:schemeClr val="tx2">
                    <a:lumMod val="75000"/>
                  </a:schemeClr>
                </a:solidFill>
              </a:defRPr>
            </a:pPr>
            <a:endParaRPr lang="de-DE"/>
          </a:p>
        </c:txPr>
        <c:crossAx val="321667296"/>
        <c:crosses val="autoZero"/>
        <c:crossBetween val="between"/>
      </c:valAx>
    </c:plotArea>
    <c:plotVisOnly val="1"/>
    <c:dispBlanksAs val="gap"/>
    <c:showDLblsOverMax val="0"/>
  </c:chart>
  <c:txPr>
    <a:bodyPr/>
    <a:lstStyle/>
    <a:p>
      <a:pPr>
        <a:defRPr sz="1800"/>
      </a:pPr>
      <a:endParaRPr lang="de-DE"/>
    </a:p>
  </c:txPr>
  <c:externalData r:id="rId1">
    <c:autoUpdate val="0"/>
  </c:externalData>
  <c:userShapes r:id="rId2"/>
</c:chartSpace>
</file>

<file path=ppt/charts/chart7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80"/>
      <c:depthPercent val="100"/>
      <c:rAngAx val="0"/>
      <c:perspective val="10"/>
    </c:view3D>
    <c:floor>
      <c:thickness val="0"/>
    </c:floor>
    <c:sideWall>
      <c:thickness val="0"/>
    </c:sideWall>
    <c:backWall>
      <c:thickness val="0"/>
    </c:backWall>
    <c:plotArea>
      <c:layout>
        <c:manualLayout>
          <c:layoutTarget val="inner"/>
          <c:xMode val="edge"/>
          <c:yMode val="edge"/>
          <c:x val="5.6250000000000001E-2"/>
          <c:y val="6.8750000000000006E-2"/>
          <c:w val="0.875"/>
          <c:h val="0.85312500000000002"/>
        </c:manualLayout>
      </c:layout>
      <c:pie3DChart>
        <c:varyColors val="1"/>
        <c:ser>
          <c:idx val="0"/>
          <c:order val="0"/>
          <c:tx>
            <c:strRef>
              <c:f>Tabelle1!$B$1</c:f>
              <c:strCache>
                <c:ptCount val="1"/>
                <c:pt idx="0">
                  <c:v>Anzahl</c:v>
                </c:pt>
              </c:strCache>
            </c:strRef>
          </c:tx>
          <c:dPt>
            <c:idx val="0"/>
            <c:bubble3D val="0"/>
            <c:explosion val="11"/>
            <c:spPr>
              <a:solidFill>
                <a:srgbClr val="92D050"/>
              </a:solidFill>
            </c:spPr>
          </c:dPt>
          <c:dPt>
            <c:idx val="1"/>
            <c:bubble3D val="0"/>
            <c:spPr>
              <a:solidFill>
                <a:schemeClr val="accent5">
                  <a:lumMod val="75000"/>
                </a:schemeClr>
              </a:solidFill>
            </c:spPr>
          </c:dPt>
          <c:dLbls>
            <c:dLbl>
              <c:idx val="0"/>
              <c:layout>
                <c:manualLayout>
                  <c:x val="0"/>
                  <c:y val="7.5586839557509555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1"/>
              <c:layout>
                <c:manualLayout>
                  <c:x val="1.1124050240415252E-2"/>
                  <c:y val="-7.5586839557509486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numFmt formatCode="0.0%" sourceLinked="0"/>
            <c:spPr>
              <a:noFill/>
              <a:ln>
                <a:noFill/>
              </a:ln>
              <a:effectLst/>
            </c:spPr>
            <c:txPr>
              <a:bodyPr/>
              <a:lstStyle/>
              <a:p>
                <a:pPr>
                  <a:defRPr sz="1100"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1"/>
            <c:extLst>
              <c:ext xmlns:c15="http://schemas.microsoft.com/office/drawing/2012/chart" uri="{CE6537A1-D6FC-4f65-9D91-7224C49458BB}"/>
            </c:extLst>
          </c:dLbls>
          <c:cat>
            <c:strRef>
              <c:f>Tabelle1!$A$2:$A$3</c:f>
              <c:strCache>
                <c:ptCount val="2"/>
                <c:pt idx="0">
                  <c:v>ja</c:v>
                </c:pt>
                <c:pt idx="1">
                  <c:v>nein</c:v>
                </c:pt>
              </c:strCache>
            </c:strRef>
          </c:cat>
          <c:val>
            <c:numRef>
              <c:f>Tabelle1!$B$2:$B$3</c:f>
              <c:numCache>
                <c:formatCode>General</c:formatCode>
                <c:ptCount val="2"/>
                <c:pt idx="0">
                  <c:v>310</c:v>
                </c:pt>
                <c:pt idx="1">
                  <c:v>922</c:v>
                </c:pt>
              </c:numCache>
            </c:numRef>
          </c:val>
        </c:ser>
        <c:dLbls>
          <c:showLegendKey val="0"/>
          <c:showVal val="1"/>
          <c:showCatName val="0"/>
          <c:showSerName val="0"/>
          <c:showPercent val="0"/>
          <c:showBubbleSize val="0"/>
          <c:showLeaderLines val="1"/>
        </c:dLbls>
      </c:pie3DChart>
    </c:plotArea>
    <c:plotVisOnly val="1"/>
    <c:dispBlanksAs val="gap"/>
    <c:showDLblsOverMax val="0"/>
  </c:chart>
  <c:txPr>
    <a:bodyPr/>
    <a:lstStyle/>
    <a:p>
      <a:pPr>
        <a:defRPr sz="1800"/>
      </a:pPr>
      <a:endParaRPr lang="de-DE"/>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mind. 1x wöchentl.</c:v>
                </c:pt>
                <c:pt idx="1">
                  <c:v>seltener</c:v>
                </c:pt>
              </c:strCache>
            </c:strRef>
          </c:cat>
          <c:val>
            <c:numRef>
              <c:f>Tabelle1!$B$2:$B$3</c:f>
              <c:numCache>
                <c:formatCode>General</c:formatCode>
                <c:ptCount val="2"/>
                <c:pt idx="0">
                  <c:v>88.9</c:v>
                </c:pt>
                <c:pt idx="1">
                  <c:v>11.1</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mind. 1x wöchentl.</c:v>
                </c:pt>
                <c:pt idx="1">
                  <c:v>seltener</c:v>
                </c:pt>
              </c:strCache>
            </c:strRef>
          </c:cat>
          <c:val>
            <c:numRef>
              <c:f>Tabelle1!$C$2:$C$3</c:f>
              <c:numCache>
                <c:formatCode>General</c:formatCode>
                <c:ptCount val="2"/>
                <c:pt idx="0">
                  <c:v>81.2</c:v>
                </c:pt>
                <c:pt idx="1">
                  <c:v>18.8</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mind. 1x wöchentl.</c:v>
                </c:pt>
                <c:pt idx="1">
                  <c:v>seltener</c:v>
                </c:pt>
              </c:strCache>
            </c:strRef>
          </c:cat>
          <c:val>
            <c:numRef>
              <c:f>Tabelle1!$D$2:$D$3</c:f>
              <c:numCache>
                <c:formatCode>General</c:formatCode>
                <c:ptCount val="2"/>
                <c:pt idx="0">
                  <c:v>73.599999999999994</c:v>
                </c:pt>
                <c:pt idx="1">
                  <c:v>26.4</c:v>
                </c:pt>
              </c:numCache>
            </c:numRef>
          </c:val>
        </c:ser>
        <c:dLbls>
          <c:showLegendKey val="0"/>
          <c:showVal val="1"/>
          <c:showCatName val="0"/>
          <c:showSerName val="0"/>
          <c:showPercent val="0"/>
          <c:showBubbleSize val="0"/>
        </c:dLbls>
        <c:gapWidth val="100"/>
        <c:shape val="box"/>
        <c:axId val="58393496"/>
        <c:axId val="58393888"/>
        <c:axId val="0"/>
      </c:bar3DChart>
      <c:catAx>
        <c:axId val="58393496"/>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58393888"/>
        <c:crosses val="autoZero"/>
        <c:auto val="1"/>
        <c:lblAlgn val="ctr"/>
        <c:lblOffset val="100"/>
        <c:noMultiLvlLbl val="0"/>
      </c:catAx>
      <c:valAx>
        <c:axId val="58393888"/>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58393496"/>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15"/>
      <c:depthPercent val="60"/>
      <c:rAngAx val="1"/>
    </c:view3D>
    <c:floor>
      <c:thickness val="0"/>
    </c:floor>
    <c:sideWall>
      <c:thickness val="0"/>
    </c:sideWall>
    <c:backWall>
      <c:thickness val="0"/>
    </c:backWall>
    <c:plotArea>
      <c:layout>
        <c:manualLayout>
          <c:layoutTarget val="inner"/>
          <c:xMode val="edge"/>
          <c:yMode val="edge"/>
          <c:x val="0.43029471192436786"/>
          <c:y val="8.8952405803229218E-2"/>
          <c:w val="0.46668815233651845"/>
          <c:h val="0.88053754602378864"/>
        </c:manualLayout>
      </c:layout>
      <c:bar3DChart>
        <c:barDir val="bar"/>
        <c:grouping val="clustered"/>
        <c:varyColors val="0"/>
        <c:ser>
          <c:idx val="0"/>
          <c:order val="0"/>
          <c:tx>
            <c:strRef>
              <c:f>Tabelle1!$B$1</c:f>
              <c:strCache>
                <c:ptCount val="1"/>
                <c:pt idx="0">
                  <c:v>Spalte1</c:v>
                </c:pt>
              </c:strCache>
            </c:strRef>
          </c:tx>
          <c:spPr>
            <a:solidFill>
              <a:srgbClr val="92D050"/>
            </a:solidFill>
          </c:spPr>
          <c:invertIfNegative val="0"/>
          <c:dLbls>
            <c:dLbl>
              <c:idx val="0"/>
              <c:layout>
                <c:manualLayout>
                  <c:x val="1.2331324991995761E-3"/>
                  <c:y val="4.694407957227536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sz="16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Tabelle1!$A$2:$A$14</c:f>
              <c:strCache>
                <c:ptCount val="13"/>
                <c:pt idx="0">
                  <c:v>Trachtengruppe</c:v>
                </c:pt>
                <c:pt idx="1">
                  <c:v>Pfadfinder</c:v>
                </c:pt>
                <c:pt idx="2">
                  <c:v>Sportverein</c:v>
                </c:pt>
                <c:pt idx="3">
                  <c:v>Sonstige</c:v>
                </c:pt>
                <c:pt idx="4">
                  <c:v>Hilfsorganisation (THW, BRK, Malteser, DLRG...)</c:v>
                </c:pt>
                <c:pt idx="5">
                  <c:v>KLJB/ KjG/ Ministranten...</c:v>
                </c:pt>
                <c:pt idx="6">
                  <c:v>Tutor/in oder Streitschlichter/in in der Schule</c:v>
                </c:pt>
                <c:pt idx="7">
                  <c:v>Musikverein</c:v>
                </c:pt>
                <c:pt idx="8">
                  <c:v>Karnevalsverein/ Garde</c:v>
                </c:pt>
                <c:pt idx="9">
                  <c:v>Schützenverein</c:v>
                </c:pt>
                <c:pt idx="10">
                  <c:v>Feuerwehr</c:v>
                </c:pt>
                <c:pt idx="11">
                  <c:v>politische Gruppe</c:v>
                </c:pt>
                <c:pt idx="12">
                  <c:v>Umwelt-/ Naturschutz-/ Tierschutzverein</c:v>
                </c:pt>
              </c:strCache>
            </c:strRef>
          </c:cat>
          <c:val>
            <c:numRef>
              <c:f>Tabelle1!$B$2:$B$14</c:f>
              <c:numCache>
                <c:formatCode>General</c:formatCode>
                <c:ptCount val="13"/>
                <c:pt idx="0">
                  <c:v>100</c:v>
                </c:pt>
                <c:pt idx="1">
                  <c:v>80.7</c:v>
                </c:pt>
                <c:pt idx="2">
                  <c:v>79.3</c:v>
                </c:pt>
                <c:pt idx="3">
                  <c:v>67.8</c:v>
                </c:pt>
                <c:pt idx="4">
                  <c:v>63.3</c:v>
                </c:pt>
                <c:pt idx="5">
                  <c:v>54.7</c:v>
                </c:pt>
                <c:pt idx="6">
                  <c:v>53.8</c:v>
                </c:pt>
                <c:pt idx="7">
                  <c:v>48.1</c:v>
                </c:pt>
                <c:pt idx="8">
                  <c:v>45</c:v>
                </c:pt>
                <c:pt idx="9">
                  <c:v>37.5</c:v>
                </c:pt>
                <c:pt idx="10">
                  <c:v>36.700000000000003</c:v>
                </c:pt>
                <c:pt idx="11">
                  <c:v>0.3</c:v>
                </c:pt>
                <c:pt idx="12">
                  <c:v>0</c:v>
                </c:pt>
              </c:numCache>
            </c:numRef>
          </c:val>
        </c:ser>
        <c:dLbls>
          <c:showLegendKey val="0"/>
          <c:showVal val="0"/>
          <c:showCatName val="0"/>
          <c:showSerName val="0"/>
          <c:showPercent val="0"/>
          <c:showBubbleSize val="0"/>
        </c:dLbls>
        <c:gapWidth val="50"/>
        <c:shape val="box"/>
        <c:axId val="58402648"/>
        <c:axId val="339176736"/>
        <c:axId val="0"/>
      </c:bar3DChart>
      <c:catAx>
        <c:axId val="58402648"/>
        <c:scaling>
          <c:orientation val="maxMin"/>
        </c:scaling>
        <c:delete val="0"/>
        <c:axPos val="l"/>
        <c:numFmt formatCode="General" sourceLinked="0"/>
        <c:majorTickMark val="out"/>
        <c:minorTickMark val="none"/>
        <c:tickLblPos val="nextTo"/>
        <c:spPr>
          <a:ln>
            <a:solidFill>
              <a:schemeClr val="tx2">
                <a:lumMod val="75000"/>
              </a:schemeClr>
            </a:solidFill>
          </a:ln>
        </c:spPr>
        <c:txPr>
          <a:bodyPr/>
          <a:lstStyle/>
          <a:p>
            <a:pPr>
              <a:defRPr sz="1800" b="1">
                <a:solidFill>
                  <a:schemeClr val="tx2">
                    <a:lumMod val="75000"/>
                  </a:schemeClr>
                </a:solidFill>
              </a:defRPr>
            </a:pPr>
            <a:endParaRPr lang="de-DE"/>
          </a:p>
        </c:txPr>
        <c:crossAx val="339176736"/>
        <c:crosses val="autoZero"/>
        <c:auto val="1"/>
        <c:lblAlgn val="ctr"/>
        <c:lblOffset val="100"/>
        <c:noMultiLvlLbl val="0"/>
      </c:catAx>
      <c:valAx>
        <c:axId val="339176736"/>
        <c:scaling>
          <c:orientation val="minMax"/>
        </c:scaling>
        <c:delete val="0"/>
        <c:axPos val="t"/>
        <c:majorGridlines>
          <c:spPr>
            <a:ln>
              <a:solidFill>
                <a:schemeClr val="bg1">
                  <a:lumMod val="65000"/>
                </a:schemeClr>
              </a:solidFill>
            </a:ln>
          </c:spPr>
        </c:majorGridlines>
        <c:numFmt formatCode="General" sourceLinked="1"/>
        <c:majorTickMark val="out"/>
        <c:minorTickMark val="none"/>
        <c:tickLblPos val="nextTo"/>
        <c:txPr>
          <a:bodyPr/>
          <a:lstStyle/>
          <a:p>
            <a:pPr>
              <a:defRPr b="1">
                <a:solidFill>
                  <a:schemeClr val="tx2">
                    <a:lumMod val="75000"/>
                  </a:schemeClr>
                </a:solidFill>
              </a:defRPr>
            </a:pPr>
            <a:endParaRPr lang="de-DE"/>
          </a:p>
        </c:txPr>
        <c:crossAx val="58402648"/>
        <c:crosses val="autoZero"/>
        <c:crossBetween val="between"/>
        <c:majorUnit val="20"/>
      </c:valAx>
      <c:spPr>
        <a:noFill/>
        <a:ln w="25400">
          <a:noFill/>
        </a:ln>
      </c:spPr>
    </c:plotArea>
    <c:plotVisOnly val="1"/>
    <c:dispBlanksAs val="gap"/>
    <c:showDLblsOverMax val="0"/>
  </c:chart>
  <c:txPr>
    <a:bodyPr/>
    <a:lstStyle/>
    <a:p>
      <a:pPr>
        <a:defRPr sz="1800"/>
      </a:pPr>
      <a:endParaRPr lang="de-DE"/>
    </a:p>
  </c:txPr>
  <c:externalData r:id="rId1">
    <c:autoUpdate val="0"/>
  </c:externalData>
  <c:userShapes r:id="rId2"/>
</c:chartSpace>
</file>

<file path=ppt/charts/chart8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80"/>
      <c:depthPercent val="100"/>
      <c:rAngAx val="0"/>
      <c:perspective val="10"/>
    </c:view3D>
    <c:floor>
      <c:thickness val="0"/>
    </c:floor>
    <c:sideWall>
      <c:thickness val="0"/>
    </c:sideWall>
    <c:backWall>
      <c:thickness val="0"/>
    </c:backWall>
    <c:plotArea>
      <c:layout>
        <c:manualLayout>
          <c:layoutTarget val="inner"/>
          <c:xMode val="edge"/>
          <c:yMode val="edge"/>
          <c:x val="5.6250000000000001E-2"/>
          <c:y val="6.8750000000000006E-2"/>
          <c:w val="0.875"/>
          <c:h val="0.85312500000000002"/>
        </c:manualLayout>
      </c:layout>
      <c:pie3DChart>
        <c:varyColors val="1"/>
        <c:ser>
          <c:idx val="0"/>
          <c:order val="0"/>
          <c:tx>
            <c:strRef>
              <c:f>Tabelle1!$B$1</c:f>
              <c:strCache>
                <c:ptCount val="1"/>
                <c:pt idx="0">
                  <c:v>Anzahl</c:v>
                </c:pt>
              </c:strCache>
            </c:strRef>
          </c:tx>
          <c:dPt>
            <c:idx val="0"/>
            <c:bubble3D val="0"/>
            <c:explosion val="11"/>
            <c:spPr>
              <a:solidFill>
                <a:srgbClr val="92D050"/>
              </a:solidFill>
            </c:spPr>
          </c:dPt>
          <c:dPt>
            <c:idx val="1"/>
            <c:bubble3D val="0"/>
            <c:spPr>
              <a:solidFill>
                <a:schemeClr val="accent5">
                  <a:lumMod val="75000"/>
                </a:schemeClr>
              </a:solidFill>
            </c:spPr>
          </c:dPt>
          <c:dLbls>
            <c:dLbl>
              <c:idx val="0"/>
              <c:layout>
                <c:manualLayout>
                  <c:x val="0"/>
                  <c:y val="7.5586839557509555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1"/>
              <c:layout>
                <c:manualLayout>
                  <c:x val="1.1124050240415252E-2"/>
                  <c:y val="-7.5586839557509486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numFmt formatCode="0.0%" sourceLinked="0"/>
            <c:spPr>
              <a:noFill/>
              <a:ln>
                <a:noFill/>
              </a:ln>
              <a:effectLst/>
            </c:spPr>
            <c:txPr>
              <a:bodyPr/>
              <a:lstStyle/>
              <a:p>
                <a:pPr>
                  <a:defRPr sz="1100"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1"/>
            <c:extLst>
              <c:ext xmlns:c15="http://schemas.microsoft.com/office/drawing/2012/chart" uri="{CE6537A1-D6FC-4f65-9D91-7224C49458BB}"/>
            </c:extLst>
          </c:dLbls>
          <c:cat>
            <c:strRef>
              <c:f>Tabelle1!$A$2:$A$3</c:f>
              <c:strCache>
                <c:ptCount val="2"/>
                <c:pt idx="0">
                  <c:v>ja</c:v>
                </c:pt>
                <c:pt idx="1">
                  <c:v>nein</c:v>
                </c:pt>
              </c:strCache>
            </c:strRef>
          </c:cat>
          <c:val>
            <c:numRef>
              <c:f>Tabelle1!$B$2:$B$3</c:f>
              <c:numCache>
                <c:formatCode>General</c:formatCode>
                <c:ptCount val="2"/>
                <c:pt idx="0">
                  <c:v>310</c:v>
                </c:pt>
                <c:pt idx="1">
                  <c:v>922</c:v>
                </c:pt>
              </c:numCache>
            </c:numRef>
          </c:val>
        </c:ser>
        <c:dLbls>
          <c:showLegendKey val="0"/>
          <c:showVal val="1"/>
          <c:showCatName val="0"/>
          <c:showSerName val="0"/>
          <c:showPercent val="0"/>
          <c:showBubbleSize val="0"/>
          <c:showLeaderLines val="1"/>
        </c:dLbls>
      </c:pie3DChart>
    </c:plotArea>
    <c:plotVisOnly val="1"/>
    <c:dispBlanksAs val="gap"/>
    <c:showDLblsOverMax val="0"/>
  </c:chart>
  <c:txPr>
    <a:bodyPr/>
    <a:lstStyle/>
    <a:p>
      <a:pPr>
        <a:defRPr sz="1800"/>
      </a:pPr>
      <a:endParaRPr lang="de-DE"/>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15"/>
      <c:depthPercent val="60"/>
      <c:rAngAx val="1"/>
    </c:view3D>
    <c:floor>
      <c:thickness val="0"/>
    </c:floor>
    <c:sideWall>
      <c:thickness val="0"/>
    </c:sideWall>
    <c:backWall>
      <c:thickness val="0"/>
    </c:backWall>
    <c:plotArea>
      <c:layout/>
      <c:bar3DChart>
        <c:barDir val="bar"/>
        <c:grouping val="clustered"/>
        <c:varyColors val="0"/>
        <c:ser>
          <c:idx val="0"/>
          <c:order val="0"/>
          <c:tx>
            <c:strRef>
              <c:f>Tabelle1!$B$1</c:f>
              <c:strCache>
                <c:ptCount val="1"/>
                <c:pt idx="0">
                  <c:v>Spalte1</c:v>
                </c:pt>
              </c:strCache>
            </c:strRef>
          </c:tx>
          <c:spPr>
            <a:solidFill>
              <a:srgbClr val="92D050"/>
            </a:solidFill>
          </c:spPr>
          <c:invertIfNegative val="0"/>
          <c:dLbls>
            <c:numFmt formatCode="#,##0.0" sourceLinked="0"/>
            <c:spPr>
              <a:noFill/>
              <a:ln>
                <a:noFill/>
              </a:ln>
              <a:effectLst/>
            </c:spPr>
            <c:txPr>
              <a:bodyPr/>
              <a:lstStyle/>
              <a:p>
                <a:pPr>
                  <a:defRPr sz="16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Tabelle1!$A$2:$A$27</c:f>
              <c:strCache>
                <c:ptCount val="26"/>
                <c:pt idx="0">
                  <c:v>Aura a.d.Saale</c:v>
                </c:pt>
                <c:pt idx="1">
                  <c:v>Thundorf i.Ufr.</c:v>
                </c:pt>
                <c:pt idx="2">
                  <c:v>Wildflecken</c:v>
                </c:pt>
                <c:pt idx="3">
                  <c:v>Euerdorf</c:v>
                </c:pt>
                <c:pt idx="4">
                  <c:v>Oberthulba</c:v>
                </c:pt>
                <c:pt idx="5">
                  <c:v>Geroda</c:v>
                </c:pt>
                <c:pt idx="6">
                  <c:v>Motten</c:v>
                </c:pt>
                <c:pt idx="7">
                  <c:v>Fuchsstadt</c:v>
                </c:pt>
                <c:pt idx="8">
                  <c:v>Riedenberg</c:v>
                </c:pt>
                <c:pt idx="9">
                  <c:v>Hammelburg</c:v>
                </c:pt>
                <c:pt idx="10">
                  <c:v>Schondra</c:v>
                </c:pt>
                <c:pt idx="11">
                  <c:v>Oberleichtersbach</c:v>
                </c:pt>
                <c:pt idx="12">
                  <c:v>Burkardroth</c:v>
                </c:pt>
                <c:pt idx="13">
                  <c:v>Rannungen</c:v>
                </c:pt>
                <c:pt idx="14">
                  <c:v>Münnerstadt</c:v>
                </c:pt>
                <c:pt idx="15">
                  <c:v>Maßbach</c:v>
                </c:pt>
                <c:pt idx="16">
                  <c:v>Bad Bocklet</c:v>
                </c:pt>
                <c:pt idx="17">
                  <c:v>Elfershausen</c:v>
                </c:pt>
                <c:pt idx="18">
                  <c:v>Zeitlofs</c:v>
                </c:pt>
                <c:pt idx="19">
                  <c:v>Sulzthal</c:v>
                </c:pt>
                <c:pt idx="20">
                  <c:v>Wartmannsroth</c:v>
                </c:pt>
                <c:pt idx="21">
                  <c:v>Bad Kissingen</c:v>
                </c:pt>
                <c:pt idx="22">
                  <c:v>Oerlenbach</c:v>
                </c:pt>
                <c:pt idx="23">
                  <c:v>Bad Brückenau</c:v>
                </c:pt>
                <c:pt idx="24">
                  <c:v>Nüdlingen</c:v>
                </c:pt>
                <c:pt idx="25">
                  <c:v>Ramsthal</c:v>
                </c:pt>
              </c:strCache>
            </c:strRef>
          </c:cat>
          <c:val>
            <c:numRef>
              <c:f>Tabelle1!$B$2:$B$27</c:f>
              <c:numCache>
                <c:formatCode>General</c:formatCode>
                <c:ptCount val="26"/>
                <c:pt idx="0">
                  <c:v>60</c:v>
                </c:pt>
                <c:pt idx="1">
                  <c:v>40</c:v>
                </c:pt>
                <c:pt idx="2">
                  <c:v>39</c:v>
                </c:pt>
                <c:pt idx="3">
                  <c:v>35.299999999999997</c:v>
                </c:pt>
                <c:pt idx="4">
                  <c:v>35.1</c:v>
                </c:pt>
                <c:pt idx="5">
                  <c:v>33.299999999999997</c:v>
                </c:pt>
                <c:pt idx="6">
                  <c:v>32.1</c:v>
                </c:pt>
                <c:pt idx="7">
                  <c:v>31.8</c:v>
                </c:pt>
                <c:pt idx="8">
                  <c:v>30.8</c:v>
                </c:pt>
                <c:pt idx="9">
                  <c:v>29.7</c:v>
                </c:pt>
                <c:pt idx="10">
                  <c:v>29.2</c:v>
                </c:pt>
                <c:pt idx="11">
                  <c:v>28.6</c:v>
                </c:pt>
                <c:pt idx="12">
                  <c:v>26.9</c:v>
                </c:pt>
                <c:pt idx="13">
                  <c:v>26.7</c:v>
                </c:pt>
                <c:pt idx="14">
                  <c:v>26.1</c:v>
                </c:pt>
                <c:pt idx="15">
                  <c:v>25.8</c:v>
                </c:pt>
                <c:pt idx="16">
                  <c:v>22.9</c:v>
                </c:pt>
                <c:pt idx="17">
                  <c:v>20.8</c:v>
                </c:pt>
                <c:pt idx="18">
                  <c:v>20.8</c:v>
                </c:pt>
                <c:pt idx="19">
                  <c:v>20</c:v>
                </c:pt>
                <c:pt idx="20">
                  <c:v>20</c:v>
                </c:pt>
                <c:pt idx="21">
                  <c:v>19.100000000000001</c:v>
                </c:pt>
                <c:pt idx="22">
                  <c:v>19</c:v>
                </c:pt>
                <c:pt idx="23">
                  <c:v>17.100000000000001</c:v>
                </c:pt>
                <c:pt idx="24">
                  <c:v>13.8</c:v>
                </c:pt>
                <c:pt idx="25">
                  <c:v>8.3000000000000007</c:v>
                </c:pt>
              </c:numCache>
            </c:numRef>
          </c:val>
        </c:ser>
        <c:dLbls>
          <c:showLegendKey val="0"/>
          <c:showVal val="0"/>
          <c:showCatName val="0"/>
          <c:showSerName val="0"/>
          <c:showPercent val="0"/>
          <c:showBubbleSize val="0"/>
        </c:dLbls>
        <c:gapWidth val="50"/>
        <c:shape val="box"/>
        <c:axId val="339178304"/>
        <c:axId val="339178696"/>
        <c:axId val="0"/>
      </c:bar3DChart>
      <c:catAx>
        <c:axId val="339178304"/>
        <c:scaling>
          <c:orientation val="maxMin"/>
        </c:scaling>
        <c:delete val="0"/>
        <c:axPos val="l"/>
        <c:numFmt formatCode="General" sourceLinked="1"/>
        <c:majorTickMark val="out"/>
        <c:minorTickMark val="none"/>
        <c:tickLblPos val="nextTo"/>
        <c:spPr>
          <a:ln>
            <a:solidFill>
              <a:schemeClr val="tx2">
                <a:lumMod val="75000"/>
              </a:schemeClr>
            </a:solidFill>
          </a:ln>
        </c:spPr>
        <c:txPr>
          <a:bodyPr/>
          <a:lstStyle/>
          <a:p>
            <a:pPr>
              <a:defRPr sz="1050" b="1">
                <a:solidFill>
                  <a:schemeClr val="tx2">
                    <a:lumMod val="75000"/>
                  </a:schemeClr>
                </a:solidFill>
              </a:defRPr>
            </a:pPr>
            <a:endParaRPr lang="de-DE"/>
          </a:p>
        </c:txPr>
        <c:crossAx val="339178696"/>
        <c:crosses val="autoZero"/>
        <c:auto val="1"/>
        <c:lblAlgn val="ctr"/>
        <c:lblOffset val="100"/>
        <c:noMultiLvlLbl val="0"/>
      </c:catAx>
      <c:valAx>
        <c:axId val="339178696"/>
        <c:scaling>
          <c:orientation val="minMax"/>
          <c:max val="70"/>
        </c:scaling>
        <c:delete val="0"/>
        <c:axPos val="t"/>
        <c:majorGridlines>
          <c:spPr>
            <a:ln>
              <a:solidFill>
                <a:schemeClr val="bg1">
                  <a:lumMod val="65000"/>
                </a:schemeClr>
              </a:solidFill>
            </a:ln>
          </c:spPr>
        </c:majorGridlines>
        <c:numFmt formatCode="General" sourceLinked="1"/>
        <c:majorTickMark val="out"/>
        <c:minorTickMark val="none"/>
        <c:tickLblPos val="nextTo"/>
        <c:txPr>
          <a:bodyPr/>
          <a:lstStyle/>
          <a:p>
            <a:pPr>
              <a:defRPr sz="1100" b="1">
                <a:solidFill>
                  <a:schemeClr val="tx2">
                    <a:lumMod val="75000"/>
                  </a:schemeClr>
                </a:solidFill>
              </a:defRPr>
            </a:pPr>
            <a:endParaRPr lang="de-DE"/>
          </a:p>
        </c:txPr>
        <c:crossAx val="339178304"/>
        <c:crosses val="autoZero"/>
        <c:crossBetween val="between"/>
      </c:valAx>
    </c:plotArea>
    <c:plotVisOnly val="1"/>
    <c:dispBlanksAs val="gap"/>
    <c:showDLblsOverMax val="0"/>
  </c:chart>
  <c:txPr>
    <a:bodyPr/>
    <a:lstStyle/>
    <a:p>
      <a:pPr>
        <a:defRPr sz="1800"/>
      </a:pPr>
      <a:endParaRPr lang="de-DE"/>
    </a:p>
  </c:txPr>
  <c:externalData r:id="rId1">
    <c:autoUpdate val="0"/>
  </c:externalData>
  <c:userShapes r:id="rId2"/>
</c:chartSpace>
</file>

<file path=ppt/charts/chart8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2013</c:v>
                </c:pt>
              </c:strCache>
            </c:strRef>
          </c:tx>
          <c:spPr>
            <a:solidFill>
              <a:schemeClr val="accent4">
                <a:lumMod val="75000"/>
              </a:schemeClr>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78.900000000000006</c:v>
                </c:pt>
                <c:pt idx="1">
                  <c:v>21.1</c:v>
                </c:pt>
              </c:numCache>
            </c:numRef>
          </c:val>
        </c:ser>
        <c:ser>
          <c:idx val="1"/>
          <c:order val="1"/>
          <c:tx>
            <c:strRef>
              <c:f>Tabelle1!$C$1</c:f>
              <c:strCache>
                <c:ptCount val="1"/>
                <c:pt idx="0">
                  <c:v>1999</c:v>
                </c:pt>
              </c:strCache>
            </c:strRef>
          </c:tx>
          <c:spPr>
            <a:solidFill>
              <a:schemeClr val="bg1">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87.3</c:v>
                </c:pt>
                <c:pt idx="1">
                  <c:v>10.1</c:v>
                </c:pt>
              </c:numCache>
            </c:numRef>
          </c:val>
        </c:ser>
        <c:dLbls>
          <c:showLegendKey val="0"/>
          <c:showVal val="1"/>
          <c:showCatName val="0"/>
          <c:showSerName val="0"/>
          <c:showPercent val="0"/>
          <c:showBubbleSize val="0"/>
        </c:dLbls>
        <c:gapWidth val="100"/>
        <c:shape val="box"/>
        <c:axId val="339179872"/>
        <c:axId val="339180264"/>
        <c:axId val="0"/>
      </c:bar3DChart>
      <c:catAx>
        <c:axId val="339179872"/>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39180264"/>
        <c:crosses val="autoZero"/>
        <c:auto val="1"/>
        <c:lblAlgn val="ctr"/>
        <c:lblOffset val="100"/>
        <c:noMultiLvlLbl val="0"/>
      </c:catAx>
      <c:valAx>
        <c:axId val="339180264"/>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39179872"/>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8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78.7</c:v>
                </c:pt>
                <c:pt idx="1">
                  <c:v>21.3</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79.2</c:v>
                </c:pt>
                <c:pt idx="1">
                  <c:v>20.8</c:v>
                </c:pt>
              </c:numCache>
            </c:numRef>
          </c:val>
        </c:ser>
        <c:dLbls>
          <c:showLegendKey val="0"/>
          <c:showVal val="1"/>
          <c:showCatName val="0"/>
          <c:showSerName val="0"/>
          <c:showPercent val="0"/>
          <c:showBubbleSize val="0"/>
        </c:dLbls>
        <c:gapWidth val="100"/>
        <c:shape val="box"/>
        <c:axId val="339181048"/>
        <c:axId val="339181440"/>
        <c:axId val="0"/>
      </c:bar3DChart>
      <c:catAx>
        <c:axId val="339181048"/>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39181440"/>
        <c:crosses val="autoZero"/>
        <c:auto val="1"/>
        <c:lblAlgn val="ctr"/>
        <c:lblOffset val="100"/>
        <c:noMultiLvlLbl val="0"/>
      </c:catAx>
      <c:valAx>
        <c:axId val="339181440"/>
        <c:scaling>
          <c:orientation val="minMax"/>
          <c:max val="100"/>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39181048"/>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8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76.5</c:v>
                </c:pt>
                <c:pt idx="1">
                  <c:v>23.5</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75.5</c:v>
                </c:pt>
                <c:pt idx="1">
                  <c:v>24.5</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Tabelle1!$D$2:$D$3</c:f>
              <c:numCache>
                <c:formatCode>General</c:formatCode>
                <c:ptCount val="2"/>
                <c:pt idx="0">
                  <c:v>83.1</c:v>
                </c:pt>
                <c:pt idx="1">
                  <c:v>16.899999999999999</c:v>
                </c:pt>
              </c:numCache>
            </c:numRef>
          </c:val>
        </c:ser>
        <c:dLbls>
          <c:showLegendKey val="0"/>
          <c:showVal val="1"/>
          <c:showCatName val="0"/>
          <c:showSerName val="0"/>
          <c:showPercent val="0"/>
          <c:showBubbleSize val="0"/>
        </c:dLbls>
        <c:gapWidth val="100"/>
        <c:shape val="box"/>
        <c:axId val="339182224"/>
        <c:axId val="339182616"/>
        <c:axId val="0"/>
      </c:bar3DChart>
      <c:catAx>
        <c:axId val="339182224"/>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39182616"/>
        <c:crosses val="autoZero"/>
        <c:auto val="1"/>
        <c:lblAlgn val="ctr"/>
        <c:lblOffset val="100"/>
        <c:noMultiLvlLbl val="0"/>
      </c:catAx>
      <c:valAx>
        <c:axId val="339182616"/>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39182224"/>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8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43852086765773068"/>
          <c:y val="0.10490826078426274"/>
          <c:w val="0.50074016598628524"/>
          <c:h val="0.78317207179000314"/>
        </c:manualLayout>
      </c:layout>
      <c:bar3DChart>
        <c:barDir val="bar"/>
        <c:grouping val="percentStacked"/>
        <c:varyColors val="0"/>
        <c:ser>
          <c:idx val="0"/>
          <c:order val="0"/>
          <c:tx>
            <c:strRef>
              <c:f>Tabelle1!$B$1</c:f>
              <c:strCache>
                <c:ptCount val="1"/>
                <c:pt idx="0">
                  <c:v>stimmt</c:v>
                </c:pt>
              </c:strCache>
            </c:strRef>
          </c:tx>
          <c:spPr>
            <a:solidFill>
              <a:srgbClr val="92D050"/>
            </a:solidFill>
          </c:spPr>
          <c:invertIfNegative val="0"/>
          <c:dLbls>
            <c:numFmt formatCode="#,##0.0" sourceLinked="0"/>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kein Mitglied im Verein/Verband</c:v>
                </c:pt>
                <c:pt idx="1">
                  <c:v>Mitglied im Verein/Verband</c:v>
                </c:pt>
              </c:strCache>
            </c:strRef>
          </c:cat>
          <c:val>
            <c:numRef>
              <c:f>Tabelle1!$B$2:$B$3</c:f>
              <c:numCache>
                <c:formatCode>###0.0</c:formatCode>
                <c:ptCount val="2"/>
                <c:pt idx="0">
                  <c:v>65</c:v>
                </c:pt>
                <c:pt idx="1">
                  <c:v>83.6</c:v>
                </c:pt>
              </c:numCache>
            </c:numRef>
          </c:val>
        </c:ser>
        <c:ser>
          <c:idx val="1"/>
          <c:order val="1"/>
          <c:tx>
            <c:strRef>
              <c:f>Tabelle1!$C$1</c:f>
              <c:strCache>
                <c:ptCount val="1"/>
                <c:pt idx="0">
                  <c:v>stimmt nicht</c:v>
                </c:pt>
              </c:strCache>
            </c:strRef>
          </c:tx>
          <c:spPr>
            <a:solidFill>
              <a:srgbClr val="FF0000"/>
            </a:solidFill>
          </c:spPr>
          <c:invertIfNegative val="0"/>
          <c:dLbls>
            <c:numFmt formatCode="#,##0.0" sourceLinked="0"/>
            <c:spPr>
              <a:noFill/>
              <a:ln>
                <a:noFill/>
              </a:ln>
              <a:effectLst/>
            </c:spPr>
            <c:txPr>
              <a:bodyPr/>
              <a:lstStyle/>
              <a:p>
                <a:pPr>
                  <a:defRPr b="1">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kein Mitglied im Verein/Verband</c:v>
                </c:pt>
                <c:pt idx="1">
                  <c:v>Mitglied im Verein/Verband</c:v>
                </c:pt>
              </c:strCache>
            </c:strRef>
          </c:cat>
          <c:val>
            <c:numRef>
              <c:f>Tabelle1!$C$2:$C$3</c:f>
              <c:numCache>
                <c:formatCode>General</c:formatCode>
                <c:ptCount val="2"/>
                <c:pt idx="0">
                  <c:v>35</c:v>
                </c:pt>
                <c:pt idx="1">
                  <c:v>16.399999999999999</c:v>
                </c:pt>
              </c:numCache>
            </c:numRef>
          </c:val>
        </c:ser>
        <c:dLbls>
          <c:showLegendKey val="0"/>
          <c:showVal val="1"/>
          <c:showCatName val="0"/>
          <c:showSerName val="0"/>
          <c:showPercent val="0"/>
          <c:showBubbleSize val="0"/>
        </c:dLbls>
        <c:gapWidth val="50"/>
        <c:shape val="box"/>
        <c:axId val="339183400"/>
        <c:axId val="339183792"/>
        <c:axId val="0"/>
      </c:bar3DChart>
      <c:catAx>
        <c:axId val="339183400"/>
        <c:scaling>
          <c:orientation val="minMax"/>
        </c:scaling>
        <c:delete val="0"/>
        <c:axPos val="l"/>
        <c:numFmt formatCode="General" sourceLinked="1"/>
        <c:majorTickMark val="out"/>
        <c:minorTickMark val="none"/>
        <c:tickLblPos val="nextTo"/>
        <c:spPr>
          <a:ln>
            <a:solidFill>
              <a:schemeClr val="tx2">
                <a:lumMod val="75000"/>
              </a:schemeClr>
            </a:solidFill>
          </a:ln>
        </c:spPr>
        <c:txPr>
          <a:bodyPr anchor="ctr"/>
          <a:lstStyle/>
          <a:p>
            <a:pPr algn="just">
              <a:defRPr lang="de-DE" sz="1800" b="1" i="0" u="none" strike="noStrike" kern="1200" baseline="0">
                <a:solidFill>
                  <a:srgbClr val="1F497D">
                    <a:lumMod val="75000"/>
                  </a:srgbClr>
                </a:solidFill>
                <a:latin typeface="+mn-lt"/>
                <a:ea typeface="+mn-ea"/>
                <a:cs typeface="+mn-cs"/>
              </a:defRPr>
            </a:pPr>
            <a:endParaRPr lang="de-DE"/>
          </a:p>
        </c:txPr>
        <c:crossAx val="339183792"/>
        <c:crosses val="autoZero"/>
        <c:auto val="1"/>
        <c:lblAlgn val="ctr"/>
        <c:lblOffset val="100"/>
        <c:noMultiLvlLbl val="0"/>
      </c:catAx>
      <c:valAx>
        <c:axId val="339183792"/>
        <c:scaling>
          <c:orientation val="minMax"/>
          <c:max val="1"/>
          <c:min val="0"/>
        </c:scaling>
        <c:delete val="0"/>
        <c:axPos val="b"/>
        <c:majorGridlines>
          <c:spPr>
            <a:ln>
              <a:solidFill>
                <a:schemeClr val="bg1">
                  <a:lumMod val="65000"/>
                </a:schemeClr>
              </a:solidFill>
            </a:ln>
          </c:spPr>
        </c:majorGridlines>
        <c:numFmt formatCode="0%" sourceLinked="0"/>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339183400"/>
        <c:crosses val="autoZero"/>
        <c:crossBetween val="between"/>
        <c:majorUnit val="0.2"/>
      </c:valAx>
    </c:plotArea>
    <c:legend>
      <c:legendPos val="t"/>
      <c:layout>
        <c:manualLayout>
          <c:xMode val="edge"/>
          <c:yMode val="edge"/>
          <c:x val="0.46315740558741336"/>
          <c:y val="1.0948582611150743E-2"/>
          <c:w val="0.473362748054449"/>
          <c:h val="7.5970016401321588E-2"/>
        </c:manualLayout>
      </c:layout>
      <c:overlay val="0"/>
      <c:txPr>
        <a:bodyPr/>
        <a:lstStyle/>
        <a:p>
          <a:pPr>
            <a:defRPr b="1">
              <a:solidFill>
                <a:schemeClr val="tx2">
                  <a:lumMod val="75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32961251659868479"/>
          <c:y val="9.2384253126041663E-2"/>
          <c:w val="0.61527736997476468"/>
          <c:h val="0.81290480423244238"/>
        </c:manualLayout>
      </c:layout>
      <c:bar3DChart>
        <c:barDir val="bar"/>
        <c:grouping val="percentStacked"/>
        <c:varyColors val="0"/>
        <c:ser>
          <c:idx val="0"/>
          <c:order val="0"/>
          <c:tx>
            <c:strRef>
              <c:f>Tabelle1!$B$1</c:f>
              <c:strCache>
                <c:ptCount val="1"/>
                <c:pt idx="0">
                  <c:v>stimmt</c:v>
                </c:pt>
              </c:strCache>
            </c:strRef>
          </c:tx>
          <c:spPr>
            <a:solidFill>
              <a:srgbClr val="92D050"/>
            </a:solidFill>
          </c:spPr>
          <c:invertIfNegative val="0"/>
          <c:dLbls>
            <c:numFmt formatCode="#,##0.0" sourceLinked="0"/>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Tabelle1!$A$2:$A$7</c:f>
              <c:strCache>
                <c:ptCount val="6"/>
                <c:pt idx="0">
                  <c:v>Arbeitslosigkeit</c:v>
                </c:pt>
                <c:pt idx="1">
                  <c:v>Freiwilligendienst</c:v>
                </c:pt>
                <c:pt idx="2">
                  <c:v>Ausbildung/Lehre</c:v>
                </c:pt>
                <c:pt idx="3">
                  <c:v>Schulbesuch</c:v>
                </c:pt>
                <c:pt idx="4">
                  <c:v>Berufstätigkeit</c:v>
                </c:pt>
                <c:pt idx="5">
                  <c:v>Studium</c:v>
                </c:pt>
              </c:strCache>
            </c:strRef>
          </c:cat>
          <c:val>
            <c:numRef>
              <c:f>Tabelle1!$B$2:$B$7</c:f>
              <c:numCache>
                <c:formatCode>###0.0</c:formatCode>
                <c:ptCount val="6"/>
                <c:pt idx="0">
                  <c:v>64.7</c:v>
                </c:pt>
                <c:pt idx="1">
                  <c:v>76.900000000000006</c:v>
                </c:pt>
                <c:pt idx="2">
                  <c:v>77.400000000000006</c:v>
                </c:pt>
                <c:pt idx="3">
                  <c:v>78.2</c:v>
                </c:pt>
                <c:pt idx="4">
                  <c:v>81.2</c:v>
                </c:pt>
                <c:pt idx="5">
                  <c:v>89.4</c:v>
                </c:pt>
              </c:numCache>
            </c:numRef>
          </c:val>
        </c:ser>
        <c:ser>
          <c:idx val="1"/>
          <c:order val="1"/>
          <c:tx>
            <c:strRef>
              <c:f>Tabelle1!$C$1</c:f>
              <c:strCache>
                <c:ptCount val="1"/>
                <c:pt idx="0">
                  <c:v>stimmt nicht</c:v>
                </c:pt>
              </c:strCache>
            </c:strRef>
          </c:tx>
          <c:spPr>
            <a:solidFill>
              <a:srgbClr val="FF0000"/>
            </a:solidFill>
          </c:spPr>
          <c:invertIfNegative val="0"/>
          <c:dLbls>
            <c:spPr>
              <a:noFill/>
              <a:ln>
                <a:noFill/>
              </a:ln>
              <a:effectLst/>
            </c:spPr>
            <c:txPr>
              <a:bodyPr/>
              <a:lstStyle/>
              <a:p>
                <a:pPr>
                  <a:defRPr b="1">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Tabelle1!$A$2:$A$7</c:f>
              <c:strCache>
                <c:ptCount val="6"/>
                <c:pt idx="0">
                  <c:v>Arbeitslosigkeit</c:v>
                </c:pt>
                <c:pt idx="1">
                  <c:v>Freiwilligendienst</c:v>
                </c:pt>
                <c:pt idx="2">
                  <c:v>Ausbildung/Lehre</c:v>
                </c:pt>
                <c:pt idx="3">
                  <c:v>Schulbesuch</c:v>
                </c:pt>
                <c:pt idx="4">
                  <c:v>Berufstätigkeit</c:v>
                </c:pt>
                <c:pt idx="5">
                  <c:v>Studium</c:v>
                </c:pt>
              </c:strCache>
            </c:strRef>
          </c:cat>
          <c:val>
            <c:numRef>
              <c:f>Tabelle1!$C$2:$C$7</c:f>
              <c:numCache>
                <c:formatCode>General</c:formatCode>
                <c:ptCount val="6"/>
                <c:pt idx="0">
                  <c:v>35.299999999999997</c:v>
                </c:pt>
                <c:pt idx="1">
                  <c:v>23.1</c:v>
                </c:pt>
                <c:pt idx="2">
                  <c:v>22.6</c:v>
                </c:pt>
                <c:pt idx="3">
                  <c:v>21.8</c:v>
                </c:pt>
                <c:pt idx="4">
                  <c:v>18.8</c:v>
                </c:pt>
                <c:pt idx="5">
                  <c:v>10.6</c:v>
                </c:pt>
              </c:numCache>
            </c:numRef>
          </c:val>
        </c:ser>
        <c:dLbls>
          <c:showLegendKey val="0"/>
          <c:showVal val="1"/>
          <c:showCatName val="0"/>
          <c:showSerName val="0"/>
          <c:showPercent val="0"/>
          <c:showBubbleSize val="0"/>
        </c:dLbls>
        <c:gapWidth val="50"/>
        <c:shape val="box"/>
        <c:axId val="341313344"/>
        <c:axId val="341313736"/>
        <c:axId val="0"/>
      </c:bar3DChart>
      <c:catAx>
        <c:axId val="341313344"/>
        <c:scaling>
          <c:orientation val="minMax"/>
        </c:scaling>
        <c:delete val="0"/>
        <c:axPos val="l"/>
        <c:numFmt formatCode="General" sourceLinked="1"/>
        <c:majorTickMark val="out"/>
        <c:minorTickMark val="none"/>
        <c:tickLblPos val="nextTo"/>
        <c:spPr>
          <a:ln>
            <a:solidFill>
              <a:schemeClr val="tx2">
                <a:lumMod val="75000"/>
              </a:schemeClr>
            </a:solidFill>
          </a:ln>
        </c:spPr>
        <c:txPr>
          <a:bodyPr anchor="ctr"/>
          <a:lstStyle/>
          <a:p>
            <a:pPr algn="just">
              <a:defRPr lang="de-DE" sz="1800" b="1" i="0" u="none" strike="noStrike" kern="1200" baseline="0">
                <a:solidFill>
                  <a:srgbClr val="1F497D">
                    <a:lumMod val="75000"/>
                  </a:srgbClr>
                </a:solidFill>
                <a:latin typeface="+mn-lt"/>
                <a:ea typeface="+mn-ea"/>
                <a:cs typeface="+mn-cs"/>
              </a:defRPr>
            </a:pPr>
            <a:endParaRPr lang="de-DE"/>
          </a:p>
        </c:txPr>
        <c:crossAx val="341313736"/>
        <c:crosses val="autoZero"/>
        <c:auto val="1"/>
        <c:lblAlgn val="ctr"/>
        <c:lblOffset val="100"/>
        <c:noMultiLvlLbl val="0"/>
      </c:catAx>
      <c:valAx>
        <c:axId val="341313736"/>
        <c:scaling>
          <c:orientation val="minMax"/>
          <c:max val="1"/>
          <c:min val="0"/>
        </c:scaling>
        <c:delete val="0"/>
        <c:axPos val="b"/>
        <c:majorGridlines>
          <c:spPr>
            <a:ln>
              <a:solidFill>
                <a:schemeClr val="bg1">
                  <a:lumMod val="65000"/>
                </a:schemeClr>
              </a:solidFill>
            </a:ln>
          </c:spPr>
        </c:majorGridlines>
        <c:numFmt formatCode="0%" sourceLinked="0"/>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341313344"/>
        <c:crosses val="autoZero"/>
        <c:crossBetween val="between"/>
      </c:valAx>
    </c:plotArea>
    <c:legend>
      <c:legendPos val="t"/>
      <c:layout>
        <c:manualLayout>
          <c:xMode val="edge"/>
          <c:yMode val="edge"/>
          <c:x val="0.46315740558741336"/>
          <c:y val="1.0948582611150743E-2"/>
          <c:w val="0.44200813709091669"/>
          <c:h val="7.8122035719414826E-2"/>
        </c:manualLayout>
      </c:layout>
      <c:overlay val="0"/>
      <c:txPr>
        <a:bodyPr/>
        <a:lstStyle/>
        <a:p>
          <a:pPr>
            <a:defRPr b="1">
              <a:solidFill>
                <a:schemeClr val="tx2">
                  <a:lumMod val="75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32961251659868479"/>
          <c:y val="9.2384253126041663E-2"/>
          <c:w val="0.61527736997476468"/>
          <c:h val="0.81290480423244238"/>
        </c:manualLayout>
      </c:layout>
      <c:bar3DChart>
        <c:barDir val="bar"/>
        <c:grouping val="percentStacked"/>
        <c:varyColors val="0"/>
        <c:ser>
          <c:idx val="0"/>
          <c:order val="0"/>
          <c:tx>
            <c:strRef>
              <c:f>Tabelle1!$B$1</c:f>
              <c:strCache>
                <c:ptCount val="1"/>
                <c:pt idx="0">
                  <c:v>stimmt</c:v>
                </c:pt>
              </c:strCache>
            </c:strRef>
          </c:tx>
          <c:spPr>
            <a:solidFill>
              <a:srgbClr val="92D050"/>
            </a:solidFill>
          </c:spPr>
          <c:invertIfNegative val="0"/>
          <c:dLbls>
            <c:numFmt formatCode="#,##0.0" sourceLinked="0"/>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Mittelschule</c:v>
                </c:pt>
                <c:pt idx="1">
                  <c:v>Real-/Wirtschaftsschule</c:v>
                </c:pt>
                <c:pt idx="2">
                  <c:v>Berufsschule</c:v>
                </c:pt>
                <c:pt idx="3">
                  <c:v>Gymnasium</c:v>
                </c:pt>
                <c:pt idx="4">
                  <c:v>Sonderpäd. Förderzentrum</c:v>
                </c:pt>
              </c:strCache>
            </c:strRef>
          </c:cat>
          <c:val>
            <c:numRef>
              <c:f>Tabelle1!$B$2:$B$6</c:f>
              <c:numCache>
                <c:formatCode>###0.0</c:formatCode>
                <c:ptCount val="5"/>
                <c:pt idx="0">
                  <c:v>72.2</c:v>
                </c:pt>
                <c:pt idx="1">
                  <c:v>74.8</c:v>
                </c:pt>
                <c:pt idx="2">
                  <c:v>78.099999999999994</c:v>
                </c:pt>
                <c:pt idx="3">
                  <c:v>82.1</c:v>
                </c:pt>
                <c:pt idx="4">
                  <c:v>86.7</c:v>
                </c:pt>
              </c:numCache>
            </c:numRef>
          </c:val>
        </c:ser>
        <c:ser>
          <c:idx val="1"/>
          <c:order val="1"/>
          <c:tx>
            <c:strRef>
              <c:f>Tabelle1!$C$1</c:f>
              <c:strCache>
                <c:ptCount val="1"/>
                <c:pt idx="0">
                  <c:v>stimmt nicht</c:v>
                </c:pt>
              </c:strCache>
            </c:strRef>
          </c:tx>
          <c:spPr>
            <a:solidFill>
              <a:srgbClr val="FF0000"/>
            </a:solidFill>
          </c:spPr>
          <c:invertIfNegative val="0"/>
          <c:dLbls>
            <c:spPr>
              <a:noFill/>
              <a:ln>
                <a:noFill/>
              </a:ln>
              <a:effectLst/>
            </c:spPr>
            <c:txPr>
              <a:bodyPr/>
              <a:lstStyle/>
              <a:p>
                <a:pPr>
                  <a:defRPr b="1">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Mittelschule</c:v>
                </c:pt>
                <c:pt idx="1">
                  <c:v>Real-/Wirtschaftsschule</c:v>
                </c:pt>
                <c:pt idx="2">
                  <c:v>Berufsschule</c:v>
                </c:pt>
                <c:pt idx="3">
                  <c:v>Gymnasium</c:v>
                </c:pt>
                <c:pt idx="4">
                  <c:v>Sonderpäd. Förderzentrum</c:v>
                </c:pt>
              </c:strCache>
            </c:strRef>
          </c:cat>
          <c:val>
            <c:numRef>
              <c:f>Tabelle1!$C$2:$C$6</c:f>
              <c:numCache>
                <c:formatCode>General</c:formatCode>
                <c:ptCount val="5"/>
                <c:pt idx="0">
                  <c:v>27.8</c:v>
                </c:pt>
                <c:pt idx="1">
                  <c:v>25.2</c:v>
                </c:pt>
                <c:pt idx="2">
                  <c:v>21.9</c:v>
                </c:pt>
                <c:pt idx="3">
                  <c:v>17.899999999999999</c:v>
                </c:pt>
                <c:pt idx="4">
                  <c:v>13.3</c:v>
                </c:pt>
              </c:numCache>
            </c:numRef>
          </c:val>
        </c:ser>
        <c:dLbls>
          <c:showLegendKey val="0"/>
          <c:showVal val="1"/>
          <c:showCatName val="0"/>
          <c:showSerName val="0"/>
          <c:showPercent val="0"/>
          <c:showBubbleSize val="0"/>
        </c:dLbls>
        <c:gapWidth val="50"/>
        <c:shape val="box"/>
        <c:axId val="341315304"/>
        <c:axId val="341315696"/>
        <c:axId val="0"/>
      </c:bar3DChart>
      <c:catAx>
        <c:axId val="341315304"/>
        <c:scaling>
          <c:orientation val="minMax"/>
        </c:scaling>
        <c:delete val="0"/>
        <c:axPos val="l"/>
        <c:numFmt formatCode="General" sourceLinked="1"/>
        <c:majorTickMark val="out"/>
        <c:minorTickMark val="none"/>
        <c:tickLblPos val="nextTo"/>
        <c:spPr>
          <a:ln>
            <a:solidFill>
              <a:schemeClr val="tx2">
                <a:lumMod val="75000"/>
              </a:schemeClr>
            </a:solidFill>
          </a:ln>
        </c:spPr>
        <c:txPr>
          <a:bodyPr anchor="ctr"/>
          <a:lstStyle/>
          <a:p>
            <a:pPr algn="just">
              <a:defRPr lang="de-DE" sz="1800" b="1" i="0" u="none" strike="noStrike" kern="1200" baseline="0">
                <a:solidFill>
                  <a:srgbClr val="1F497D">
                    <a:lumMod val="75000"/>
                  </a:srgbClr>
                </a:solidFill>
                <a:latin typeface="+mn-lt"/>
                <a:ea typeface="+mn-ea"/>
                <a:cs typeface="+mn-cs"/>
              </a:defRPr>
            </a:pPr>
            <a:endParaRPr lang="de-DE"/>
          </a:p>
        </c:txPr>
        <c:crossAx val="341315696"/>
        <c:crosses val="autoZero"/>
        <c:auto val="1"/>
        <c:lblAlgn val="ctr"/>
        <c:lblOffset val="100"/>
        <c:noMultiLvlLbl val="0"/>
      </c:catAx>
      <c:valAx>
        <c:axId val="341315696"/>
        <c:scaling>
          <c:orientation val="minMax"/>
          <c:max val="1"/>
          <c:min val="0"/>
        </c:scaling>
        <c:delete val="0"/>
        <c:axPos val="b"/>
        <c:majorGridlines>
          <c:spPr>
            <a:ln>
              <a:solidFill>
                <a:schemeClr val="bg1">
                  <a:lumMod val="65000"/>
                </a:schemeClr>
              </a:solidFill>
            </a:ln>
          </c:spPr>
        </c:majorGridlines>
        <c:numFmt formatCode="0%" sourceLinked="0"/>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341315304"/>
        <c:crosses val="autoZero"/>
        <c:crossBetween val="between"/>
      </c:valAx>
    </c:plotArea>
    <c:legend>
      <c:legendPos val="t"/>
      <c:layout>
        <c:manualLayout>
          <c:xMode val="edge"/>
          <c:yMode val="edge"/>
          <c:x val="0.46315740558741336"/>
          <c:y val="1.0948582611150743E-2"/>
          <c:w val="0.473362748054449"/>
          <c:h val="7.5970016401321588E-2"/>
        </c:manualLayout>
      </c:layout>
      <c:overlay val="0"/>
      <c:txPr>
        <a:bodyPr/>
        <a:lstStyle/>
        <a:p>
          <a:pPr>
            <a:defRPr b="1">
              <a:solidFill>
                <a:schemeClr val="tx2">
                  <a:lumMod val="75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10"/>
    </c:view3D>
    <c:floor>
      <c:thickness val="0"/>
    </c:floor>
    <c:sideWall>
      <c:thickness val="0"/>
    </c:sideWall>
    <c:backWall>
      <c:thickness val="0"/>
    </c:backWall>
    <c:plotArea>
      <c:layout>
        <c:manualLayout>
          <c:layoutTarget val="inner"/>
          <c:xMode val="edge"/>
          <c:yMode val="edge"/>
          <c:x val="0.15208333333333332"/>
          <c:y val="0.16250000000000001"/>
          <c:w val="0.6875"/>
          <c:h val="0.66874999999999996"/>
        </c:manualLayout>
      </c:layout>
      <c:pie3DChart>
        <c:varyColors val="1"/>
        <c:ser>
          <c:idx val="0"/>
          <c:order val="0"/>
          <c:tx>
            <c:strRef>
              <c:f>Tabelle1!$B$1</c:f>
              <c:strCache>
                <c:ptCount val="1"/>
                <c:pt idx="0">
                  <c:v>Anzahl</c:v>
                </c:pt>
              </c:strCache>
            </c:strRef>
          </c:tx>
          <c:spPr>
            <a:solidFill>
              <a:srgbClr val="FF0000"/>
            </a:solidFill>
          </c:spPr>
          <c:dPt>
            <c:idx val="0"/>
            <c:bubble3D val="0"/>
            <c:spPr>
              <a:solidFill>
                <a:srgbClr val="92D050"/>
              </a:solidFill>
            </c:spPr>
          </c:dPt>
          <c:dPt>
            <c:idx val="1"/>
            <c:bubble3D val="0"/>
          </c:dPt>
          <c:dLbls>
            <c:dLbl>
              <c:idx val="0"/>
              <c:layout>
                <c:manualLayout>
                  <c:x val="-2.7083333333333334E-2"/>
                  <c:y val="6.8750000000000006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1"/>
              <c:layout>
                <c:manualLayout>
                  <c:x val="6.2500000000000003E-3"/>
                  <c:y val="-2.1874999999999999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numFmt formatCode="0.0%" sourceLinked="0"/>
            <c:spPr>
              <a:noFill/>
              <a:ln>
                <a:noFill/>
              </a:ln>
              <a:effectLst/>
            </c:spPr>
            <c:txPr>
              <a:bodyPr/>
              <a:lstStyle/>
              <a:p>
                <a:pPr>
                  <a:defRPr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Tabelle1!$A$2:$A$3</c:f>
              <c:strCache>
                <c:ptCount val="2"/>
                <c:pt idx="0">
                  <c:v>ja</c:v>
                </c:pt>
                <c:pt idx="1">
                  <c:v>nein</c:v>
                </c:pt>
              </c:strCache>
            </c:strRef>
          </c:cat>
          <c:val>
            <c:numRef>
              <c:f>Tabelle1!$B$2:$B$3</c:f>
              <c:numCache>
                <c:formatCode>General</c:formatCode>
                <c:ptCount val="2"/>
                <c:pt idx="0">
                  <c:v>60.1</c:v>
                </c:pt>
                <c:pt idx="1">
                  <c:v>39.9</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15"/>
      <c:depthPercent val="60"/>
      <c:rAngAx val="1"/>
    </c:view3D>
    <c:floor>
      <c:thickness val="0"/>
    </c:floor>
    <c:sideWall>
      <c:thickness val="0"/>
    </c:sideWall>
    <c:backWall>
      <c:thickness val="0"/>
    </c:backWall>
    <c:plotArea>
      <c:layout>
        <c:manualLayout>
          <c:layoutTarget val="inner"/>
          <c:xMode val="edge"/>
          <c:yMode val="edge"/>
          <c:x val="0.49118440133387858"/>
          <c:y val="0.18352860484637509"/>
          <c:w val="0.85843332530754757"/>
          <c:h val="0.80350042124949084"/>
        </c:manualLayout>
      </c:layout>
      <c:bar3DChart>
        <c:barDir val="bar"/>
        <c:grouping val="stacked"/>
        <c:varyColors val="0"/>
        <c:ser>
          <c:idx val="0"/>
          <c:order val="0"/>
          <c:tx>
            <c:strRef>
              <c:f>Tabelle1!$B$1</c:f>
              <c:strCache>
                <c:ptCount val="1"/>
                <c:pt idx="0">
                  <c:v>mehrmals wöchentlich</c:v>
                </c:pt>
              </c:strCache>
            </c:strRef>
          </c:tx>
          <c:spPr>
            <a:solidFill>
              <a:schemeClr val="accent6">
                <a:lumMod val="60000"/>
                <a:lumOff val="40000"/>
              </a:schemeClr>
            </a:solidFill>
          </c:spPr>
          <c:invertIfNegative val="0"/>
          <c:dLbls>
            <c:numFmt formatCode="#,##0.0" sourceLinked="0"/>
            <c:spPr>
              <a:noFill/>
              <a:ln>
                <a:noFill/>
              </a:ln>
              <a:effectLst/>
            </c:spPr>
            <c:txPr>
              <a:bodyPr/>
              <a:lstStyle/>
              <a:p>
                <a:pPr>
                  <a:defRPr sz="16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Tabelle1!$A$2:$A$8</c:f>
              <c:strCache>
                <c:ptCount val="7"/>
                <c:pt idx="0">
                  <c:v>bei mir/ bei Freunden daheim</c:v>
                </c:pt>
                <c:pt idx="1">
                  <c:v>Café/ Kneipe/ Disco/ Beatabend usw.</c:v>
                </c:pt>
                <c:pt idx="2">
                  <c:v>Jugendzentrum/-raum/ Bauwagen/ Hütte</c:v>
                </c:pt>
                <c:pt idx="3">
                  <c:v>Marktplatz/ Dorfplatz/ Bushaltestelle (Bushäuschen)</c:v>
                </c:pt>
                <c:pt idx="4">
                  <c:v>Spielplatz/ Sportplatz</c:v>
                </c:pt>
                <c:pt idx="5">
                  <c:v>Online im Internet</c:v>
                </c:pt>
                <c:pt idx="6">
                  <c:v>im Schwimmbad</c:v>
                </c:pt>
              </c:strCache>
            </c:strRef>
          </c:cat>
          <c:val>
            <c:numRef>
              <c:f>Tabelle1!$B$2:$B$8</c:f>
              <c:numCache>
                <c:formatCode>General</c:formatCode>
                <c:ptCount val="7"/>
                <c:pt idx="0">
                  <c:v>33.200000000000003</c:v>
                </c:pt>
                <c:pt idx="1">
                  <c:v>8.1</c:v>
                </c:pt>
                <c:pt idx="2">
                  <c:v>8.4</c:v>
                </c:pt>
                <c:pt idx="3">
                  <c:v>12.1</c:v>
                </c:pt>
                <c:pt idx="4">
                  <c:v>23.9</c:v>
                </c:pt>
                <c:pt idx="5">
                  <c:v>55.7</c:v>
                </c:pt>
                <c:pt idx="6">
                  <c:v>27</c:v>
                </c:pt>
              </c:numCache>
            </c:numRef>
          </c:val>
        </c:ser>
        <c:ser>
          <c:idx val="1"/>
          <c:order val="1"/>
          <c:tx>
            <c:strRef>
              <c:f>Tabelle1!$C$1</c:f>
              <c:strCache>
                <c:ptCount val="1"/>
                <c:pt idx="0">
                  <c:v>ca. einmal wöchentlich</c:v>
                </c:pt>
              </c:strCache>
            </c:strRef>
          </c:tx>
          <c:spPr>
            <a:solidFill>
              <a:srgbClr val="FF9999"/>
            </a:solidFill>
          </c:spPr>
          <c:invertIfNegative val="0"/>
          <c:dLbls>
            <c:numFmt formatCode="#,##0.0" sourceLinked="0"/>
            <c:spPr>
              <a:noFill/>
              <a:ln>
                <a:noFill/>
              </a:ln>
              <a:effectLst/>
            </c:spPr>
            <c:txPr>
              <a:bodyPr/>
              <a:lstStyle/>
              <a:p>
                <a:pPr>
                  <a:defRPr sz="1600"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Tabelle1!$A$2:$A$8</c:f>
              <c:strCache>
                <c:ptCount val="7"/>
                <c:pt idx="0">
                  <c:v>bei mir/ bei Freunden daheim</c:v>
                </c:pt>
                <c:pt idx="1">
                  <c:v>Café/ Kneipe/ Disco/ Beatabend usw.</c:v>
                </c:pt>
                <c:pt idx="2">
                  <c:v>Jugendzentrum/-raum/ Bauwagen/ Hütte</c:v>
                </c:pt>
                <c:pt idx="3">
                  <c:v>Marktplatz/ Dorfplatz/ Bushaltestelle (Bushäuschen)</c:v>
                </c:pt>
                <c:pt idx="4">
                  <c:v>Spielplatz/ Sportplatz</c:v>
                </c:pt>
                <c:pt idx="5">
                  <c:v>Online im Internet</c:v>
                </c:pt>
                <c:pt idx="6">
                  <c:v>im Schwimmbad</c:v>
                </c:pt>
              </c:strCache>
            </c:strRef>
          </c:cat>
          <c:val>
            <c:numRef>
              <c:f>Tabelle1!$C$2:$C$8</c:f>
              <c:numCache>
                <c:formatCode>General</c:formatCode>
                <c:ptCount val="7"/>
                <c:pt idx="0">
                  <c:v>37.299999999999997</c:v>
                </c:pt>
                <c:pt idx="1">
                  <c:v>29.5</c:v>
                </c:pt>
                <c:pt idx="2">
                  <c:v>13</c:v>
                </c:pt>
                <c:pt idx="3">
                  <c:v>12.4</c:v>
                </c:pt>
                <c:pt idx="4">
                  <c:v>20.8</c:v>
                </c:pt>
                <c:pt idx="5">
                  <c:v>19.2</c:v>
                </c:pt>
                <c:pt idx="6">
                  <c:v>32.4</c:v>
                </c:pt>
              </c:numCache>
            </c:numRef>
          </c:val>
        </c:ser>
        <c:dLbls>
          <c:showLegendKey val="0"/>
          <c:showVal val="1"/>
          <c:showCatName val="0"/>
          <c:showSerName val="0"/>
          <c:showPercent val="0"/>
          <c:showBubbleSize val="0"/>
        </c:dLbls>
        <c:gapWidth val="50"/>
        <c:shape val="box"/>
        <c:axId val="57379144"/>
        <c:axId val="57378752"/>
        <c:axId val="0"/>
      </c:bar3DChart>
      <c:catAx>
        <c:axId val="57379144"/>
        <c:scaling>
          <c:orientation val="maxMin"/>
        </c:scaling>
        <c:delete val="0"/>
        <c:axPos val="l"/>
        <c:numFmt formatCode="General" sourceLinked="0"/>
        <c:majorTickMark val="out"/>
        <c:minorTickMark val="none"/>
        <c:tickLblPos val="nextTo"/>
        <c:spPr>
          <a:ln>
            <a:solidFill>
              <a:schemeClr val="tx2">
                <a:lumMod val="75000"/>
              </a:schemeClr>
            </a:solidFill>
          </a:ln>
        </c:spPr>
        <c:txPr>
          <a:bodyPr/>
          <a:lstStyle/>
          <a:p>
            <a:pPr>
              <a:defRPr sz="1800" b="1">
                <a:solidFill>
                  <a:schemeClr val="tx2">
                    <a:lumMod val="75000"/>
                  </a:schemeClr>
                </a:solidFill>
              </a:defRPr>
            </a:pPr>
            <a:endParaRPr lang="de-DE"/>
          </a:p>
        </c:txPr>
        <c:crossAx val="57378752"/>
        <c:crosses val="autoZero"/>
        <c:auto val="1"/>
        <c:lblAlgn val="ctr"/>
        <c:lblOffset val="100"/>
        <c:noMultiLvlLbl val="0"/>
      </c:catAx>
      <c:valAx>
        <c:axId val="57378752"/>
        <c:scaling>
          <c:orientation val="minMax"/>
          <c:max val="100"/>
        </c:scaling>
        <c:delete val="0"/>
        <c:axPos val="t"/>
        <c:majorGridlines>
          <c:spPr>
            <a:ln>
              <a:solidFill>
                <a:schemeClr val="bg1">
                  <a:lumMod val="65000"/>
                </a:schemeClr>
              </a:solidFill>
            </a:ln>
          </c:spPr>
        </c:majorGridlines>
        <c:numFmt formatCode="General" sourceLinked="1"/>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57379144"/>
        <c:crosses val="autoZero"/>
        <c:crossBetween val="between"/>
        <c:majorUnit val="20"/>
      </c:valAx>
    </c:plotArea>
    <c:legend>
      <c:legendPos val="t"/>
      <c:layout>
        <c:manualLayout>
          <c:xMode val="edge"/>
          <c:yMode val="edge"/>
          <c:x val="0.1615405906939319"/>
          <c:y val="1.5138364255823426E-2"/>
          <c:w val="0.67988890503920729"/>
          <c:h val="6.7988394807984298E-2"/>
        </c:manualLayout>
      </c:layout>
      <c:overlay val="0"/>
      <c:txPr>
        <a:bodyPr/>
        <a:lstStyle/>
        <a:p>
          <a:pPr>
            <a:defRPr b="1">
              <a:solidFill>
                <a:schemeClr val="tx2">
                  <a:lumMod val="75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userShapes r:id="rId2"/>
</c:chartSpace>
</file>

<file path=ppt/charts/chart9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ja</c:v>
                </c:pt>
                <c:pt idx="1">
                  <c:v>nein</c:v>
                </c:pt>
              </c:strCache>
            </c:strRef>
          </c:cat>
          <c:val>
            <c:numRef>
              <c:f>Tabelle1!$B$2:$B$3</c:f>
              <c:numCache>
                <c:formatCode>General</c:formatCode>
                <c:ptCount val="2"/>
                <c:pt idx="0">
                  <c:v>64</c:v>
                </c:pt>
                <c:pt idx="1">
                  <c:v>36</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ja</c:v>
                </c:pt>
                <c:pt idx="1">
                  <c:v>nein</c:v>
                </c:pt>
              </c:strCache>
            </c:strRef>
          </c:cat>
          <c:val>
            <c:numRef>
              <c:f>Tabelle1!$C$2:$C$3</c:f>
              <c:numCache>
                <c:formatCode>General</c:formatCode>
                <c:ptCount val="2"/>
                <c:pt idx="0">
                  <c:v>56.1</c:v>
                </c:pt>
                <c:pt idx="1">
                  <c:v>43.9</c:v>
                </c:pt>
              </c:numCache>
            </c:numRef>
          </c:val>
        </c:ser>
        <c:dLbls>
          <c:showLegendKey val="0"/>
          <c:showVal val="1"/>
          <c:showCatName val="0"/>
          <c:showSerName val="0"/>
          <c:showPercent val="0"/>
          <c:showBubbleSize val="0"/>
        </c:dLbls>
        <c:gapWidth val="100"/>
        <c:shape val="box"/>
        <c:axId val="341317264"/>
        <c:axId val="341317656"/>
        <c:axId val="0"/>
      </c:bar3DChart>
      <c:catAx>
        <c:axId val="341317264"/>
        <c:scaling>
          <c:orientation val="minMax"/>
        </c:scaling>
        <c:delete val="0"/>
        <c:axPos val="b"/>
        <c:numFmt formatCode="General" sourceLinked="1"/>
        <c:majorTickMark val="out"/>
        <c:minorTickMark val="none"/>
        <c:tickLblPos val="nextTo"/>
        <c:spPr>
          <a:ln>
            <a:solidFill>
              <a:schemeClr val="tx2">
                <a:lumMod val="75000"/>
              </a:schemeClr>
            </a:solidFill>
          </a:ln>
          <a:effectLst/>
        </c:spPr>
        <c:txPr>
          <a:bodyPr/>
          <a:lstStyle/>
          <a:p>
            <a:pPr>
              <a:defRPr sz="1600"/>
            </a:pPr>
            <a:endParaRPr lang="de-DE"/>
          </a:p>
        </c:txPr>
        <c:crossAx val="341317656"/>
        <c:crosses val="autoZero"/>
        <c:auto val="1"/>
        <c:lblAlgn val="ctr"/>
        <c:lblOffset val="100"/>
        <c:noMultiLvlLbl val="0"/>
      </c:catAx>
      <c:valAx>
        <c:axId val="341317656"/>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41317264"/>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9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ja</c:v>
                </c:pt>
                <c:pt idx="1">
                  <c:v>nein</c:v>
                </c:pt>
              </c:strCache>
            </c:strRef>
          </c:cat>
          <c:val>
            <c:numRef>
              <c:f>Tabelle1!$B$2:$B$3</c:f>
              <c:numCache>
                <c:formatCode>General</c:formatCode>
                <c:ptCount val="2"/>
                <c:pt idx="0">
                  <c:v>58.1</c:v>
                </c:pt>
                <c:pt idx="1">
                  <c:v>41.9</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ja</c:v>
                </c:pt>
                <c:pt idx="1">
                  <c:v>nein</c:v>
                </c:pt>
              </c:strCache>
            </c:strRef>
          </c:cat>
          <c:val>
            <c:numRef>
              <c:f>Tabelle1!$C$2:$C$3</c:f>
              <c:numCache>
                <c:formatCode>General</c:formatCode>
                <c:ptCount val="2"/>
                <c:pt idx="0">
                  <c:v>61.2</c:v>
                </c:pt>
                <c:pt idx="1">
                  <c:v>38.799999999999997</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ja</c:v>
                </c:pt>
                <c:pt idx="1">
                  <c:v>nein</c:v>
                </c:pt>
              </c:strCache>
            </c:strRef>
          </c:cat>
          <c:val>
            <c:numRef>
              <c:f>Tabelle1!$D$2:$D$3</c:f>
              <c:numCache>
                <c:formatCode>General</c:formatCode>
                <c:ptCount val="2"/>
                <c:pt idx="0">
                  <c:v>60.6</c:v>
                </c:pt>
                <c:pt idx="1">
                  <c:v>39.4</c:v>
                </c:pt>
              </c:numCache>
            </c:numRef>
          </c:val>
        </c:ser>
        <c:dLbls>
          <c:showLegendKey val="0"/>
          <c:showVal val="1"/>
          <c:showCatName val="0"/>
          <c:showSerName val="0"/>
          <c:showPercent val="0"/>
          <c:showBubbleSize val="0"/>
        </c:dLbls>
        <c:gapWidth val="100"/>
        <c:shape val="box"/>
        <c:axId val="341318440"/>
        <c:axId val="341318832"/>
        <c:axId val="0"/>
      </c:bar3DChart>
      <c:catAx>
        <c:axId val="341318440"/>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41318832"/>
        <c:crosses val="autoZero"/>
        <c:auto val="1"/>
        <c:lblAlgn val="ctr"/>
        <c:lblOffset val="100"/>
        <c:noMultiLvlLbl val="0"/>
      </c:catAx>
      <c:valAx>
        <c:axId val="341318832"/>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41318440"/>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9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31980309802193208"/>
          <c:y val="2.8116843700136378E-2"/>
          <c:w val="0.61996116944219404"/>
          <c:h val="0.86989146938584927"/>
        </c:manualLayout>
      </c:layout>
      <c:bar3DChart>
        <c:barDir val="bar"/>
        <c:grouping val="clustered"/>
        <c:varyColors val="0"/>
        <c:ser>
          <c:idx val="0"/>
          <c:order val="0"/>
          <c:tx>
            <c:strRef>
              <c:f>Tabelle1!$B$1</c:f>
              <c:strCache>
                <c:ptCount val="1"/>
                <c:pt idx="0">
                  <c:v>Spalte2</c:v>
                </c:pt>
              </c:strCache>
            </c:strRef>
          </c:tx>
          <c:spPr>
            <a:solidFill>
              <a:srgbClr val="92D050"/>
            </a:solidFill>
          </c:spPr>
          <c:invertIfNegative val="0"/>
          <c:dLbls>
            <c:numFmt formatCode="#,##0.0" sourceLinked="0"/>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Tabelle1!$A$2:$A$6</c:f>
              <c:strCache>
                <c:ptCount val="5"/>
                <c:pt idx="0">
                  <c:v>Stadt-/ Gemeinderat und/oder Jugendbeirat o. ä.</c:v>
                </c:pt>
                <c:pt idx="1">
                  <c:v>Offene Jugendarbeit</c:v>
                </c:pt>
                <c:pt idx="2">
                  <c:v>Sonstiges</c:v>
                </c:pt>
                <c:pt idx="3">
                  <c:v>Vereinsfeste/ Dorffeste</c:v>
                </c:pt>
                <c:pt idx="4">
                  <c:v>Verein/ Verband/ Gruppe</c:v>
                </c:pt>
              </c:strCache>
            </c:strRef>
          </c:cat>
          <c:val>
            <c:numRef>
              <c:f>Tabelle1!$B$2:$B$6</c:f>
              <c:numCache>
                <c:formatCode>###0.0</c:formatCode>
                <c:ptCount val="5"/>
                <c:pt idx="0">
                  <c:v>1.7</c:v>
                </c:pt>
                <c:pt idx="1">
                  <c:v>6.2</c:v>
                </c:pt>
                <c:pt idx="2">
                  <c:v>6.9</c:v>
                </c:pt>
                <c:pt idx="3">
                  <c:v>35</c:v>
                </c:pt>
                <c:pt idx="4">
                  <c:v>45.8</c:v>
                </c:pt>
              </c:numCache>
            </c:numRef>
          </c:val>
        </c:ser>
        <c:dLbls>
          <c:showLegendKey val="0"/>
          <c:showVal val="1"/>
          <c:showCatName val="0"/>
          <c:showSerName val="0"/>
          <c:showPercent val="0"/>
          <c:showBubbleSize val="0"/>
        </c:dLbls>
        <c:gapWidth val="50"/>
        <c:shape val="box"/>
        <c:axId val="341319616"/>
        <c:axId val="341320008"/>
        <c:axId val="0"/>
      </c:bar3DChart>
      <c:catAx>
        <c:axId val="341319616"/>
        <c:scaling>
          <c:orientation val="minMax"/>
        </c:scaling>
        <c:delete val="0"/>
        <c:axPos val="l"/>
        <c:numFmt formatCode="General" sourceLinked="1"/>
        <c:majorTickMark val="out"/>
        <c:minorTickMark val="none"/>
        <c:tickLblPos val="nextTo"/>
        <c:spPr>
          <a:ln>
            <a:solidFill>
              <a:schemeClr val="tx2">
                <a:lumMod val="75000"/>
              </a:schemeClr>
            </a:solidFill>
          </a:ln>
        </c:spPr>
        <c:txPr>
          <a:bodyPr/>
          <a:lstStyle/>
          <a:p>
            <a:pPr>
              <a:defRPr sz="1800" b="1">
                <a:solidFill>
                  <a:schemeClr val="tx2">
                    <a:lumMod val="75000"/>
                  </a:schemeClr>
                </a:solidFill>
              </a:defRPr>
            </a:pPr>
            <a:endParaRPr lang="de-DE"/>
          </a:p>
        </c:txPr>
        <c:crossAx val="341320008"/>
        <c:crosses val="autoZero"/>
        <c:auto val="1"/>
        <c:lblAlgn val="ctr"/>
        <c:lblOffset val="100"/>
        <c:noMultiLvlLbl val="0"/>
      </c:catAx>
      <c:valAx>
        <c:axId val="341320008"/>
        <c:scaling>
          <c:orientation val="minMax"/>
          <c:min val="0"/>
        </c:scaling>
        <c:delete val="0"/>
        <c:axPos val="b"/>
        <c:majorGridlines>
          <c:spPr>
            <a:ln>
              <a:solidFill>
                <a:schemeClr val="bg1">
                  <a:lumMod val="65000"/>
                </a:schemeClr>
              </a:solidFill>
            </a:ln>
          </c:spPr>
        </c:majorGridlines>
        <c:numFmt formatCode="General" sourceLinked="0"/>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341319616"/>
        <c:crosses val="autoZero"/>
        <c:crossBetween val="between"/>
        <c:majorUnit val="10"/>
      </c:valAx>
    </c:plotArea>
    <c:plotVisOnly val="1"/>
    <c:dispBlanksAs val="gap"/>
    <c:showDLblsOverMax val="0"/>
  </c:chart>
  <c:txPr>
    <a:bodyPr/>
    <a:lstStyle/>
    <a:p>
      <a:pPr>
        <a:defRPr sz="1800"/>
      </a:pPr>
      <a:endParaRPr lang="de-DE"/>
    </a:p>
  </c:txPr>
  <c:externalData r:id="rId1">
    <c:autoUpdate val="0"/>
  </c:externalData>
  <c:userShapes r:id="rId2"/>
</c:chartSpace>
</file>

<file path=ppt/charts/chart9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0"/>
      <c:depthPercent val="100"/>
      <c:rAngAx val="0"/>
      <c:perspective val="10"/>
    </c:view3D>
    <c:floor>
      <c:thickness val="0"/>
    </c:floor>
    <c:sideWall>
      <c:thickness val="0"/>
    </c:sideWall>
    <c:backWall>
      <c:thickness val="0"/>
    </c:backWall>
    <c:plotArea>
      <c:layout>
        <c:manualLayout>
          <c:layoutTarget val="inner"/>
          <c:xMode val="edge"/>
          <c:yMode val="edge"/>
          <c:x val="8.8115136929095783E-2"/>
          <c:y val="5.6158042058422453E-2"/>
          <c:w val="0.81543602649200697"/>
          <c:h val="0.79028385846551352"/>
        </c:manualLayout>
      </c:layout>
      <c:pie3DChart>
        <c:varyColors val="1"/>
        <c:ser>
          <c:idx val="0"/>
          <c:order val="0"/>
          <c:tx>
            <c:strRef>
              <c:f>Tabelle1!$B$1</c:f>
              <c:strCache>
                <c:ptCount val="1"/>
                <c:pt idx="0">
                  <c:v>Anzahl</c:v>
                </c:pt>
              </c:strCache>
            </c:strRef>
          </c:tx>
          <c:spPr>
            <a:solidFill>
              <a:srgbClr val="FF0000"/>
            </a:solidFill>
          </c:spPr>
          <c:explosion val="10"/>
          <c:dPt>
            <c:idx val="0"/>
            <c:bubble3D val="0"/>
            <c:spPr>
              <a:solidFill>
                <a:srgbClr val="92D050"/>
              </a:solidFill>
            </c:spPr>
          </c:dPt>
          <c:dPt>
            <c:idx val="1"/>
            <c:bubble3D val="0"/>
          </c:dPt>
          <c:dLbls>
            <c:dLbl>
              <c:idx val="0"/>
              <c:layout>
                <c:manualLayout>
                  <c:x val="-2.6988365788973476E-3"/>
                  <c:y val="6.0767003995310966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1"/>
              <c:layout>
                <c:manualLayout>
                  <c:x val="2.9510912567585385E-2"/>
                  <c:y val="-0.11302543123041221"/>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numFmt formatCode="0.0%" sourceLinked="0"/>
            <c:spPr>
              <a:noFill/>
              <a:ln>
                <a:noFill/>
              </a:ln>
              <a:effectLst/>
            </c:spPr>
            <c:txPr>
              <a:bodyPr/>
              <a:lstStyle/>
              <a:p>
                <a:pPr>
                  <a:defRPr sz="1100"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Tabelle1!$A$2:$A$3</c:f>
              <c:strCache>
                <c:ptCount val="2"/>
                <c:pt idx="0">
                  <c:v>ja</c:v>
                </c:pt>
                <c:pt idx="1">
                  <c:v>nein</c:v>
                </c:pt>
              </c:strCache>
            </c:strRef>
          </c:cat>
          <c:val>
            <c:numRef>
              <c:f>Tabelle1!$B$2:$B$3</c:f>
              <c:numCache>
                <c:formatCode>General</c:formatCode>
                <c:ptCount val="2"/>
                <c:pt idx="0">
                  <c:v>60</c:v>
                </c:pt>
                <c:pt idx="1">
                  <c:v>40</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90"/>
      <c:depthPercent val="100"/>
      <c:rAngAx val="0"/>
      <c:perspective val="10"/>
    </c:view3D>
    <c:floor>
      <c:thickness val="0"/>
    </c:floor>
    <c:sideWall>
      <c:thickness val="0"/>
    </c:sideWall>
    <c:backWall>
      <c:thickness val="0"/>
    </c:backWall>
    <c:plotArea>
      <c:layout>
        <c:manualLayout>
          <c:layoutTarget val="inner"/>
          <c:xMode val="edge"/>
          <c:yMode val="edge"/>
          <c:x val="8.8115136929095783E-2"/>
          <c:y val="0.11692504605373333"/>
          <c:w val="0.8096207525605521"/>
          <c:h val="0.78268798296609965"/>
        </c:manualLayout>
      </c:layout>
      <c:pie3DChart>
        <c:varyColors val="1"/>
        <c:ser>
          <c:idx val="0"/>
          <c:order val="0"/>
          <c:tx>
            <c:strRef>
              <c:f>Tabelle1!$B$1</c:f>
              <c:strCache>
                <c:ptCount val="1"/>
                <c:pt idx="0">
                  <c:v>Anzahl</c:v>
                </c:pt>
              </c:strCache>
            </c:strRef>
          </c:tx>
          <c:spPr>
            <a:solidFill>
              <a:srgbClr val="FF0000"/>
            </a:solidFill>
          </c:spPr>
          <c:explosion val="10"/>
          <c:dPt>
            <c:idx val="0"/>
            <c:bubble3D val="0"/>
            <c:spPr>
              <a:solidFill>
                <a:srgbClr val="92D050"/>
              </a:solidFill>
            </c:spPr>
          </c:dPt>
          <c:dPt>
            <c:idx val="1"/>
            <c:bubble3D val="0"/>
          </c:dPt>
          <c:dLbls>
            <c:dLbl>
              <c:idx val="0"/>
              <c:layout>
                <c:manualLayout>
                  <c:x val="2.9076369657274313E-2"/>
                  <c:y val="-9.87463814923802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1"/>
              <c:layout>
                <c:manualLayout>
                  <c:x val="-1.1630547862909832E-2"/>
                  <c:y val="6.927558075552033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numFmt formatCode="0.0%" sourceLinked="0"/>
            <c:spPr>
              <a:noFill/>
              <a:ln>
                <a:noFill/>
              </a:ln>
              <a:effectLst/>
            </c:spPr>
            <c:txPr>
              <a:bodyPr/>
              <a:lstStyle/>
              <a:p>
                <a:pPr>
                  <a:defRPr sz="1100" b="1">
                    <a:solidFill>
                      <a:schemeClr val="tx2">
                        <a:lumMod val="75000"/>
                      </a:schemeClr>
                    </a:solidFill>
                  </a:defRPr>
                </a:pPr>
                <a:endParaRPr lang="de-D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Tabelle1!$A$2:$A$3</c:f>
              <c:strCache>
                <c:ptCount val="2"/>
                <c:pt idx="0">
                  <c:v>ja</c:v>
                </c:pt>
                <c:pt idx="1">
                  <c:v>nein</c:v>
                </c:pt>
              </c:strCache>
            </c:strRef>
          </c:cat>
          <c:val>
            <c:numRef>
              <c:f>Tabelle1!$B$2:$B$3</c:f>
              <c:numCache>
                <c:formatCode>General</c:formatCode>
                <c:ptCount val="2"/>
                <c:pt idx="0">
                  <c:v>60</c:v>
                </c:pt>
                <c:pt idx="1">
                  <c:v>40</c:v>
                </c:pt>
              </c:numCache>
            </c:numRef>
          </c:val>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42146112581824985"/>
          <c:y val="1.9631524734834777E-2"/>
          <c:w val="0.55117908585059949"/>
          <c:h val="0.86989146938584927"/>
        </c:manualLayout>
      </c:layout>
      <c:bar3DChart>
        <c:barDir val="bar"/>
        <c:grouping val="clustered"/>
        <c:varyColors val="0"/>
        <c:ser>
          <c:idx val="0"/>
          <c:order val="0"/>
          <c:tx>
            <c:strRef>
              <c:f>Tabelle1!$B$1</c:f>
              <c:strCache>
                <c:ptCount val="1"/>
                <c:pt idx="0">
                  <c:v>Spalte2</c:v>
                </c:pt>
              </c:strCache>
            </c:strRef>
          </c:tx>
          <c:spPr>
            <a:solidFill>
              <a:srgbClr val="FF0000"/>
            </a:solidFill>
          </c:spPr>
          <c:invertIfNegative val="0"/>
          <c:dLbls>
            <c:numFmt formatCode="#,##0.0" sourceLinked="0"/>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Tabelle1!$A$2:$A$7</c:f>
              <c:strCache>
                <c:ptCount val="6"/>
                <c:pt idx="0">
                  <c:v>Sonstiges</c:v>
                </c:pt>
                <c:pt idx="1">
                  <c:v>bin zu jung</c:v>
                </c:pt>
                <c:pt idx="2">
                  <c:v>ich mag keine regelmäßigen Verpflichtungen eingehen</c:v>
                </c:pt>
                <c:pt idx="3">
                  <c:v>grundsätzlich kein Interesse</c:v>
                </c:pt>
                <c:pt idx="4">
                  <c:v>alles was mich interessiert, gibt es hier nicht</c:v>
                </c:pt>
                <c:pt idx="5">
                  <c:v>zu wenig Zeit</c:v>
                </c:pt>
              </c:strCache>
            </c:strRef>
          </c:cat>
          <c:val>
            <c:numRef>
              <c:f>Tabelle1!$B$2:$B$7</c:f>
              <c:numCache>
                <c:formatCode>###0.0</c:formatCode>
                <c:ptCount val="6"/>
                <c:pt idx="0">
                  <c:v>6.4</c:v>
                </c:pt>
                <c:pt idx="1">
                  <c:v>9</c:v>
                </c:pt>
                <c:pt idx="2">
                  <c:v>11.1</c:v>
                </c:pt>
                <c:pt idx="3">
                  <c:v>13.3</c:v>
                </c:pt>
                <c:pt idx="4">
                  <c:v>24.4</c:v>
                </c:pt>
                <c:pt idx="5">
                  <c:v>35.700000000000003</c:v>
                </c:pt>
              </c:numCache>
            </c:numRef>
          </c:val>
        </c:ser>
        <c:dLbls>
          <c:showLegendKey val="0"/>
          <c:showVal val="1"/>
          <c:showCatName val="0"/>
          <c:showSerName val="0"/>
          <c:showPercent val="0"/>
          <c:showBubbleSize val="0"/>
        </c:dLbls>
        <c:gapWidth val="50"/>
        <c:shape val="box"/>
        <c:axId val="320686352"/>
        <c:axId val="320687136"/>
        <c:axId val="0"/>
      </c:bar3DChart>
      <c:catAx>
        <c:axId val="320686352"/>
        <c:scaling>
          <c:orientation val="minMax"/>
        </c:scaling>
        <c:delete val="0"/>
        <c:axPos val="l"/>
        <c:numFmt formatCode="General" sourceLinked="1"/>
        <c:majorTickMark val="out"/>
        <c:minorTickMark val="none"/>
        <c:tickLblPos val="nextTo"/>
        <c:txPr>
          <a:bodyPr/>
          <a:lstStyle/>
          <a:p>
            <a:pPr>
              <a:defRPr b="1">
                <a:solidFill>
                  <a:srgbClr val="17375E"/>
                </a:solidFill>
                <a:latin typeface="+mn-lt"/>
              </a:defRPr>
            </a:pPr>
            <a:endParaRPr lang="de-DE"/>
          </a:p>
        </c:txPr>
        <c:crossAx val="320687136"/>
        <c:crosses val="autoZero"/>
        <c:auto val="1"/>
        <c:lblAlgn val="ctr"/>
        <c:lblOffset val="100"/>
        <c:noMultiLvlLbl val="0"/>
      </c:catAx>
      <c:valAx>
        <c:axId val="320687136"/>
        <c:scaling>
          <c:orientation val="minMax"/>
          <c:min val="0"/>
        </c:scaling>
        <c:delete val="0"/>
        <c:axPos val="b"/>
        <c:majorGridlines>
          <c:spPr>
            <a:ln>
              <a:solidFill>
                <a:schemeClr val="bg1">
                  <a:lumMod val="65000"/>
                </a:schemeClr>
              </a:solidFill>
            </a:ln>
          </c:spPr>
        </c:majorGridlines>
        <c:numFmt formatCode="General" sourceLinked="0"/>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320686352"/>
        <c:crosses val="autoZero"/>
        <c:crossBetween val="between"/>
        <c:majorUnit val="10"/>
      </c:valAx>
    </c:plotArea>
    <c:plotVisOnly val="1"/>
    <c:dispBlanksAs val="gap"/>
    <c:showDLblsOverMax val="0"/>
  </c:chart>
  <c:txPr>
    <a:bodyPr/>
    <a:lstStyle/>
    <a:p>
      <a:pPr>
        <a:defRPr sz="1800"/>
      </a:pPr>
      <a:endParaRPr lang="de-DE"/>
    </a:p>
  </c:txPr>
  <c:externalData r:id="rId1">
    <c:autoUpdate val="0"/>
  </c:externalData>
  <c:userShapes r:id="rId2"/>
</c:chartSpace>
</file>

<file path=ppt/charts/chart9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2013</c:v>
                </c:pt>
              </c:strCache>
            </c:strRef>
          </c:tx>
          <c:spPr>
            <a:solidFill>
              <a:schemeClr val="accent4">
                <a:lumMod val="75000"/>
              </a:schemeClr>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24.2</c:v>
                </c:pt>
                <c:pt idx="1">
                  <c:v>75.8</c:v>
                </c:pt>
              </c:numCache>
            </c:numRef>
          </c:val>
        </c:ser>
        <c:ser>
          <c:idx val="1"/>
          <c:order val="1"/>
          <c:tx>
            <c:strRef>
              <c:f>Tabelle1!$C$1</c:f>
              <c:strCache>
                <c:ptCount val="1"/>
                <c:pt idx="0">
                  <c:v>1999</c:v>
                </c:pt>
              </c:strCache>
            </c:strRef>
          </c:tx>
          <c:spPr>
            <a:solidFill>
              <a:schemeClr val="bg1">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27.3</c:v>
                </c:pt>
                <c:pt idx="1">
                  <c:v>68.3</c:v>
                </c:pt>
              </c:numCache>
            </c:numRef>
          </c:val>
        </c:ser>
        <c:dLbls>
          <c:showLegendKey val="0"/>
          <c:showVal val="1"/>
          <c:showCatName val="0"/>
          <c:showSerName val="0"/>
          <c:showPercent val="0"/>
          <c:showBubbleSize val="0"/>
        </c:dLbls>
        <c:gapWidth val="100"/>
        <c:shape val="box"/>
        <c:axId val="343246992"/>
        <c:axId val="343247384"/>
        <c:axId val="0"/>
      </c:bar3DChart>
      <c:catAx>
        <c:axId val="343246992"/>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43247384"/>
        <c:crosses val="autoZero"/>
        <c:auto val="1"/>
        <c:lblAlgn val="ctr"/>
        <c:lblOffset val="100"/>
        <c:noMultiLvlLbl val="0"/>
      </c:catAx>
      <c:valAx>
        <c:axId val="343247384"/>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43246992"/>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9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männlich</c:v>
                </c:pt>
              </c:strCache>
            </c:strRef>
          </c:tx>
          <c:spPr>
            <a:solidFill>
              <a:srgbClr val="3399FF"/>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28.3</c:v>
                </c:pt>
                <c:pt idx="1">
                  <c:v>71.7</c:v>
                </c:pt>
              </c:numCache>
            </c:numRef>
          </c:val>
        </c:ser>
        <c:ser>
          <c:idx val="1"/>
          <c:order val="1"/>
          <c:tx>
            <c:strRef>
              <c:f>Tabelle1!$C$1</c:f>
              <c:strCache>
                <c:ptCount val="1"/>
                <c:pt idx="0">
                  <c:v>weiblich</c:v>
                </c:pt>
              </c:strCache>
            </c:strRef>
          </c:tx>
          <c:spPr>
            <a:solidFill>
              <a:srgbClr val="FF99CC"/>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20.2</c:v>
                </c:pt>
                <c:pt idx="1">
                  <c:v>79.8</c:v>
                </c:pt>
              </c:numCache>
            </c:numRef>
          </c:val>
        </c:ser>
        <c:dLbls>
          <c:showLegendKey val="0"/>
          <c:showVal val="1"/>
          <c:showCatName val="0"/>
          <c:showSerName val="0"/>
          <c:showPercent val="0"/>
          <c:showBubbleSize val="0"/>
        </c:dLbls>
        <c:gapWidth val="100"/>
        <c:shape val="box"/>
        <c:axId val="343248560"/>
        <c:axId val="343248952"/>
        <c:axId val="0"/>
      </c:bar3DChart>
      <c:catAx>
        <c:axId val="343248560"/>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43248952"/>
        <c:crosses val="autoZero"/>
        <c:auto val="1"/>
        <c:lblAlgn val="ctr"/>
        <c:lblOffset val="100"/>
        <c:noMultiLvlLbl val="0"/>
      </c:catAx>
      <c:valAx>
        <c:axId val="343248952"/>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43248560"/>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9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spPr>
        <a:noFill/>
        <a:ln w="9525">
          <a:noFill/>
        </a:ln>
      </c:spPr>
    </c:floor>
    <c:sideWall>
      <c:thickness val="0"/>
      <c:spPr>
        <a:noFill/>
      </c:spPr>
    </c:sideWall>
    <c:backWall>
      <c:thickness val="0"/>
      <c:spPr>
        <a:noFill/>
        <a:ln w="25400">
          <a:noFill/>
        </a:ln>
      </c:spPr>
    </c:backWall>
    <c:plotArea>
      <c:layout/>
      <c:bar3DChart>
        <c:barDir val="col"/>
        <c:grouping val="clustered"/>
        <c:varyColors val="0"/>
        <c:ser>
          <c:idx val="0"/>
          <c:order val="0"/>
          <c:tx>
            <c:strRef>
              <c:f>Tabelle1!$B$1</c:f>
              <c:strCache>
                <c:ptCount val="1"/>
                <c:pt idx="0">
                  <c:v>12 - 14 Jahre</c:v>
                </c:pt>
              </c:strCache>
            </c:strRef>
          </c:tx>
          <c:spPr>
            <a:solidFill>
              <a:srgbClr val="FFC000"/>
            </a:solidFill>
          </c:spPr>
          <c:invertIfNegative val="0"/>
          <c:dLbls>
            <c:dLbl>
              <c:idx val="0"/>
              <c:layout>
                <c:manualLayout>
                  <c:x val="-1.7651517078398726E-3"/>
                  <c:y val="2.891299873784515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51517078398726E-3"/>
                  <c:y val="-5.782599747569031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stimmt</c:v>
                </c:pt>
                <c:pt idx="1">
                  <c:v>stimmt nicht</c:v>
                </c:pt>
              </c:strCache>
            </c:strRef>
          </c:cat>
          <c:val>
            <c:numRef>
              <c:f>Tabelle1!$B$2:$B$3</c:f>
              <c:numCache>
                <c:formatCode>General</c:formatCode>
                <c:ptCount val="2"/>
                <c:pt idx="0">
                  <c:v>27.5</c:v>
                </c:pt>
                <c:pt idx="1">
                  <c:v>72.5</c:v>
                </c:pt>
              </c:numCache>
            </c:numRef>
          </c:val>
        </c:ser>
        <c:ser>
          <c:idx val="1"/>
          <c:order val="1"/>
          <c:tx>
            <c:strRef>
              <c:f>Tabelle1!$C$1</c:f>
              <c:strCache>
                <c:ptCount val="1"/>
                <c:pt idx="0">
                  <c:v>15 - 17 Jahre</c:v>
                </c:pt>
              </c:strCache>
            </c:strRef>
          </c:tx>
          <c:spPr>
            <a:solidFill>
              <a:schemeClr val="accent6">
                <a:lumMod val="75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Tabelle1!$C$2:$C$3</c:f>
              <c:numCache>
                <c:formatCode>General</c:formatCode>
                <c:ptCount val="2"/>
                <c:pt idx="0">
                  <c:v>26.8</c:v>
                </c:pt>
                <c:pt idx="1">
                  <c:v>73.2</c:v>
                </c:pt>
              </c:numCache>
            </c:numRef>
          </c:val>
        </c:ser>
        <c:ser>
          <c:idx val="2"/>
          <c:order val="2"/>
          <c:tx>
            <c:strRef>
              <c:f>Tabelle1!$D$1</c:f>
              <c:strCache>
                <c:ptCount val="1"/>
                <c:pt idx="0">
                  <c:v>18 - 21 Jahre</c:v>
                </c:pt>
              </c:strCache>
            </c:strRef>
          </c:tx>
          <c:spPr>
            <a:solidFill>
              <a:schemeClr val="accent2">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stimmt</c:v>
                </c:pt>
                <c:pt idx="1">
                  <c:v>stimmt nicht</c:v>
                </c:pt>
              </c:strCache>
            </c:strRef>
          </c:cat>
          <c:val>
            <c:numRef>
              <c:f>Tabelle1!$D$2:$D$3</c:f>
              <c:numCache>
                <c:formatCode>General</c:formatCode>
                <c:ptCount val="2"/>
                <c:pt idx="0">
                  <c:v>20.2</c:v>
                </c:pt>
                <c:pt idx="1">
                  <c:v>79.8</c:v>
                </c:pt>
              </c:numCache>
            </c:numRef>
          </c:val>
        </c:ser>
        <c:dLbls>
          <c:showLegendKey val="0"/>
          <c:showVal val="1"/>
          <c:showCatName val="0"/>
          <c:showSerName val="0"/>
          <c:showPercent val="0"/>
          <c:showBubbleSize val="0"/>
        </c:dLbls>
        <c:gapWidth val="100"/>
        <c:shape val="box"/>
        <c:axId val="343252088"/>
        <c:axId val="343252480"/>
        <c:axId val="0"/>
      </c:bar3DChart>
      <c:catAx>
        <c:axId val="343252088"/>
        <c:scaling>
          <c:orientation val="minMax"/>
        </c:scaling>
        <c:delete val="0"/>
        <c:axPos val="b"/>
        <c:numFmt formatCode="General" sourceLinked="1"/>
        <c:majorTickMark val="out"/>
        <c:minorTickMark val="none"/>
        <c:tickLblPos val="nextTo"/>
        <c:spPr>
          <a:ln>
            <a:solidFill>
              <a:schemeClr val="tx2">
                <a:lumMod val="75000"/>
              </a:schemeClr>
            </a:solidFill>
          </a:ln>
          <a:effectLst/>
        </c:spPr>
        <c:crossAx val="343252480"/>
        <c:crosses val="autoZero"/>
        <c:auto val="1"/>
        <c:lblAlgn val="ctr"/>
        <c:lblOffset val="100"/>
        <c:noMultiLvlLbl val="0"/>
      </c:catAx>
      <c:valAx>
        <c:axId val="343252480"/>
        <c:scaling>
          <c:orientation val="minMax"/>
        </c:scaling>
        <c:delete val="0"/>
        <c:axPos val="l"/>
        <c:majorGridlines>
          <c:spPr>
            <a:ln>
              <a:solidFill>
                <a:schemeClr val="bg1">
                  <a:lumMod val="65000"/>
                </a:schemeClr>
              </a:solidFill>
            </a:ln>
            <a:effectLst/>
          </c:spPr>
        </c:majorGridlines>
        <c:numFmt formatCode="General" sourceLinked="1"/>
        <c:majorTickMark val="out"/>
        <c:minorTickMark val="none"/>
        <c:tickLblPos val="nextTo"/>
        <c:spPr>
          <a:ln>
            <a:solidFill>
              <a:schemeClr val="tx2">
                <a:lumMod val="75000"/>
              </a:schemeClr>
            </a:solidFill>
          </a:ln>
          <a:effectLst/>
        </c:spPr>
        <c:crossAx val="343252088"/>
        <c:crosses val="autoZero"/>
        <c:crossBetween val="between"/>
        <c:majorUnit val="20"/>
      </c:valAx>
      <c:spPr>
        <a:ln w="25400">
          <a:noFill/>
        </a:ln>
      </c:spPr>
    </c:plotArea>
    <c:legend>
      <c:legendPos val="t"/>
      <c:layout/>
      <c:overlay val="0"/>
    </c:legend>
    <c:plotVisOnly val="1"/>
    <c:dispBlanksAs val="gap"/>
    <c:showDLblsOverMax val="0"/>
  </c:chart>
  <c:txPr>
    <a:bodyPr/>
    <a:lstStyle/>
    <a:p>
      <a:pPr>
        <a:defRPr sz="1800" b="1">
          <a:solidFill>
            <a:schemeClr val="tx2">
              <a:lumMod val="75000"/>
            </a:schemeClr>
          </a:solidFill>
        </a:defRPr>
      </a:pPr>
      <a:endParaRPr lang="de-DE"/>
    </a:p>
  </c:txPr>
  <c:externalData r:id="rId1">
    <c:autoUpdate val="0"/>
  </c:externalData>
  <c:userShapes r:id="rId2"/>
</c:chartSpace>
</file>

<file path=ppt/charts/chart9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
      <c:rotY val="10"/>
      <c:depthPercent val="60"/>
      <c:rAngAx val="1"/>
    </c:view3D>
    <c:floor>
      <c:thickness val="0"/>
    </c:floor>
    <c:sideWall>
      <c:thickness val="0"/>
    </c:sideWall>
    <c:backWall>
      <c:thickness val="0"/>
    </c:backWall>
    <c:plotArea>
      <c:layout>
        <c:manualLayout>
          <c:layoutTarget val="inner"/>
          <c:xMode val="edge"/>
          <c:yMode val="edge"/>
          <c:x val="0.43852086765773068"/>
          <c:y val="0.10490826078426274"/>
          <c:w val="0.50074016598628524"/>
          <c:h val="0.78317207179000314"/>
        </c:manualLayout>
      </c:layout>
      <c:bar3DChart>
        <c:barDir val="bar"/>
        <c:grouping val="percentStacked"/>
        <c:varyColors val="0"/>
        <c:ser>
          <c:idx val="0"/>
          <c:order val="0"/>
          <c:tx>
            <c:strRef>
              <c:f>Tabelle1!$B$1</c:f>
              <c:strCache>
                <c:ptCount val="1"/>
                <c:pt idx="0">
                  <c:v>stimmt</c:v>
                </c:pt>
              </c:strCache>
            </c:strRef>
          </c:tx>
          <c:spPr>
            <a:solidFill>
              <a:srgbClr val="FF0000"/>
            </a:solidFill>
          </c:spPr>
          <c:invertIfNegative val="0"/>
          <c:dLbls>
            <c:numFmt formatCode="#,##0.0" sourceLinked="0"/>
            <c:spPr>
              <a:noFill/>
              <a:ln>
                <a:noFill/>
              </a:ln>
              <a:effectLst/>
            </c:spPr>
            <c:txPr>
              <a:bodyPr/>
              <a:lstStyle/>
              <a:p>
                <a:pPr>
                  <a:defRPr b="1">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Mitglied im Verein/Verband</c:v>
                </c:pt>
                <c:pt idx="1">
                  <c:v>kein Mitglied im Verein/Verband</c:v>
                </c:pt>
              </c:strCache>
            </c:strRef>
          </c:cat>
          <c:val>
            <c:numRef>
              <c:f>Tabelle1!$B$2:$B$3</c:f>
              <c:numCache>
                <c:formatCode>###0.0</c:formatCode>
                <c:ptCount val="2"/>
                <c:pt idx="0">
                  <c:v>20.2</c:v>
                </c:pt>
                <c:pt idx="1">
                  <c:v>36.6</c:v>
                </c:pt>
              </c:numCache>
            </c:numRef>
          </c:val>
        </c:ser>
        <c:ser>
          <c:idx val="1"/>
          <c:order val="1"/>
          <c:tx>
            <c:strRef>
              <c:f>Tabelle1!$C$1</c:f>
              <c:strCache>
                <c:ptCount val="1"/>
                <c:pt idx="0">
                  <c:v>stimmt nicht</c:v>
                </c:pt>
              </c:strCache>
            </c:strRef>
          </c:tx>
          <c:spPr>
            <a:solidFill>
              <a:srgbClr val="92D050"/>
            </a:solidFill>
          </c:spPr>
          <c:invertIfNegative val="0"/>
          <c:dLbls>
            <c:spPr>
              <a:noFill/>
              <a:ln>
                <a:noFill/>
              </a:ln>
              <a:effectLst/>
            </c:spPr>
            <c:txPr>
              <a:bodyPr/>
              <a:lstStyle/>
              <a:p>
                <a:pPr>
                  <a:defRPr b="1">
                    <a:solidFill>
                      <a:schemeClr val="tx2">
                        <a:lumMod val="7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Tabelle1!$A$2:$A$3</c:f>
              <c:strCache>
                <c:ptCount val="2"/>
                <c:pt idx="0">
                  <c:v>Mitglied im Verein/Verband</c:v>
                </c:pt>
                <c:pt idx="1">
                  <c:v>kein Mitglied im Verein/Verband</c:v>
                </c:pt>
              </c:strCache>
            </c:strRef>
          </c:cat>
          <c:val>
            <c:numRef>
              <c:f>Tabelle1!$C$2:$C$3</c:f>
              <c:numCache>
                <c:formatCode>General</c:formatCode>
                <c:ptCount val="2"/>
                <c:pt idx="0">
                  <c:v>79.8</c:v>
                </c:pt>
                <c:pt idx="1">
                  <c:v>63.4</c:v>
                </c:pt>
              </c:numCache>
            </c:numRef>
          </c:val>
        </c:ser>
        <c:dLbls>
          <c:showLegendKey val="0"/>
          <c:showVal val="1"/>
          <c:showCatName val="0"/>
          <c:showSerName val="0"/>
          <c:showPercent val="0"/>
          <c:showBubbleSize val="0"/>
        </c:dLbls>
        <c:gapWidth val="50"/>
        <c:shape val="box"/>
        <c:axId val="321213752"/>
        <c:axId val="321214144"/>
        <c:axId val="0"/>
      </c:bar3DChart>
      <c:catAx>
        <c:axId val="321213752"/>
        <c:scaling>
          <c:orientation val="minMax"/>
        </c:scaling>
        <c:delete val="0"/>
        <c:axPos val="l"/>
        <c:numFmt formatCode="General" sourceLinked="1"/>
        <c:majorTickMark val="out"/>
        <c:minorTickMark val="none"/>
        <c:tickLblPos val="nextTo"/>
        <c:spPr>
          <a:ln>
            <a:solidFill>
              <a:schemeClr val="tx2">
                <a:lumMod val="75000"/>
              </a:schemeClr>
            </a:solidFill>
          </a:ln>
        </c:spPr>
        <c:txPr>
          <a:bodyPr anchor="ctr"/>
          <a:lstStyle/>
          <a:p>
            <a:pPr algn="just">
              <a:defRPr lang="de-DE" sz="1800" b="1" i="0" u="none" strike="noStrike" kern="1200" baseline="0">
                <a:solidFill>
                  <a:srgbClr val="1F497D">
                    <a:lumMod val="75000"/>
                  </a:srgbClr>
                </a:solidFill>
                <a:latin typeface="+mn-lt"/>
                <a:ea typeface="+mn-ea"/>
                <a:cs typeface="+mn-cs"/>
              </a:defRPr>
            </a:pPr>
            <a:endParaRPr lang="de-DE"/>
          </a:p>
        </c:txPr>
        <c:crossAx val="321214144"/>
        <c:crosses val="autoZero"/>
        <c:auto val="1"/>
        <c:lblAlgn val="ctr"/>
        <c:lblOffset val="100"/>
        <c:noMultiLvlLbl val="0"/>
      </c:catAx>
      <c:valAx>
        <c:axId val="321214144"/>
        <c:scaling>
          <c:orientation val="minMax"/>
          <c:max val="1"/>
          <c:min val="0"/>
        </c:scaling>
        <c:delete val="0"/>
        <c:axPos val="b"/>
        <c:majorGridlines>
          <c:spPr>
            <a:ln>
              <a:solidFill>
                <a:schemeClr val="bg1">
                  <a:lumMod val="65000"/>
                </a:schemeClr>
              </a:solidFill>
            </a:ln>
          </c:spPr>
        </c:majorGridlines>
        <c:numFmt formatCode="0%" sourceLinked="0"/>
        <c:majorTickMark val="out"/>
        <c:minorTickMark val="none"/>
        <c:tickLblPos val="nextTo"/>
        <c:spPr>
          <a:ln>
            <a:solidFill>
              <a:schemeClr val="tx2">
                <a:lumMod val="75000"/>
              </a:schemeClr>
            </a:solidFill>
          </a:ln>
        </c:spPr>
        <c:txPr>
          <a:bodyPr/>
          <a:lstStyle/>
          <a:p>
            <a:pPr>
              <a:defRPr b="1">
                <a:solidFill>
                  <a:schemeClr val="tx2">
                    <a:lumMod val="75000"/>
                  </a:schemeClr>
                </a:solidFill>
              </a:defRPr>
            </a:pPr>
            <a:endParaRPr lang="de-DE"/>
          </a:p>
        </c:txPr>
        <c:crossAx val="321213752"/>
        <c:crosses val="autoZero"/>
        <c:crossBetween val="between"/>
        <c:majorUnit val="0.2"/>
      </c:valAx>
    </c:plotArea>
    <c:legend>
      <c:legendPos val="t"/>
      <c:layout>
        <c:manualLayout>
          <c:xMode val="edge"/>
          <c:yMode val="edge"/>
          <c:x val="0.46315740558741336"/>
          <c:y val="1.0948582611150743E-2"/>
          <c:w val="0.41855232459551278"/>
          <c:h val="0.10758603134450262"/>
        </c:manualLayout>
      </c:layout>
      <c:overlay val="0"/>
      <c:txPr>
        <a:bodyPr/>
        <a:lstStyle/>
        <a:p>
          <a:pPr>
            <a:defRPr b="1">
              <a:solidFill>
                <a:schemeClr val="tx2">
                  <a:lumMod val="75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0.83337</cdr:x>
      <cdr:y>0.16669</cdr:y>
    </cdr:from>
    <cdr:to>
      <cdr:x>0.96413</cdr:x>
      <cdr:y>0.23613</cdr:y>
    </cdr:to>
    <cdr:sp macro="" textlink="">
      <cdr:nvSpPr>
        <cdr:cNvPr id="2" name="Textfeld 1"/>
        <cdr:cNvSpPr txBox="1"/>
      </cdr:nvSpPr>
      <cdr:spPr>
        <a:xfrm xmlns:a="http://schemas.openxmlformats.org/drawingml/2006/main">
          <a:off x="5400240" y="720080"/>
          <a:ext cx="847336" cy="29998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0.xml><?xml version="1.0" encoding="utf-8"?>
<c:userShapes xmlns:c="http://schemas.openxmlformats.org/drawingml/2006/chart">
  <cdr:relSizeAnchor xmlns:cdr="http://schemas.openxmlformats.org/drawingml/2006/chartDrawing">
    <cdr:from>
      <cdr:x>0.8687</cdr:x>
      <cdr:y>0.1835</cdr:y>
    </cdr:from>
    <cdr:to>
      <cdr:x>0.96071</cdr:x>
      <cdr:y>0.25295</cdr:y>
    </cdr:to>
    <cdr:sp macro="" textlink="">
      <cdr:nvSpPr>
        <cdr:cNvPr id="2" name="Textfeld 1"/>
        <cdr:cNvSpPr txBox="1"/>
      </cdr:nvSpPr>
      <cdr:spPr>
        <a:xfrm xmlns:a="http://schemas.openxmlformats.org/drawingml/2006/main">
          <a:off x="7428780" y="951377"/>
          <a:ext cx="786833" cy="36006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600" b="1" dirty="0" smtClean="0">
              <a:solidFill>
                <a:schemeClr val="tx2">
                  <a:lumMod val="75000"/>
                </a:schemeClr>
              </a:solidFill>
            </a:rPr>
            <a:t>in %</a:t>
          </a:r>
          <a:endParaRPr lang="de-DE" sz="1600" b="1" dirty="0">
            <a:solidFill>
              <a:schemeClr val="tx2">
                <a:lumMod val="75000"/>
              </a:schemeClr>
            </a:solidFill>
          </a:endParaRPr>
        </a:p>
      </cdr:txBody>
    </cdr:sp>
  </cdr:relSizeAnchor>
</c:userShapes>
</file>

<file path=ppt/drawings/drawing100.xml><?xml version="1.0" encoding="utf-8"?>
<c:userShapes xmlns:c="http://schemas.openxmlformats.org/drawingml/2006/chart">
  <cdr:relSizeAnchor xmlns:cdr="http://schemas.openxmlformats.org/drawingml/2006/chartDrawing">
    <cdr:from>
      <cdr:x>0.09996</cdr:x>
      <cdr:y>0.19997</cdr:y>
    </cdr:from>
    <cdr:to>
      <cdr:x>0.20934</cdr:x>
      <cdr:y>0.27058</cdr:y>
    </cdr:to>
    <cdr:sp macro="" textlink="">
      <cdr:nvSpPr>
        <cdr:cNvPr id="2" name="Textfeld 1"/>
        <cdr:cNvSpPr txBox="1"/>
      </cdr:nvSpPr>
      <cdr:spPr>
        <a:xfrm xmlns:a="http://schemas.openxmlformats.org/drawingml/2006/main">
          <a:off x="719680" y="863856"/>
          <a:ext cx="787536" cy="30503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01.xml><?xml version="1.0" encoding="utf-8"?>
<c:userShapes xmlns:c="http://schemas.openxmlformats.org/drawingml/2006/chart">
  <cdr:relSizeAnchor xmlns:cdr="http://schemas.openxmlformats.org/drawingml/2006/chartDrawing">
    <cdr:from>
      <cdr:x>0.08409</cdr:x>
      <cdr:y>0.21876</cdr:y>
    </cdr:from>
    <cdr:to>
      <cdr:x>0.19347</cdr:x>
      <cdr:y>0.28937</cdr:y>
    </cdr:to>
    <cdr:sp macro="" textlink="">
      <cdr:nvSpPr>
        <cdr:cNvPr id="2" name="Textfeld 1"/>
        <cdr:cNvSpPr txBox="1"/>
      </cdr:nvSpPr>
      <cdr:spPr>
        <a:xfrm xmlns:a="http://schemas.openxmlformats.org/drawingml/2006/main">
          <a:off x="720080" y="1008112"/>
          <a:ext cx="936621" cy="32539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02.xml><?xml version="1.0" encoding="utf-8"?>
<c:userShapes xmlns:c="http://schemas.openxmlformats.org/drawingml/2006/chart">
  <cdr:relSizeAnchor xmlns:cdr="http://schemas.openxmlformats.org/drawingml/2006/chartDrawing">
    <cdr:from>
      <cdr:x>0.09996</cdr:x>
      <cdr:y>0.17747</cdr:y>
    </cdr:from>
    <cdr:to>
      <cdr:x>0.20942</cdr:x>
      <cdr:y>0.24692</cdr:y>
    </cdr:to>
    <cdr:sp macro="" textlink="">
      <cdr:nvSpPr>
        <cdr:cNvPr id="2" name="Textfeld 1"/>
        <cdr:cNvSpPr txBox="1"/>
      </cdr:nvSpPr>
      <cdr:spPr>
        <a:xfrm xmlns:a="http://schemas.openxmlformats.org/drawingml/2006/main">
          <a:off x="719680" y="766677"/>
          <a:ext cx="788112" cy="300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03.xml><?xml version="1.0" encoding="utf-8"?>
<c:userShapes xmlns:c="http://schemas.openxmlformats.org/drawingml/2006/chart">
  <cdr:relSizeAnchor xmlns:cdr="http://schemas.openxmlformats.org/drawingml/2006/chartDrawing">
    <cdr:from>
      <cdr:x>0.09996</cdr:x>
      <cdr:y>0.16663</cdr:y>
    </cdr:from>
    <cdr:to>
      <cdr:x>0.20934</cdr:x>
      <cdr:y>0.23724</cdr:y>
    </cdr:to>
    <cdr:sp macro="" textlink="">
      <cdr:nvSpPr>
        <cdr:cNvPr id="2" name="Textfeld 1"/>
        <cdr:cNvSpPr txBox="1"/>
      </cdr:nvSpPr>
      <cdr:spPr>
        <a:xfrm xmlns:a="http://schemas.openxmlformats.org/drawingml/2006/main">
          <a:off x="719680" y="719840"/>
          <a:ext cx="787548" cy="3050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04.xml><?xml version="1.0" encoding="utf-8"?>
<c:userShapes xmlns:c="http://schemas.openxmlformats.org/drawingml/2006/chart">
  <cdr:relSizeAnchor xmlns:cdr="http://schemas.openxmlformats.org/drawingml/2006/chartDrawing">
    <cdr:from>
      <cdr:x>0.10996</cdr:x>
      <cdr:y>0.16663</cdr:y>
    </cdr:from>
    <cdr:to>
      <cdr:x>0.21934</cdr:x>
      <cdr:y>0.23724</cdr:y>
    </cdr:to>
    <cdr:sp macro="" textlink="">
      <cdr:nvSpPr>
        <cdr:cNvPr id="2" name="Textfeld 1"/>
        <cdr:cNvSpPr txBox="1"/>
      </cdr:nvSpPr>
      <cdr:spPr>
        <a:xfrm xmlns:a="http://schemas.openxmlformats.org/drawingml/2006/main">
          <a:off x="791688" y="719840"/>
          <a:ext cx="787548" cy="3050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05.xml><?xml version="1.0" encoding="utf-8"?>
<c:userShapes xmlns:c="http://schemas.openxmlformats.org/drawingml/2006/chart">
  <cdr:relSizeAnchor xmlns:cdr="http://schemas.openxmlformats.org/drawingml/2006/chartDrawing">
    <cdr:from>
      <cdr:x>0.09659</cdr:x>
      <cdr:y>0.21664</cdr:y>
    </cdr:from>
    <cdr:to>
      <cdr:x>0.20597</cdr:x>
      <cdr:y>0.28725</cdr:y>
    </cdr:to>
    <cdr:sp macro="" textlink="">
      <cdr:nvSpPr>
        <cdr:cNvPr id="2" name="Textfeld 1"/>
        <cdr:cNvSpPr txBox="1"/>
      </cdr:nvSpPr>
      <cdr:spPr>
        <a:xfrm xmlns:a="http://schemas.openxmlformats.org/drawingml/2006/main">
          <a:off x="823132" y="935864"/>
          <a:ext cx="932141" cy="30503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06.xml><?xml version="1.0" encoding="utf-8"?>
<c:userShapes xmlns:c="http://schemas.openxmlformats.org/drawingml/2006/chart">
  <cdr:relSizeAnchor xmlns:cdr="http://schemas.openxmlformats.org/drawingml/2006/chartDrawing">
    <cdr:from>
      <cdr:x>0.85004</cdr:x>
      <cdr:y>0.16663</cdr:y>
    </cdr:from>
    <cdr:to>
      <cdr:x>0.9595</cdr:x>
      <cdr:y>0.23608</cdr:y>
    </cdr:to>
    <cdr:sp macro="" textlink="">
      <cdr:nvSpPr>
        <cdr:cNvPr id="2" name="Textfeld 1"/>
        <cdr:cNvSpPr txBox="1"/>
      </cdr:nvSpPr>
      <cdr:spPr>
        <a:xfrm xmlns:a="http://schemas.openxmlformats.org/drawingml/2006/main">
          <a:off x="4896224" y="719840"/>
          <a:ext cx="630490" cy="300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07.xml><?xml version="1.0" encoding="utf-8"?>
<c:userShapes xmlns:c="http://schemas.openxmlformats.org/drawingml/2006/chart">
  <cdr:relSizeAnchor xmlns:cdr="http://schemas.openxmlformats.org/drawingml/2006/chartDrawing">
    <cdr:from>
      <cdr:x>0.86004</cdr:x>
      <cdr:y>0.16663</cdr:y>
    </cdr:from>
    <cdr:to>
      <cdr:x>0.96942</cdr:x>
      <cdr:y>0.23724</cdr:y>
    </cdr:to>
    <cdr:sp macro="" textlink="">
      <cdr:nvSpPr>
        <cdr:cNvPr id="2" name="Textfeld 1"/>
        <cdr:cNvSpPr txBox="1"/>
      </cdr:nvSpPr>
      <cdr:spPr>
        <a:xfrm xmlns:a="http://schemas.openxmlformats.org/drawingml/2006/main">
          <a:off x="6192288" y="719840"/>
          <a:ext cx="787548" cy="3050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08.xml><?xml version="1.0" encoding="utf-8"?>
<c:userShapes xmlns:c="http://schemas.openxmlformats.org/drawingml/2006/chart">
  <cdr:relSizeAnchor xmlns:cdr="http://schemas.openxmlformats.org/drawingml/2006/chartDrawing">
    <cdr:from>
      <cdr:x>0.87004</cdr:x>
      <cdr:y>0.1833</cdr:y>
    </cdr:from>
    <cdr:to>
      <cdr:x>0.97942</cdr:x>
      <cdr:y>0.25391</cdr:y>
    </cdr:to>
    <cdr:sp macro="" textlink="">
      <cdr:nvSpPr>
        <cdr:cNvPr id="2" name="Textfeld 1"/>
        <cdr:cNvSpPr txBox="1"/>
      </cdr:nvSpPr>
      <cdr:spPr>
        <a:xfrm xmlns:a="http://schemas.openxmlformats.org/drawingml/2006/main">
          <a:off x="6264296" y="791848"/>
          <a:ext cx="787536" cy="30503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09.xml><?xml version="1.0" encoding="utf-8"?>
<c:userShapes xmlns:c="http://schemas.openxmlformats.org/drawingml/2006/chart">
  <cdr:relSizeAnchor xmlns:cdr="http://schemas.openxmlformats.org/drawingml/2006/chartDrawing">
    <cdr:from>
      <cdr:x>0.83168</cdr:x>
      <cdr:y>0.18409</cdr:y>
    </cdr:from>
    <cdr:to>
      <cdr:x>0.96841</cdr:x>
      <cdr:y>0.2547</cdr:y>
    </cdr:to>
    <cdr:sp macro="" textlink="">
      <cdr:nvSpPr>
        <cdr:cNvPr id="2" name="Textfeld 1"/>
        <cdr:cNvSpPr txBox="1"/>
      </cdr:nvSpPr>
      <cdr:spPr>
        <a:xfrm xmlns:a="http://schemas.openxmlformats.org/drawingml/2006/main">
          <a:off x="4790473" y="795283"/>
          <a:ext cx="787565"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1.xml><?xml version="1.0" encoding="utf-8"?>
<c:userShapes xmlns:c="http://schemas.openxmlformats.org/drawingml/2006/chart">
  <cdr:relSizeAnchor xmlns:cdr="http://schemas.openxmlformats.org/drawingml/2006/chartDrawing">
    <cdr:from>
      <cdr:x>0.8687</cdr:x>
      <cdr:y>0.1835</cdr:y>
    </cdr:from>
    <cdr:to>
      <cdr:x>0.96071</cdr:x>
      <cdr:y>0.25295</cdr:y>
    </cdr:to>
    <cdr:sp macro="" textlink="">
      <cdr:nvSpPr>
        <cdr:cNvPr id="2" name="Textfeld 1"/>
        <cdr:cNvSpPr txBox="1"/>
      </cdr:nvSpPr>
      <cdr:spPr>
        <a:xfrm xmlns:a="http://schemas.openxmlformats.org/drawingml/2006/main">
          <a:off x="7428780" y="951377"/>
          <a:ext cx="786833" cy="36006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600" b="1" dirty="0" smtClean="0">
              <a:solidFill>
                <a:schemeClr val="tx2">
                  <a:lumMod val="75000"/>
                </a:schemeClr>
              </a:solidFill>
            </a:rPr>
            <a:t>in %</a:t>
          </a:r>
          <a:endParaRPr lang="de-DE" sz="1600" b="1" dirty="0">
            <a:solidFill>
              <a:schemeClr val="tx2">
                <a:lumMod val="75000"/>
              </a:schemeClr>
            </a:solidFill>
          </a:endParaRPr>
        </a:p>
      </cdr:txBody>
    </cdr:sp>
  </cdr:relSizeAnchor>
</c:userShapes>
</file>

<file path=ppt/drawings/drawing110.xml><?xml version="1.0" encoding="utf-8"?>
<c:userShapes xmlns:c="http://schemas.openxmlformats.org/drawingml/2006/chart">
  <cdr:relSizeAnchor xmlns:cdr="http://schemas.openxmlformats.org/drawingml/2006/chartDrawing">
    <cdr:from>
      <cdr:x>0.83168</cdr:x>
      <cdr:y>0.16663</cdr:y>
    </cdr:from>
    <cdr:to>
      <cdr:x>0.96841</cdr:x>
      <cdr:y>0.23724</cdr:y>
    </cdr:to>
    <cdr:sp macro="" textlink="">
      <cdr:nvSpPr>
        <cdr:cNvPr id="2" name="Textfeld 1"/>
        <cdr:cNvSpPr txBox="1"/>
      </cdr:nvSpPr>
      <cdr:spPr>
        <a:xfrm xmlns:a="http://schemas.openxmlformats.org/drawingml/2006/main">
          <a:off x="4790474" y="719840"/>
          <a:ext cx="787564"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11.xml><?xml version="1.0" encoding="utf-8"?>
<c:userShapes xmlns:c="http://schemas.openxmlformats.org/drawingml/2006/chart">
  <cdr:relSizeAnchor xmlns:cdr="http://schemas.openxmlformats.org/drawingml/2006/chartDrawing">
    <cdr:from>
      <cdr:x>0.83168</cdr:x>
      <cdr:y>0.16663</cdr:y>
    </cdr:from>
    <cdr:to>
      <cdr:x>0.96841</cdr:x>
      <cdr:y>0.23724</cdr:y>
    </cdr:to>
    <cdr:sp macro="" textlink="">
      <cdr:nvSpPr>
        <cdr:cNvPr id="2" name="Textfeld 1"/>
        <cdr:cNvSpPr txBox="1"/>
      </cdr:nvSpPr>
      <cdr:spPr>
        <a:xfrm xmlns:a="http://schemas.openxmlformats.org/drawingml/2006/main">
          <a:off x="4790473" y="719840"/>
          <a:ext cx="787565"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12.xml><?xml version="1.0" encoding="utf-8"?>
<c:userShapes xmlns:c="http://schemas.openxmlformats.org/drawingml/2006/chart">
  <cdr:relSizeAnchor xmlns:cdr="http://schemas.openxmlformats.org/drawingml/2006/chartDrawing">
    <cdr:from>
      <cdr:x>0.14996</cdr:x>
      <cdr:y>0.16669</cdr:y>
    </cdr:from>
    <cdr:to>
      <cdr:x>0.28669</cdr:x>
      <cdr:y>0.2373</cdr:y>
    </cdr:to>
    <cdr:sp macro="" textlink="">
      <cdr:nvSpPr>
        <cdr:cNvPr id="2" name="Textfeld 1"/>
        <cdr:cNvSpPr txBox="1"/>
      </cdr:nvSpPr>
      <cdr:spPr>
        <a:xfrm xmlns:a="http://schemas.openxmlformats.org/drawingml/2006/main">
          <a:off x="863776" y="720080"/>
          <a:ext cx="787565" cy="305036"/>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13.xml><?xml version="1.0" encoding="utf-8"?>
<c:userShapes xmlns:c="http://schemas.openxmlformats.org/drawingml/2006/chart">
  <cdr:relSizeAnchor xmlns:cdr="http://schemas.openxmlformats.org/drawingml/2006/chartDrawing">
    <cdr:from>
      <cdr:x>0.14996</cdr:x>
      <cdr:y>0.16669</cdr:y>
    </cdr:from>
    <cdr:to>
      <cdr:x>0.28669</cdr:x>
      <cdr:y>0.2373</cdr:y>
    </cdr:to>
    <cdr:sp macro="" textlink="">
      <cdr:nvSpPr>
        <cdr:cNvPr id="2" name="Textfeld 1"/>
        <cdr:cNvSpPr txBox="1"/>
      </cdr:nvSpPr>
      <cdr:spPr>
        <a:xfrm xmlns:a="http://schemas.openxmlformats.org/drawingml/2006/main">
          <a:off x="863776" y="720080"/>
          <a:ext cx="787565"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14.xml><?xml version="1.0" encoding="utf-8"?>
<c:userShapes xmlns:c="http://schemas.openxmlformats.org/drawingml/2006/chart">
  <cdr:relSizeAnchor xmlns:cdr="http://schemas.openxmlformats.org/drawingml/2006/chartDrawing">
    <cdr:from>
      <cdr:x>0.13746</cdr:x>
      <cdr:y>0.18335</cdr:y>
    </cdr:from>
    <cdr:to>
      <cdr:x>0.27419</cdr:x>
      <cdr:y>0.25396</cdr:y>
    </cdr:to>
    <cdr:sp macro="" textlink="">
      <cdr:nvSpPr>
        <cdr:cNvPr id="2" name="Textfeld 1"/>
        <cdr:cNvSpPr txBox="1"/>
      </cdr:nvSpPr>
      <cdr:spPr>
        <a:xfrm xmlns:a="http://schemas.openxmlformats.org/drawingml/2006/main">
          <a:off x="791768" y="792088"/>
          <a:ext cx="787565"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15.xml><?xml version="1.0" encoding="utf-8"?>
<c:userShapes xmlns:c="http://schemas.openxmlformats.org/drawingml/2006/chart">
  <cdr:relSizeAnchor xmlns:cdr="http://schemas.openxmlformats.org/drawingml/2006/chartDrawing">
    <cdr:from>
      <cdr:x>0.14299</cdr:x>
      <cdr:y>0.16663</cdr:y>
    </cdr:from>
    <cdr:to>
      <cdr:x>0.25245</cdr:x>
      <cdr:y>0.23608</cdr:y>
    </cdr:to>
    <cdr:sp macro="" textlink="">
      <cdr:nvSpPr>
        <cdr:cNvPr id="2" name="Textfeld 1"/>
        <cdr:cNvSpPr txBox="1"/>
      </cdr:nvSpPr>
      <cdr:spPr>
        <a:xfrm xmlns:a="http://schemas.openxmlformats.org/drawingml/2006/main">
          <a:off x="823594" y="719840"/>
          <a:ext cx="630490" cy="300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16.xml><?xml version="1.0" encoding="utf-8"?>
<c:userShapes xmlns:c="http://schemas.openxmlformats.org/drawingml/2006/chart">
  <cdr:relSizeAnchor xmlns:cdr="http://schemas.openxmlformats.org/drawingml/2006/chartDrawing">
    <cdr:from>
      <cdr:x>0.14186</cdr:x>
      <cdr:y>0.19997</cdr:y>
    </cdr:from>
    <cdr:to>
      <cdr:x>0.25132</cdr:x>
      <cdr:y>0.26942</cdr:y>
    </cdr:to>
    <cdr:sp macro="" textlink="">
      <cdr:nvSpPr>
        <cdr:cNvPr id="2" name="Textfeld 1"/>
        <cdr:cNvSpPr txBox="1"/>
      </cdr:nvSpPr>
      <cdr:spPr>
        <a:xfrm xmlns:a="http://schemas.openxmlformats.org/drawingml/2006/main">
          <a:off x="817131" y="863856"/>
          <a:ext cx="630490" cy="300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17.xml><?xml version="1.0" encoding="utf-8"?>
<c:userShapes xmlns:c="http://schemas.openxmlformats.org/drawingml/2006/chart">
  <cdr:relSizeAnchor xmlns:cdr="http://schemas.openxmlformats.org/drawingml/2006/chartDrawing">
    <cdr:from>
      <cdr:x>0.1194</cdr:x>
      <cdr:y>0.19997</cdr:y>
    </cdr:from>
    <cdr:to>
      <cdr:x>0.25613</cdr:x>
      <cdr:y>0.27058</cdr:y>
    </cdr:to>
    <cdr:sp macro="" textlink="">
      <cdr:nvSpPr>
        <cdr:cNvPr id="2" name="Textfeld 1"/>
        <cdr:cNvSpPr txBox="1"/>
      </cdr:nvSpPr>
      <cdr:spPr>
        <a:xfrm xmlns:a="http://schemas.openxmlformats.org/drawingml/2006/main">
          <a:off x="687767" y="863856"/>
          <a:ext cx="787564"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18.xml><?xml version="1.0" encoding="utf-8"?>
<c:userShapes xmlns:c="http://schemas.openxmlformats.org/drawingml/2006/chart">
  <cdr:relSizeAnchor xmlns:cdr="http://schemas.openxmlformats.org/drawingml/2006/chartDrawing">
    <cdr:from>
      <cdr:x>0.11107</cdr:x>
      <cdr:y>0.1798</cdr:y>
    </cdr:from>
    <cdr:to>
      <cdr:x>0.2326</cdr:x>
      <cdr:y>0.25041</cdr:y>
    </cdr:to>
    <cdr:sp macro="" textlink="">
      <cdr:nvSpPr>
        <cdr:cNvPr id="2" name="Textfeld 1"/>
        <cdr:cNvSpPr txBox="1"/>
      </cdr:nvSpPr>
      <cdr:spPr>
        <a:xfrm xmlns:a="http://schemas.openxmlformats.org/drawingml/2006/main">
          <a:off x="719720" y="776722"/>
          <a:ext cx="787514"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19.xml><?xml version="1.0" encoding="utf-8"?>
<c:userShapes xmlns:c="http://schemas.openxmlformats.org/drawingml/2006/chart">
  <cdr:relSizeAnchor xmlns:cdr="http://schemas.openxmlformats.org/drawingml/2006/chartDrawing">
    <cdr:from>
      <cdr:x>0.83168</cdr:x>
      <cdr:y>0.16663</cdr:y>
    </cdr:from>
    <cdr:to>
      <cdr:x>0.96841</cdr:x>
      <cdr:y>0.23724</cdr:y>
    </cdr:to>
    <cdr:sp macro="" textlink="">
      <cdr:nvSpPr>
        <cdr:cNvPr id="2" name="Textfeld 1"/>
        <cdr:cNvSpPr txBox="1"/>
      </cdr:nvSpPr>
      <cdr:spPr>
        <a:xfrm xmlns:a="http://schemas.openxmlformats.org/drawingml/2006/main">
          <a:off x="4790473" y="719840"/>
          <a:ext cx="787565"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2.xml><?xml version="1.0" encoding="utf-8"?>
<c:userShapes xmlns:c="http://schemas.openxmlformats.org/drawingml/2006/chart">
  <cdr:relSizeAnchor xmlns:cdr="http://schemas.openxmlformats.org/drawingml/2006/chartDrawing">
    <cdr:from>
      <cdr:x>0.8687</cdr:x>
      <cdr:y>0.1835</cdr:y>
    </cdr:from>
    <cdr:to>
      <cdr:x>0.96071</cdr:x>
      <cdr:y>0.25295</cdr:y>
    </cdr:to>
    <cdr:sp macro="" textlink="">
      <cdr:nvSpPr>
        <cdr:cNvPr id="2" name="Textfeld 1"/>
        <cdr:cNvSpPr txBox="1"/>
      </cdr:nvSpPr>
      <cdr:spPr>
        <a:xfrm xmlns:a="http://schemas.openxmlformats.org/drawingml/2006/main">
          <a:off x="7428780" y="951377"/>
          <a:ext cx="786833" cy="36006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600" b="1" dirty="0" smtClean="0">
              <a:solidFill>
                <a:schemeClr val="tx2">
                  <a:lumMod val="75000"/>
                </a:schemeClr>
              </a:solidFill>
            </a:rPr>
            <a:t>in %</a:t>
          </a:r>
          <a:endParaRPr lang="de-DE" sz="1600" b="1" dirty="0">
            <a:solidFill>
              <a:schemeClr val="tx2">
                <a:lumMod val="75000"/>
              </a:schemeClr>
            </a:solidFill>
          </a:endParaRPr>
        </a:p>
      </cdr:txBody>
    </cdr:sp>
  </cdr:relSizeAnchor>
</c:userShapes>
</file>

<file path=ppt/drawings/drawing120.xml><?xml version="1.0" encoding="utf-8"?>
<c:userShapes xmlns:c="http://schemas.openxmlformats.org/drawingml/2006/chart">
  <cdr:relSizeAnchor xmlns:cdr="http://schemas.openxmlformats.org/drawingml/2006/chartDrawing">
    <cdr:from>
      <cdr:x>0.83168</cdr:x>
      <cdr:y>0.16663</cdr:y>
    </cdr:from>
    <cdr:to>
      <cdr:x>0.96841</cdr:x>
      <cdr:y>0.23724</cdr:y>
    </cdr:to>
    <cdr:sp macro="" textlink="">
      <cdr:nvSpPr>
        <cdr:cNvPr id="2" name="Textfeld 1"/>
        <cdr:cNvSpPr txBox="1"/>
      </cdr:nvSpPr>
      <cdr:spPr>
        <a:xfrm xmlns:a="http://schemas.openxmlformats.org/drawingml/2006/main">
          <a:off x="4790474" y="719840"/>
          <a:ext cx="787564"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21.xml><?xml version="1.0" encoding="utf-8"?>
<c:userShapes xmlns:c="http://schemas.openxmlformats.org/drawingml/2006/chart">
  <cdr:relSizeAnchor xmlns:cdr="http://schemas.openxmlformats.org/drawingml/2006/chartDrawing">
    <cdr:from>
      <cdr:x>0.83168</cdr:x>
      <cdr:y>0.16663</cdr:y>
    </cdr:from>
    <cdr:to>
      <cdr:x>0.96841</cdr:x>
      <cdr:y>0.23724</cdr:y>
    </cdr:to>
    <cdr:sp macro="" textlink="">
      <cdr:nvSpPr>
        <cdr:cNvPr id="2" name="Textfeld 1"/>
        <cdr:cNvSpPr txBox="1"/>
      </cdr:nvSpPr>
      <cdr:spPr>
        <a:xfrm xmlns:a="http://schemas.openxmlformats.org/drawingml/2006/main">
          <a:off x="4790473" y="719840"/>
          <a:ext cx="787565"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22.xml><?xml version="1.0" encoding="utf-8"?>
<c:userShapes xmlns:c="http://schemas.openxmlformats.org/drawingml/2006/chart">
  <cdr:relSizeAnchor xmlns:cdr="http://schemas.openxmlformats.org/drawingml/2006/chartDrawing">
    <cdr:from>
      <cdr:x>0.13746</cdr:x>
      <cdr:y>0.16669</cdr:y>
    </cdr:from>
    <cdr:to>
      <cdr:x>0.27419</cdr:x>
      <cdr:y>0.2373</cdr:y>
    </cdr:to>
    <cdr:sp macro="" textlink="">
      <cdr:nvSpPr>
        <cdr:cNvPr id="2" name="Textfeld 1"/>
        <cdr:cNvSpPr txBox="1"/>
      </cdr:nvSpPr>
      <cdr:spPr>
        <a:xfrm xmlns:a="http://schemas.openxmlformats.org/drawingml/2006/main">
          <a:off x="791768" y="720080"/>
          <a:ext cx="787564" cy="305036"/>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23.xml><?xml version="1.0" encoding="utf-8"?>
<c:userShapes xmlns:c="http://schemas.openxmlformats.org/drawingml/2006/chart">
  <cdr:relSizeAnchor xmlns:cdr="http://schemas.openxmlformats.org/drawingml/2006/chartDrawing">
    <cdr:from>
      <cdr:x>0.13746</cdr:x>
      <cdr:y>0.16663</cdr:y>
    </cdr:from>
    <cdr:to>
      <cdr:x>0.27419</cdr:x>
      <cdr:y>0.23724</cdr:y>
    </cdr:to>
    <cdr:sp macro="" textlink="">
      <cdr:nvSpPr>
        <cdr:cNvPr id="2" name="Textfeld 1"/>
        <cdr:cNvSpPr txBox="1"/>
      </cdr:nvSpPr>
      <cdr:spPr>
        <a:xfrm xmlns:a="http://schemas.openxmlformats.org/drawingml/2006/main">
          <a:off x="791768" y="719840"/>
          <a:ext cx="787548" cy="305058"/>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24.xml><?xml version="1.0" encoding="utf-8"?>
<c:userShapes xmlns:c="http://schemas.openxmlformats.org/drawingml/2006/chart">
  <cdr:relSizeAnchor xmlns:cdr="http://schemas.openxmlformats.org/drawingml/2006/chartDrawing">
    <cdr:from>
      <cdr:x>0.11572</cdr:x>
      <cdr:y>0.16663</cdr:y>
    </cdr:from>
    <cdr:to>
      <cdr:x>0.25245</cdr:x>
      <cdr:y>0.23724</cdr:y>
    </cdr:to>
    <cdr:sp macro="" textlink="">
      <cdr:nvSpPr>
        <cdr:cNvPr id="2" name="Textfeld 1"/>
        <cdr:cNvSpPr txBox="1"/>
      </cdr:nvSpPr>
      <cdr:spPr>
        <a:xfrm xmlns:a="http://schemas.openxmlformats.org/drawingml/2006/main">
          <a:off x="666536" y="719840"/>
          <a:ext cx="787548" cy="305058"/>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25.xml><?xml version="1.0" encoding="utf-8"?>
<c:userShapes xmlns:c="http://schemas.openxmlformats.org/drawingml/2006/chart">
  <cdr:relSizeAnchor xmlns:cdr="http://schemas.openxmlformats.org/drawingml/2006/chartDrawing">
    <cdr:from>
      <cdr:x>0.14996</cdr:x>
      <cdr:y>0.18335</cdr:y>
    </cdr:from>
    <cdr:to>
      <cdr:x>0.28669</cdr:x>
      <cdr:y>0.25396</cdr:y>
    </cdr:to>
    <cdr:sp macro="" textlink="">
      <cdr:nvSpPr>
        <cdr:cNvPr id="2" name="Textfeld 1"/>
        <cdr:cNvSpPr txBox="1"/>
      </cdr:nvSpPr>
      <cdr:spPr>
        <a:xfrm xmlns:a="http://schemas.openxmlformats.org/drawingml/2006/main">
          <a:off x="863776" y="792088"/>
          <a:ext cx="787565" cy="305036"/>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26.xml><?xml version="1.0" encoding="utf-8"?>
<c:userShapes xmlns:c="http://schemas.openxmlformats.org/drawingml/2006/chart">
  <cdr:relSizeAnchor xmlns:cdr="http://schemas.openxmlformats.org/drawingml/2006/chartDrawing">
    <cdr:from>
      <cdr:x>0.14996</cdr:x>
      <cdr:y>0.16669</cdr:y>
    </cdr:from>
    <cdr:to>
      <cdr:x>0.28669</cdr:x>
      <cdr:y>0.2373</cdr:y>
    </cdr:to>
    <cdr:sp macro="" textlink="">
      <cdr:nvSpPr>
        <cdr:cNvPr id="2" name="Textfeld 1"/>
        <cdr:cNvSpPr txBox="1"/>
      </cdr:nvSpPr>
      <cdr:spPr>
        <a:xfrm xmlns:a="http://schemas.openxmlformats.org/drawingml/2006/main">
          <a:off x="863776" y="720080"/>
          <a:ext cx="787565"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27.xml><?xml version="1.0" encoding="utf-8"?>
<c:userShapes xmlns:c="http://schemas.openxmlformats.org/drawingml/2006/chart">
  <cdr:relSizeAnchor xmlns:cdr="http://schemas.openxmlformats.org/drawingml/2006/chartDrawing">
    <cdr:from>
      <cdr:x>0.13746</cdr:x>
      <cdr:y>0.18335</cdr:y>
    </cdr:from>
    <cdr:to>
      <cdr:x>0.27419</cdr:x>
      <cdr:y>0.25396</cdr:y>
    </cdr:to>
    <cdr:sp macro="" textlink="">
      <cdr:nvSpPr>
        <cdr:cNvPr id="2" name="Textfeld 1"/>
        <cdr:cNvSpPr txBox="1"/>
      </cdr:nvSpPr>
      <cdr:spPr>
        <a:xfrm xmlns:a="http://schemas.openxmlformats.org/drawingml/2006/main">
          <a:off x="791768" y="792088"/>
          <a:ext cx="787565"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28.xml><?xml version="1.0" encoding="utf-8"?>
<c:userShapes xmlns:c="http://schemas.openxmlformats.org/drawingml/2006/chart">
  <cdr:relSizeAnchor xmlns:cdr="http://schemas.openxmlformats.org/drawingml/2006/chartDrawing">
    <cdr:from>
      <cdr:x>0.14996</cdr:x>
      <cdr:y>0.16669</cdr:y>
    </cdr:from>
    <cdr:to>
      <cdr:x>0.28669</cdr:x>
      <cdr:y>0.2373</cdr:y>
    </cdr:to>
    <cdr:sp macro="" textlink="">
      <cdr:nvSpPr>
        <cdr:cNvPr id="2" name="Textfeld 1"/>
        <cdr:cNvSpPr txBox="1"/>
      </cdr:nvSpPr>
      <cdr:spPr>
        <a:xfrm xmlns:a="http://schemas.openxmlformats.org/drawingml/2006/main">
          <a:off x="863776" y="720080"/>
          <a:ext cx="787565"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29.xml><?xml version="1.0" encoding="utf-8"?>
<c:userShapes xmlns:c="http://schemas.openxmlformats.org/drawingml/2006/chart">
  <cdr:relSizeAnchor xmlns:cdr="http://schemas.openxmlformats.org/drawingml/2006/chartDrawing">
    <cdr:from>
      <cdr:x>0.14996</cdr:x>
      <cdr:y>0.18335</cdr:y>
    </cdr:from>
    <cdr:to>
      <cdr:x>0.28669</cdr:x>
      <cdr:y>0.25396</cdr:y>
    </cdr:to>
    <cdr:sp macro="" textlink="">
      <cdr:nvSpPr>
        <cdr:cNvPr id="2" name="Textfeld 1"/>
        <cdr:cNvSpPr txBox="1"/>
      </cdr:nvSpPr>
      <cdr:spPr>
        <a:xfrm xmlns:a="http://schemas.openxmlformats.org/drawingml/2006/main">
          <a:off x="863776" y="792088"/>
          <a:ext cx="787564"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3.xml><?xml version="1.0" encoding="utf-8"?>
<c:userShapes xmlns:c="http://schemas.openxmlformats.org/drawingml/2006/chart">
  <cdr:relSizeAnchor xmlns:cdr="http://schemas.openxmlformats.org/drawingml/2006/chartDrawing">
    <cdr:from>
      <cdr:x>0.86126</cdr:x>
      <cdr:y>0.86076</cdr:y>
    </cdr:from>
    <cdr:to>
      <cdr:x>0.98046</cdr:x>
      <cdr:y>0.93118</cdr:y>
    </cdr:to>
    <cdr:sp macro="" textlink="">
      <cdr:nvSpPr>
        <cdr:cNvPr id="2" name="Textfeld 1"/>
        <cdr:cNvSpPr txBox="1"/>
      </cdr:nvSpPr>
      <cdr:spPr>
        <a:xfrm xmlns:a="http://schemas.openxmlformats.org/drawingml/2006/main">
          <a:off x="6380976" y="4896544"/>
          <a:ext cx="883140" cy="40059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30.xml><?xml version="1.0" encoding="utf-8"?>
<c:userShapes xmlns:c="http://schemas.openxmlformats.org/drawingml/2006/chart">
  <cdr:relSizeAnchor xmlns:cdr="http://schemas.openxmlformats.org/drawingml/2006/chartDrawing">
    <cdr:from>
      <cdr:x>0.14996</cdr:x>
      <cdr:y>0.18335</cdr:y>
    </cdr:from>
    <cdr:to>
      <cdr:x>0.28669</cdr:x>
      <cdr:y>0.25396</cdr:y>
    </cdr:to>
    <cdr:sp macro="" textlink="">
      <cdr:nvSpPr>
        <cdr:cNvPr id="2" name="Textfeld 1"/>
        <cdr:cNvSpPr txBox="1"/>
      </cdr:nvSpPr>
      <cdr:spPr>
        <a:xfrm xmlns:a="http://schemas.openxmlformats.org/drawingml/2006/main">
          <a:off x="863776" y="792088"/>
          <a:ext cx="787564"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31.xml><?xml version="1.0" encoding="utf-8"?>
<c:userShapes xmlns:c="http://schemas.openxmlformats.org/drawingml/2006/chart">
  <cdr:relSizeAnchor xmlns:cdr="http://schemas.openxmlformats.org/drawingml/2006/chartDrawing">
    <cdr:from>
      <cdr:x>0.14996</cdr:x>
      <cdr:y>0.18335</cdr:y>
    </cdr:from>
    <cdr:to>
      <cdr:x>0.28669</cdr:x>
      <cdr:y>0.25396</cdr:y>
    </cdr:to>
    <cdr:sp macro="" textlink="">
      <cdr:nvSpPr>
        <cdr:cNvPr id="2" name="Textfeld 1"/>
        <cdr:cNvSpPr txBox="1"/>
      </cdr:nvSpPr>
      <cdr:spPr>
        <a:xfrm xmlns:a="http://schemas.openxmlformats.org/drawingml/2006/main">
          <a:off x="863776" y="792088"/>
          <a:ext cx="787564"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32.xml><?xml version="1.0" encoding="utf-8"?>
<c:userShapes xmlns:c="http://schemas.openxmlformats.org/drawingml/2006/chart">
  <cdr:relSizeAnchor xmlns:cdr="http://schemas.openxmlformats.org/drawingml/2006/chartDrawing">
    <cdr:from>
      <cdr:x>0.14996</cdr:x>
      <cdr:y>0.18335</cdr:y>
    </cdr:from>
    <cdr:to>
      <cdr:x>0.28669</cdr:x>
      <cdr:y>0.25396</cdr:y>
    </cdr:to>
    <cdr:sp macro="" textlink="">
      <cdr:nvSpPr>
        <cdr:cNvPr id="2" name="Textfeld 1"/>
        <cdr:cNvSpPr txBox="1"/>
      </cdr:nvSpPr>
      <cdr:spPr>
        <a:xfrm xmlns:a="http://schemas.openxmlformats.org/drawingml/2006/main">
          <a:off x="863776" y="792088"/>
          <a:ext cx="787564"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33.xml><?xml version="1.0" encoding="utf-8"?>
<c:userShapes xmlns:c="http://schemas.openxmlformats.org/drawingml/2006/chart">
  <cdr:relSizeAnchor xmlns:cdr="http://schemas.openxmlformats.org/drawingml/2006/chartDrawing">
    <cdr:from>
      <cdr:x>0.83168</cdr:x>
      <cdr:y>0.17587</cdr:y>
    </cdr:from>
    <cdr:to>
      <cdr:x>0.96841</cdr:x>
      <cdr:y>0.24648</cdr:y>
    </cdr:to>
    <cdr:sp macro="" textlink="">
      <cdr:nvSpPr>
        <cdr:cNvPr id="2" name="Textfeld 1"/>
        <cdr:cNvSpPr txBox="1"/>
      </cdr:nvSpPr>
      <cdr:spPr>
        <a:xfrm xmlns:a="http://schemas.openxmlformats.org/drawingml/2006/main">
          <a:off x="4790473" y="759773"/>
          <a:ext cx="787565"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34.xml><?xml version="1.0" encoding="utf-8"?>
<c:userShapes xmlns:c="http://schemas.openxmlformats.org/drawingml/2006/chart">
  <cdr:relSizeAnchor xmlns:cdr="http://schemas.openxmlformats.org/drawingml/2006/chartDrawing">
    <cdr:from>
      <cdr:x>0.83168</cdr:x>
      <cdr:y>0.1833</cdr:y>
    </cdr:from>
    <cdr:to>
      <cdr:x>0.96841</cdr:x>
      <cdr:y>0.25391</cdr:y>
    </cdr:to>
    <cdr:sp macro="" textlink="">
      <cdr:nvSpPr>
        <cdr:cNvPr id="2" name="Textfeld 1"/>
        <cdr:cNvSpPr txBox="1"/>
      </cdr:nvSpPr>
      <cdr:spPr>
        <a:xfrm xmlns:a="http://schemas.openxmlformats.org/drawingml/2006/main">
          <a:off x="4790474" y="791848"/>
          <a:ext cx="787564"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35.xml><?xml version="1.0" encoding="utf-8"?>
<c:userShapes xmlns:c="http://schemas.openxmlformats.org/drawingml/2006/chart">
  <cdr:relSizeAnchor xmlns:cdr="http://schemas.openxmlformats.org/drawingml/2006/chartDrawing">
    <cdr:from>
      <cdr:x>0.83168</cdr:x>
      <cdr:y>0.16663</cdr:y>
    </cdr:from>
    <cdr:to>
      <cdr:x>0.96841</cdr:x>
      <cdr:y>0.23724</cdr:y>
    </cdr:to>
    <cdr:sp macro="" textlink="">
      <cdr:nvSpPr>
        <cdr:cNvPr id="2" name="Textfeld 1"/>
        <cdr:cNvSpPr txBox="1"/>
      </cdr:nvSpPr>
      <cdr:spPr>
        <a:xfrm xmlns:a="http://schemas.openxmlformats.org/drawingml/2006/main">
          <a:off x="4790473" y="719840"/>
          <a:ext cx="787565"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36.xml><?xml version="1.0" encoding="utf-8"?>
<c:userShapes xmlns:c="http://schemas.openxmlformats.org/drawingml/2006/chart">
  <cdr:relSizeAnchor xmlns:cdr="http://schemas.openxmlformats.org/drawingml/2006/chartDrawing">
    <cdr:from>
      <cdr:x>0.83168</cdr:x>
      <cdr:y>0.17462</cdr:y>
    </cdr:from>
    <cdr:to>
      <cdr:x>0.96841</cdr:x>
      <cdr:y>0.24523</cdr:y>
    </cdr:to>
    <cdr:sp macro="" textlink="">
      <cdr:nvSpPr>
        <cdr:cNvPr id="2" name="Textfeld 1"/>
        <cdr:cNvSpPr txBox="1"/>
      </cdr:nvSpPr>
      <cdr:spPr>
        <a:xfrm xmlns:a="http://schemas.openxmlformats.org/drawingml/2006/main">
          <a:off x="4790474" y="792088"/>
          <a:ext cx="787564" cy="320289"/>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37.xml><?xml version="1.0" encoding="utf-8"?>
<c:userShapes xmlns:c="http://schemas.openxmlformats.org/drawingml/2006/chart">
  <cdr:relSizeAnchor xmlns:cdr="http://schemas.openxmlformats.org/drawingml/2006/chartDrawing">
    <cdr:from>
      <cdr:x>0.12218</cdr:x>
      <cdr:y>0.1833</cdr:y>
    </cdr:from>
    <cdr:to>
      <cdr:x>0.23164</cdr:x>
      <cdr:y>0.25275</cdr:y>
    </cdr:to>
    <cdr:sp macro="" textlink="">
      <cdr:nvSpPr>
        <cdr:cNvPr id="2" name="Textfeld 1"/>
        <cdr:cNvSpPr txBox="1"/>
      </cdr:nvSpPr>
      <cdr:spPr>
        <a:xfrm xmlns:a="http://schemas.openxmlformats.org/drawingml/2006/main">
          <a:off x="791728" y="791848"/>
          <a:ext cx="709301" cy="300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38.xml><?xml version="1.0" encoding="utf-8"?>
<c:userShapes xmlns:c="http://schemas.openxmlformats.org/drawingml/2006/chart">
  <cdr:relSizeAnchor xmlns:cdr="http://schemas.openxmlformats.org/drawingml/2006/chartDrawing">
    <cdr:from>
      <cdr:x>0.12218</cdr:x>
      <cdr:y>0.1833</cdr:y>
    </cdr:from>
    <cdr:to>
      <cdr:x>0.24372</cdr:x>
      <cdr:y>0.25391</cdr:y>
    </cdr:to>
    <cdr:sp macro="" textlink="">
      <cdr:nvSpPr>
        <cdr:cNvPr id="2" name="Textfeld 1"/>
        <cdr:cNvSpPr txBox="1"/>
      </cdr:nvSpPr>
      <cdr:spPr>
        <a:xfrm xmlns:a="http://schemas.openxmlformats.org/drawingml/2006/main">
          <a:off x="791728" y="791848"/>
          <a:ext cx="787580" cy="30503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39.xml><?xml version="1.0" encoding="utf-8"?>
<c:userShapes xmlns:c="http://schemas.openxmlformats.org/drawingml/2006/chart">
  <cdr:relSizeAnchor xmlns:cdr="http://schemas.openxmlformats.org/drawingml/2006/chartDrawing">
    <cdr:from>
      <cdr:x>0.11107</cdr:x>
      <cdr:y>0.1833</cdr:y>
    </cdr:from>
    <cdr:to>
      <cdr:x>0.23261</cdr:x>
      <cdr:y>0.25391</cdr:y>
    </cdr:to>
    <cdr:sp macro="" textlink="">
      <cdr:nvSpPr>
        <cdr:cNvPr id="2" name="Textfeld 1"/>
        <cdr:cNvSpPr txBox="1"/>
      </cdr:nvSpPr>
      <cdr:spPr>
        <a:xfrm xmlns:a="http://schemas.openxmlformats.org/drawingml/2006/main">
          <a:off x="719720" y="791848"/>
          <a:ext cx="787580" cy="30503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4.xml><?xml version="1.0" encoding="utf-8"?>
<c:userShapes xmlns:c="http://schemas.openxmlformats.org/drawingml/2006/chart">
  <cdr:relSizeAnchor xmlns:cdr="http://schemas.openxmlformats.org/drawingml/2006/chartDrawing">
    <cdr:from>
      <cdr:x>0.83168</cdr:x>
      <cdr:y>0.15002</cdr:y>
    </cdr:from>
    <cdr:to>
      <cdr:x>0.96841</cdr:x>
      <cdr:y>0.22063</cdr:y>
    </cdr:to>
    <cdr:sp macro="" textlink="">
      <cdr:nvSpPr>
        <cdr:cNvPr id="2" name="Textfeld 1"/>
        <cdr:cNvSpPr txBox="1"/>
      </cdr:nvSpPr>
      <cdr:spPr>
        <a:xfrm xmlns:a="http://schemas.openxmlformats.org/drawingml/2006/main">
          <a:off x="4790474" y="648072"/>
          <a:ext cx="787564"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40.xml><?xml version="1.0" encoding="utf-8"?>
<c:userShapes xmlns:c="http://schemas.openxmlformats.org/drawingml/2006/chart">
  <cdr:relSizeAnchor xmlns:cdr="http://schemas.openxmlformats.org/drawingml/2006/chartDrawing">
    <cdr:from>
      <cdr:x>0.14299</cdr:x>
      <cdr:y>0.16663</cdr:y>
    </cdr:from>
    <cdr:to>
      <cdr:x>0.25245</cdr:x>
      <cdr:y>0.23608</cdr:y>
    </cdr:to>
    <cdr:sp macro="" textlink="">
      <cdr:nvSpPr>
        <cdr:cNvPr id="2" name="Textfeld 1"/>
        <cdr:cNvSpPr txBox="1"/>
      </cdr:nvSpPr>
      <cdr:spPr>
        <a:xfrm xmlns:a="http://schemas.openxmlformats.org/drawingml/2006/main">
          <a:off x="823594" y="719840"/>
          <a:ext cx="630490" cy="300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41.xml><?xml version="1.0" encoding="utf-8"?>
<c:userShapes xmlns:c="http://schemas.openxmlformats.org/drawingml/2006/chart">
  <cdr:relSizeAnchor xmlns:cdr="http://schemas.openxmlformats.org/drawingml/2006/chartDrawing">
    <cdr:from>
      <cdr:x>0.14299</cdr:x>
      <cdr:y>0.16663</cdr:y>
    </cdr:from>
    <cdr:to>
      <cdr:x>0.25245</cdr:x>
      <cdr:y>0.23608</cdr:y>
    </cdr:to>
    <cdr:sp macro="" textlink="">
      <cdr:nvSpPr>
        <cdr:cNvPr id="2" name="Textfeld 1"/>
        <cdr:cNvSpPr txBox="1"/>
      </cdr:nvSpPr>
      <cdr:spPr>
        <a:xfrm xmlns:a="http://schemas.openxmlformats.org/drawingml/2006/main">
          <a:off x="823594" y="719840"/>
          <a:ext cx="630490" cy="300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42.xml><?xml version="1.0" encoding="utf-8"?>
<c:userShapes xmlns:c="http://schemas.openxmlformats.org/drawingml/2006/chart">
  <cdr:relSizeAnchor xmlns:cdr="http://schemas.openxmlformats.org/drawingml/2006/chartDrawing">
    <cdr:from>
      <cdr:x>0.12496</cdr:x>
      <cdr:y>0.24997</cdr:y>
    </cdr:from>
    <cdr:to>
      <cdr:x>0.23442</cdr:x>
      <cdr:y>0.31942</cdr:y>
    </cdr:to>
    <cdr:sp macro="" textlink="">
      <cdr:nvSpPr>
        <cdr:cNvPr id="2" name="Textfeld 1"/>
        <cdr:cNvSpPr txBox="1"/>
      </cdr:nvSpPr>
      <cdr:spPr>
        <a:xfrm xmlns:a="http://schemas.openxmlformats.org/drawingml/2006/main">
          <a:off x="719760" y="1079880"/>
          <a:ext cx="630490" cy="300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43.xml><?xml version="1.0" encoding="utf-8"?>
<c:userShapes xmlns:c="http://schemas.openxmlformats.org/drawingml/2006/chart">
  <cdr:relSizeAnchor xmlns:cdr="http://schemas.openxmlformats.org/drawingml/2006/chartDrawing">
    <cdr:from>
      <cdr:x>0.14996</cdr:x>
      <cdr:y>0.16663</cdr:y>
    </cdr:from>
    <cdr:to>
      <cdr:x>0.28669</cdr:x>
      <cdr:y>0.23724</cdr:y>
    </cdr:to>
    <cdr:sp macro="" textlink="">
      <cdr:nvSpPr>
        <cdr:cNvPr id="2" name="Textfeld 1"/>
        <cdr:cNvSpPr txBox="1"/>
      </cdr:nvSpPr>
      <cdr:spPr>
        <a:xfrm xmlns:a="http://schemas.openxmlformats.org/drawingml/2006/main">
          <a:off x="863776" y="719840"/>
          <a:ext cx="787564"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44.xml><?xml version="1.0" encoding="utf-8"?>
<c:userShapes xmlns:c="http://schemas.openxmlformats.org/drawingml/2006/chart">
  <cdr:relSizeAnchor xmlns:cdr="http://schemas.openxmlformats.org/drawingml/2006/chartDrawing">
    <cdr:from>
      <cdr:x>0.13746</cdr:x>
      <cdr:y>0.16663</cdr:y>
    </cdr:from>
    <cdr:to>
      <cdr:x>0.27419</cdr:x>
      <cdr:y>0.23724</cdr:y>
    </cdr:to>
    <cdr:sp macro="" textlink="">
      <cdr:nvSpPr>
        <cdr:cNvPr id="2" name="Textfeld 1"/>
        <cdr:cNvSpPr txBox="1"/>
      </cdr:nvSpPr>
      <cdr:spPr>
        <a:xfrm xmlns:a="http://schemas.openxmlformats.org/drawingml/2006/main">
          <a:off x="791768" y="719840"/>
          <a:ext cx="787548" cy="305058"/>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45.xml><?xml version="1.0" encoding="utf-8"?>
<c:userShapes xmlns:c="http://schemas.openxmlformats.org/drawingml/2006/chart">
  <cdr:relSizeAnchor xmlns:cdr="http://schemas.openxmlformats.org/drawingml/2006/chartDrawing">
    <cdr:from>
      <cdr:x>0.11572</cdr:x>
      <cdr:y>0.16663</cdr:y>
    </cdr:from>
    <cdr:to>
      <cdr:x>0.25245</cdr:x>
      <cdr:y>0.23724</cdr:y>
    </cdr:to>
    <cdr:sp macro="" textlink="">
      <cdr:nvSpPr>
        <cdr:cNvPr id="2" name="Textfeld 1"/>
        <cdr:cNvSpPr txBox="1"/>
      </cdr:nvSpPr>
      <cdr:spPr>
        <a:xfrm xmlns:a="http://schemas.openxmlformats.org/drawingml/2006/main">
          <a:off x="666536" y="719840"/>
          <a:ext cx="787548" cy="305058"/>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46.xml><?xml version="1.0" encoding="utf-8"?>
<c:userShapes xmlns:c="http://schemas.openxmlformats.org/drawingml/2006/chart">
  <cdr:relSizeAnchor xmlns:cdr="http://schemas.openxmlformats.org/drawingml/2006/chartDrawing">
    <cdr:from>
      <cdr:x>0.83168</cdr:x>
      <cdr:y>0.06667</cdr:y>
    </cdr:from>
    <cdr:to>
      <cdr:x>0.96841</cdr:x>
      <cdr:y>0.13728</cdr:y>
    </cdr:to>
    <cdr:sp macro="" textlink="">
      <cdr:nvSpPr>
        <cdr:cNvPr id="2" name="Textfeld 1"/>
        <cdr:cNvSpPr txBox="1"/>
      </cdr:nvSpPr>
      <cdr:spPr>
        <a:xfrm xmlns:a="http://schemas.openxmlformats.org/drawingml/2006/main">
          <a:off x="4790474" y="288032"/>
          <a:ext cx="787564" cy="305036"/>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47.xml><?xml version="1.0" encoding="utf-8"?>
<c:userShapes xmlns:c="http://schemas.openxmlformats.org/drawingml/2006/chart">
  <cdr:relSizeAnchor xmlns:cdr="http://schemas.openxmlformats.org/drawingml/2006/chartDrawing">
    <cdr:from>
      <cdr:x>0.83168</cdr:x>
      <cdr:y>0.18335</cdr:y>
    </cdr:from>
    <cdr:to>
      <cdr:x>0.96841</cdr:x>
      <cdr:y>0.25396</cdr:y>
    </cdr:to>
    <cdr:sp macro="" textlink="">
      <cdr:nvSpPr>
        <cdr:cNvPr id="2" name="Textfeld 1"/>
        <cdr:cNvSpPr txBox="1"/>
      </cdr:nvSpPr>
      <cdr:spPr>
        <a:xfrm xmlns:a="http://schemas.openxmlformats.org/drawingml/2006/main">
          <a:off x="4790474" y="792088"/>
          <a:ext cx="787564"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48.xml><?xml version="1.0" encoding="utf-8"?>
<c:userShapes xmlns:c="http://schemas.openxmlformats.org/drawingml/2006/chart">
  <cdr:relSizeAnchor xmlns:cdr="http://schemas.openxmlformats.org/drawingml/2006/chartDrawing">
    <cdr:from>
      <cdr:x>0.83168</cdr:x>
      <cdr:y>0.16669</cdr:y>
    </cdr:from>
    <cdr:to>
      <cdr:x>0.96841</cdr:x>
      <cdr:y>0.2373</cdr:y>
    </cdr:to>
    <cdr:sp macro="" textlink="">
      <cdr:nvSpPr>
        <cdr:cNvPr id="2" name="Textfeld 1"/>
        <cdr:cNvSpPr txBox="1"/>
      </cdr:nvSpPr>
      <cdr:spPr>
        <a:xfrm xmlns:a="http://schemas.openxmlformats.org/drawingml/2006/main">
          <a:off x="4790473" y="720080"/>
          <a:ext cx="787565"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49.xml><?xml version="1.0" encoding="utf-8"?>
<c:userShapes xmlns:c="http://schemas.openxmlformats.org/drawingml/2006/chart">
  <cdr:relSizeAnchor xmlns:cdr="http://schemas.openxmlformats.org/drawingml/2006/chartDrawing">
    <cdr:from>
      <cdr:x>0.84982</cdr:x>
      <cdr:y>0.85164</cdr:y>
    </cdr:from>
    <cdr:to>
      <cdr:x>0.96902</cdr:x>
      <cdr:y>0.92206</cdr:y>
    </cdr:to>
    <cdr:sp macro="" textlink="">
      <cdr:nvSpPr>
        <cdr:cNvPr id="2" name="Textfeld 1"/>
        <cdr:cNvSpPr txBox="1"/>
      </cdr:nvSpPr>
      <cdr:spPr>
        <a:xfrm xmlns:a="http://schemas.openxmlformats.org/drawingml/2006/main">
          <a:off x="5808348" y="4608512"/>
          <a:ext cx="814710" cy="38106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5.xml><?xml version="1.0" encoding="utf-8"?>
<c:userShapes xmlns:c="http://schemas.openxmlformats.org/drawingml/2006/chart">
  <cdr:relSizeAnchor xmlns:cdr="http://schemas.openxmlformats.org/drawingml/2006/chartDrawing">
    <cdr:from>
      <cdr:x>0.83168</cdr:x>
      <cdr:y>0.18335</cdr:y>
    </cdr:from>
    <cdr:to>
      <cdr:x>0.96841</cdr:x>
      <cdr:y>0.25396</cdr:y>
    </cdr:to>
    <cdr:sp macro="" textlink="">
      <cdr:nvSpPr>
        <cdr:cNvPr id="2" name="Textfeld 1"/>
        <cdr:cNvSpPr txBox="1"/>
      </cdr:nvSpPr>
      <cdr:spPr>
        <a:xfrm xmlns:a="http://schemas.openxmlformats.org/drawingml/2006/main">
          <a:off x="4790474" y="792088"/>
          <a:ext cx="787564"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50.xml><?xml version="1.0" encoding="utf-8"?>
<c:userShapes xmlns:c="http://schemas.openxmlformats.org/drawingml/2006/chart">
  <cdr:relSizeAnchor xmlns:cdr="http://schemas.openxmlformats.org/drawingml/2006/chartDrawing">
    <cdr:from>
      <cdr:x>0.84982</cdr:x>
      <cdr:y>0.85164</cdr:y>
    </cdr:from>
    <cdr:to>
      <cdr:x>0.96902</cdr:x>
      <cdr:y>0.92206</cdr:y>
    </cdr:to>
    <cdr:sp macro="" textlink="">
      <cdr:nvSpPr>
        <cdr:cNvPr id="2" name="Textfeld 1"/>
        <cdr:cNvSpPr txBox="1"/>
      </cdr:nvSpPr>
      <cdr:spPr>
        <a:xfrm xmlns:a="http://schemas.openxmlformats.org/drawingml/2006/main">
          <a:off x="5808348" y="4608512"/>
          <a:ext cx="814710" cy="38106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51.xml><?xml version="1.0" encoding="utf-8"?>
<c:userShapes xmlns:c="http://schemas.openxmlformats.org/drawingml/2006/chart">
  <cdr:relSizeAnchor xmlns:cdr="http://schemas.openxmlformats.org/drawingml/2006/chartDrawing">
    <cdr:from>
      <cdr:x>0.84982</cdr:x>
      <cdr:y>0.85164</cdr:y>
    </cdr:from>
    <cdr:to>
      <cdr:x>0.96902</cdr:x>
      <cdr:y>0.92206</cdr:y>
    </cdr:to>
    <cdr:sp macro="" textlink="">
      <cdr:nvSpPr>
        <cdr:cNvPr id="2" name="Textfeld 1"/>
        <cdr:cNvSpPr txBox="1"/>
      </cdr:nvSpPr>
      <cdr:spPr>
        <a:xfrm xmlns:a="http://schemas.openxmlformats.org/drawingml/2006/main">
          <a:off x="5808348" y="4608512"/>
          <a:ext cx="814710" cy="38106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52.xml><?xml version="1.0" encoding="utf-8"?>
<c:userShapes xmlns:c="http://schemas.openxmlformats.org/drawingml/2006/chart">
  <cdr:relSizeAnchor xmlns:cdr="http://schemas.openxmlformats.org/drawingml/2006/chartDrawing">
    <cdr:from>
      <cdr:x>0.83168</cdr:x>
      <cdr:y>0.14996</cdr:y>
    </cdr:from>
    <cdr:to>
      <cdr:x>0.96841</cdr:x>
      <cdr:y>0.22058</cdr:y>
    </cdr:to>
    <cdr:sp macro="" textlink="">
      <cdr:nvSpPr>
        <cdr:cNvPr id="2" name="Textfeld 1"/>
        <cdr:cNvSpPr txBox="1"/>
      </cdr:nvSpPr>
      <cdr:spPr>
        <a:xfrm xmlns:a="http://schemas.openxmlformats.org/drawingml/2006/main">
          <a:off x="4790482" y="647832"/>
          <a:ext cx="787548" cy="305058"/>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53.xml><?xml version="1.0" encoding="utf-8"?>
<c:userShapes xmlns:c="http://schemas.openxmlformats.org/drawingml/2006/chart">
  <cdr:relSizeAnchor xmlns:cdr="http://schemas.openxmlformats.org/drawingml/2006/chartDrawing">
    <cdr:from>
      <cdr:x>0.83168</cdr:x>
      <cdr:y>0.14996</cdr:y>
    </cdr:from>
    <cdr:to>
      <cdr:x>0.96841</cdr:x>
      <cdr:y>0.22058</cdr:y>
    </cdr:to>
    <cdr:sp macro="" textlink="">
      <cdr:nvSpPr>
        <cdr:cNvPr id="2" name="Textfeld 1"/>
        <cdr:cNvSpPr txBox="1"/>
      </cdr:nvSpPr>
      <cdr:spPr>
        <a:xfrm xmlns:a="http://schemas.openxmlformats.org/drawingml/2006/main">
          <a:off x="4790482" y="647832"/>
          <a:ext cx="787548" cy="305058"/>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54.xml><?xml version="1.0" encoding="utf-8"?>
<c:userShapes xmlns:c="http://schemas.openxmlformats.org/drawingml/2006/chart">
  <cdr:relSizeAnchor xmlns:cdr="http://schemas.openxmlformats.org/drawingml/2006/chartDrawing">
    <cdr:from>
      <cdr:x>0.85705</cdr:x>
      <cdr:y>0.84032</cdr:y>
    </cdr:from>
    <cdr:to>
      <cdr:x>0.97625</cdr:x>
      <cdr:y>0.91074</cdr:y>
    </cdr:to>
    <cdr:sp macro="" textlink="">
      <cdr:nvSpPr>
        <cdr:cNvPr id="2" name="Textfeld 1"/>
        <cdr:cNvSpPr txBox="1"/>
      </cdr:nvSpPr>
      <cdr:spPr>
        <a:xfrm xmlns:a="http://schemas.openxmlformats.org/drawingml/2006/main">
          <a:off x="5801189" y="4547236"/>
          <a:ext cx="806835" cy="38106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55.xml><?xml version="1.0" encoding="utf-8"?>
<c:userShapes xmlns:c="http://schemas.openxmlformats.org/drawingml/2006/chart">
  <cdr:relSizeAnchor xmlns:cdr="http://schemas.openxmlformats.org/drawingml/2006/chartDrawing">
    <cdr:from>
      <cdr:x>0.8349</cdr:x>
      <cdr:y>0.84329</cdr:y>
    </cdr:from>
    <cdr:to>
      <cdr:x>0.9541</cdr:x>
      <cdr:y>0.91371</cdr:y>
    </cdr:to>
    <cdr:sp macro="" textlink="">
      <cdr:nvSpPr>
        <cdr:cNvPr id="2" name="Textfeld 1"/>
        <cdr:cNvSpPr txBox="1"/>
      </cdr:nvSpPr>
      <cdr:spPr>
        <a:xfrm xmlns:a="http://schemas.openxmlformats.org/drawingml/2006/main">
          <a:off x="5651203" y="4563315"/>
          <a:ext cx="806835" cy="38106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56.xml><?xml version="1.0" encoding="utf-8"?>
<c:userShapes xmlns:c="http://schemas.openxmlformats.org/drawingml/2006/chart">
  <cdr:relSizeAnchor xmlns:cdr="http://schemas.openxmlformats.org/drawingml/2006/chartDrawing">
    <cdr:from>
      <cdr:x>0.8349</cdr:x>
      <cdr:y>0.84329</cdr:y>
    </cdr:from>
    <cdr:to>
      <cdr:x>0.9541</cdr:x>
      <cdr:y>0.91371</cdr:y>
    </cdr:to>
    <cdr:sp macro="" textlink="">
      <cdr:nvSpPr>
        <cdr:cNvPr id="2" name="Textfeld 1"/>
        <cdr:cNvSpPr txBox="1"/>
      </cdr:nvSpPr>
      <cdr:spPr>
        <a:xfrm xmlns:a="http://schemas.openxmlformats.org/drawingml/2006/main">
          <a:off x="5651203" y="4563315"/>
          <a:ext cx="806835" cy="38106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57.xml><?xml version="1.0" encoding="utf-8"?>
<c:userShapes xmlns:c="http://schemas.openxmlformats.org/drawingml/2006/chart">
  <cdr:relSizeAnchor xmlns:cdr="http://schemas.openxmlformats.org/drawingml/2006/chartDrawing">
    <cdr:from>
      <cdr:x>0.8808</cdr:x>
      <cdr:y>0.88164</cdr:y>
    </cdr:from>
    <cdr:to>
      <cdr:x>1</cdr:x>
      <cdr:y>0.94818</cdr:y>
    </cdr:to>
    <cdr:sp macro="" textlink="">
      <cdr:nvSpPr>
        <cdr:cNvPr id="2" name="Textfeld 1"/>
        <cdr:cNvSpPr txBox="1"/>
      </cdr:nvSpPr>
      <cdr:spPr>
        <a:xfrm xmlns:a="http://schemas.openxmlformats.org/drawingml/2006/main">
          <a:off x="6525750" y="4770823"/>
          <a:ext cx="883139" cy="36007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400" b="1" dirty="0" smtClean="0">
              <a:solidFill>
                <a:schemeClr val="tx2">
                  <a:lumMod val="75000"/>
                </a:schemeClr>
              </a:solidFill>
            </a:rPr>
            <a:t>in %</a:t>
          </a:r>
          <a:endParaRPr lang="de-DE" sz="1400" b="1" dirty="0">
            <a:solidFill>
              <a:schemeClr val="tx2">
                <a:lumMod val="75000"/>
              </a:schemeClr>
            </a:solidFill>
          </a:endParaRPr>
        </a:p>
      </cdr:txBody>
    </cdr:sp>
  </cdr:relSizeAnchor>
</c:userShapes>
</file>

<file path=ppt/drawings/drawing158.xml><?xml version="1.0" encoding="utf-8"?>
<c:userShapes xmlns:c="http://schemas.openxmlformats.org/drawingml/2006/chart">
  <cdr:relSizeAnchor xmlns:cdr="http://schemas.openxmlformats.org/drawingml/2006/chartDrawing">
    <cdr:from>
      <cdr:x>0.88846</cdr:x>
      <cdr:y>0.86833</cdr:y>
    </cdr:from>
    <cdr:to>
      <cdr:x>0.97681</cdr:x>
      <cdr:y>0.93487</cdr:y>
    </cdr:to>
    <cdr:sp macro="" textlink="">
      <cdr:nvSpPr>
        <cdr:cNvPr id="2" name="Textfeld 1"/>
        <cdr:cNvSpPr txBox="1"/>
      </cdr:nvSpPr>
      <cdr:spPr>
        <a:xfrm xmlns:a="http://schemas.openxmlformats.org/drawingml/2006/main">
          <a:off x="6582484" y="4698815"/>
          <a:ext cx="654618" cy="36007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59.xml><?xml version="1.0" encoding="utf-8"?>
<c:userShapes xmlns:c="http://schemas.openxmlformats.org/drawingml/2006/chart">
  <cdr:relSizeAnchor xmlns:cdr="http://schemas.openxmlformats.org/drawingml/2006/chartDrawing">
    <cdr:from>
      <cdr:x>0.13746</cdr:x>
      <cdr:y>0.15767</cdr:y>
    </cdr:from>
    <cdr:to>
      <cdr:x>0.27419</cdr:x>
      <cdr:y>0.22829</cdr:y>
    </cdr:to>
    <cdr:sp macro="" textlink="">
      <cdr:nvSpPr>
        <cdr:cNvPr id="2" name="Textfeld 1"/>
        <cdr:cNvSpPr txBox="1"/>
      </cdr:nvSpPr>
      <cdr:spPr>
        <a:xfrm xmlns:a="http://schemas.openxmlformats.org/drawingml/2006/main">
          <a:off x="791768" y="681127"/>
          <a:ext cx="787565" cy="30507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6.xml><?xml version="1.0" encoding="utf-8"?>
<c:userShapes xmlns:c="http://schemas.openxmlformats.org/drawingml/2006/chart">
  <cdr:relSizeAnchor xmlns:cdr="http://schemas.openxmlformats.org/drawingml/2006/chartDrawing">
    <cdr:from>
      <cdr:x>0.83168</cdr:x>
      <cdr:y>0.18335</cdr:y>
    </cdr:from>
    <cdr:to>
      <cdr:x>0.96841</cdr:x>
      <cdr:y>0.25396</cdr:y>
    </cdr:to>
    <cdr:sp macro="" textlink="">
      <cdr:nvSpPr>
        <cdr:cNvPr id="2" name="Textfeld 1"/>
        <cdr:cNvSpPr txBox="1"/>
      </cdr:nvSpPr>
      <cdr:spPr>
        <a:xfrm xmlns:a="http://schemas.openxmlformats.org/drawingml/2006/main">
          <a:off x="4790474" y="792088"/>
          <a:ext cx="787564"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60.xml><?xml version="1.0" encoding="utf-8"?>
<c:userShapes xmlns:c="http://schemas.openxmlformats.org/drawingml/2006/chart">
  <cdr:relSizeAnchor xmlns:cdr="http://schemas.openxmlformats.org/drawingml/2006/chartDrawing">
    <cdr:from>
      <cdr:x>0.13746</cdr:x>
      <cdr:y>0.17696</cdr:y>
    </cdr:from>
    <cdr:to>
      <cdr:x>0.27419</cdr:x>
      <cdr:y>0.24758</cdr:y>
    </cdr:to>
    <cdr:sp macro="" textlink="">
      <cdr:nvSpPr>
        <cdr:cNvPr id="2" name="Textfeld 1"/>
        <cdr:cNvSpPr txBox="1"/>
      </cdr:nvSpPr>
      <cdr:spPr>
        <a:xfrm xmlns:a="http://schemas.openxmlformats.org/drawingml/2006/main">
          <a:off x="791768" y="764464"/>
          <a:ext cx="787565" cy="30507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61.xml><?xml version="1.0" encoding="utf-8"?>
<c:userShapes xmlns:c="http://schemas.openxmlformats.org/drawingml/2006/chart">
  <cdr:relSizeAnchor xmlns:cdr="http://schemas.openxmlformats.org/drawingml/2006/chartDrawing">
    <cdr:from>
      <cdr:x>0.71802</cdr:x>
      <cdr:y>0.71323</cdr:y>
    </cdr:from>
    <cdr:to>
      <cdr:x>0.93077</cdr:x>
      <cdr:y>0.78365</cdr:y>
    </cdr:to>
    <cdr:sp macro="" textlink="">
      <cdr:nvSpPr>
        <cdr:cNvPr id="2" name="Textfeld 1"/>
        <cdr:cNvSpPr txBox="1"/>
      </cdr:nvSpPr>
      <cdr:spPr>
        <a:xfrm xmlns:a="http://schemas.openxmlformats.org/drawingml/2006/main">
          <a:off x="5319752" y="3402671"/>
          <a:ext cx="1576241" cy="33596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WEIBLICH in %</a:t>
          </a:r>
          <a:endParaRPr lang="de-DE" sz="1800" b="1" dirty="0">
            <a:solidFill>
              <a:schemeClr val="tx2">
                <a:lumMod val="75000"/>
              </a:schemeClr>
            </a:solidFill>
          </a:endParaRPr>
        </a:p>
      </cdr:txBody>
    </cdr:sp>
  </cdr:relSizeAnchor>
</c:userShapes>
</file>

<file path=ppt/drawings/drawing162.xml><?xml version="1.0" encoding="utf-8"?>
<c:userShapes xmlns:c="http://schemas.openxmlformats.org/drawingml/2006/chart">
  <cdr:relSizeAnchor xmlns:cdr="http://schemas.openxmlformats.org/drawingml/2006/chartDrawing">
    <cdr:from>
      <cdr:x>0.85271</cdr:x>
      <cdr:y>0.87885</cdr:y>
    </cdr:from>
    <cdr:to>
      <cdr:x>0.97191</cdr:x>
      <cdr:y>0.94927</cdr:y>
    </cdr:to>
    <cdr:sp macro="" textlink="">
      <cdr:nvSpPr>
        <cdr:cNvPr id="2" name="Textfeld 1"/>
        <cdr:cNvSpPr txBox="1"/>
      </cdr:nvSpPr>
      <cdr:spPr>
        <a:xfrm xmlns:a="http://schemas.openxmlformats.org/drawingml/2006/main">
          <a:off x="6317660" y="4410783"/>
          <a:ext cx="883140" cy="35342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63.xml><?xml version="1.0" encoding="utf-8"?>
<c:userShapes xmlns:c="http://schemas.openxmlformats.org/drawingml/2006/chart">
  <cdr:relSizeAnchor xmlns:cdr="http://schemas.openxmlformats.org/drawingml/2006/chartDrawing">
    <cdr:from>
      <cdr:x>0.81088</cdr:x>
      <cdr:y>0.75003</cdr:y>
    </cdr:from>
    <cdr:to>
      <cdr:x>0.92034</cdr:x>
      <cdr:y>0.81948</cdr:y>
    </cdr:to>
    <cdr:sp macro="" textlink="">
      <cdr:nvSpPr>
        <cdr:cNvPr id="2" name="Textfeld 1"/>
        <cdr:cNvSpPr txBox="1"/>
      </cdr:nvSpPr>
      <cdr:spPr>
        <a:xfrm xmlns:a="http://schemas.openxmlformats.org/drawingml/2006/main">
          <a:off x="5634625" y="3240120"/>
          <a:ext cx="760612" cy="300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64.xml><?xml version="1.0" encoding="utf-8"?>
<c:userShapes xmlns:c="http://schemas.openxmlformats.org/drawingml/2006/chart">
  <cdr:relSizeAnchor xmlns:cdr="http://schemas.openxmlformats.org/drawingml/2006/chartDrawing">
    <cdr:from>
      <cdr:x>0.81088</cdr:x>
      <cdr:y>0.75003</cdr:y>
    </cdr:from>
    <cdr:to>
      <cdr:x>0.92034</cdr:x>
      <cdr:y>0.81948</cdr:y>
    </cdr:to>
    <cdr:sp macro="" textlink="">
      <cdr:nvSpPr>
        <cdr:cNvPr id="2" name="Textfeld 1"/>
        <cdr:cNvSpPr txBox="1"/>
      </cdr:nvSpPr>
      <cdr:spPr>
        <a:xfrm xmlns:a="http://schemas.openxmlformats.org/drawingml/2006/main">
          <a:off x="5634625" y="3240120"/>
          <a:ext cx="760612" cy="300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65.xml><?xml version="1.0" encoding="utf-8"?>
<c:userShapes xmlns:c="http://schemas.openxmlformats.org/drawingml/2006/chart">
  <cdr:relSizeAnchor xmlns:cdr="http://schemas.openxmlformats.org/drawingml/2006/chartDrawing">
    <cdr:from>
      <cdr:x>0.81088</cdr:x>
      <cdr:y>0.75003</cdr:y>
    </cdr:from>
    <cdr:to>
      <cdr:x>0.92034</cdr:x>
      <cdr:y>0.81948</cdr:y>
    </cdr:to>
    <cdr:sp macro="" textlink="">
      <cdr:nvSpPr>
        <cdr:cNvPr id="2" name="Textfeld 1"/>
        <cdr:cNvSpPr txBox="1"/>
      </cdr:nvSpPr>
      <cdr:spPr>
        <a:xfrm xmlns:a="http://schemas.openxmlformats.org/drawingml/2006/main">
          <a:off x="5634625" y="3240120"/>
          <a:ext cx="760612" cy="300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66.xml><?xml version="1.0" encoding="utf-8"?>
<c:userShapes xmlns:c="http://schemas.openxmlformats.org/drawingml/2006/chart">
  <cdr:relSizeAnchor xmlns:cdr="http://schemas.openxmlformats.org/drawingml/2006/chartDrawing">
    <cdr:from>
      <cdr:x>0.83278</cdr:x>
      <cdr:y>0.78261</cdr:y>
    </cdr:from>
    <cdr:to>
      <cdr:x>0.94224</cdr:x>
      <cdr:y>0.85206</cdr:y>
    </cdr:to>
    <cdr:sp macro="" textlink="">
      <cdr:nvSpPr>
        <cdr:cNvPr id="2" name="Textfeld 1"/>
        <cdr:cNvSpPr txBox="1"/>
      </cdr:nvSpPr>
      <cdr:spPr>
        <a:xfrm xmlns:a="http://schemas.openxmlformats.org/drawingml/2006/main">
          <a:off x="5991692" y="3888432"/>
          <a:ext cx="787548" cy="3450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67.xml><?xml version="1.0" encoding="utf-8"?>
<c:userShapes xmlns:c="http://schemas.openxmlformats.org/drawingml/2006/chart">
  <cdr:relSizeAnchor xmlns:cdr="http://schemas.openxmlformats.org/drawingml/2006/chartDrawing">
    <cdr:from>
      <cdr:x>0.81774</cdr:x>
      <cdr:y>0.82394</cdr:y>
    </cdr:from>
    <cdr:to>
      <cdr:x>0.9272</cdr:x>
      <cdr:y>0.89339</cdr:y>
    </cdr:to>
    <cdr:sp macro="" textlink="">
      <cdr:nvSpPr>
        <cdr:cNvPr id="2" name="Textfeld 1"/>
        <cdr:cNvSpPr txBox="1"/>
      </cdr:nvSpPr>
      <cdr:spPr>
        <a:xfrm xmlns:a="http://schemas.openxmlformats.org/drawingml/2006/main">
          <a:off x="5328997" y="4212468"/>
          <a:ext cx="713320" cy="35506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68.xml><?xml version="1.0" encoding="utf-8"?>
<c:userShapes xmlns:c="http://schemas.openxmlformats.org/drawingml/2006/chart">
  <cdr:relSizeAnchor xmlns:cdr="http://schemas.openxmlformats.org/drawingml/2006/chartDrawing">
    <cdr:from>
      <cdr:x>0.83278</cdr:x>
      <cdr:y>0.78261</cdr:y>
    </cdr:from>
    <cdr:to>
      <cdr:x>0.94224</cdr:x>
      <cdr:y>0.85206</cdr:y>
    </cdr:to>
    <cdr:sp macro="" textlink="">
      <cdr:nvSpPr>
        <cdr:cNvPr id="2" name="Textfeld 1"/>
        <cdr:cNvSpPr txBox="1"/>
      </cdr:nvSpPr>
      <cdr:spPr>
        <a:xfrm xmlns:a="http://schemas.openxmlformats.org/drawingml/2006/main">
          <a:off x="5991692" y="3888432"/>
          <a:ext cx="787548" cy="3450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69.xml><?xml version="1.0" encoding="utf-8"?>
<c:userShapes xmlns:c="http://schemas.openxmlformats.org/drawingml/2006/chart">
  <cdr:relSizeAnchor xmlns:cdr="http://schemas.openxmlformats.org/drawingml/2006/chartDrawing">
    <cdr:from>
      <cdr:x>0.81774</cdr:x>
      <cdr:y>0.82394</cdr:y>
    </cdr:from>
    <cdr:to>
      <cdr:x>0.9272</cdr:x>
      <cdr:y>0.89339</cdr:y>
    </cdr:to>
    <cdr:sp macro="" textlink="">
      <cdr:nvSpPr>
        <cdr:cNvPr id="2" name="Textfeld 1"/>
        <cdr:cNvSpPr txBox="1"/>
      </cdr:nvSpPr>
      <cdr:spPr>
        <a:xfrm xmlns:a="http://schemas.openxmlformats.org/drawingml/2006/main">
          <a:off x="5328997" y="4212468"/>
          <a:ext cx="713320" cy="35506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7.xml><?xml version="1.0" encoding="utf-8"?>
<c:userShapes xmlns:c="http://schemas.openxmlformats.org/drawingml/2006/chart">
  <cdr:relSizeAnchor xmlns:cdr="http://schemas.openxmlformats.org/drawingml/2006/chartDrawing">
    <cdr:from>
      <cdr:x>0.83168</cdr:x>
      <cdr:y>0.18335</cdr:y>
    </cdr:from>
    <cdr:to>
      <cdr:x>0.96841</cdr:x>
      <cdr:y>0.25396</cdr:y>
    </cdr:to>
    <cdr:sp macro="" textlink="">
      <cdr:nvSpPr>
        <cdr:cNvPr id="2" name="Textfeld 1"/>
        <cdr:cNvSpPr txBox="1"/>
      </cdr:nvSpPr>
      <cdr:spPr>
        <a:xfrm xmlns:a="http://schemas.openxmlformats.org/drawingml/2006/main">
          <a:off x="4790474" y="792088"/>
          <a:ext cx="787564"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70.xml><?xml version="1.0" encoding="utf-8"?>
<c:userShapes xmlns:c="http://schemas.openxmlformats.org/drawingml/2006/chart">
  <cdr:relSizeAnchor xmlns:cdr="http://schemas.openxmlformats.org/drawingml/2006/chartDrawing">
    <cdr:from>
      <cdr:x>0.83278</cdr:x>
      <cdr:y>0.78261</cdr:y>
    </cdr:from>
    <cdr:to>
      <cdr:x>0.94224</cdr:x>
      <cdr:y>0.85206</cdr:y>
    </cdr:to>
    <cdr:sp macro="" textlink="">
      <cdr:nvSpPr>
        <cdr:cNvPr id="2" name="Textfeld 1"/>
        <cdr:cNvSpPr txBox="1"/>
      </cdr:nvSpPr>
      <cdr:spPr>
        <a:xfrm xmlns:a="http://schemas.openxmlformats.org/drawingml/2006/main">
          <a:off x="5991692" y="3888432"/>
          <a:ext cx="787548" cy="3450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71.xml><?xml version="1.0" encoding="utf-8"?>
<c:userShapes xmlns:c="http://schemas.openxmlformats.org/drawingml/2006/chart">
  <cdr:relSizeAnchor xmlns:cdr="http://schemas.openxmlformats.org/drawingml/2006/chartDrawing">
    <cdr:from>
      <cdr:x>0.81774</cdr:x>
      <cdr:y>0.82394</cdr:y>
    </cdr:from>
    <cdr:to>
      <cdr:x>0.9272</cdr:x>
      <cdr:y>0.89339</cdr:y>
    </cdr:to>
    <cdr:sp macro="" textlink="">
      <cdr:nvSpPr>
        <cdr:cNvPr id="2" name="Textfeld 1"/>
        <cdr:cNvSpPr txBox="1"/>
      </cdr:nvSpPr>
      <cdr:spPr>
        <a:xfrm xmlns:a="http://schemas.openxmlformats.org/drawingml/2006/main">
          <a:off x="5328997" y="4212468"/>
          <a:ext cx="713320" cy="35506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72.xml><?xml version="1.0" encoding="utf-8"?>
<c:userShapes xmlns:c="http://schemas.openxmlformats.org/drawingml/2006/chart">
  <cdr:relSizeAnchor xmlns:cdr="http://schemas.openxmlformats.org/drawingml/2006/chartDrawing">
    <cdr:from>
      <cdr:x>0.83278</cdr:x>
      <cdr:y>0.78261</cdr:y>
    </cdr:from>
    <cdr:to>
      <cdr:x>0.94224</cdr:x>
      <cdr:y>0.85206</cdr:y>
    </cdr:to>
    <cdr:sp macro="" textlink="">
      <cdr:nvSpPr>
        <cdr:cNvPr id="2" name="Textfeld 1"/>
        <cdr:cNvSpPr txBox="1"/>
      </cdr:nvSpPr>
      <cdr:spPr>
        <a:xfrm xmlns:a="http://schemas.openxmlformats.org/drawingml/2006/main">
          <a:off x="5991692" y="3888432"/>
          <a:ext cx="787548" cy="3450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73.xml><?xml version="1.0" encoding="utf-8"?>
<c:userShapes xmlns:c="http://schemas.openxmlformats.org/drawingml/2006/chart">
  <cdr:relSizeAnchor xmlns:cdr="http://schemas.openxmlformats.org/drawingml/2006/chartDrawing">
    <cdr:from>
      <cdr:x>0.81774</cdr:x>
      <cdr:y>0.82394</cdr:y>
    </cdr:from>
    <cdr:to>
      <cdr:x>0.9272</cdr:x>
      <cdr:y>0.89339</cdr:y>
    </cdr:to>
    <cdr:sp macro="" textlink="">
      <cdr:nvSpPr>
        <cdr:cNvPr id="2" name="Textfeld 1"/>
        <cdr:cNvSpPr txBox="1"/>
      </cdr:nvSpPr>
      <cdr:spPr>
        <a:xfrm xmlns:a="http://schemas.openxmlformats.org/drawingml/2006/main">
          <a:off x="5328997" y="4212468"/>
          <a:ext cx="713320" cy="35506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74.xml><?xml version="1.0" encoding="utf-8"?>
<c:userShapes xmlns:c="http://schemas.openxmlformats.org/drawingml/2006/chart">
  <cdr:relSizeAnchor xmlns:cdr="http://schemas.openxmlformats.org/drawingml/2006/chartDrawing">
    <cdr:from>
      <cdr:x>0.83278</cdr:x>
      <cdr:y>0.78261</cdr:y>
    </cdr:from>
    <cdr:to>
      <cdr:x>0.94224</cdr:x>
      <cdr:y>0.85206</cdr:y>
    </cdr:to>
    <cdr:sp macro="" textlink="">
      <cdr:nvSpPr>
        <cdr:cNvPr id="2" name="Textfeld 1"/>
        <cdr:cNvSpPr txBox="1"/>
      </cdr:nvSpPr>
      <cdr:spPr>
        <a:xfrm xmlns:a="http://schemas.openxmlformats.org/drawingml/2006/main">
          <a:off x="5991692" y="3888432"/>
          <a:ext cx="787548" cy="3450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75.xml><?xml version="1.0" encoding="utf-8"?>
<c:userShapes xmlns:c="http://schemas.openxmlformats.org/drawingml/2006/chart">
  <cdr:relSizeAnchor xmlns:cdr="http://schemas.openxmlformats.org/drawingml/2006/chartDrawing">
    <cdr:from>
      <cdr:x>0.66457</cdr:x>
      <cdr:y>0.25347</cdr:y>
    </cdr:from>
    <cdr:to>
      <cdr:x>0.94414</cdr:x>
      <cdr:y>0.41189</cdr:y>
    </cdr:to>
    <cdr:sp macro="" textlink="">
      <cdr:nvSpPr>
        <cdr:cNvPr id="2" name="Textfeld 1"/>
        <cdr:cNvSpPr txBox="1"/>
      </cdr:nvSpPr>
      <cdr:spPr>
        <a:xfrm xmlns:a="http://schemas.openxmlformats.org/drawingml/2006/main">
          <a:off x="1882897" y="576065"/>
          <a:ext cx="792088" cy="36004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400" b="1" dirty="0" smtClean="0">
              <a:solidFill>
                <a:schemeClr val="tx2">
                  <a:lumMod val="75000"/>
                </a:schemeClr>
              </a:solidFill>
            </a:rPr>
            <a:t>in %</a:t>
          </a:r>
          <a:endParaRPr lang="de-DE" sz="1400" b="1" dirty="0">
            <a:solidFill>
              <a:schemeClr val="tx2">
                <a:lumMod val="75000"/>
              </a:schemeClr>
            </a:solidFill>
          </a:endParaRPr>
        </a:p>
      </cdr:txBody>
    </cdr:sp>
  </cdr:relSizeAnchor>
</c:userShapes>
</file>

<file path=ppt/drawings/drawing176.xml><?xml version="1.0" encoding="utf-8"?>
<c:userShapes xmlns:c="http://schemas.openxmlformats.org/drawingml/2006/chart">
  <cdr:relSizeAnchor xmlns:cdr="http://schemas.openxmlformats.org/drawingml/2006/chartDrawing">
    <cdr:from>
      <cdr:x>0.83278</cdr:x>
      <cdr:y>0.78261</cdr:y>
    </cdr:from>
    <cdr:to>
      <cdr:x>0.94224</cdr:x>
      <cdr:y>0.85206</cdr:y>
    </cdr:to>
    <cdr:sp macro="" textlink="">
      <cdr:nvSpPr>
        <cdr:cNvPr id="2" name="Textfeld 1"/>
        <cdr:cNvSpPr txBox="1"/>
      </cdr:nvSpPr>
      <cdr:spPr>
        <a:xfrm xmlns:a="http://schemas.openxmlformats.org/drawingml/2006/main">
          <a:off x="5991692" y="3888432"/>
          <a:ext cx="787548" cy="3450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77.xml><?xml version="1.0" encoding="utf-8"?>
<c:userShapes xmlns:c="http://schemas.openxmlformats.org/drawingml/2006/chart">
  <cdr:relSizeAnchor xmlns:cdr="http://schemas.openxmlformats.org/drawingml/2006/chartDrawing">
    <cdr:from>
      <cdr:x>0.66457</cdr:x>
      <cdr:y>0.25347</cdr:y>
    </cdr:from>
    <cdr:to>
      <cdr:x>0.94414</cdr:x>
      <cdr:y>0.41189</cdr:y>
    </cdr:to>
    <cdr:sp macro="" textlink="">
      <cdr:nvSpPr>
        <cdr:cNvPr id="2" name="Textfeld 1"/>
        <cdr:cNvSpPr txBox="1"/>
      </cdr:nvSpPr>
      <cdr:spPr>
        <a:xfrm xmlns:a="http://schemas.openxmlformats.org/drawingml/2006/main">
          <a:off x="1882897" y="576065"/>
          <a:ext cx="792088" cy="36004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400" b="1" dirty="0" smtClean="0">
              <a:solidFill>
                <a:schemeClr val="tx2">
                  <a:lumMod val="75000"/>
                </a:schemeClr>
              </a:solidFill>
            </a:rPr>
            <a:t>in %</a:t>
          </a:r>
          <a:endParaRPr lang="de-DE" sz="1400" b="1" dirty="0">
            <a:solidFill>
              <a:schemeClr val="tx2">
                <a:lumMod val="75000"/>
              </a:schemeClr>
            </a:solidFill>
          </a:endParaRPr>
        </a:p>
      </cdr:txBody>
    </cdr:sp>
  </cdr:relSizeAnchor>
</c:userShapes>
</file>

<file path=ppt/drawings/drawing178.xml><?xml version="1.0" encoding="utf-8"?>
<c:userShapes xmlns:c="http://schemas.openxmlformats.org/drawingml/2006/chart">
  <cdr:relSizeAnchor xmlns:cdr="http://schemas.openxmlformats.org/drawingml/2006/chartDrawing">
    <cdr:from>
      <cdr:x>0.83278</cdr:x>
      <cdr:y>0.78261</cdr:y>
    </cdr:from>
    <cdr:to>
      <cdr:x>0.94224</cdr:x>
      <cdr:y>0.85206</cdr:y>
    </cdr:to>
    <cdr:sp macro="" textlink="">
      <cdr:nvSpPr>
        <cdr:cNvPr id="2" name="Textfeld 1"/>
        <cdr:cNvSpPr txBox="1"/>
      </cdr:nvSpPr>
      <cdr:spPr>
        <a:xfrm xmlns:a="http://schemas.openxmlformats.org/drawingml/2006/main">
          <a:off x="5991692" y="3888432"/>
          <a:ext cx="787548" cy="3450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79.xml><?xml version="1.0" encoding="utf-8"?>
<c:userShapes xmlns:c="http://schemas.openxmlformats.org/drawingml/2006/chart">
  <cdr:relSizeAnchor xmlns:cdr="http://schemas.openxmlformats.org/drawingml/2006/chartDrawing">
    <cdr:from>
      <cdr:x>0.66457</cdr:x>
      <cdr:y>0.25347</cdr:y>
    </cdr:from>
    <cdr:to>
      <cdr:x>0.94414</cdr:x>
      <cdr:y>0.41189</cdr:y>
    </cdr:to>
    <cdr:sp macro="" textlink="">
      <cdr:nvSpPr>
        <cdr:cNvPr id="2" name="Textfeld 1"/>
        <cdr:cNvSpPr txBox="1"/>
      </cdr:nvSpPr>
      <cdr:spPr>
        <a:xfrm xmlns:a="http://schemas.openxmlformats.org/drawingml/2006/main">
          <a:off x="1882897" y="576065"/>
          <a:ext cx="792088" cy="36004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400" b="1" dirty="0" smtClean="0">
              <a:solidFill>
                <a:schemeClr val="tx2">
                  <a:lumMod val="75000"/>
                </a:schemeClr>
              </a:solidFill>
            </a:rPr>
            <a:t>in %</a:t>
          </a:r>
          <a:endParaRPr lang="de-DE" sz="1400" b="1" dirty="0">
            <a:solidFill>
              <a:schemeClr val="tx2">
                <a:lumMod val="75000"/>
              </a:schemeClr>
            </a:solidFill>
          </a:endParaRPr>
        </a:p>
      </cdr:txBody>
    </cdr:sp>
  </cdr:relSizeAnchor>
</c:userShapes>
</file>

<file path=ppt/drawings/drawing18.xml><?xml version="1.0" encoding="utf-8"?>
<c:userShapes xmlns:c="http://schemas.openxmlformats.org/drawingml/2006/chart">
  <cdr:relSizeAnchor xmlns:cdr="http://schemas.openxmlformats.org/drawingml/2006/chartDrawing">
    <cdr:from>
      <cdr:x>0.85913</cdr:x>
      <cdr:y>0.8481</cdr:y>
    </cdr:from>
    <cdr:to>
      <cdr:x>0.97833</cdr:x>
      <cdr:y>0.91852</cdr:y>
    </cdr:to>
    <cdr:sp macro="" textlink="">
      <cdr:nvSpPr>
        <cdr:cNvPr id="2" name="Textfeld 1"/>
        <cdr:cNvSpPr txBox="1"/>
      </cdr:nvSpPr>
      <cdr:spPr>
        <a:xfrm xmlns:a="http://schemas.openxmlformats.org/drawingml/2006/main">
          <a:off x="6365195" y="4824536"/>
          <a:ext cx="883140" cy="40059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80.xml><?xml version="1.0" encoding="utf-8"?>
<c:userShapes xmlns:c="http://schemas.openxmlformats.org/drawingml/2006/chart">
  <cdr:relSizeAnchor xmlns:cdr="http://schemas.openxmlformats.org/drawingml/2006/chartDrawing">
    <cdr:from>
      <cdr:x>0.83278</cdr:x>
      <cdr:y>0.78261</cdr:y>
    </cdr:from>
    <cdr:to>
      <cdr:x>0.94224</cdr:x>
      <cdr:y>0.85206</cdr:y>
    </cdr:to>
    <cdr:sp macro="" textlink="">
      <cdr:nvSpPr>
        <cdr:cNvPr id="2" name="Textfeld 1"/>
        <cdr:cNvSpPr txBox="1"/>
      </cdr:nvSpPr>
      <cdr:spPr>
        <a:xfrm xmlns:a="http://schemas.openxmlformats.org/drawingml/2006/main">
          <a:off x="5991692" y="3888432"/>
          <a:ext cx="787548" cy="3450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81.xml><?xml version="1.0" encoding="utf-8"?>
<c:userShapes xmlns:c="http://schemas.openxmlformats.org/drawingml/2006/chart">
  <cdr:relSizeAnchor xmlns:cdr="http://schemas.openxmlformats.org/drawingml/2006/chartDrawing">
    <cdr:from>
      <cdr:x>0.12411</cdr:x>
      <cdr:y>0.07893</cdr:y>
    </cdr:from>
    <cdr:to>
      <cdr:x>0.26084</cdr:x>
      <cdr:y>0.14954</cdr:y>
    </cdr:to>
    <cdr:sp macro="" textlink="">
      <cdr:nvSpPr>
        <cdr:cNvPr id="2" name="Textfeld 1"/>
        <cdr:cNvSpPr txBox="1"/>
      </cdr:nvSpPr>
      <cdr:spPr>
        <a:xfrm xmlns:a="http://schemas.openxmlformats.org/drawingml/2006/main">
          <a:off x="714860" y="340991"/>
          <a:ext cx="787565" cy="305036"/>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82.xml><?xml version="1.0" encoding="utf-8"?>
<c:userShapes xmlns:c="http://schemas.openxmlformats.org/drawingml/2006/chart">
  <cdr:relSizeAnchor xmlns:cdr="http://schemas.openxmlformats.org/drawingml/2006/chartDrawing">
    <cdr:from>
      <cdr:x>0.13746</cdr:x>
      <cdr:y>0.16663</cdr:y>
    </cdr:from>
    <cdr:to>
      <cdr:x>0.27419</cdr:x>
      <cdr:y>0.23724</cdr:y>
    </cdr:to>
    <cdr:sp macro="" textlink="">
      <cdr:nvSpPr>
        <cdr:cNvPr id="2" name="Textfeld 1"/>
        <cdr:cNvSpPr txBox="1"/>
      </cdr:nvSpPr>
      <cdr:spPr>
        <a:xfrm xmlns:a="http://schemas.openxmlformats.org/drawingml/2006/main">
          <a:off x="791768" y="719840"/>
          <a:ext cx="787548" cy="305058"/>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83.xml><?xml version="1.0" encoding="utf-8"?>
<c:userShapes xmlns:c="http://schemas.openxmlformats.org/drawingml/2006/chart">
  <cdr:relSizeAnchor xmlns:cdr="http://schemas.openxmlformats.org/drawingml/2006/chartDrawing">
    <cdr:from>
      <cdr:x>0.43163</cdr:x>
      <cdr:y>0.15002</cdr:y>
    </cdr:from>
    <cdr:to>
      <cdr:x>0.56836</cdr:x>
      <cdr:y>0.22063</cdr:y>
    </cdr:to>
    <cdr:sp macro="" textlink="">
      <cdr:nvSpPr>
        <cdr:cNvPr id="2" name="Textfeld 1"/>
        <cdr:cNvSpPr txBox="1"/>
      </cdr:nvSpPr>
      <cdr:spPr>
        <a:xfrm xmlns:a="http://schemas.openxmlformats.org/drawingml/2006/main">
          <a:off x="2486217" y="648072"/>
          <a:ext cx="787565"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84.xml><?xml version="1.0" encoding="utf-8"?>
<c:userShapes xmlns:c="http://schemas.openxmlformats.org/drawingml/2006/chart">
  <cdr:relSizeAnchor xmlns:cdr="http://schemas.openxmlformats.org/drawingml/2006/chartDrawing">
    <cdr:from>
      <cdr:x>0.81088</cdr:x>
      <cdr:y>0.75003</cdr:y>
    </cdr:from>
    <cdr:to>
      <cdr:x>0.92034</cdr:x>
      <cdr:y>0.81948</cdr:y>
    </cdr:to>
    <cdr:sp macro="" textlink="">
      <cdr:nvSpPr>
        <cdr:cNvPr id="2" name="Textfeld 1"/>
        <cdr:cNvSpPr txBox="1"/>
      </cdr:nvSpPr>
      <cdr:spPr>
        <a:xfrm xmlns:a="http://schemas.openxmlformats.org/drawingml/2006/main">
          <a:off x="5634625" y="3240120"/>
          <a:ext cx="760612" cy="300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85.xml><?xml version="1.0" encoding="utf-8"?>
<c:userShapes xmlns:c="http://schemas.openxmlformats.org/drawingml/2006/chart">
  <cdr:relSizeAnchor xmlns:cdr="http://schemas.openxmlformats.org/drawingml/2006/chartDrawing">
    <cdr:from>
      <cdr:x>0.84615</cdr:x>
      <cdr:y>0.80008</cdr:y>
    </cdr:from>
    <cdr:to>
      <cdr:x>0.95561</cdr:x>
      <cdr:y>0.86953</cdr:y>
    </cdr:to>
    <cdr:sp macro="" textlink="">
      <cdr:nvSpPr>
        <cdr:cNvPr id="2" name="Textfeld 1"/>
        <cdr:cNvSpPr txBox="1"/>
      </cdr:nvSpPr>
      <cdr:spPr>
        <a:xfrm xmlns:a="http://schemas.openxmlformats.org/drawingml/2006/main">
          <a:off x="6336704" y="3744416"/>
          <a:ext cx="819727" cy="32502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86.xml><?xml version="1.0" encoding="utf-8"?>
<c:userShapes xmlns:c="http://schemas.openxmlformats.org/drawingml/2006/chart">
  <cdr:relSizeAnchor xmlns:cdr="http://schemas.openxmlformats.org/drawingml/2006/chartDrawing">
    <cdr:from>
      <cdr:x>0.8687</cdr:x>
      <cdr:y>0.1835</cdr:y>
    </cdr:from>
    <cdr:to>
      <cdr:x>0.96071</cdr:x>
      <cdr:y>0.25295</cdr:y>
    </cdr:to>
    <cdr:sp macro="" textlink="">
      <cdr:nvSpPr>
        <cdr:cNvPr id="2" name="Textfeld 1"/>
        <cdr:cNvSpPr txBox="1"/>
      </cdr:nvSpPr>
      <cdr:spPr>
        <a:xfrm xmlns:a="http://schemas.openxmlformats.org/drawingml/2006/main">
          <a:off x="7428780" y="951377"/>
          <a:ext cx="786833" cy="36006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600" b="1" dirty="0" smtClean="0">
              <a:solidFill>
                <a:schemeClr val="tx2">
                  <a:lumMod val="75000"/>
                </a:schemeClr>
              </a:solidFill>
            </a:rPr>
            <a:t>in %</a:t>
          </a:r>
          <a:endParaRPr lang="de-DE" sz="1600" b="1" dirty="0">
            <a:solidFill>
              <a:schemeClr val="tx2">
                <a:lumMod val="75000"/>
              </a:schemeClr>
            </a:solidFill>
          </a:endParaRPr>
        </a:p>
      </cdr:txBody>
    </cdr:sp>
  </cdr:relSizeAnchor>
</c:userShapes>
</file>

<file path=ppt/drawings/drawing187.xml><?xml version="1.0" encoding="utf-8"?>
<c:userShapes xmlns:c="http://schemas.openxmlformats.org/drawingml/2006/chart">
  <cdr:relSizeAnchor xmlns:cdr="http://schemas.openxmlformats.org/drawingml/2006/chartDrawing">
    <cdr:from>
      <cdr:x>0.14996</cdr:x>
      <cdr:y>0.08505</cdr:y>
    </cdr:from>
    <cdr:to>
      <cdr:x>0.28669</cdr:x>
      <cdr:y>0.15566</cdr:y>
    </cdr:to>
    <cdr:sp macro="" textlink="">
      <cdr:nvSpPr>
        <cdr:cNvPr id="2" name="Textfeld 1"/>
        <cdr:cNvSpPr txBox="1"/>
      </cdr:nvSpPr>
      <cdr:spPr>
        <a:xfrm xmlns:a="http://schemas.openxmlformats.org/drawingml/2006/main">
          <a:off x="863776" y="367430"/>
          <a:ext cx="787565"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88.xml><?xml version="1.0" encoding="utf-8"?>
<c:userShapes xmlns:c="http://schemas.openxmlformats.org/drawingml/2006/chart">
  <cdr:relSizeAnchor xmlns:cdr="http://schemas.openxmlformats.org/drawingml/2006/chartDrawing">
    <cdr:from>
      <cdr:x>0.1523</cdr:x>
      <cdr:y>0.17346</cdr:y>
    </cdr:from>
    <cdr:to>
      <cdr:x>0.28903</cdr:x>
      <cdr:y>0.24407</cdr:y>
    </cdr:to>
    <cdr:sp macro="" textlink="">
      <cdr:nvSpPr>
        <cdr:cNvPr id="2" name="Textfeld 1"/>
        <cdr:cNvSpPr txBox="1"/>
      </cdr:nvSpPr>
      <cdr:spPr>
        <a:xfrm xmlns:a="http://schemas.openxmlformats.org/drawingml/2006/main">
          <a:off x="877238" y="749339"/>
          <a:ext cx="787565"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89.xml><?xml version="1.0" encoding="utf-8"?>
<c:userShapes xmlns:c="http://schemas.openxmlformats.org/drawingml/2006/chart">
  <cdr:relSizeAnchor xmlns:cdr="http://schemas.openxmlformats.org/drawingml/2006/chartDrawing">
    <cdr:from>
      <cdr:x>0.14996</cdr:x>
      <cdr:y>0.16663</cdr:y>
    </cdr:from>
    <cdr:to>
      <cdr:x>0.28669</cdr:x>
      <cdr:y>0.23724</cdr:y>
    </cdr:to>
    <cdr:sp macro="" textlink="">
      <cdr:nvSpPr>
        <cdr:cNvPr id="2" name="Textfeld 1"/>
        <cdr:cNvSpPr txBox="1"/>
      </cdr:nvSpPr>
      <cdr:spPr>
        <a:xfrm xmlns:a="http://schemas.openxmlformats.org/drawingml/2006/main">
          <a:off x="863776" y="719840"/>
          <a:ext cx="787565"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9.xml><?xml version="1.0" encoding="utf-8"?>
<c:userShapes xmlns:c="http://schemas.openxmlformats.org/drawingml/2006/chart">
  <cdr:relSizeAnchor xmlns:cdr="http://schemas.openxmlformats.org/drawingml/2006/chartDrawing">
    <cdr:from>
      <cdr:x>0.83168</cdr:x>
      <cdr:y>0.15002</cdr:y>
    </cdr:from>
    <cdr:to>
      <cdr:x>0.96841</cdr:x>
      <cdr:y>0.22063</cdr:y>
    </cdr:to>
    <cdr:sp macro="" textlink="">
      <cdr:nvSpPr>
        <cdr:cNvPr id="2" name="Textfeld 1"/>
        <cdr:cNvSpPr txBox="1"/>
      </cdr:nvSpPr>
      <cdr:spPr>
        <a:xfrm xmlns:a="http://schemas.openxmlformats.org/drawingml/2006/main">
          <a:off x="4790474" y="648072"/>
          <a:ext cx="787564"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90.xml><?xml version="1.0" encoding="utf-8"?>
<c:userShapes xmlns:c="http://schemas.openxmlformats.org/drawingml/2006/chart">
  <cdr:relSizeAnchor xmlns:cdr="http://schemas.openxmlformats.org/drawingml/2006/chartDrawing">
    <cdr:from>
      <cdr:x>0.84615</cdr:x>
      <cdr:y>0.80008</cdr:y>
    </cdr:from>
    <cdr:to>
      <cdr:x>0.95561</cdr:x>
      <cdr:y>0.86953</cdr:y>
    </cdr:to>
    <cdr:sp macro="" textlink="">
      <cdr:nvSpPr>
        <cdr:cNvPr id="2" name="Textfeld 1"/>
        <cdr:cNvSpPr txBox="1"/>
      </cdr:nvSpPr>
      <cdr:spPr>
        <a:xfrm xmlns:a="http://schemas.openxmlformats.org/drawingml/2006/main">
          <a:off x="6336704" y="3744416"/>
          <a:ext cx="819727" cy="32502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91.xml><?xml version="1.0" encoding="utf-8"?>
<c:userShapes xmlns:c="http://schemas.openxmlformats.org/drawingml/2006/chart">
  <cdr:relSizeAnchor xmlns:cdr="http://schemas.openxmlformats.org/drawingml/2006/chartDrawing">
    <cdr:from>
      <cdr:x>0.81088</cdr:x>
      <cdr:y>0.75003</cdr:y>
    </cdr:from>
    <cdr:to>
      <cdr:x>0.92034</cdr:x>
      <cdr:y>0.81948</cdr:y>
    </cdr:to>
    <cdr:sp macro="" textlink="">
      <cdr:nvSpPr>
        <cdr:cNvPr id="2" name="Textfeld 1"/>
        <cdr:cNvSpPr txBox="1"/>
      </cdr:nvSpPr>
      <cdr:spPr>
        <a:xfrm xmlns:a="http://schemas.openxmlformats.org/drawingml/2006/main">
          <a:off x="5634625" y="3240120"/>
          <a:ext cx="760612" cy="300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92.xml><?xml version="1.0" encoding="utf-8"?>
<c:userShapes xmlns:c="http://schemas.openxmlformats.org/drawingml/2006/chart">
  <cdr:relSizeAnchor xmlns:cdr="http://schemas.openxmlformats.org/drawingml/2006/chartDrawing">
    <cdr:from>
      <cdr:x>0.8687</cdr:x>
      <cdr:y>0.1835</cdr:y>
    </cdr:from>
    <cdr:to>
      <cdr:x>0.96071</cdr:x>
      <cdr:y>0.25295</cdr:y>
    </cdr:to>
    <cdr:sp macro="" textlink="">
      <cdr:nvSpPr>
        <cdr:cNvPr id="2" name="Textfeld 1"/>
        <cdr:cNvSpPr txBox="1"/>
      </cdr:nvSpPr>
      <cdr:spPr>
        <a:xfrm xmlns:a="http://schemas.openxmlformats.org/drawingml/2006/main">
          <a:off x="7428780" y="951377"/>
          <a:ext cx="786833" cy="36006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600" b="1" dirty="0" smtClean="0">
              <a:solidFill>
                <a:schemeClr val="tx2">
                  <a:lumMod val="75000"/>
                </a:schemeClr>
              </a:solidFill>
            </a:rPr>
            <a:t>in %</a:t>
          </a:r>
          <a:endParaRPr lang="de-DE" sz="1600" b="1" dirty="0">
            <a:solidFill>
              <a:schemeClr val="tx2">
                <a:lumMod val="75000"/>
              </a:schemeClr>
            </a:solidFill>
          </a:endParaRPr>
        </a:p>
      </cdr:txBody>
    </cdr:sp>
  </cdr:relSizeAnchor>
</c:userShapes>
</file>

<file path=ppt/drawings/drawing193.xml><?xml version="1.0" encoding="utf-8"?>
<c:userShapes xmlns:c="http://schemas.openxmlformats.org/drawingml/2006/chart">
  <cdr:relSizeAnchor xmlns:cdr="http://schemas.openxmlformats.org/drawingml/2006/chartDrawing">
    <cdr:from>
      <cdr:x>0.83168</cdr:x>
      <cdr:y>0.08329</cdr:y>
    </cdr:from>
    <cdr:to>
      <cdr:x>0.96841</cdr:x>
      <cdr:y>0.1539</cdr:y>
    </cdr:to>
    <cdr:sp macro="" textlink="">
      <cdr:nvSpPr>
        <cdr:cNvPr id="2" name="Textfeld 1"/>
        <cdr:cNvSpPr txBox="1"/>
      </cdr:nvSpPr>
      <cdr:spPr>
        <a:xfrm xmlns:a="http://schemas.openxmlformats.org/drawingml/2006/main">
          <a:off x="4790474" y="359800"/>
          <a:ext cx="787564"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94.xml><?xml version="1.0" encoding="utf-8"?>
<c:userShapes xmlns:c="http://schemas.openxmlformats.org/drawingml/2006/chart">
  <cdr:relSizeAnchor xmlns:cdr="http://schemas.openxmlformats.org/drawingml/2006/chartDrawing">
    <cdr:from>
      <cdr:x>0.87439</cdr:x>
      <cdr:y>0.05556</cdr:y>
    </cdr:from>
    <cdr:to>
      <cdr:x>0.98385</cdr:x>
      <cdr:y>0.12501</cdr:y>
    </cdr:to>
    <cdr:sp macro="" textlink="">
      <cdr:nvSpPr>
        <cdr:cNvPr id="2" name="Textfeld 1"/>
        <cdr:cNvSpPr txBox="1"/>
      </cdr:nvSpPr>
      <cdr:spPr>
        <a:xfrm xmlns:a="http://schemas.openxmlformats.org/drawingml/2006/main">
          <a:off x="7477434" y="288032"/>
          <a:ext cx="936059" cy="36006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95.xml><?xml version="1.0" encoding="utf-8"?>
<c:userShapes xmlns:c="http://schemas.openxmlformats.org/drawingml/2006/chart">
  <cdr:relSizeAnchor xmlns:cdr="http://schemas.openxmlformats.org/drawingml/2006/chartDrawing">
    <cdr:from>
      <cdr:x>0.88249</cdr:x>
      <cdr:y>0.16176</cdr:y>
    </cdr:from>
    <cdr:to>
      <cdr:x>0.97515</cdr:x>
      <cdr:y>0.22407</cdr:y>
    </cdr:to>
    <cdr:sp macro="" textlink="">
      <cdr:nvSpPr>
        <cdr:cNvPr id="2" name="Textfeld 1"/>
        <cdr:cNvSpPr txBox="1"/>
      </cdr:nvSpPr>
      <cdr:spPr>
        <a:xfrm xmlns:a="http://schemas.openxmlformats.org/drawingml/2006/main">
          <a:off x="7500597" y="792088"/>
          <a:ext cx="787548" cy="3050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96.xml><?xml version="1.0" encoding="utf-8"?>
<c:userShapes xmlns:c="http://schemas.openxmlformats.org/drawingml/2006/chart">
  <cdr:relSizeAnchor xmlns:cdr="http://schemas.openxmlformats.org/drawingml/2006/chartDrawing">
    <cdr:from>
      <cdr:x>0.88102</cdr:x>
      <cdr:y>0.16669</cdr:y>
    </cdr:from>
    <cdr:to>
      <cdr:x>0.97368</cdr:x>
      <cdr:y>0.2373</cdr:y>
    </cdr:to>
    <cdr:sp macro="" textlink="">
      <cdr:nvSpPr>
        <cdr:cNvPr id="2" name="Textfeld 1"/>
        <cdr:cNvSpPr txBox="1"/>
      </cdr:nvSpPr>
      <cdr:spPr>
        <a:xfrm xmlns:a="http://schemas.openxmlformats.org/drawingml/2006/main">
          <a:off x="7488309" y="720080"/>
          <a:ext cx="787548" cy="3050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97.xml><?xml version="1.0" encoding="utf-8"?>
<c:userShapes xmlns:c="http://schemas.openxmlformats.org/drawingml/2006/chart">
  <cdr:relSizeAnchor xmlns:cdr="http://schemas.openxmlformats.org/drawingml/2006/chartDrawing">
    <cdr:from>
      <cdr:x>0.08452</cdr:x>
      <cdr:y>0.07981</cdr:y>
    </cdr:from>
    <cdr:to>
      <cdr:x>0.22125</cdr:x>
      <cdr:y>0.15042</cdr:y>
    </cdr:to>
    <cdr:sp macro="" textlink="">
      <cdr:nvSpPr>
        <cdr:cNvPr id="2" name="Textfeld 1"/>
        <cdr:cNvSpPr txBox="1"/>
      </cdr:nvSpPr>
      <cdr:spPr>
        <a:xfrm xmlns:a="http://schemas.openxmlformats.org/drawingml/2006/main">
          <a:off x="715775" y="344777"/>
          <a:ext cx="1157892" cy="305036"/>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98.xml><?xml version="1.0" encoding="utf-8"?>
<c:userShapes xmlns:c="http://schemas.openxmlformats.org/drawingml/2006/chart">
  <cdr:relSizeAnchor xmlns:cdr="http://schemas.openxmlformats.org/drawingml/2006/chartDrawing">
    <cdr:from>
      <cdr:x>0.87439</cdr:x>
      <cdr:y>0.05556</cdr:y>
    </cdr:from>
    <cdr:to>
      <cdr:x>0.98385</cdr:x>
      <cdr:y>0.12501</cdr:y>
    </cdr:to>
    <cdr:sp macro="" textlink="">
      <cdr:nvSpPr>
        <cdr:cNvPr id="2" name="Textfeld 1"/>
        <cdr:cNvSpPr txBox="1"/>
      </cdr:nvSpPr>
      <cdr:spPr>
        <a:xfrm xmlns:a="http://schemas.openxmlformats.org/drawingml/2006/main">
          <a:off x="7477434" y="288032"/>
          <a:ext cx="936059" cy="36006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199.xml><?xml version="1.0" encoding="utf-8"?>
<c:userShapes xmlns:c="http://schemas.openxmlformats.org/drawingml/2006/chart">
  <cdr:relSizeAnchor xmlns:cdr="http://schemas.openxmlformats.org/drawingml/2006/chartDrawing">
    <cdr:from>
      <cdr:x>0.86004</cdr:x>
      <cdr:y>0.16663</cdr:y>
    </cdr:from>
    <cdr:to>
      <cdr:x>0.96942</cdr:x>
      <cdr:y>0.23724</cdr:y>
    </cdr:to>
    <cdr:sp macro="" textlink="">
      <cdr:nvSpPr>
        <cdr:cNvPr id="2" name="Textfeld 1"/>
        <cdr:cNvSpPr txBox="1"/>
      </cdr:nvSpPr>
      <cdr:spPr>
        <a:xfrm xmlns:a="http://schemas.openxmlformats.org/drawingml/2006/main">
          <a:off x="6192288" y="719840"/>
          <a:ext cx="787548" cy="3050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0.8556</cdr:x>
      <cdr:y>0.16667</cdr:y>
    </cdr:from>
    <cdr:to>
      <cdr:x>0.97122</cdr:x>
      <cdr:y>0.23611</cdr:y>
    </cdr:to>
    <cdr:sp macro="" textlink="">
      <cdr:nvSpPr>
        <cdr:cNvPr id="2" name="Textfeld 1"/>
        <cdr:cNvSpPr txBox="1"/>
      </cdr:nvSpPr>
      <cdr:spPr>
        <a:xfrm xmlns:a="http://schemas.openxmlformats.org/drawingml/2006/main">
          <a:off x="5544256" y="720014"/>
          <a:ext cx="749250" cy="29998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0.xml><?xml version="1.0" encoding="utf-8"?>
<c:userShapes xmlns:c="http://schemas.openxmlformats.org/drawingml/2006/chart">
  <cdr:relSizeAnchor xmlns:cdr="http://schemas.openxmlformats.org/drawingml/2006/chartDrawing">
    <cdr:from>
      <cdr:x>0.83168</cdr:x>
      <cdr:y>0.18335</cdr:y>
    </cdr:from>
    <cdr:to>
      <cdr:x>0.96841</cdr:x>
      <cdr:y>0.25396</cdr:y>
    </cdr:to>
    <cdr:sp macro="" textlink="">
      <cdr:nvSpPr>
        <cdr:cNvPr id="2" name="Textfeld 1"/>
        <cdr:cNvSpPr txBox="1"/>
      </cdr:nvSpPr>
      <cdr:spPr>
        <a:xfrm xmlns:a="http://schemas.openxmlformats.org/drawingml/2006/main">
          <a:off x="4790474" y="792088"/>
          <a:ext cx="787564"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00.xml><?xml version="1.0" encoding="utf-8"?>
<c:userShapes xmlns:c="http://schemas.openxmlformats.org/drawingml/2006/chart">
  <cdr:relSizeAnchor xmlns:cdr="http://schemas.openxmlformats.org/drawingml/2006/chartDrawing">
    <cdr:from>
      <cdr:x>0.87277</cdr:x>
      <cdr:y>0.16663</cdr:y>
    </cdr:from>
    <cdr:to>
      <cdr:x>0.97221</cdr:x>
      <cdr:y>0.23724</cdr:y>
    </cdr:to>
    <cdr:sp macro="" textlink="">
      <cdr:nvSpPr>
        <cdr:cNvPr id="2" name="Textfeld 1"/>
        <cdr:cNvSpPr txBox="1"/>
      </cdr:nvSpPr>
      <cdr:spPr>
        <a:xfrm xmlns:a="http://schemas.openxmlformats.org/drawingml/2006/main">
          <a:off x="6912328" y="719840"/>
          <a:ext cx="787548" cy="3050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01.xml><?xml version="1.0" encoding="utf-8"?>
<c:userShapes xmlns:c="http://schemas.openxmlformats.org/drawingml/2006/chart">
  <cdr:relSizeAnchor xmlns:cdr="http://schemas.openxmlformats.org/drawingml/2006/chartDrawing">
    <cdr:from>
      <cdr:x>0.87439</cdr:x>
      <cdr:y>0.05556</cdr:y>
    </cdr:from>
    <cdr:to>
      <cdr:x>0.98385</cdr:x>
      <cdr:y>0.12501</cdr:y>
    </cdr:to>
    <cdr:sp macro="" textlink="">
      <cdr:nvSpPr>
        <cdr:cNvPr id="2" name="Textfeld 1"/>
        <cdr:cNvSpPr txBox="1"/>
      </cdr:nvSpPr>
      <cdr:spPr>
        <a:xfrm xmlns:a="http://schemas.openxmlformats.org/drawingml/2006/main">
          <a:off x="7477434" y="288032"/>
          <a:ext cx="936059" cy="36006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02.xml><?xml version="1.0" encoding="utf-8"?>
<c:userShapes xmlns:c="http://schemas.openxmlformats.org/drawingml/2006/chart">
  <cdr:relSizeAnchor xmlns:cdr="http://schemas.openxmlformats.org/drawingml/2006/chartDrawing">
    <cdr:from>
      <cdr:x>0.86647</cdr:x>
      <cdr:y>0.16663</cdr:y>
    </cdr:from>
    <cdr:to>
      <cdr:x>0.96809</cdr:x>
      <cdr:y>0.23725</cdr:y>
    </cdr:to>
    <cdr:sp macro="" textlink="">
      <cdr:nvSpPr>
        <cdr:cNvPr id="2" name="Textfeld 1"/>
        <cdr:cNvSpPr txBox="1"/>
      </cdr:nvSpPr>
      <cdr:spPr>
        <a:xfrm xmlns:a="http://schemas.openxmlformats.org/drawingml/2006/main">
          <a:off x="6116639" y="719840"/>
          <a:ext cx="717359" cy="30507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03.xml><?xml version="1.0" encoding="utf-8"?>
<c:userShapes xmlns:c="http://schemas.openxmlformats.org/drawingml/2006/chart">
  <cdr:relSizeAnchor xmlns:cdr="http://schemas.openxmlformats.org/drawingml/2006/chartDrawing">
    <cdr:from>
      <cdr:x>0.87277</cdr:x>
      <cdr:y>0.16663</cdr:y>
    </cdr:from>
    <cdr:to>
      <cdr:x>0.97221</cdr:x>
      <cdr:y>0.23724</cdr:y>
    </cdr:to>
    <cdr:sp macro="" textlink="">
      <cdr:nvSpPr>
        <cdr:cNvPr id="2" name="Textfeld 1"/>
        <cdr:cNvSpPr txBox="1"/>
      </cdr:nvSpPr>
      <cdr:spPr>
        <a:xfrm xmlns:a="http://schemas.openxmlformats.org/drawingml/2006/main">
          <a:off x="6912328" y="719840"/>
          <a:ext cx="787548" cy="3050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04.xml><?xml version="1.0" encoding="utf-8"?>
<c:userShapes xmlns:c="http://schemas.openxmlformats.org/drawingml/2006/chart">
  <cdr:relSizeAnchor xmlns:cdr="http://schemas.openxmlformats.org/drawingml/2006/chartDrawing">
    <cdr:from>
      <cdr:x>0.42994</cdr:x>
      <cdr:y>0.0151</cdr:y>
    </cdr:from>
    <cdr:to>
      <cdr:x>0.94036</cdr:x>
      <cdr:y>0.08455</cdr:y>
    </cdr:to>
    <cdr:sp macro="" textlink="">
      <cdr:nvSpPr>
        <cdr:cNvPr id="2" name="Textfeld 1"/>
        <cdr:cNvSpPr txBox="1"/>
      </cdr:nvSpPr>
      <cdr:spPr>
        <a:xfrm xmlns:a="http://schemas.openxmlformats.org/drawingml/2006/main">
          <a:off x="3093368" y="71768"/>
          <a:ext cx="3672408" cy="33004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 von SONSTIGES (34,2%)</a:t>
          </a:r>
          <a:endParaRPr lang="de-DE" sz="1800" b="1" dirty="0">
            <a:solidFill>
              <a:schemeClr val="tx2">
                <a:lumMod val="75000"/>
              </a:schemeClr>
            </a:solidFill>
          </a:endParaRPr>
        </a:p>
      </cdr:txBody>
    </cdr:sp>
  </cdr:relSizeAnchor>
</c:userShapes>
</file>

<file path=ppt/drawings/drawing205.xml><?xml version="1.0" encoding="utf-8"?>
<c:userShapes xmlns:c="http://schemas.openxmlformats.org/drawingml/2006/chart">
  <cdr:relSizeAnchor xmlns:cdr="http://schemas.openxmlformats.org/drawingml/2006/chartDrawing">
    <cdr:from>
      <cdr:x>0.87004</cdr:x>
      <cdr:y>0.16663</cdr:y>
    </cdr:from>
    <cdr:to>
      <cdr:x>0.9695</cdr:x>
      <cdr:y>0.23608</cdr:y>
    </cdr:to>
    <cdr:sp macro="" textlink="">
      <cdr:nvSpPr>
        <cdr:cNvPr id="2" name="Textfeld 1"/>
        <cdr:cNvSpPr txBox="1"/>
      </cdr:nvSpPr>
      <cdr:spPr>
        <a:xfrm xmlns:a="http://schemas.openxmlformats.org/drawingml/2006/main">
          <a:off x="6264296" y="719840"/>
          <a:ext cx="716104" cy="300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06.xml><?xml version="1.0" encoding="utf-8"?>
<c:userShapes xmlns:c="http://schemas.openxmlformats.org/drawingml/2006/chart">
  <cdr:relSizeAnchor xmlns:cdr="http://schemas.openxmlformats.org/drawingml/2006/chartDrawing">
    <cdr:from>
      <cdr:x>0.87439</cdr:x>
      <cdr:y>0.05556</cdr:y>
    </cdr:from>
    <cdr:to>
      <cdr:x>0.98385</cdr:x>
      <cdr:y>0.12501</cdr:y>
    </cdr:to>
    <cdr:sp macro="" textlink="">
      <cdr:nvSpPr>
        <cdr:cNvPr id="2" name="Textfeld 1"/>
        <cdr:cNvSpPr txBox="1"/>
      </cdr:nvSpPr>
      <cdr:spPr>
        <a:xfrm xmlns:a="http://schemas.openxmlformats.org/drawingml/2006/main">
          <a:off x="7477434" y="288032"/>
          <a:ext cx="936059" cy="36006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07.xml><?xml version="1.0" encoding="utf-8"?>
<c:userShapes xmlns:c="http://schemas.openxmlformats.org/drawingml/2006/chart">
  <cdr:relSizeAnchor xmlns:cdr="http://schemas.openxmlformats.org/drawingml/2006/chartDrawing">
    <cdr:from>
      <cdr:x>0.855</cdr:x>
      <cdr:y>0.14996</cdr:y>
    </cdr:from>
    <cdr:to>
      <cdr:x>0.96518</cdr:x>
      <cdr:y>0.22058</cdr:y>
    </cdr:to>
    <cdr:sp macro="" textlink="">
      <cdr:nvSpPr>
        <cdr:cNvPr id="2" name="Textfeld 1"/>
        <cdr:cNvSpPr txBox="1"/>
      </cdr:nvSpPr>
      <cdr:spPr>
        <a:xfrm xmlns:a="http://schemas.openxmlformats.org/drawingml/2006/main">
          <a:off x="6111555" y="647832"/>
          <a:ext cx="787548" cy="3050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08.xml><?xml version="1.0" encoding="utf-8"?>
<c:userShapes xmlns:c="http://schemas.openxmlformats.org/drawingml/2006/chart">
  <cdr:relSizeAnchor xmlns:cdr="http://schemas.openxmlformats.org/drawingml/2006/chartDrawing">
    <cdr:from>
      <cdr:x>0.87277</cdr:x>
      <cdr:y>0.16663</cdr:y>
    </cdr:from>
    <cdr:to>
      <cdr:x>0.97221</cdr:x>
      <cdr:y>0.23724</cdr:y>
    </cdr:to>
    <cdr:sp macro="" textlink="">
      <cdr:nvSpPr>
        <cdr:cNvPr id="2" name="Textfeld 1"/>
        <cdr:cNvSpPr txBox="1"/>
      </cdr:nvSpPr>
      <cdr:spPr>
        <a:xfrm xmlns:a="http://schemas.openxmlformats.org/drawingml/2006/main">
          <a:off x="6912328" y="719840"/>
          <a:ext cx="787548" cy="3050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09.xml><?xml version="1.0" encoding="utf-8"?>
<c:userShapes xmlns:c="http://schemas.openxmlformats.org/drawingml/2006/chart">
  <cdr:relSizeAnchor xmlns:cdr="http://schemas.openxmlformats.org/drawingml/2006/chartDrawing">
    <cdr:from>
      <cdr:x>0.8603</cdr:x>
      <cdr:y>0.7667</cdr:y>
    </cdr:from>
    <cdr:to>
      <cdr:x>0.96976</cdr:x>
      <cdr:y>0.83615</cdr:y>
    </cdr:to>
    <cdr:sp macro="" textlink="">
      <cdr:nvSpPr>
        <cdr:cNvPr id="2" name="Textfeld 1"/>
        <cdr:cNvSpPr txBox="1"/>
      </cdr:nvSpPr>
      <cdr:spPr>
        <a:xfrm xmlns:a="http://schemas.openxmlformats.org/drawingml/2006/main">
          <a:off x="6189712" y="3312128"/>
          <a:ext cx="787548" cy="300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1.xml><?xml version="1.0" encoding="utf-8"?>
<c:userShapes xmlns:c="http://schemas.openxmlformats.org/drawingml/2006/chart">
  <cdr:relSizeAnchor xmlns:cdr="http://schemas.openxmlformats.org/drawingml/2006/chartDrawing">
    <cdr:from>
      <cdr:x>0.81886</cdr:x>
      <cdr:y>0.12676</cdr:y>
    </cdr:from>
    <cdr:to>
      <cdr:x>0.97241</cdr:x>
      <cdr:y>0.19718</cdr:y>
    </cdr:to>
    <cdr:sp macro="" textlink="">
      <cdr:nvSpPr>
        <cdr:cNvPr id="2" name="Textfeld 1"/>
        <cdr:cNvSpPr txBox="1"/>
      </cdr:nvSpPr>
      <cdr:spPr>
        <a:xfrm xmlns:a="http://schemas.openxmlformats.org/drawingml/2006/main">
          <a:off x="4696934" y="648072"/>
          <a:ext cx="880756" cy="36002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10.xml><?xml version="1.0" encoding="utf-8"?>
<c:userShapes xmlns:c="http://schemas.openxmlformats.org/drawingml/2006/chart">
  <cdr:relSizeAnchor xmlns:cdr="http://schemas.openxmlformats.org/drawingml/2006/chartDrawing">
    <cdr:from>
      <cdr:x>0.8603</cdr:x>
      <cdr:y>0.7667</cdr:y>
    </cdr:from>
    <cdr:to>
      <cdr:x>0.96976</cdr:x>
      <cdr:y>0.83615</cdr:y>
    </cdr:to>
    <cdr:sp macro="" textlink="">
      <cdr:nvSpPr>
        <cdr:cNvPr id="2" name="Textfeld 1"/>
        <cdr:cNvSpPr txBox="1"/>
      </cdr:nvSpPr>
      <cdr:spPr>
        <a:xfrm xmlns:a="http://schemas.openxmlformats.org/drawingml/2006/main">
          <a:off x="6189712" y="3312128"/>
          <a:ext cx="787548" cy="300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11.xml><?xml version="1.0" encoding="utf-8"?>
<c:userShapes xmlns:c="http://schemas.openxmlformats.org/drawingml/2006/chart">
  <cdr:relSizeAnchor xmlns:cdr="http://schemas.openxmlformats.org/drawingml/2006/chartDrawing">
    <cdr:from>
      <cdr:x>0.87439</cdr:x>
      <cdr:y>0.05556</cdr:y>
    </cdr:from>
    <cdr:to>
      <cdr:x>0.98385</cdr:x>
      <cdr:y>0.12501</cdr:y>
    </cdr:to>
    <cdr:sp macro="" textlink="">
      <cdr:nvSpPr>
        <cdr:cNvPr id="2" name="Textfeld 1"/>
        <cdr:cNvSpPr txBox="1"/>
      </cdr:nvSpPr>
      <cdr:spPr>
        <a:xfrm xmlns:a="http://schemas.openxmlformats.org/drawingml/2006/main">
          <a:off x="7477434" y="288032"/>
          <a:ext cx="936059" cy="36006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12.xml><?xml version="1.0" encoding="utf-8"?>
<c:userShapes xmlns:c="http://schemas.openxmlformats.org/drawingml/2006/chart">
  <cdr:relSizeAnchor xmlns:cdr="http://schemas.openxmlformats.org/drawingml/2006/chartDrawing">
    <cdr:from>
      <cdr:x>0.84492</cdr:x>
      <cdr:y>0.18335</cdr:y>
    </cdr:from>
    <cdr:to>
      <cdr:x>0.96645</cdr:x>
      <cdr:y>0.25397</cdr:y>
    </cdr:to>
    <cdr:sp macro="" textlink="">
      <cdr:nvSpPr>
        <cdr:cNvPr id="2" name="Textfeld 1"/>
        <cdr:cNvSpPr txBox="1"/>
      </cdr:nvSpPr>
      <cdr:spPr>
        <a:xfrm xmlns:a="http://schemas.openxmlformats.org/drawingml/2006/main">
          <a:off x="5475059" y="792088"/>
          <a:ext cx="787548" cy="3050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13.xml><?xml version="1.0" encoding="utf-8"?>
<c:userShapes xmlns:c="http://schemas.openxmlformats.org/drawingml/2006/chart">
  <cdr:relSizeAnchor xmlns:cdr="http://schemas.openxmlformats.org/drawingml/2006/chartDrawing">
    <cdr:from>
      <cdr:x>0.84717</cdr:x>
      <cdr:y>0.16663</cdr:y>
    </cdr:from>
    <cdr:to>
      <cdr:x>0.9687</cdr:x>
      <cdr:y>0.23724</cdr:y>
    </cdr:to>
    <cdr:sp macro="" textlink="">
      <cdr:nvSpPr>
        <cdr:cNvPr id="2" name="Textfeld 1"/>
        <cdr:cNvSpPr txBox="1"/>
      </cdr:nvSpPr>
      <cdr:spPr>
        <a:xfrm xmlns:a="http://schemas.openxmlformats.org/drawingml/2006/main">
          <a:off x="5489652" y="719840"/>
          <a:ext cx="787548" cy="3050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14.xml><?xml version="1.0" encoding="utf-8"?>
<c:userShapes xmlns:c="http://schemas.openxmlformats.org/drawingml/2006/chart">
  <cdr:relSizeAnchor xmlns:cdr="http://schemas.openxmlformats.org/drawingml/2006/chartDrawing">
    <cdr:from>
      <cdr:x>0.87439</cdr:x>
      <cdr:y>0.05556</cdr:y>
    </cdr:from>
    <cdr:to>
      <cdr:x>0.98385</cdr:x>
      <cdr:y>0.12501</cdr:y>
    </cdr:to>
    <cdr:sp macro="" textlink="">
      <cdr:nvSpPr>
        <cdr:cNvPr id="2" name="Textfeld 1"/>
        <cdr:cNvSpPr txBox="1"/>
      </cdr:nvSpPr>
      <cdr:spPr>
        <a:xfrm xmlns:a="http://schemas.openxmlformats.org/drawingml/2006/main">
          <a:off x="7477434" y="288032"/>
          <a:ext cx="936059" cy="36006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15.xml><?xml version="1.0" encoding="utf-8"?>
<c:userShapes xmlns:c="http://schemas.openxmlformats.org/drawingml/2006/chart">
  <cdr:relSizeAnchor xmlns:cdr="http://schemas.openxmlformats.org/drawingml/2006/chartDrawing">
    <cdr:from>
      <cdr:x>0.8483</cdr:x>
      <cdr:y>0.14996</cdr:y>
    </cdr:from>
    <cdr:to>
      <cdr:x>0.96984</cdr:x>
      <cdr:y>0.22058</cdr:y>
    </cdr:to>
    <cdr:sp macro="" textlink="">
      <cdr:nvSpPr>
        <cdr:cNvPr id="2" name="Textfeld 1"/>
        <cdr:cNvSpPr txBox="1"/>
      </cdr:nvSpPr>
      <cdr:spPr>
        <a:xfrm xmlns:a="http://schemas.openxmlformats.org/drawingml/2006/main">
          <a:off x="5497005" y="647832"/>
          <a:ext cx="787548" cy="3050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16.xml><?xml version="1.0" encoding="utf-8"?>
<c:userShapes xmlns:c="http://schemas.openxmlformats.org/drawingml/2006/chart">
  <cdr:relSizeAnchor xmlns:cdr="http://schemas.openxmlformats.org/drawingml/2006/chartDrawing">
    <cdr:from>
      <cdr:x>0.86004</cdr:x>
      <cdr:y>0.16663</cdr:y>
    </cdr:from>
    <cdr:to>
      <cdr:x>0.96942</cdr:x>
      <cdr:y>0.23724</cdr:y>
    </cdr:to>
    <cdr:sp macro="" textlink="">
      <cdr:nvSpPr>
        <cdr:cNvPr id="2" name="Textfeld 1"/>
        <cdr:cNvSpPr txBox="1"/>
      </cdr:nvSpPr>
      <cdr:spPr>
        <a:xfrm xmlns:a="http://schemas.openxmlformats.org/drawingml/2006/main">
          <a:off x="6192288" y="719840"/>
          <a:ext cx="787548" cy="3050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17.xml><?xml version="1.0" encoding="utf-8"?>
<c:userShapes xmlns:c="http://schemas.openxmlformats.org/drawingml/2006/chart">
  <cdr:relSizeAnchor xmlns:cdr="http://schemas.openxmlformats.org/drawingml/2006/chartDrawing">
    <cdr:from>
      <cdr:x>0.86671</cdr:x>
      <cdr:y>0.16663</cdr:y>
    </cdr:from>
    <cdr:to>
      <cdr:x>0.97679</cdr:x>
      <cdr:y>0.23956</cdr:y>
    </cdr:to>
    <cdr:sp macro="" textlink="">
      <cdr:nvSpPr>
        <cdr:cNvPr id="2" name="Textfeld 1"/>
        <cdr:cNvSpPr txBox="1"/>
      </cdr:nvSpPr>
      <cdr:spPr>
        <a:xfrm xmlns:a="http://schemas.openxmlformats.org/drawingml/2006/main">
          <a:off x="5616264" y="719840"/>
          <a:ext cx="713320" cy="315061"/>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18.xml><?xml version="1.0" encoding="utf-8"?>
<c:userShapes xmlns:c="http://schemas.openxmlformats.org/drawingml/2006/chart">
  <cdr:relSizeAnchor xmlns:cdr="http://schemas.openxmlformats.org/drawingml/2006/chartDrawing">
    <cdr:from>
      <cdr:x>0.85004</cdr:x>
      <cdr:y>0.16663</cdr:y>
    </cdr:from>
    <cdr:to>
      <cdr:x>0.97388</cdr:x>
      <cdr:y>0.23956</cdr:y>
    </cdr:to>
    <cdr:sp macro="" textlink="">
      <cdr:nvSpPr>
        <cdr:cNvPr id="2" name="Textfeld 1"/>
        <cdr:cNvSpPr txBox="1"/>
      </cdr:nvSpPr>
      <cdr:spPr>
        <a:xfrm xmlns:a="http://schemas.openxmlformats.org/drawingml/2006/main">
          <a:off x="4896224" y="719840"/>
          <a:ext cx="713320" cy="315061"/>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19.xml><?xml version="1.0" encoding="utf-8"?>
<c:userShapes xmlns:c="http://schemas.openxmlformats.org/drawingml/2006/chart">
  <cdr:relSizeAnchor xmlns:cdr="http://schemas.openxmlformats.org/drawingml/2006/chartDrawing">
    <cdr:from>
      <cdr:x>0.85004</cdr:x>
      <cdr:y>0.16663</cdr:y>
    </cdr:from>
    <cdr:to>
      <cdr:x>0.97388</cdr:x>
      <cdr:y>0.23956</cdr:y>
    </cdr:to>
    <cdr:sp macro="" textlink="">
      <cdr:nvSpPr>
        <cdr:cNvPr id="2" name="Textfeld 1"/>
        <cdr:cNvSpPr txBox="1"/>
      </cdr:nvSpPr>
      <cdr:spPr>
        <a:xfrm xmlns:a="http://schemas.openxmlformats.org/drawingml/2006/main">
          <a:off x="4896224" y="719840"/>
          <a:ext cx="713320" cy="315061"/>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2.xml><?xml version="1.0" encoding="utf-8"?>
<c:userShapes xmlns:c="http://schemas.openxmlformats.org/drawingml/2006/chart">
  <cdr:relSizeAnchor xmlns:cdr="http://schemas.openxmlformats.org/drawingml/2006/chartDrawing">
    <cdr:from>
      <cdr:x>0.81886</cdr:x>
      <cdr:y>0.12676</cdr:y>
    </cdr:from>
    <cdr:to>
      <cdr:x>0.97241</cdr:x>
      <cdr:y>0.19718</cdr:y>
    </cdr:to>
    <cdr:sp macro="" textlink="">
      <cdr:nvSpPr>
        <cdr:cNvPr id="2" name="Textfeld 1"/>
        <cdr:cNvSpPr txBox="1"/>
      </cdr:nvSpPr>
      <cdr:spPr>
        <a:xfrm xmlns:a="http://schemas.openxmlformats.org/drawingml/2006/main">
          <a:off x="4696934" y="648072"/>
          <a:ext cx="880756" cy="36002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20.xml><?xml version="1.0" encoding="utf-8"?>
<c:userShapes xmlns:c="http://schemas.openxmlformats.org/drawingml/2006/chart">
  <cdr:relSizeAnchor xmlns:cdr="http://schemas.openxmlformats.org/drawingml/2006/chartDrawing">
    <cdr:from>
      <cdr:x>0.14996</cdr:x>
      <cdr:y>0.1833</cdr:y>
    </cdr:from>
    <cdr:to>
      <cdr:x>0.2738</cdr:x>
      <cdr:y>0.25623</cdr:y>
    </cdr:to>
    <cdr:sp macro="" textlink="">
      <cdr:nvSpPr>
        <cdr:cNvPr id="2" name="Textfeld 1"/>
        <cdr:cNvSpPr txBox="1"/>
      </cdr:nvSpPr>
      <cdr:spPr>
        <a:xfrm xmlns:a="http://schemas.openxmlformats.org/drawingml/2006/main">
          <a:off x="863776" y="791848"/>
          <a:ext cx="713320" cy="315061"/>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21.xml><?xml version="1.0" encoding="utf-8"?>
<c:userShapes xmlns:c="http://schemas.openxmlformats.org/drawingml/2006/chart">
  <cdr:relSizeAnchor xmlns:cdr="http://schemas.openxmlformats.org/drawingml/2006/chartDrawing">
    <cdr:from>
      <cdr:x>0.13746</cdr:x>
      <cdr:y>0.16663</cdr:y>
    </cdr:from>
    <cdr:to>
      <cdr:x>0.2613</cdr:x>
      <cdr:y>0.23956</cdr:y>
    </cdr:to>
    <cdr:sp macro="" textlink="">
      <cdr:nvSpPr>
        <cdr:cNvPr id="2" name="Textfeld 1"/>
        <cdr:cNvSpPr txBox="1"/>
      </cdr:nvSpPr>
      <cdr:spPr>
        <a:xfrm xmlns:a="http://schemas.openxmlformats.org/drawingml/2006/main">
          <a:off x="791768" y="719840"/>
          <a:ext cx="713320" cy="315061"/>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22.xml><?xml version="1.0" encoding="utf-8"?>
<c:userShapes xmlns:c="http://schemas.openxmlformats.org/drawingml/2006/chart">
  <cdr:relSizeAnchor xmlns:cdr="http://schemas.openxmlformats.org/drawingml/2006/chartDrawing">
    <cdr:from>
      <cdr:x>0.14996</cdr:x>
      <cdr:y>0.1833</cdr:y>
    </cdr:from>
    <cdr:to>
      <cdr:x>0.2738</cdr:x>
      <cdr:y>0.25623</cdr:y>
    </cdr:to>
    <cdr:sp macro="" textlink="">
      <cdr:nvSpPr>
        <cdr:cNvPr id="2" name="Textfeld 1"/>
        <cdr:cNvSpPr txBox="1"/>
      </cdr:nvSpPr>
      <cdr:spPr>
        <a:xfrm xmlns:a="http://schemas.openxmlformats.org/drawingml/2006/main">
          <a:off x="863776" y="791848"/>
          <a:ext cx="713320" cy="315061"/>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23.xml><?xml version="1.0" encoding="utf-8"?>
<c:userShapes xmlns:c="http://schemas.openxmlformats.org/drawingml/2006/chart">
  <cdr:relSizeAnchor xmlns:cdr="http://schemas.openxmlformats.org/drawingml/2006/chartDrawing">
    <cdr:from>
      <cdr:x>0.85004</cdr:x>
      <cdr:y>0.16663</cdr:y>
    </cdr:from>
    <cdr:to>
      <cdr:x>0.97388</cdr:x>
      <cdr:y>0.23956</cdr:y>
    </cdr:to>
    <cdr:sp macro="" textlink="">
      <cdr:nvSpPr>
        <cdr:cNvPr id="2" name="Textfeld 1"/>
        <cdr:cNvSpPr txBox="1"/>
      </cdr:nvSpPr>
      <cdr:spPr>
        <a:xfrm xmlns:a="http://schemas.openxmlformats.org/drawingml/2006/main">
          <a:off x="4896224" y="719840"/>
          <a:ext cx="713320" cy="315061"/>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24.xml><?xml version="1.0" encoding="utf-8"?>
<c:userShapes xmlns:c="http://schemas.openxmlformats.org/drawingml/2006/chart">
  <cdr:relSizeAnchor xmlns:cdr="http://schemas.openxmlformats.org/drawingml/2006/chartDrawing">
    <cdr:from>
      <cdr:x>0.85004</cdr:x>
      <cdr:y>0.16663</cdr:y>
    </cdr:from>
    <cdr:to>
      <cdr:x>0.97388</cdr:x>
      <cdr:y>0.23956</cdr:y>
    </cdr:to>
    <cdr:sp macro="" textlink="">
      <cdr:nvSpPr>
        <cdr:cNvPr id="2" name="Textfeld 1"/>
        <cdr:cNvSpPr txBox="1"/>
      </cdr:nvSpPr>
      <cdr:spPr>
        <a:xfrm xmlns:a="http://schemas.openxmlformats.org/drawingml/2006/main">
          <a:off x="4896224" y="719840"/>
          <a:ext cx="713320" cy="315061"/>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25.xml><?xml version="1.0" encoding="utf-8"?>
<c:userShapes xmlns:c="http://schemas.openxmlformats.org/drawingml/2006/chart">
  <cdr:relSizeAnchor xmlns:cdr="http://schemas.openxmlformats.org/drawingml/2006/chartDrawing">
    <cdr:from>
      <cdr:x>0.1286</cdr:x>
      <cdr:y>0.16663</cdr:y>
    </cdr:from>
    <cdr:to>
      <cdr:x>0.25245</cdr:x>
      <cdr:y>0.23956</cdr:y>
    </cdr:to>
    <cdr:sp macro="" textlink="">
      <cdr:nvSpPr>
        <cdr:cNvPr id="2" name="Textfeld 1"/>
        <cdr:cNvSpPr txBox="1"/>
      </cdr:nvSpPr>
      <cdr:spPr>
        <a:xfrm xmlns:a="http://schemas.openxmlformats.org/drawingml/2006/main">
          <a:off x="740764" y="719840"/>
          <a:ext cx="713320" cy="315061"/>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26.xml><?xml version="1.0" encoding="utf-8"?>
<c:userShapes xmlns:c="http://schemas.openxmlformats.org/drawingml/2006/chart">
  <cdr:relSizeAnchor xmlns:cdr="http://schemas.openxmlformats.org/drawingml/2006/chartDrawing">
    <cdr:from>
      <cdr:x>0.85004</cdr:x>
      <cdr:y>0.16663</cdr:y>
    </cdr:from>
    <cdr:to>
      <cdr:x>0.97388</cdr:x>
      <cdr:y>0.23956</cdr:y>
    </cdr:to>
    <cdr:sp macro="" textlink="">
      <cdr:nvSpPr>
        <cdr:cNvPr id="2" name="Textfeld 1"/>
        <cdr:cNvSpPr txBox="1"/>
      </cdr:nvSpPr>
      <cdr:spPr>
        <a:xfrm xmlns:a="http://schemas.openxmlformats.org/drawingml/2006/main">
          <a:off x="4896224" y="719840"/>
          <a:ext cx="713320" cy="315061"/>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27.xml><?xml version="1.0" encoding="utf-8"?>
<c:userShapes xmlns:c="http://schemas.openxmlformats.org/drawingml/2006/chart">
  <cdr:relSizeAnchor xmlns:cdr="http://schemas.openxmlformats.org/drawingml/2006/chartDrawing">
    <cdr:from>
      <cdr:x>0.85004</cdr:x>
      <cdr:y>0.16663</cdr:y>
    </cdr:from>
    <cdr:to>
      <cdr:x>0.97388</cdr:x>
      <cdr:y>0.23956</cdr:y>
    </cdr:to>
    <cdr:sp macro="" textlink="">
      <cdr:nvSpPr>
        <cdr:cNvPr id="2" name="Textfeld 1"/>
        <cdr:cNvSpPr txBox="1"/>
      </cdr:nvSpPr>
      <cdr:spPr>
        <a:xfrm xmlns:a="http://schemas.openxmlformats.org/drawingml/2006/main">
          <a:off x="4896224" y="719840"/>
          <a:ext cx="713320" cy="315061"/>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28.xml><?xml version="1.0" encoding="utf-8"?>
<c:userShapes xmlns:c="http://schemas.openxmlformats.org/drawingml/2006/chart">
  <cdr:relSizeAnchor xmlns:cdr="http://schemas.openxmlformats.org/drawingml/2006/chartDrawing">
    <cdr:from>
      <cdr:x>0.85004</cdr:x>
      <cdr:y>0.16663</cdr:y>
    </cdr:from>
    <cdr:to>
      <cdr:x>0.97388</cdr:x>
      <cdr:y>0.23956</cdr:y>
    </cdr:to>
    <cdr:sp macro="" textlink="">
      <cdr:nvSpPr>
        <cdr:cNvPr id="2" name="Textfeld 1"/>
        <cdr:cNvSpPr txBox="1"/>
      </cdr:nvSpPr>
      <cdr:spPr>
        <a:xfrm xmlns:a="http://schemas.openxmlformats.org/drawingml/2006/main">
          <a:off x="4896224" y="719840"/>
          <a:ext cx="713320" cy="315061"/>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29.xml><?xml version="1.0" encoding="utf-8"?>
<c:userShapes xmlns:c="http://schemas.openxmlformats.org/drawingml/2006/chart">
  <cdr:relSizeAnchor xmlns:cdr="http://schemas.openxmlformats.org/drawingml/2006/chartDrawing">
    <cdr:from>
      <cdr:x>0.85004</cdr:x>
      <cdr:y>0.16663</cdr:y>
    </cdr:from>
    <cdr:to>
      <cdr:x>0.97388</cdr:x>
      <cdr:y>0.23956</cdr:y>
    </cdr:to>
    <cdr:sp macro="" textlink="">
      <cdr:nvSpPr>
        <cdr:cNvPr id="2" name="Textfeld 1"/>
        <cdr:cNvSpPr txBox="1"/>
      </cdr:nvSpPr>
      <cdr:spPr>
        <a:xfrm xmlns:a="http://schemas.openxmlformats.org/drawingml/2006/main">
          <a:off x="4896224" y="719840"/>
          <a:ext cx="713320" cy="315061"/>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3.xml><?xml version="1.0" encoding="utf-8"?>
<c:userShapes xmlns:c="http://schemas.openxmlformats.org/drawingml/2006/chart">
  <cdr:relSizeAnchor xmlns:cdr="http://schemas.openxmlformats.org/drawingml/2006/chartDrawing">
    <cdr:from>
      <cdr:x>0.82495</cdr:x>
      <cdr:y>0.22535</cdr:y>
    </cdr:from>
    <cdr:to>
      <cdr:x>0.9785</cdr:x>
      <cdr:y>0.29577</cdr:y>
    </cdr:to>
    <cdr:sp macro="" textlink="">
      <cdr:nvSpPr>
        <cdr:cNvPr id="2" name="Textfeld 1"/>
        <cdr:cNvSpPr txBox="1"/>
      </cdr:nvSpPr>
      <cdr:spPr>
        <a:xfrm xmlns:a="http://schemas.openxmlformats.org/drawingml/2006/main">
          <a:off x="4731857" y="1152128"/>
          <a:ext cx="880757" cy="36002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30.xml><?xml version="1.0" encoding="utf-8"?>
<c:userShapes xmlns:c="http://schemas.openxmlformats.org/drawingml/2006/chart">
  <cdr:relSizeAnchor xmlns:cdr="http://schemas.openxmlformats.org/drawingml/2006/chartDrawing">
    <cdr:from>
      <cdr:x>0.85913</cdr:x>
      <cdr:y>0.16663</cdr:y>
    </cdr:from>
    <cdr:to>
      <cdr:x>0.96921</cdr:x>
      <cdr:y>0.23956</cdr:y>
    </cdr:to>
    <cdr:sp macro="" textlink="">
      <cdr:nvSpPr>
        <cdr:cNvPr id="2" name="Textfeld 1"/>
        <cdr:cNvSpPr txBox="1"/>
      </cdr:nvSpPr>
      <cdr:spPr>
        <a:xfrm xmlns:a="http://schemas.openxmlformats.org/drawingml/2006/main">
          <a:off x="5567130" y="719840"/>
          <a:ext cx="713320" cy="31506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31.xml><?xml version="1.0" encoding="utf-8"?>
<c:userShapes xmlns:c="http://schemas.openxmlformats.org/drawingml/2006/chart">
  <cdr:relSizeAnchor xmlns:cdr="http://schemas.openxmlformats.org/drawingml/2006/chartDrawing">
    <cdr:from>
      <cdr:x>0.85799</cdr:x>
      <cdr:y>0.16663</cdr:y>
    </cdr:from>
    <cdr:to>
      <cdr:x>0.96807</cdr:x>
      <cdr:y>0.23956</cdr:y>
    </cdr:to>
    <cdr:sp macro="" textlink="">
      <cdr:nvSpPr>
        <cdr:cNvPr id="2" name="Textfeld 1"/>
        <cdr:cNvSpPr txBox="1"/>
      </cdr:nvSpPr>
      <cdr:spPr>
        <a:xfrm xmlns:a="http://schemas.openxmlformats.org/drawingml/2006/main">
          <a:off x="5559777" y="719840"/>
          <a:ext cx="713320" cy="31506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32.xml><?xml version="1.0" encoding="utf-8"?>
<c:userShapes xmlns:c="http://schemas.openxmlformats.org/drawingml/2006/chart">
  <cdr:relSizeAnchor xmlns:cdr="http://schemas.openxmlformats.org/drawingml/2006/chartDrawing">
    <cdr:from>
      <cdr:x>0.83278</cdr:x>
      <cdr:y>0.78261</cdr:y>
    </cdr:from>
    <cdr:to>
      <cdr:x>0.94224</cdr:x>
      <cdr:y>0.85206</cdr:y>
    </cdr:to>
    <cdr:sp macro="" textlink="">
      <cdr:nvSpPr>
        <cdr:cNvPr id="2" name="Textfeld 1"/>
        <cdr:cNvSpPr txBox="1"/>
      </cdr:nvSpPr>
      <cdr:spPr>
        <a:xfrm xmlns:a="http://schemas.openxmlformats.org/drawingml/2006/main">
          <a:off x="5991692" y="3888432"/>
          <a:ext cx="787548" cy="3450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33.xml><?xml version="1.0" encoding="utf-8"?>
<c:userShapes xmlns:c="http://schemas.openxmlformats.org/drawingml/2006/chart">
  <cdr:relSizeAnchor xmlns:cdr="http://schemas.openxmlformats.org/drawingml/2006/chartDrawing">
    <cdr:from>
      <cdr:x>0.83278</cdr:x>
      <cdr:y>0.78261</cdr:y>
    </cdr:from>
    <cdr:to>
      <cdr:x>0.94224</cdr:x>
      <cdr:y>0.85206</cdr:y>
    </cdr:to>
    <cdr:sp macro="" textlink="">
      <cdr:nvSpPr>
        <cdr:cNvPr id="2" name="Textfeld 1"/>
        <cdr:cNvSpPr txBox="1"/>
      </cdr:nvSpPr>
      <cdr:spPr>
        <a:xfrm xmlns:a="http://schemas.openxmlformats.org/drawingml/2006/main">
          <a:off x="5991692" y="3888432"/>
          <a:ext cx="787548" cy="3450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34.xml><?xml version="1.0" encoding="utf-8"?>
<c:userShapes xmlns:c="http://schemas.openxmlformats.org/drawingml/2006/chart">
  <cdr:relSizeAnchor xmlns:cdr="http://schemas.openxmlformats.org/drawingml/2006/chartDrawing">
    <cdr:from>
      <cdr:x>0.88186</cdr:x>
      <cdr:y>0.16663</cdr:y>
    </cdr:from>
    <cdr:to>
      <cdr:x>0.97193</cdr:x>
      <cdr:y>0.23956</cdr:y>
    </cdr:to>
    <cdr:sp macro="" textlink="">
      <cdr:nvSpPr>
        <cdr:cNvPr id="2" name="Textfeld 1"/>
        <cdr:cNvSpPr txBox="1"/>
      </cdr:nvSpPr>
      <cdr:spPr>
        <a:xfrm xmlns:a="http://schemas.openxmlformats.org/drawingml/2006/main">
          <a:off x="6984336" y="719840"/>
          <a:ext cx="713320" cy="31506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35.xml><?xml version="1.0" encoding="utf-8"?>
<c:userShapes xmlns:c="http://schemas.openxmlformats.org/drawingml/2006/chart">
  <cdr:relSizeAnchor xmlns:cdr="http://schemas.openxmlformats.org/drawingml/2006/chartDrawing">
    <cdr:from>
      <cdr:x>0.87282</cdr:x>
      <cdr:y>0.16663</cdr:y>
    </cdr:from>
    <cdr:to>
      <cdr:x>0.96289</cdr:x>
      <cdr:y>0.23956</cdr:y>
    </cdr:to>
    <cdr:sp macro="" textlink="">
      <cdr:nvSpPr>
        <cdr:cNvPr id="2" name="Textfeld 1"/>
        <cdr:cNvSpPr txBox="1"/>
      </cdr:nvSpPr>
      <cdr:spPr>
        <a:xfrm xmlns:a="http://schemas.openxmlformats.org/drawingml/2006/main">
          <a:off x="6912733" y="719840"/>
          <a:ext cx="713320" cy="31506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36.xml><?xml version="1.0" encoding="utf-8"?>
<c:userShapes xmlns:c="http://schemas.openxmlformats.org/drawingml/2006/chart">
  <cdr:relSizeAnchor xmlns:cdr="http://schemas.openxmlformats.org/drawingml/2006/chartDrawing">
    <cdr:from>
      <cdr:x>0.88186</cdr:x>
      <cdr:y>0.16663</cdr:y>
    </cdr:from>
    <cdr:to>
      <cdr:x>0.97193</cdr:x>
      <cdr:y>0.23956</cdr:y>
    </cdr:to>
    <cdr:sp macro="" textlink="">
      <cdr:nvSpPr>
        <cdr:cNvPr id="2" name="Textfeld 1"/>
        <cdr:cNvSpPr txBox="1"/>
      </cdr:nvSpPr>
      <cdr:spPr>
        <a:xfrm xmlns:a="http://schemas.openxmlformats.org/drawingml/2006/main">
          <a:off x="6984336" y="719840"/>
          <a:ext cx="713320" cy="31506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37.xml><?xml version="1.0" encoding="utf-8"?>
<c:userShapes xmlns:c="http://schemas.openxmlformats.org/drawingml/2006/chart">
  <cdr:relSizeAnchor xmlns:cdr="http://schemas.openxmlformats.org/drawingml/2006/chartDrawing">
    <cdr:from>
      <cdr:x>0.87282</cdr:x>
      <cdr:y>0.16663</cdr:y>
    </cdr:from>
    <cdr:to>
      <cdr:x>0.96289</cdr:x>
      <cdr:y>0.23956</cdr:y>
    </cdr:to>
    <cdr:sp macro="" textlink="">
      <cdr:nvSpPr>
        <cdr:cNvPr id="2" name="Textfeld 1"/>
        <cdr:cNvSpPr txBox="1"/>
      </cdr:nvSpPr>
      <cdr:spPr>
        <a:xfrm xmlns:a="http://schemas.openxmlformats.org/drawingml/2006/main">
          <a:off x="6912733" y="719840"/>
          <a:ext cx="713320" cy="31506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38.xml><?xml version="1.0" encoding="utf-8"?>
<c:userShapes xmlns:c="http://schemas.openxmlformats.org/drawingml/2006/chart">
  <cdr:relSizeAnchor xmlns:cdr="http://schemas.openxmlformats.org/drawingml/2006/chartDrawing">
    <cdr:from>
      <cdr:x>0.85913</cdr:x>
      <cdr:y>0.16663</cdr:y>
    </cdr:from>
    <cdr:to>
      <cdr:x>0.96921</cdr:x>
      <cdr:y>0.23956</cdr:y>
    </cdr:to>
    <cdr:sp macro="" textlink="">
      <cdr:nvSpPr>
        <cdr:cNvPr id="2" name="Textfeld 1"/>
        <cdr:cNvSpPr txBox="1"/>
      </cdr:nvSpPr>
      <cdr:spPr>
        <a:xfrm xmlns:a="http://schemas.openxmlformats.org/drawingml/2006/main">
          <a:off x="5567130" y="719840"/>
          <a:ext cx="713320" cy="31506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39.xml><?xml version="1.0" encoding="utf-8"?>
<c:userShapes xmlns:c="http://schemas.openxmlformats.org/drawingml/2006/chart">
  <cdr:relSizeAnchor xmlns:cdr="http://schemas.openxmlformats.org/drawingml/2006/chartDrawing">
    <cdr:from>
      <cdr:x>0.85799</cdr:x>
      <cdr:y>0.16663</cdr:y>
    </cdr:from>
    <cdr:to>
      <cdr:x>0.96807</cdr:x>
      <cdr:y>0.23956</cdr:y>
    </cdr:to>
    <cdr:sp macro="" textlink="">
      <cdr:nvSpPr>
        <cdr:cNvPr id="2" name="Textfeld 1"/>
        <cdr:cNvSpPr txBox="1"/>
      </cdr:nvSpPr>
      <cdr:spPr>
        <a:xfrm xmlns:a="http://schemas.openxmlformats.org/drawingml/2006/main">
          <a:off x="5559777" y="719840"/>
          <a:ext cx="713320" cy="31506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4.xml><?xml version="1.0" encoding="utf-8"?>
<c:userShapes xmlns:c="http://schemas.openxmlformats.org/drawingml/2006/chart">
  <cdr:relSizeAnchor xmlns:cdr="http://schemas.openxmlformats.org/drawingml/2006/chartDrawing">
    <cdr:from>
      <cdr:x>0.86663</cdr:x>
      <cdr:y>0.85706</cdr:y>
    </cdr:from>
    <cdr:to>
      <cdr:x>0.98583</cdr:x>
      <cdr:y>0.92748</cdr:y>
    </cdr:to>
    <cdr:sp macro="" textlink="">
      <cdr:nvSpPr>
        <cdr:cNvPr id="2" name="Textfeld 1"/>
        <cdr:cNvSpPr txBox="1"/>
      </cdr:nvSpPr>
      <cdr:spPr>
        <a:xfrm xmlns:a="http://schemas.openxmlformats.org/drawingml/2006/main">
          <a:off x="6802044" y="4381756"/>
          <a:ext cx="935577" cy="36002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40.xml><?xml version="1.0" encoding="utf-8"?>
<c:userShapes xmlns:c="http://schemas.openxmlformats.org/drawingml/2006/chart">
  <cdr:relSizeAnchor xmlns:cdr="http://schemas.openxmlformats.org/drawingml/2006/chartDrawing">
    <cdr:from>
      <cdr:x>0.83168</cdr:x>
      <cdr:y>0.06667</cdr:y>
    </cdr:from>
    <cdr:to>
      <cdr:x>0.96841</cdr:x>
      <cdr:y>0.13728</cdr:y>
    </cdr:to>
    <cdr:sp macro="" textlink="">
      <cdr:nvSpPr>
        <cdr:cNvPr id="2" name="Textfeld 1"/>
        <cdr:cNvSpPr txBox="1"/>
      </cdr:nvSpPr>
      <cdr:spPr>
        <a:xfrm xmlns:a="http://schemas.openxmlformats.org/drawingml/2006/main">
          <a:off x="4790474" y="288032"/>
          <a:ext cx="787564"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41.xml><?xml version="1.0" encoding="utf-8"?>
<c:userShapes xmlns:c="http://schemas.openxmlformats.org/drawingml/2006/chart">
  <cdr:relSizeAnchor xmlns:cdr="http://schemas.openxmlformats.org/drawingml/2006/chartDrawing">
    <cdr:from>
      <cdr:x>0.83562</cdr:x>
      <cdr:y>0.17118</cdr:y>
    </cdr:from>
    <cdr:to>
      <cdr:x>0.97235</cdr:x>
      <cdr:y>0.24179</cdr:y>
    </cdr:to>
    <cdr:sp macro="" textlink="">
      <cdr:nvSpPr>
        <cdr:cNvPr id="2" name="Textfeld 1"/>
        <cdr:cNvSpPr txBox="1"/>
      </cdr:nvSpPr>
      <cdr:spPr>
        <a:xfrm xmlns:a="http://schemas.openxmlformats.org/drawingml/2006/main">
          <a:off x="4813164" y="739506"/>
          <a:ext cx="787564"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42.xml><?xml version="1.0" encoding="utf-8"?>
<c:userShapes xmlns:c="http://schemas.openxmlformats.org/drawingml/2006/chart">
  <cdr:relSizeAnchor xmlns:cdr="http://schemas.openxmlformats.org/drawingml/2006/chartDrawing">
    <cdr:from>
      <cdr:x>0.11572</cdr:x>
      <cdr:y>0.16663</cdr:y>
    </cdr:from>
    <cdr:to>
      <cdr:x>0.25245</cdr:x>
      <cdr:y>0.23724</cdr:y>
    </cdr:to>
    <cdr:sp macro="" textlink="">
      <cdr:nvSpPr>
        <cdr:cNvPr id="2" name="Textfeld 1"/>
        <cdr:cNvSpPr txBox="1"/>
      </cdr:nvSpPr>
      <cdr:spPr>
        <a:xfrm xmlns:a="http://schemas.openxmlformats.org/drawingml/2006/main">
          <a:off x="666536" y="719840"/>
          <a:ext cx="787548" cy="305058"/>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43.xml><?xml version="1.0" encoding="utf-8"?>
<c:userShapes xmlns:c="http://schemas.openxmlformats.org/drawingml/2006/chart">
  <cdr:relSizeAnchor xmlns:cdr="http://schemas.openxmlformats.org/drawingml/2006/chartDrawing">
    <cdr:from>
      <cdr:x>0.83278</cdr:x>
      <cdr:y>0.78261</cdr:y>
    </cdr:from>
    <cdr:to>
      <cdr:x>0.94224</cdr:x>
      <cdr:y>0.85206</cdr:y>
    </cdr:to>
    <cdr:sp macro="" textlink="">
      <cdr:nvSpPr>
        <cdr:cNvPr id="2" name="Textfeld 1"/>
        <cdr:cNvSpPr txBox="1"/>
      </cdr:nvSpPr>
      <cdr:spPr>
        <a:xfrm xmlns:a="http://schemas.openxmlformats.org/drawingml/2006/main">
          <a:off x="5991692" y="3888432"/>
          <a:ext cx="787548" cy="3450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44.xml><?xml version="1.0" encoding="utf-8"?>
<c:userShapes xmlns:c="http://schemas.openxmlformats.org/drawingml/2006/chart">
  <cdr:relSizeAnchor xmlns:cdr="http://schemas.openxmlformats.org/drawingml/2006/chartDrawing">
    <cdr:from>
      <cdr:x>0.83278</cdr:x>
      <cdr:y>0.78261</cdr:y>
    </cdr:from>
    <cdr:to>
      <cdr:x>0.94224</cdr:x>
      <cdr:y>0.85206</cdr:y>
    </cdr:to>
    <cdr:sp macro="" textlink="">
      <cdr:nvSpPr>
        <cdr:cNvPr id="2" name="Textfeld 1"/>
        <cdr:cNvSpPr txBox="1"/>
      </cdr:nvSpPr>
      <cdr:spPr>
        <a:xfrm xmlns:a="http://schemas.openxmlformats.org/drawingml/2006/main">
          <a:off x="5991692" y="3888432"/>
          <a:ext cx="787548" cy="3450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45.xml><?xml version="1.0" encoding="utf-8"?>
<c:userShapes xmlns:c="http://schemas.openxmlformats.org/drawingml/2006/chart">
  <cdr:relSizeAnchor xmlns:cdr="http://schemas.openxmlformats.org/drawingml/2006/chartDrawing">
    <cdr:from>
      <cdr:x>0.83718</cdr:x>
      <cdr:y>0.14724</cdr:y>
    </cdr:from>
    <cdr:to>
      <cdr:x>0.94664</cdr:x>
      <cdr:y>0.21669</cdr:y>
    </cdr:to>
    <cdr:sp macro="" textlink="">
      <cdr:nvSpPr>
        <cdr:cNvPr id="2" name="Textfeld 1"/>
        <cdr:cNvSpPr txBox="1"/>
      </cdr:nvSpPr>
      <cdr:spPr>
        <a:xfrm xmlns:a="http://schemas.openxmlformats.org/drawingml/2006/main">
          <a:off x="5134001" y="636080"/>
          <a:ext cx="671264" cy="300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46.xml><?xml version="1.0" encoding="utf-8"?>
<c:userShapes xmlns:c="http://schemas.openxmlformats.org/drawingml/2006/chart">
  <cdr:relSizeAnchor xmlns:cdr="http://schemas.openxmlformats.org/drawingml/2006/chartDrawing">
    <cdr:from>
      <cdr:x>0.83278</cdr:x>
      <cdr:y>0.78261</cdr:y>
    </cdr:from>
    <cdr:to>
      <cdr:x>0.94224</cdr:x>
      <cdr:y>0.85206</cdr:y>
    </cdr:to>
    <cdr:sp macro="" textlink="">
      <cdr:nvSpPr>
        <cdr:cNvPr id="2" name="Textfeld 1"/>
        <cdr:cNvSpPr txBox="1"/>
      </cdr:nvSpPr>
      <cdr:spPr>
        <a:xfrm xmlns:a="http://schemas.openxmlformats.org/drawingml/2006/main">
          <a:off x="5991692" y="3888432"/>
          <a:ext cx="787548" cy="3450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47.xml><?xml version="1.0" encoding="utf-8"?>
<c:userShapes xmlns:c="http://schemas.openxmlformats.org/drawingml/2006/chart">
  <cdr:relSizeAnchor xmlns:cdr="http://schemas.openxmlformats.org/drawingml/2006/chartDrawing">
    <cdr:from>
      <cdr:x>0.14996</cdr:x>
      <cdr:y>0.08329</cdr:y>
    </cdr:from>
    <cdr:to>
      <cdr:x>0.28669</cdr:x>
      <cdr:y>0.1539</cdr:y>
    </cdr:to>
    <cdr:sp macro="" textlink="">
      <cdr:nvSpPr>
        <cdr:cNvPr id="2" name="Textfeld 1"/>
        <cdr:cNvSpPr txBox="1"/>
      </cdr:nvSpPr>
      <cdr:spPr>
        <a:xfrm xmlns:a="http://schemas.openxmlformats.org/drawingml/2006/main">
          <a:off x="863776" y="359800"/>
          <a:ext cx="787564"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48.xml><?xml version="1.0" encoding="utf-8"?>
<c:userShapes xmlns:c="http://schemas.openxmlformats.org/drawingml/2006/chart">
  <cdr:relSizeAnchor xmlns:cdr="http://schemas.openxmlformats.org/drawingml/2006/chartDrawing">
    <cdr:from>
      <cdr:x>0.13746</cdr:x>
      <cdr:y>0.16663</cdr:y>
    </cdr:from>
    <cdr:to>
      <cdr:x>0.27419</cdr:x>
      <cdr:y>0.23724</cdr:y>
    </cdr:to>
    <cdr:sp macro="" textlink="">
      <cdr:nvSpPr>
        <cdr:cNvPr id="2" name="Textfeld 1"/>
        <cdr:cNvSpPr txBox="1"/>
      </cdr:nvSpPr>
      <cdr:spPr>
        <a:xfrm xmlns:a="http://schemas.openxmlformats.org/drawingml/2006/main">
          <a:off x="791768" y="719840"/>
          <a:ext cx="787548" cy="305058"/>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49.xml><?xml version="1.0" encoding="utf-8"?>
<c:userShapes xmlns:c="http://schemas.openxmlformats.org/drawingml/2006/chart">
  <cdr:relSizeAnchor xmlns:cdr="http://schemas.openxmlformats.org/drawingml/2006/chartDrawing">
    <cdr:from>
      <cdr:x>0.11572</cdr:x>
      <cdr:y>0.16663</cdr:y>
    </cdr:from>
    <cdr:to>
      <cdr:x>0.25245</cdr:x>
      <cdr:y>0.23724</cdr:y>
    </cdr:to>
    <cdr:sp macro="" textlink="">
      <cdr:nvSpPr>
        <cdr:cNvPr id="2" name="Textfeld 1"/>
        <cdr:cNvSpPr txBox="1"/>
      </cdr:nvSpPr>
      <cdr:spPr>
        <a:xfrm xmlns:a="http://schemas.openxmlformats.org/drawingml/2006/main">
          <a:off x="666536" y="719840"/>
          <a:ext cx="787548" cy="305058"/>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5.xml><?xml version="1.0" encoding="utf-8"?>
<c:userShapes xmlns:c="http://schemas.openxmlformats.org/drawingml/2006/chart">
  <cdr:relSizeAnchor xmlns:cdr="http://schemas.openxmlformats.org/drawingml/2006/chartDrawing">
    <cdr:from>
      <cdr:x>0.86663</cdr:x>
      <cdr:y>0.85706</cdr:y>
    </cdr:from>
    <cdr:to>
      <cdr:x>0.98583</cdr:x>
      <cdr:y>0.92748</cdr:y>
    </cdr:to>
    <cdr:sp macro="" textlink="">
      <cdr:nvSpPr>
        <cdr:cNvPr id="2" name="Textfeld 1"/>
        <cdr:cNvSpPr txBox="1"/>
      </cdr:nvSpPr>
      <cdr:spPr>
        <a:xfrm xmlns:a="http://schemas.openxmlformats.org/drawingml/2006/main">
          <a:off x="6802044" y="4381756"/>
          <a:ext cx="935577" cy="36002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50.xml><?xml version="1.0" encoding="utf-8"?>
<c:userShapes xmlns:c="http://schemas.openxmlformats.org/drawingml/2006/chart">
  <cdr:relSizeAnchor xmlns:cdr="http://schemas.openxmlformats.org/drawingml/2006/chartDrawing">
    <cdr:from>
      <cdr:x>0.83278</cdr:x>
      <cdr:y>0.78261</cdr:y>
    </cdr:from>
    <cdr:to>
      <cdr:x>0.94224</cdr:x>
      <cdr:y>0.85206</cdr:y>
    </cdr:to>
    <cdr:sp macro="" textlink="">
      <cdr:nvSpPr>
        <cdr:cNvPr id="2" name="Textfeld 1"/>
        <cdr:cNvSpPr txBox="1"/>
      </cdr:nvSpPr>
      <cdr:spPr>
        <a:xfrm xmlns:a="http://schemas.openxmlformats.org/drawingml/2006/main">
          <a:off x="5991692" y="3888432"/>
          <a:ext cx="787548" cy="3450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51.xml><?xml version="1.0" encoding="utf-8"?>
<c:userShapes xmlns:c="http://schemas.openxmlformats.org/drawingml/2006/chart">
  <cdr:relSizeAnchor xmlns:cdr="http://schemas.openxmlformats.org/drawingml/2006/chartDrawing">
    <cdr:from>
      <cdr:x>0.83278</cdr:x>
      <cdr:y>0.78261</cdr:y>
    </cdr:from>
    <cdr:to>
      <cdr:x>0.94224</cdr:x>
      <cdr:y>0.85206</cdr:y>
    </cdr:to>
    <cdr:sp macro="" textlink="">
      <cdr:nvSpPr>
        <cdr:cNvPr id="2" name="Textfeld 1"/>
        <cdr:cNvSpPr txBox="1"/>
      </cdr:nvSpPr>
      <cdr:spPr>
        <a:xfrm xmlns:a="http://schemas.openxmlformats.org/drawingml/2006/main">
          <a:off x="5991692" y="3888432"/>
          <a:ext cx="787548" cy="3450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52.xml><?xml version="1.0" encoding="utf-8"?>
<c:userShapes xmlns:c="http://schemas.openxmlformats.org/drawingml/2006/chart">
  <cdr:relSizeAnchor xmlns:cdr="http://schemas.openxmlformats.org/drawingml/2006/chartDrawing">
    <cdr:from>
      <cdr:x>0.83278</cdr:x>
      <cdr:y>0.78261</cdr:y>
    </cdr:from>
    <cdr:to>
      <cdr:x>0.94224</cdr:x>
      <cdr:y>0.85206</cdr:y>
    </cdr:to>
    <cdr:sp macro="" textlink="">
      <cdr:nvSpPr>
        <cdr:cNvPr id="2" name="Textfeld 1"/>
        <cdr:cNvSpPr txBox="1"/>
      </cdr:nvSpPr>
      <cdr:spPr>
        <a:xfrm xmlns:a="http://schemas.openxmlformats.org/drawingml/2006/main">
          <a:off x="5991692" y="3888432"/>
          <a:ext cx="787548" cy="3450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53.xml><?xml version="1.0" encoding="utf-8"?>
<c:userShapes xmlns:c="http://schemas.openxmlformats.org/drawingml/2006/chart">
  <cdr:relSizeAnchor xmlns:cdr="http://schemas.openxmlformats.org/drawingml/2006/chartDrawing">
    <cdr:from>
      <cdr:x>0.83278</cdr:x>
      <cdr:y>0.78261</cdr:y>
    </cdr:from>
    <cdr:to>
      <cdr:x>0.94224</cdr:x>
      <cdr:y>0.85206</cdr:y>
    </cdr:to>
    <cdr:sp macro="" textlink="">
      <cdr:nvSpPr>
        <cdr:cNvPr id="2" name="Textfeld 1"/>
        <cdr:cNvSpPr txBox="1"/>
      </cdr:nvSpPr>
      <cdr:spPr>
        <a:xfrm xmlns:a="http://schemas.openxmlformats.org/drawingml/2006/main">
          <a:off x="5991692" y="3888432"/>
          <a:ext cx="787548" cy="3450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54.xml><?xml version="1.0" encoding="utf-8"?>
<c:userShapes xmlns:c="http://schemas.openxmlformats.org/drawingml/2006/chart">
  <cdr:relSizeAnchor xmlns:cdr="http://schemas.openxmlformats.org/drawingml/2006/chartDrawing">
    <cdr:from>
      <cdr:x>0.83278</cdr:x>
      <cdr:y>0.78261</cdr:y>
    </cdr:from>
    <cdr:to>
      <cdr:x>0.94224</cdr:x>
      <cdr:y>0.85206</cdr:y>
    </cdr:to>
    <cdr:sp macro="" textlink="">
      <cdr:nvSpPr>
        <cdr:cNvPr id="2" name="Textfeld 1"/>
        <cdr:cNvSpPr txBox="1"/>
      </cdr:nvSpPr>
      <cdr:spPr>
        <a:xfrm xmlns:a="http://schemas.openxmlformats.org/drawingml/2006/main">
          <a:off x="5991692" y="3888432"/>
          <a:ext cx="787548" cy="3450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55.xml><?xml version="1.0" encoding="utf-8"?>
<c:userShapes xmlns:c="http://schemas.openxmlformats.org/drawingml/2006/chart">
  <cdr:relSizeAnchor xmlns:cdr="http://schemas.openxmlformats.org/drawingml/2006/chartDrawing">
    <cdr:from>
      <cdr:x>0.83278</cdr:x>
      <cdr:y>0.78261</cdr:y>
    </cdr:from>
    <cdr:to>
      <cdr:x>0.94224</cdr:x>
      <cdr:y>0.85206</cdr:y>
    </cdr:to>
    <cdr:sp macro="" textlink="">
      <cdr:nvSpPr>
        <cdr:cNvPr id="2" name="Textfeld 1"/>
        <cdr:cNvSpPr txBox="1"/>
      </cdr:nvSpPr>
      <cdr:spPr>
        <a:xfrm xmlns:a="http://schemas.openxmlformats.org/drawingml/2006/main">
          <a:off x="5991692" y="3888432"/>
          <a:ext cx="787548" cy="3450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56.xml><?xml version="1.0" encoding="utf-8"?>
<c:userShapes xmlns:c="http://schemas.openxmlformats.org/drawingml/2006/chart">
  <cdr:relSizeAnchor xmlns:cdr="http://schemas.openxmlformats.org/drawingml/2006/chartDrawing">
    <cdr:from>
      <cdr:x>0.78049</cdr:x>
      <cdr:y>0.87186</cdr:y>
    </cdr:from>
    <cdr:to>
      <cdr:x>0.90244</cdr:x>
      <cdr:y>0.94228</cdr:y>
    </cdr:to>
    <cdr:sp macro="" textlink="">
      <cdr:nvSpPr>
        <cdr:cNvPr id="2" name="Textfeld 1"/>
        <cdr:cNvSpPr txBox="1"/>
      </cdr:nvSpPr>
      <cdr:spPr>
        <a:xfrm xmlns:a="http://schemas.openxmlformats.org/drawingml/2006/main">
          <a:off x="4608519" y="4717906"/>
          <a:ext cx="720073" cy="38106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57.xml><?xml version="1.0" encoding="utf-8"?>
<c:userShapes xmlns:c="http://schemas.openxmlformats.org/drawingml/2006/chart">
  <cdr:relSizeAnchor xmlns:cdr="http://schemas.openxmlformats.org/drawingml/2006/chartDrawing">
    <cdr:from>
      <cdr:x>0.78049</cdr:x>
      <cdr:y>0.88582</cdr:y>
    </cdr:from>
    <cdr:to>
      <cdr:x>0.90244</cdr:x>
      <cdr:y>0.95624</cdr:y>
    </cdr:to>
    <cdr:sp macro="" textlink="">
      <cdr:nvSpPr>
        <cdr:cNvPr id="2" name="Textfeld 1"/>
        <cdr:cNvSpPr txBox="1"/>
      </cdr:nvSpPr>
      <cdr:spPr>
        <a:xfrm xmlns:a="http://schemas.openxmlformats.org/drawingml/2006/main">
          <a:off x="4608519" y="4793457"/>
          <a:ext cx="720073" cy="38106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6.xml><?xml version="1.0" encoding="utf-8"?>
<c:userShapes xmlns:c="http://schemas.openxmlformats.org/drawingml/2006/chart">
  <cdr:relSizeAnchor xmlns:cdr="http://schemas.openxmlformats.org/drawingml/2006/chartDrawing">
    <cdr:from>
      <cdr:x>0.86663</cdr:x>
      <cdr:y>0.85706</cdr:y>
    </cdr:from>
    <cdr:to>
      <cdr:x>0.98583</cdr:x>
      <cdr:y>0.92748</cdr:y>
    </cdr:to>
    <cdr:sp macro="" textlink="">
      <cdr:nvSpPr>
        <cdr:cNvPr id="2" name="Textfeld 1"/>
        <cdr:cNvSpPr txBox="1"/>
      </cdr:nvSpPr>
      <cdr:spPr>
        <a:xfrm xmlns:a="http://schemas.openxmlformats.org/drawingml/2006/main">
          <a:off x="6802044" y="4381756"/>
          <a:ext cx="935577" cy="36002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7.xml><?xml version="1.0" encoding="utf-8"?>
<c:userShapes xmlns:c="http://schemas.openxmlformats.org/drawingml/2006/chart">
  <cdr:relSizeAnchor xmlns:cdr="http://schemas.openxmlformats.org/drawingml/2006/chartDrawing">
    <cdr:from>
      <cdr:x>0.83168</cdr:x>
      <cdr:y>0.08329</cdr:y>
    </cdr:from>
    <cdr:to>
      <cdr:x>0.96841</cdr:x>
      <cdr:y>0.1539</cdr:y>
    </cdr:to>
    <cdr:sp macro="" textlink="">
      <cdr:nvSpPr>
        <cdr:cNvPr id="2" name="Textfeld 1"/>
        <cdr:cNvSpPr txBox="1"/>
      </cdr:nvSpPr>
      <cdr:spPr>
        <a:xfrm xmlns:a="http://schemas.openxmlformats.org/drawingml/2006/main">
          <a:off x="4790474" y="359800"/>
          <a:ext cx="787564"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8.xml><?xml version="1.0" encoding="utf-8"?>
<c:userShapes xmlns:c="http://schemas.openxmlformats.org/drawingml/2006/chart">
  <cdr:relSizeAnchor xmlns:cdr="http://schemas.openxmlformats.org/drawingml/2006/chartDrawing">
    <cdr:from>
      <cdr:x>0.865</cdr:x>
      <cdr:y>0.82841</cdr:y>
    </cdr:from>
    <cdr:to>
      <cdr:x>0.9842</cdr:x>
      <cdr:y>0.89883</cdr:y>
    </cdr:to>
    <cdr:sp macro="" textlink="">
      <cdr:nvSpPr>
        <cdr:cNvPr id="2" name="Textfeld 1"/>
        <cdr:cNvSpPr txBox="1"/>
      </cdr:nvSpPr>
      <cdr:spPr>
        <a:xfrm xmlns:a="http://schemas.openxmlformats.org/drawingml/2006/main">
          <a:off x="6408712" y="4482791"/>
          <a:ext cx="883140" cy="38106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29.xml><?xml version="1.0" encoding="utf-8"?>
<c:userShapes xmlns:c="http://schemas.openxmlformats.org/drawingml/2006/chart">
  <cdr:relSizeAnchor xmlns:cdr="http://schemas.openxmlformats.org/drawingml/2006/chartDrawing">
    <cdr:from>
      <cdr:x>0.87439</cdr:x>
      <cdr:y>0.05556</cdr:y>
    </cdr:from>
    <cdr:to>
      <cdr:x>0.98385</cdr:x>
      <cdr:y>0.12501</cdr:y>
    </cdr:to>
    <cdr:sp macro="" textlink="">
      <cdr:nvSpPr>
        <cdr:cNvPr id="2" name="Textfeld 1"/>
        <cdr:cNvSpPr txBox="1"/>
      </cdr:nvSpPr>
      <cdr:spPr>
        <a:xfrm xmlns:a="http://schemas.openxmlformats.org/drawingml/2006/main">
          <a:off x="7477434" y="288032"/>
          <a:ext cx="936059" cy="36006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0.8556</cdr:x>
      <cdr:y>0.16667</cdr:y>
    </cdr:from>
    <cdr:to>
      <cdr:x>0.97122</cdr:x>
      <cdr:y>0.23611</cdr:y>
    </cdr:to>
    <cdr:sp macro="" textlink="">
      <cdr:nvSpPr>
        <cdr:cNvPr id="2" name="Textfeld 1"/>
        <cdr:cNvSpPr txBox="1"/>
      </cdr:nvSpPr>
      <cdr:spPr>
        <a:xfrm xmlns:a="http://schemas.openxmlformats.org/drawingml/2006/main">
          <a:off x="5544256" y="720014"/>
          <a:ext cx="749250" cy="29998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30.xml><?xml version="1.0" encoding="utf-8"?>
<c:userShapes xmlns:c="http://schemas.openxmlformats.org/drawingml/2006/chart">
  <cdr:relSizeAnchor xmlns:cdr="http://schemas.openxmlformats.org/drawingml/2006/chartDrawing">
    <cdr:from>
      <cdr:x>0.87439</cdr:x>
      <cdr:y>0.05556</cdr:y>
    </cdr:from>
    <cdr:to>
      <cdr:x>0.98385</cdr:x>
      <cdr:y>0.12501</cdr:y>
    </cdr:to>
    <cdr:sp macro="" textlink="">
      <cdr:nvSpPr>
        <cdr:cNvPr id="2" name="Textfeld 1"/>
        <cdr:cNvSpPr txBox="1"/>
      </cdr:nvSpPr>
      <cdr:spPr>
        <a:xfrm xmlns:a="http://schemas.openxmlformats.org/drawingml/2006/main">
          <a:off x="7477434" y="288032"/>
          <a:ext cx="936059" cy="36006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31.xml><?xml version="1.0" encoding="utf-8"?>
<c:userShapes xmlns:c="http://schemas.openxmlformats.org/drawingml/2006/chart">
  <cdr:relSizeAnchor xmlns:cdr="http://schemas.openxmlformats.org/drawingml/2006/chartDrawing">
    <cdr:from>
      <cdr:x>0.83825</cdr:x>
      <cdr:y>0.83833</cdr:y>
    </cdr:from>
    <cdr:to>
      <cdr:x>0.95745</cdr:x>
      <cdr:y>0.90875</cdr:y>
    </cdr:to>
    <cdr:sp macro="" textlink="">
      <cdr:nvSpPr>
        <cdr:cNvPr id="2" name="Textfeld 1"/>
        <cdr:cNvSpPr txBox="1"/>
      </cdr:nvSpPr>
      <cdr:spPr>
        <a:xfrm xmlns:a="http://schemas.openxmlformats.org/drawingml/2006/main">
          <a:off x="5673885" y="4536504"/>
          <a:ext cx="806835" cy="38106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32.xml><?xml version="1.0" encoding="utf-8"?>
<c:userShapes xmlns:c="http://schemas.openxmlformats.org/drawingml/2006/chart">
  <cdr:relSizeAnchor xmlns:cdr="http://schemas.openxmlformats.org/drawingml/2006/chartDrawing">
    <cdr:from>
      <cdr:x>0.85266</cdr:x>
      <cdr:y>0.84032</cdr:y>
    </cdr:from>
    <cdr:to>
      <cdr:x>0.97186</cdr:x>
      <cdr:y>0.91074</cdr:y>
    </cdr:to>
    <cdr:sp macro="" textlink="">
      <cdr:nvSpPr>
        <cdr:cNvPr id="2" name="Textfeld 1"/>
        <cdr:cNvSpPr txBox="1"/>
      </cdr:nvSpPr>
      <cdr:spPr>
        <a:xfrm xmlns:a="http://schemas.openxmlformats.org/drawingml/2006/main">
          <a:off x="5771410" y="4547236"/>
          <a:ext cx="806835" cy="38106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33.xml><?xml version="1.0" encoding="utf-8"?>
<c:userShapes xmlns:c="http://schemas.openxmlformats.org/drawingml/2006/chart">
  <cdr:relSizeAnchor xmlns:cdr="http://schemas.openxmlformats.org/drawingml/2006/chartDrawing">
    <cdr:from>
      <cdr:x>0.83271</cdr:x>
      <cdr:y>0.88497</cdr:y>
    </cdr:from>
    <cdr:to>
      <cdr:x>0.95191</cdr:x>
      <cdr:y>0.95539</cdr:y>
    </cdr:to>
    <cdr:sp macro="" textlink="">
      <cdr:nvSpPr>
        <cdr:cNvPr id="2" name="Textfeld 1"/>
        <cdr:cNvSpPr txBox="1"/>
      </cdr:nvSpPr>
      <cdr:spPr>
        <a:xfrm xmlns:a="http://schemas.openxmlformats.org/drawingml/2006/main">
          <a:off x="5846257" y="4906807"/>
          <a:ext cx="836877" cy="39045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34.xml><?xml version="1.0" encoding="utf-8"?>
<c:userShapes xmlns:c="http://schemas.openxmlformats.org/drawingml/2006/chart">
  <cdr:relSizeAnchor xmlns:cdr="http://schemas.openxmlformats.org/drawingml/2006/chartDrawing">
    <cdr:from>
      <cdr:x>0.83278</cdr:x>
      <cdr:y>0.78261</cdr:y>
    </cdr:from>
    <cdr:to>
      <cdr:x>0.94224</cdr:x>
      <cdr:y>0.85206</cdr:y>
    </cdr:to>
    <cdr:sp macro="" textlink="">
      <cdr:nvSpPr>
        <cdr:cNvPr id="2" name="Textfeld 1"/>
        <cdr:cNvSpPr txBox="1"/>
      </cdr:nvSpPr>
      <cdr:spPr>
        <a:xfrm xmlns:a="http://schemas.openxmlformats.org/drawingml/2006/main">
          <a:off x="5991692" y="3888432"/>
          <a:ext cx="787548" cy="3450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35.xml><?xml version="1.0" encoding="utf-8"?>
<c:userShapes xmlns:c="http://schemas.openxmlformats.org/drawingml/2006/chart">
  <cdr:relSizeAnchor xmlns:cdr="http://schemas.openxmlformats.org/drawingml/2006/chartDrawing">
    <cdr:from>
      <cdr:x>0.87439</cdr:x>
      <cdr:y>0.05556</cdr:y>
    </cdr:from>
    <cdr:to>
      <cdr:x>0.98385</cdr:x>
      <cdr:y>0.12501</cdr:y>
    </cdr:to>
    <cdr:sp macro="" textlink="">
      <cdr:nvSpPr>
        <cdr:cNvPr id="2" name="Textfeld 1"/>
        <cdr:cNvSpPr txBox="1"/>
      </cdr:nvSpPr>
      <cdr:spPr>
        <a:xfrm xmlns:a="http://schemas.openxmlformats.org/drawingml/2006/main">
          <a:off x="7477434" y="288032"/>
          <a:ext cx="936059" cy="36006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36.xml><?xml version="1.0" encoding="utf-8"?>
<c:userShapes xmlns:c="http://schemas.openxmlformats.org/drawingml/2006/chart">
  <cdr:relSizeAnchor xmlns:cdr="http://schemas.openxmlformats.org/drawingml/2006/chartDrawing">
    <cdr:from>
      <cdr:x>0.87004</cdr:x>
      <cdr:y>0.1833</cdr:y>
    </cdr:from>
    <cdr:to>
      <cdr:x>0.9795</cdr:x>
      <cdr:y>0.25275</cdr:y>
    </cdr:to>
    <cdr:sp macro="" textlink="">
      <cdr:nvSpPr>
        <cdr:cNvPr id="2" name="Textfeld 1"/>
        <cdr:cNvSpPr txBox="1"/>
      </cdr:nvSpPr>
      <cdr:spPr>
        <a:xfrm xmlns:a="http://schemas.openxmlformats.org/drawingml/2006/main">
          <a:off x="6264296" y="791848"/>
          <a:ext cx="788112" cy="300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37.xml><?xml version="1.0" encoding="utf-8"?>
<c:userShapes xmlns:c="http://schemas.openxmlformats.org/drawingml/2006/chart">
  <cdr:relSizeAnchor xmlns:cdr="http://schemas.openxmlformats.org/drawingml/2006/chartDrawing">
    <cdr:from>
      <cdr:x>0.8349</cdr:x>
      <cdr:y>0.8521</cdr:y>
    </cdr:from>
    <cdr:to>
      <cdr:x>0.9541</cdr:x>
      <cdr:y>0.92252</cdr:y>
    </cdr:to>
    <cdr:sp macro="" textlink="">
      <cdr:nvSpPr>
        <cdr:cNvPr id="2" name="Textfeld 1"/>
        <cdr:cNvSpPr txBox="1"/>
      </cdr:nvSpPr>
      <cdr:spPr>
        <a:xfrm xmlns:a="http://schemas.openxmlformats.org/drawingml/2006/main">
          <a:off x="5651229" y="4610995"/>
          <a:ext cx="806835" cy="38106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38.xml><?xml version="1.0" encoding="utf-8"?>
<c:userShapes xmlns:c="http://schemas.openxmlformats.org/drawingml/2006/chart">
  <cdr:relSizeAnchor xmlns:cdr="http://schemas.openxmlformats.org/drawingml/2006/chartDrawing">
    <cdr:from>
      <cdr:x>0.83825</cdr:x>
      <cdr:y>0.83833</cdr:y>
    </cdr:from>
    <cdr:to>
      <cdr:x>0.95745</cdr:x>
      <cdr:y>0.90875</cdr:y>
    </cdr:to>
    <cdr:sp macro="" textlink="">
      <cdr:nvSpPr>
        <cdr:cNvPr id="2" name="Textfeld 1"/>
        <cdr:cNvSpPr txBox="1"/>
      </cdr:nvSpPr>
      <cdr:spPr>
        <a:xfrm xmlns:a="http://schemas.openxmlformats.org/drawingml/2006/main">
          <a:off x="5673885" y="4536504"/>
          <a:ext cx="806835" cy="38106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39.xml><?xml version="1.0" encoding="utf-8"?>
<c:userShapes xmlns:c="http://schemas.openxmlformats.org/drawingml/2006/chart">
  <cdr:relSizeAnchor xmlns:cdr="http://schemas.openxmlformats.org/drawingml/2006/chartDrawing">
    <cdr:from>
      <cdr:x>0.78226</cdr:x>
      <cdr:y>0.85362</cdr:y>
    </cdr:from>
    <cdr:to>
      <cdr:x>0.90146</cdr:x>
      <cdr:y>0.92404</cdr:y>
    </cdr:to>
    <cdr:sp macro="" textlink="">
      <cdr:nvSpPr>
        <cdr:cNvPr id="2" name="Textfeld 1"/>
        <cdr:cNvSpPr txBox="1"/>
      </cdr:nvSpPr>
      <cdr:spPr>
        <a:xfrm xmlns:a="http://schemas.openxmlformats.org/drawingml/2006/main">
          <a:off x="5684600" y="4619244"/>
          <a:ext cx="866209" cy="38106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0.8556</cdr:x>
      <cdr:y>0.16667</cdr:y>
    </cdr:from>
    <cdr:to>
      <cdr:x>0.97122</cdr:x>
      <cdr:y>0.23611</cdr:y>
    </cdr:to>
    <cdr:sp macro="" textlink="">
      <cdr:nvSpPr>
        <cdr:cNvPr id="2" name="Textfeld 1"/>
        <cdr:cNvSpPr txBox="1"/>
      </cdr:nvSpPr>
      <cdr:spPr>
        <a:xfrm xmlns:a="http://schemas.openxmlformats.org/drawingml/2006/main">
          <a:off x="5544256" y="720014"/>
          <a:ext cx="749250" cy="29998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40.xml><?xml version="1.0" encoding="utf-8"?>
<c:userShapes xmlns:c="http://schemas.openxmlformats.org/drawingml/2006/chart">
  <cdr:relSizeAnchor xmlns:cdr="http://schemas.openxmlformats.org/drawingml/2006/chartDrawing">
    <cdr:from>
      <cdr:x>0.83825</cdr:x>
      <cdr:y>0.83833</cdr:y>
    </cdr:from>
    <cdr:to>
      <cdr:x>0.95745</cdr:x>
      <cdr:y>0.90875</cdr:y>
    </cdr:to>
    <cdr:sp macro="" textlink="">
      <cdr:nvSpPr>
        <cdr:cNvPr id="2" name="Textfeld 1"/>
        <cdr:cNvSpPr txBox="1"/>
      </cdr:nvSpPr>
      <cdr:spPr>
        <a:xfrm xmlns:a="http://schemas.openxmlformats.org/drawingml/2006/main">
          <a:off x="5673885" y="4536504"/>
          <a:ext cx="806835" cy="38106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41.xml><?xml version="1.0" encoding="utf-8"?>
<c:userShapes xmlns:c="http://schemas.openxmlformats.org/drawingml/2006/chart">
  <cdr:relSizeAnchor xmlns:cdr="http://schemas.openxmlformats.org/drawingml/2006/chartDrawing">
    <cdr:from>
      <cdr:x>0.83168</cdr:x>
      <cdr:y>0.17696</cdr:y>
    </cdr:from>
    <cdr:to>
      <cdr:x>0.96841</cdr:x>
      <cdr:y>0.24757</cdr:y>
    </cdr:to>
    <cdr:sp macro="" textlink="">
      <cdr:nvSpPr>
        <cdr:cNvPr id="2" name="Textfeld 1"/>
        <cdr:cNvSpPr txBox="1"/>
      </cdr:nvSpPr>
      <cdr:spPr>
        <a:xfrm xmlns:a="http://schemas.openxmlformats.org/drawingml/2006/main">
          <a:off x="4790473" y="764464"/>
          <a:ext cx="787565"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42.xml><?xml version="1.0" encoding="utf-8"?>
<c:userShapes xmlns:c="http://schemas.openxmlformats.org/drawingml/2006/chart">
  <cdr:relSizeAnchor xmlns:cdr="http://schemas.openxmlformats.org/drawingml/2006/chartDrawing">
    <cdr:from>
      <cdr:x>0.83168</cdr:x>
      <cdr:y>0.16663</cdr:y>
    </cdr:from>
    <cdr:to>
      <cdr:x>0.96841</cdr:x>
      <cdr:y>0.23724</cdr:y>
    </cdr:to>
    <cdr:sp macro="" textlink="">
      <cdr:nvSpPr>
        <cdr:cNvPr id="2" name="Textfeld 1"/>
        <cdr:cNvSpPr txBox="1"/>
      </cdr:nvSpPr>
      <cdr:spPr>
        <a:xfrm xmlns:a="http://schemas.openxmlformats.org/drawingml/2006/main">
          <a:off x="4790474" y="719840"/>
          <a:ext cx="787564"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43.xml><?xml version="1.0" encoding="utf-8"?>
<c:userShapes xmlns:c="http://schemas.openxmlformats.org/drawingml/2006/chart">
  <cdr:relSizeAnchor xmlns:cdr="http://schemas.openxmlformats.org/drawingml/2006/chartDrawing">
    <cdr:from>
      <cdr:x>0.83168</cdr:x>
      <cdr:y>0.16663</cdr:y>
    </cdr:from>
    <cdr:to>
      <cdr:x>0.96841</cdr:x>
      <cdr:y>0.23724</cdr:y>
    </cdr:to>
    <cdr:sp macro="" textlink="">
      <cdr:nvSpPr>
        <cdr:cNvPr id="2" name="Textfeld 1"/>
        <cdr:cNvSpPr txBox="1"/>
      </cdr:nvSpPr>
      <cdr:spPr>
        <a:xfrm xmlns:a="http://schemas.openxmlformats.org/drawingml/2006/main">
          <a:off x="4790473" y="719840"/>
          <a:ext cx="787565"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44.xml><?xml version="1.0" encoding="utf-8"?>
<c:userShapes xmlns:c="http://schemas.openxmlformats.org/drawingml/2006/chart">
  <cdr:relSizeAnchor xmlns:cdr="http://schemas.openxmlformats.org/drawingml/2006/chartDrawing">
    <cdr:from>
      <cdr:x>0.8405</cdr:x>
      <cdr:y>0.16172</cdr:y>
    </cdr:from>
    <cdr:to>
      <cdr:x>0.97723</cdr:x>
      <cdr:y>0.23234</cdr:y>
    </cdr:to>
    <cdr:sp macro="" textlink="">
      <cdr:nvSpPr>
        <cdr:cNvPr id="2" name="Textfeld 1"/>
        <cdr:cNvSpPr txBox="1"/>
      </cdr:nvSpPr>
      <cdr:spPr>
        <a:xfrm xmlns:a="http://schemas.openxmlformats.org/drawingml/2006/main">
          <a:off x="4841282" y="698632"/>
          <a:ext cx="787548" cy="3050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45.xml><?xml version="1.0" encoding="utf-8"?>
<c:userShapes xmlns:c="http://schemas.openxmlformats.org/drawingml/2006/chart">
  <cdr:relSizeAnchor xmlns:cdr="http://schemas.openxmlformats.org/drawingml/2006/chartDrawing">
    <cdr:from>
      <cdr:x>0.8405</cdr:x>
      <cdr:y>0.16172</cdr:y>
    </cdr:from>
    <cdr:to>
      <cdr:x>0.97723</cdr:x>
      <cdr:y>0.23234</cdr:y>
    </cdr:to>
    <cdr:sp macro="" textlink="">
      <cdr:nvSpPr>
        <cdr:cNvPr id="2" name="Textfeld 1"/>
        <cdr:cNvSpPr txBox="1"/>
      </cdr:nvSpPr>
      <cdr:spPr>
        <a:xfrm xmlns:a="http://schemas.openxmlformats.org/drawingml/2006/main">
          <a:off x="4841282" y="698632"/>
          <a:ext cx="787548" cy="3050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46.xml><?xml version="1.0" encoding="utf-8"?>
<c:userShapes xmlns:c="http://schemas.openxmlformats.org/drawingml/2006/chart">
  <cdr:relSizeAnchor xmlns:cdr="http://schemas.openxmlformats.org/drawingml/2006/chartDrawing">
    <cdr:from>
      <cdr:x>0.83278</cdr:x>
      <cdr:y>0.78261</cdr:y>
    </cdr:from>
    <cdr:to>
      <cdr:x>0.94224</cdr:x>
      <cdr:y>0.85206</cdr:y>
    </cdr:to>
    <cdr:sp macro="" textlink="">
      <cdr:nvSpPr>
        <cdr:cNvPr id="2" name="Textfeld 1"/>
        <cdr:cNvSpPr txBox="1"/>
      </cdr:nvSpPr>
      <cdr:spPr>
        <a:xfrm xmlns:a="http://schemas.openxmlformats.org/drawingml/2006/main">
          <a:off x="5991692" y="3888432"/>
          <a:ext cx="787548" cy="3450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47.xml><?xml version="1.0" encoding="utf-8"?>
<c:userShapes xmlns:c="http://schemas.openxmlformats.org/drawingml/2006/chart">
  <cdr:relSizeAnchor xmlns:cdr="http://schemas.openxmlformats.org/drawingml/2006/chartDrawing">
    <cdr:from>
      <cdr:x>0.83278</cdr:x>
      <cdr:y>0.78261</cdr:y>
    </cdr:from>
    <cdr:to>
      <cdr:x>0.94224</cdr:x>
      <cdr:y>0.85206</cdr:y>
    </cdr:to>
    <cdr:sp macro="" textlink="">
      <cdr:nvSpPr>
        <cdr:cNvPr id="2" name="Textfeld 1"/>
        <cdr:cNvSpPr txBox="1"/>
      </cdr:nvSpPr>
      <cdr:spPr>
        <a:xfrm xmlns:a="http://schemas.openxmlformats.org/drawingml/2006/main">
          <a:off x="5991692" y="3888432"/>
          <a:ext cx="787548" cy="3450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48.xml><?xml version="1.0" encoding="utf-8"?>
<c:userShapes xmlns:c="http://schemas.openxmlformats.org/drawingml/2006/chart">
  <cdr:relSizeAnchor xmlns:cdr="http://schemas.openxmlformats.org/drawingml/2006/chartDrawing">
    <cdr:from>
      <cdr:x>0.13746</cdr:x>
      <cdr:y>0.16663</cdr:y>
    </cdr:from>
    <cdr:to>
      <cdr:x>0.27419</cdr:x>
      <cdr:y>0.23724</cdr:y>
    </cdr:to>
    <cdr:sp macro="" textlink="">
      <cdr:nvSpPr>
        <cdr:cNvPr id="2" name="Textfeld 1"/>
        <cdr:cNvSpPr txBox="1"/>
      </cdr:nvSpPr>
      <cdr:spPr>
        <a:xfrm xmlns:a="http://schemas.openxmlformats.org/drawingml/2006/main">
          <a:off x="791768" y="719840"/>
          <a:ext cx="787564"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49.xml><?xml version="1.0" encoding="utf-8"?>
<c:userShapes xmlns:c="http://schemas.openxmlformats.org/drawingml/2006/chart">
  <cdr:relSizeAnchor xmlns:cdr="http://schemas.openxmlformats.org/drawingml/2006/chartDrawing">
    <cdr:from>
      <cdr:x>0.13746</cdr:x>
      <cdr:y>0.1833</cdr:y>
    </cdr:from>
    <cdr:to>
      <cdr:x>0.27419</cdr:x>
      <cdr:y>0.25391</cdr:y>
    </cdr:to>
    <cdr:sp macro="" textlink="">
      <cdr:nvSpPr>
        <cdr:cNvPr id="2" name="Textfeld 1"/>
        <cdr:cNvSpPr txBox="1"/>
      </cdr:nvSpPr>
      <cdr:spPr>
        <a:xfrm xmlns:a="http://schemas.openxmlformats.org/drawingml/2006/main">
          <a:off x="791768" y="791848"/>
          <a:ext cx="787565"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0.89576</cdr:x>
      <cdr:y>0.16667</cdr:y>
    </cdr:from>
    <cdr:to>
      <cdr:x>0.96646</cdr:x>
      <cdr:y>0.23612</cdr:y>
    </cdr:to>
    <cdr:sp macro="" textlink="">
      <cdr:nvSpPr>
        <cdr:cNvPr id="2" name="Textfeld 1"/>
        <cdr:cNvSpPr txBox="1"/>
      </cdr:nvSpPr>
      <cdr:spPr>
        <a:xfrm xmlns:a="http://schemas.openxmlformats.org/drawingml/2006/main">
          <a:off x="7660176" y="792088"/>
          <a:ext cx="604581" cy="3300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50.xml><?xml version="1.0" encoding="utf-8"?>
<c:userShapes xmlns:c="http://schemas.openxmlformats.org/drawingml/2006/chart">
  <cdr:relSizeAnchor xmlns:cdr="http://schemas.openxmlformats.org/drawingml/2006/chartDrawing">
    <cdr:from>
      <cdr:x>0.12159</cdr:x>
      <cdr:y>0.16663</cdr:y>
    </cdr:from>
    <cdr:to>
      <cdr:x>0.25832</cdr:x>
      <cdr:y>0.23724</cdr:y>
    </cdr:to>
    <cdr:sp macro="" textlink="">
      <cdr:nvSpPr>
        <cdr:cNvPr id="2" name="Textfeld 1"/>
        <cdr:cNvSpPr txBox="1"/>
      </cdr:nvSpPr>
      <cdr:spPr>
        <a:xfrm xmlns:a="http://schemas.openxmlformats.org/drawingml/2006/main">
          <a:off x="700334" y="719840"/>
          <a:ext cx="787565"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51.xml><?xml version="1.0" encoding="utf-8"?>
<c:userShapes xmlns:c="http://schemas.openxmlformats.org/drawingml/2006/chart">
  <cdr:relSizeAnchor xmlns:cdr="http://schemas.openxmlformats.org/drawingml/2006/chartDrawing">
    <cdr:from>
      <cdr:x>0.86254</cdr:x>
      <cdr:y>0.16669</cdr:y>
    </cdr:from>
    <cdr:to>
      <cdr:x>0.972</cdr:x>
      <cdr:y>0.23614</cdr:y>
    </cdr:to>
    <cdr:sp macro="" textlink="">
      <cdr:nvSpPr>
        <cdr:cNvPr id="2" name="Textfeld 1"/>
        <cdr:cNvSpPr txBox="1"/>
      </cdr:nvSpPr>
      <cdr:spPr>
        <a:xfrm xmlns:a="http://schemas.openxmlformats.org/drawingml/2006/main">
          <a:off x="4968232" y="720080"/>
          <a:ext cx="630490" cy="300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52.xml><?xml version="1.0" encoding="utf-8"?>
<c:userShapes xmlns:c="http://schemas.openxmlformats.org/drawingml/2006/chart">
  <cdr:relSizeAnchor xmlns:cdr="http://schemas.openxmlformats.org/drawingml/2006/chartDrawing">
    <cdr:from>
      <cdr:x>0.83337</cdr:x>
      <cdr:y>0.03328</cdr:y>
    </cdr:from>
    <cdr:to>
      <cdr:x>0.9701</cdr:x>
      <cdr:y>0.1039</cdr:y>
    </cdr:to>
    <cdr:sp macro="" textlink="">
      <cdr:nvSpPr>
        <cdr:cNvPr id="2" name="Textfeld 1"/>
        <cdr:cNvSpPr txBox="1"/>
      </cdr:nvSpPr>
      <cdr:spPr>
        <a:xfrm xmlns:a="http://schemas.openxmlformats.org/drawingml/2006/main">
          <a:off x="5400240" y="143776"/>
          <a:ext cx="886010" cy="305078"/>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53.xml><?xml version="1.0" encoding="utf-8"?>
<c:userShapes xmlns:c="http://schemas.openxmlformats.org/drawingml/2006/chart">
  <cdr:relSizeAnchor xmlns:cdr="http://schemas.openxmlformats.org/drawingml/2006/chartDrawing">
    <cdr:from>
      <cdr:x>0.82226</cdr:x>
      <cdr:y>0.2333</cdr:y>
    </cdr:from>
    <cdr:to>
      <cdr:x>0.95899</cdr:x>
      <cdr:y>0.30392</cdr:y>
    </cdr:to>
    <cdr:sp macro="" textlink="">
      <cdr:nvSpPr>
        <cdr:cNvPr id="2" name="Textfeld 1"/>
        <cdr:cNvSpPr txBox="1"/>
      </cdr:nvSpPr>
      <cdr:spPr>
        <a:xfrm xmlns:a="http://schemas.openxmlformats.org/drawingml/2006/main">
          <a:off x="5328232" y="1007872"/>
          <a:ext cx="886010" cy="305078"/>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54.xml><?xml version="1.0" encoding="utf-8"?>
<c:userShapes xmlns:c="http://schemas.openxmlformats.org/drawingml/2006/chart">
  <cdr:relSizeAnchor xmlns:cdr="http://schemas.openxmlformats.org/drawingml/2006/chartDrawing">
    <cdr:from>
      <cdr:x>0.83825</cdr:x>
      <cdr:y>0.83833</cdr:y>
    </cdr:from>
    <cdr:to>
      <cdr:x>0.95745</cdr:x>
      <cdr:y>0.90875</cdr:y>
    </cdr:to>
    <cdr:sp macro="" textlink="">
      <cdr:nvSpPr>
        <cdr:cNvPr id="2" name="Textfeld 1"/>
        <cdr:cNvSpPr txBox="1"/>
      </cdr:nvSpPr>
      <cdr:spPr>
        <a:xfrm xmlns:a="http://schemas.openxmlformats.org/drawingml/2006/main">
          <a:off x="5673885" y="4536504"/>
          <a:ext cx="806835" cy="38106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55.xml><?xml version="1.0" encoding="utf-8"?>
<c:userShapes xmlns:c="http://schemas.openxmlformats.org/drawingml/2006/chart">
  <cdr:relSizeAnchor xmlns:cdr="http://schemas.openxmlformats.org/drawingml/2006/chartDrawing">
    <cdr:from>
      <cdr:x>0.14996</cdr:x>
      <cdr:y>0.18335</cdr:y>
    </cdr:from>
    <cdr:to>
      <cdr:x>0.28669</cdr:x>
      <cdr:y>0.25396</cdr:y>
    </cdr:to>
    <cdr:sp macro="" textlink="">
      <cdr:nvSpPr>
        <cdr:cNvPr id="2" name="Textfeld 1"/>
        <cdr:cNvSpPr txBox="1"/>
      </cdr:nvSpPr>
      <cdr:spPr>
        <a:xfrm xmlns:a="http://schemas.openxmlformats.org/drawingml/2006/main">
          <a:off x="863776" y="792088"/>
          <a:ext cx="787565"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56.xml><?xml version="1.0" encoding="utf-8"?>
<c:userShapes xmlns:c="http://schemas.openxmlformats.org/drawingml/2006/chart">
  <cdr:relSizeAnchor xmlns:cdr="http://schemas.openxmlformats.org/drawingml/2006/chartDrawing">
    <cdr:from>
      <cdr:x>0.13746</cdr:x>
      <cdr:y>0.16663</cdr:y>
    </cdr:from>
    <cdr:to>
      <cdr:x>0.27419</cdr:x>
      <cdr:y>0.23724</cdr:y>
    </cdr:to>
    <cdr:sp macro="" textlink="">
      <cdr:nvSpPr>
        <cdr:cNvPr id="2" name="Textfeld 1"/>
        <cdr:cNvSpPr txBox="1"/>
      </cdr:nvSpPr>
      <cdr:spPr>
        <a:xfrm xmlns:a="http://schemas.openxmlformats.org/drawingml/2006/main">
          <a:off x="791768" y="719840"/>
          <a:ext cx="787548" cy="305058"/>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57.xml><?xml version="1.0" encoding="utf-8"?>
<c:userShapes xmlns:c="http://schemas.openxmlformats.org/drawingml/2006/chart">
  <cdr:relSizeAnchor xmlns:cdr="http://schemas.openxmlformats.org/drawingml/2006/chartDrawing">
    <cdr:from>
      <cdr:x>0.11572</cdr:x>
      <cdr:y>0.16663</cdr:y>
    </cdr:from>
    <cdr:to>
      <cdr:x>0.25245</cdr:x>
      <cdr:y>0.23724</cdr:y>
    </cdr:to>
    <cdr:sp macro="" textlink="">
      <cdr:nvSpPr>
        <cdr:cNvPr id="2" name="Textfeld 1"/>
        <cdr:cNvSpPr txBox="1"/>
      </cdr:nvSpPr>
      <cdr:spPr>
        <a:xfrm xmlns:a="http://schemas.openxmlformats.org/drawingml/2006/main">
          <a:off x="666536" y="719840"/>
          <a:ext cx="787548" cy="305058"/>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58.xml><?xml version="1.0" encoding="utf-8"?>
<c:userShapes xmlns:c="http://schemas.openxmlformats.org/drawingml/2006/chart">
  <cdr:relSizeAnchor xmlns:cdr="http://schemas.openxmlformats.org/drawingml/2006/chartDrawing">
    <cdr:from>
      <cdr:x>0.11572</cdr:x>
      <cdr:y>0.16663</cdr:y>
    </cdr:from>
    <cdr:to>
      <cdr:x>0.25245</cdr:x>
      <cdr:y>0.23724</cdr:y>
    </cdr:to>
    <cdr:sp macro="" textlink="">
      <cdr:nvSpPr>
        <cdr:cNvPr id="2" name="Textfeld 1"/>
        <cdr:cNvSpPr txBox="1"/>
      </cdr:nvSpPr>
      <cdr:spPr>
        <a:xfrm xmlns:a="http://schemas.openxmlformats.org/drawingml/2006/main">
          <a:off x="666536" y="719840"/>
          <a:ext cx="787548" cy="3050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59.xml><?xml version="1.0" encoding="utf-8"?>
<c:userShapes xmlns:c="http://schemas.openxmlformats.org/drawingml/2006/chart">
  <cdr:relSizeAnchor xmlns:cdr="http://schemas.openxmlformats.org/drawingml/2006/chartDrawing">
    <cdr:from>
      <cdr:x>0.11345</cdr:x>
      <cdr:y>0.15625</cdr:y>
    </cdr:from>
    <cdr:to>
      <cdr:x>0.2378</cdr:x>
      <cdr:y>0.22244</cdr:y>
    </cdr:to>
    <cdr:sp macro="" textlink="">
      <cdr:nvSpPr>
        <cdr:cNvPr id="2" name="Textfeld 1"/>
        <cdr:cNvSpPr txBox="1"/>
      </cdr:nvSpPr>
      <cdr:spPr>
        <a:xfrm xmlns:a="http://schemas.openxmlformats.org/drawingml/2006/main">
          <a:off x="718593" y="720080"/>
          <a:ext cx="787548" cy="3050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0.88699</cdr:x>
      <cdr:y>0.17164</cdr:y>
    </cdr:from>
    <cdr:to>
      <cdr:x>0.97119</cdr:x>
      <cdr:y>0.24109</cdr:y>
    </cdr:to>
    <cdr:sp macro="" textlink="">
      <cdr:nvSpPr>
        <cdr:cNvPr id="2" name="Textfeld 1"/>
        <cdr:cNvSpPr txBox="1"/>
      </cdr:nvSpPr>
      <cdr:spPr>
        <a:xfrm xmlns:a="http://schemas.openxmlformats.org/drawingml/2006/main">
          <a:off x="7585194" y="828092"/>
          <a:ext cx="720035" cy="3350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60.xml><?xml version="1.0" encoding="utf-8"?>
<c:userShapes xmlns:c="http://schemas.openxmlformats.org/drawingml/2006/chart">
  <cdr:relSizeAnchor xmlns:cdr="http://schemas.openxmlformats.org/drawingml/2006/chartDrawing">
    <cdr:from>
      <cdr:x>0.13746</cdr:x>
      <cdr:y>0.13135</cdr:y>
    </cdr:from>
    <cdr:to>
      <cdr:x>0.27419</cdr:x>
      <cdr:y>0.20196</cdr:y>
    </cdr:to>
    <cdr:sp macro="" textlink="">
      <cdr:nvSpPr>
        <cdr:cNvPr id="2" name="Textfeld 1"/>
        <cdr:cNvSpPr txBox="1"/>
      </cdr:nvSpPr>
      <cdr:spPr>
        <a:xfrm xmlns:a="http://schemas.openxmlformats.org/drawingml/2006/main">
          <a:off x="791768" y="567428"/>
          <a:ext cx="787564"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61.xml><?xml version="1.0" encoding="utf-8"?>
<c:userShapes xmlns:c="http://schemas.openxmlformats.org/drawingml/2006/chart">
  <cdr:relSizeAnchor xmlns:cdr="http://schemas.openxmlformats.org/drawingml/2006/chartDrawing">
    <cdr:from>
      <cdr:x>0.13746</cdr:x>
      <cdr:y>0.16663</cdr:y>
    </cdr:from>
    <cdr:to>
      <cdr:x>0.27419</cdr:x>
      <cdr:y>0.23724</cdr:y>
    </cdr:to>
    <cdr:sp macro="" textlink="">
      <cdr:nvSpPr>
        <cdr:cNvPr id="2" name="Textfeld 1"/>
        <cdr:cNvSpPr txBox="1"/>
      </cdr:nvSpPr>
      <cdr:spPr>
        <a:xfrm xmlns:a="http://schemas.openxmlformats.org/drawingml/2006/main">
          <a:off x="791768" y="719840"/>
          <a:ext cx="787548" cy="305058"/>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62.xml><?xml version="1.0" encoding="utf-8"?>
<c:userShapes xmlns:c="http://schemas.openxmlformats.org/drawingml/2006/chart">
  <cdr:relSizeAnchor xmlns:cdr="http://schemas.openxmlformats.org/drawingml/2006/chartDrawing">
    <cdr:from>
      <cdr:x>0.11572</cdr:x>
      <cdr:y>0.16663</cdr:y>
    </cdr:from>
    <cdr:to>
      <cdr:x>0.25245</cdr:x>
      <cdr:y>0.23724</cdr:y>
    </cdr:to>
    <cdr:sp macro="" textlink="">
      <cdr:nvSpPr>
        <cdr:cNvPr id="2" name="Textfeld 1"/>
        <cdr:cNvSpPr txBox="1"/>
      </cdr:nvSpPr>
      <cdr:spPr>
        <a:xfrm xmlns:a="http://schemas.openxmlformats.org/drawingml/2006/main">
          <a:off x="666536" y="719840"/>
          <a:ext cx="787548" cy="305058"/>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63.xml><?xml version="1.0" encoding="utf-8"?>
<c:userShapes xmlns:c="http://schemas.openxmlformats.org/drawingml/2006/chart">
  <cdr:relSizeAnchor xmlns:cdr="http://schemas.openxmlformats.org/drawingml/2006/chartDrawing">
    <cdr:from>
      <cdr:x>0.8405</cdr:x>
      <cdr:y>0.16172</cdr:y>
    </cdr:from>
    <cdr:to>
      <cdr:x>0.97723</cdr:x>
      <cdr:y>0.23234</cdr:y>
    </cdr:to>
    <cdr:sp macro="" textlink="">
      <cdr:nvSpPr>
        <cdr:cNvPr id="2" name="Textfeld 1"/>
        <cdr:cNvSpPr txBox="1"/>
      </cdr:nvSpPr>
      <cdr:spPr>
        <a:xfrm xmlns:a="http://schemas.openxmlformats.org/drawingml/2006/main">
          <a:off x="4841282" y="698632"/>
          <a:ext cx="787548" cy="3050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64.xml><?xml version="1.0" encoding="utf-8"?>
<c:userShapes xmlns:c="http://schemas.openxmlformats.org/drawingml/2006/chart">
  <cdr:relSizeAnchor xmlns:cdr="http://schemas.openxmlformats.org/drawingml/2006/chartDrawing">
    <cdr:from>
      <cdr:x>0.8405</cdr:x>
      <cdr:y>0.16172</cdr:y>
    </cdr:from>
    <cdr:to>
      <cdr:x>0.97723</cdr:x>
      <cdr:y>0.23234</cdr:y>
    </cdr:to>
    <cdr:sp macro="" textlink="">
      <cdr:nvSpPr>
        <cdr:cNvPr id="2" name="Textfeld 1"/>
        <cdr:cNvSpPr txBox="1"/>
      </cdr:nvSpPr>
      <cdr:spPr>
        <a:xfrm xmlns:a="http://schemas.openxmlformats.org/drawingml/2006/main">
          <a:off x="4841282" y="698632"/>
          <a:ext cx="787548" cy="3050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65.xml><?xml version="1.0" encoding="utf-8"?>
<c:userShapes xmlns:c="http://schemas.openxmlformats.org/drawingml/2006/chart">
  <cdr:relSizeAnchor xmlns:cdr="http://schemas.openxmlformats.org/drawingml/2006/chartDrawing">
    <cdr:from>
      <cdr:x>0.83278</cdr:x>
      <cdr:y>0.78261</cdr:y>
    </cdr:from>
    <cdr:to>
      <cdr:x>0.94224</cdr:x>
      <cdr:y>0.85206</cdr:y>
    </cdr:to>
    <cdr:sp macro="" textlink="">
      <cdr:nvSpPr>
        <cdr:cNvPr id="2" name="Textfeld 1"/>
        <cdr:cNvSpPr txBox="1"/>
      </cdr:nvSpPr>
      <cdr:spPr>
        <a:xfrm xmlns:a="http://schemas.openxmlformats.org/drawingml/2006/main">
          <a:off x="5991692" y="3888432"/>
          <a:ext cx="787548" cy="3450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66.xml><?xml version="1.0" encoding="utf-8"?>
<c:userShapes xmlns:c="http://schemas.openxmlformats.org/drawingml/2006/chart">
  <cdr:relSizeAnchor xmlns:cdr="http://schemas.openxmlformats.org/drawingml/2006/chartDrawing">
    <cdr:from>
      <cdr:x>0.8405</cdr:x>
      <cdr:y>0.16172</cdr:y>
    </cdr:from>
    <cdr:to>
      <cdr:x>0.97723</cdr:x>
      <cdr:y>0.23234</cdr:y>
    </cdr:to>
    <cdr:sp macro="" textlink="">
      <cdr:nvSpPr>
        <cdr:cNvPr id="2" name="Textfeld 1"/>
        <cdr:cNvSpPr txBox="1"/>
      </cdr:nvSpPr>
      <cdr:spPr>
        <a:xfrm xmlns:a="http://schemas.openxmlformats.org/drawingml/2006/main">
          <a:off x="4841282" y="698632"/>
          <a:ext cx="787548" cy="3050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67.xml><?xml version="1.0" encoding="utf-8"?>
<c:userShapes xmlns:c="http://schemas.openxmlformats.org/drawingml/2006/chart">
  <cdr:relSizeAnchor xmlns:cdr="http://schemas.openxmlformats.org/drawingml/2006/chartDrawing">
    <cdr:from>
      <cdr:x>0.8405</cdr:x>
      <cdr:y>0.16172</cdr:y>
    </cdr:from>
    <cdr:to>
      <cdr:x>0.97723</cdr:x>
      <cdr:y>0.23234</cdr:y>
    </cdr:to>
    <cdr:sp macro="" textlink="">
      <cdr:nvSpPr>
        <cdr:cNvPr id="2" name="Textfeld 1"/>
        <cdr:cNvSpPr txBox="1"/>
      </cdr:nvSpPr>
      <cdr:spPr>
        <a:xfrm xmlns:a="http://schemas.openxmlformats.org/drawingml/2006/main">
          <a:off x="4841282" y="698632"/>
          <a:ext cx="787548" cy="3050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68.xml><?xml version="1.0" encoding="utf-8"?>
<c:userShapes xmlns:c="http://schemas.openxmlformats.org/drawingml/2006/chart">
  <cdr:relSizeAnchor xmlns:cdr="http://schemas.openxmlformats.org/drawingml/2006/chartDrawing">
    <cdr:from>
      <cdr:x>0.87805</cdr:x>
      <cdr:y>0.88582</cdr:y>
    </cdr:from>
    <cdr:to>
      <cdr:x>1</cdr:x>
      <cdr:y>0.95624</cdr:y>
    </cdr:to>
    <cdr:sp macro="" textlink="">
      <cdr:nvSpPr>
        <cdr:cNvPr id="2" name="Textfeld 1"/>
        <cdr:cNvSpPr txBox="1"/>
      </cdr:nvSpPr>
      <cdr:spPr>
        <a:xfrm xmlns:a="http://schemas.openxmlformats.org/drawingml/2006/main">
          <a:off x="5184576" y="4793457"/>
          <a:ext cx="720079" cy="38106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69.xml><?xml version="1.0" encoding="utf-8"?>
<c:userShapes xmlns:c="http://schemas.openxmlformats.org/drawingml/2006/chart">
  <cdr:relSizeAnchor xmlns:cdr="http://schemas.openxmlformats.org/drawingml/2006/chartDrawing">
    <cdr:from>
      <cdr:x>0.8405</cdr:x>
      <cdr:y>0.16172</cdr:y>
    </cdr:from>
    <cdr:to>
      <cdr:x>0.97723</cdr:x>
      <cdr:y>0.23234</cdr:y>
    </cdr:to>
    <cdr:sp macro="" textlink="">
      <cdr:nvSpPr>
        <cdr:cNvPr id="2" name="Textfeld 1"/>
        <cdr:cNvSpPr txBox="1"/>
      </cdr:nvSpPr>
      <cdr:spPr>
        <a:xfrm xmlns:a="http://schemas.openxmlformats.org/drawingml/2006/main">
          <a:off x="4841282" y="698632"/>
          <a:ext cx="787548" cy="3050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0.86597</cdr:x>
      <cdr:y>0.20833</cdr:y>
    </cdr:from>
    <cdr:to>
      <cdr:x>0.97543</cdr:x>
      <cdr:y>0.27777</cdr:y>
    </cdr:to>
    <cdr:sp macro="" textlink="">
      <cdr:nvSpPr>
        <cdr:cNvPr id="2" name="Textfeld 1"/>
        <cdr:cNvSpPr txBox="1"/>
      </cdr:nvSpPr>
      <cdr:spPr>
        <a:xfrm xmlns:a="http://schemas.openxmlformats.org/drawingml/2006/main">
          <a:off x="7405426" y="1080120"/>
          <a:ext cx="936059" cy="3600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70.xml><?xml version="1.0" encoding="utf-8"?>
<c:userShapes xmlns:c="http://schemas.openxmlformats.org/drawingml/2006/chart">
  <cdr:relSizeAnchor xmlns:cdr="http://schemas.openxmlformats.org/drawingml/2006/chartDrawing">
    <cdr:from>
      <cdr:x>0.8405</cdr:x>
      <cdr:y>0.16172</cdr:y>
    </cdr:from>
    <cdr:to>
      <cdr:x>0.97723</cdr:x>
      <cdr:y>0.23234</cdr:y>
    </cdr:to>
    <cdr:sp macro="" textlink="">
      <cdr:nvSpPr>
        <cdr:cNvPr id="2" name="Textfeld 1"/>
        <cdr:cNvSpPr txBox="1"/>
      </cdr:nvSpPr>
      <cdr:spPr>
        <a:xfrm xmlns:a="http://schemas.openxmlformats.org/drawingml/2006/main">
          <a:off x="4841282" y="698632"/>
          <a:ext cx="787548" cy="3050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71.xml><?xml version="1.0" encoding="utf-8"?>
<c:userShapes xmlns:c="http://schemas.openxmlformats.org/drawingml/2006/chart">
  <cdr:relSizeAnchor xmlns:cdr="http://schemas.openxmlformats.org/drawingml/2006/chartDrawing">
    <cdr:from>
      <cdr:x>0.82822</cdr:x>
      <cdr:y>0.05001</cdr:y>
    </cdr:from>
    <cdr:to>
      <cdr:x>0.93768</cdr:x>
      <cdr:y>0.11946</cdr:y>
    </cdr:to>
    <cdr:sp macro="" textlink="">
      <cdr:nvSpPr>
        <cdr:cNvPr id="2" name="Textfeld 1"/>
        <cdr:cNvSpPr txBox="1"/>
      </cdr:nvSpPr>
      <cdr:spPr>
        <a:xfrm xmlns:a="http://schemas.openxmlformats.org/drawingml/2006/main">
          <a:off x="5958887" y="216024"/>
          <a:ext cx="787548" cy="300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72.xml><?xml version="1.0" encoding="utf-8"?>
<c:userShapes xmlns:c="http://schemas.openxmlformats.org/drawingml/2006/chart">
  <cdr:relSizeAnchor xmlns:cdr="http://schemas.openxmlformats.org/drawingml/2006/chartDrawing">
    <cdr:from>
      <cdr:x>0.14299</cdr:x>
      <cdr:y>0.16663</cdr:y>
    </cdr:from>
    <cdr:to>
      <cdr:x>0.25245</cdr:x>
      <cdr:y>0.23608</cdr:y>
    </cdr:to>
    <cdr:sp macro="" textlink="">
      <cdr:nvSpPr>
        <cdr:cNvPr id="2" name="Textfeld 1"/>
        <cdr:cNvSpPr txBox="1"/>
      </cdr:nvSpPr>
      <cdr:spPr>
        <a:xfrm xmlns:a="http://schemas.openxmlformats.org/drawingml/2006/main">
          <a:off x="823594" y="719840"/>
          <a:ext cx="630490" cy="300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73.xml><?xml version="1.0" encoding="utf-8"?>
<c:userShapes xmlns:c="http://schemas.openxmlformats.org/drawingml/2006/chart">
  <cdr:relSizeAnchor xmlns:cdr="http://schemas.openxmlformats.org/drawingml/2006/chartDrawing">
    <cdr:from>
      <cdr:x>0.11711</cdr:x>
      <cdr:y>0.16663</cdr:y>
    </cdr:from>
    <cdr:to>
      <cdr:x>0.25383</cdr:x>
      <cdr:y>0.23724</cdr:y>
    </cdr:to>
    <cdr:sp macro="" textlink="">
      <cdr:nvSpPr>
        <cdr:cNvPr id="2" name="Textfeld 1"/>
        <cdr:cNvSpPr txBox="1"/>
      </cdr:nvSpPr>
      <cdr:spPr>
        <a:xfrm xmlns:a="http://schemas.openxmlformats.org/drawingml/2006/main">
          <a:off x="674525" y="719840"/>
          <a:ext cx="787548" cy="3050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74.xml><?xml version="1.0" encoding="utf-8"?>
<c:userShapes xmlns:c="http://schemas.openxmlformats.org/drawingml/2006/chart">
  <cdr:relSizeAnchor xmlns:cdr="http://schemas.openxmlformats.org/drawingml/2006/chartDrawing">
    <cdr:from>
      <cdr:x>0.09996</cdr:x>
      <cdr:y>0.16663</cdr:y>
    </cdr:from>
    <cdr:to>
      <cdr:x>0.22149</cdr:x>
      <cdr:y>0.23724</cdr:y>
    </cdr:to>
    <cdr:sp macro="" textlink="">
      <cdr:nvSpPr>
        <cdr:cNvPr id="2" name="Textfeld 1"/>
        <cdr:cNvSpPr txBox="1"/>
      </cdr:nvSpPr>
      <cdr:spPr>
        <a:xfrm xmlns:a="http://schemas.openxmlformats.org/drawingml/2006/main">
          <a:off x="647712" y="719840"/>
          <a:ext cx="787548" cy="3050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75.xml><?xml version="1.0" encoding="utf-8"?>
<c:userShapes xmlns:c="http://schemas.openxmlformats.org/drawingml/2006/chart">
  <cdr:relSizeAnchor xmlns:cdr="http://schemas.openxmlformats.org/drawingml/2006/chartDrawing">
    <cdr:from>
      <cdr:x>0.14299</cdr:x>
      <cdr:y>0.16663</cdr:y>
    </cdr:from>
    <cdr:to>
      <cdr:x>0.25245</cdr:x>
      <cdr:y>0.23608</cdr:y>
    </cdr:to>
    <cdr:sp macro="" textlink="">
      <cdr:nvSpPr>
        <cdr:cNvPr id="2" name="Textfeld 1"/>
        <cdr:cNvSpPr txBox="1"/>
      </cdr:nvSpPr>
      <cdr:spPr>
        <a:xfrm xmlns:a="http://schemas.openxmlformats.org/drawingml/2006/main">
          <a:off x="823594" y="719840"/>
          <a:ext cx="630490" cy="300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76.xml><?xml version="1.0" encoding="utf-8"?>
<c:userShapes xmlns:c="http://schemas.openxmlformats.org/drawingml/2006/chart">
  <cdr:relSizeAnchor xmlns:cdr="http://schemas.openxmlformats.org/drawingml/2006/chartDrawing">
    <cdr:from>
      <cdr:x>0.83825</cdr:x>
      <cdr:y>0.83833</cdr:y>
    </cdr:from>
    <cdr:to>
      <cdr:x>0.95745</cdr:x>
      <cdr:y>0.90875</cdr:y>
    </cdr:to>
    <cdr:sp macro="" textlink="">
      <cdr:nvSpPr>
        <cdr:cNvPr id="2" name="Textfeld 1"/>
        <cdr:cNvSpPr txBox="1"/>
      </cdr:nvSpPr>
      <cdr:spPr>
        <a:xfrm xmlns:a="http://schemas.openxmlformats.org/drawingml/2006/main">
          <a:off x="5673885" y="4536504"/>
          <a:ext cx="806835" cy="38106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77.xml><?xml version="1.0" encoding="utf-8"?>
<c:userShapes xmlns:c="http://schemas.openxmlformats.org/drawingml/2006/chart">
  <cdr:relSizeAnchor xmlns:cdr="http://schemas.openxmlformats.org/drawingml/2006/chartDrawing">
    <cdr:from>
      <cdr:x>0.83168</cdr:x>
      <cdr:y>0.17984</cdr:y>
    </cdr:from>
    <cdr:to>
      <cdr:x>0.96841</cdr:x>
      <cdr:y>0.25045</cdr:y>
    </cdr:to>
    <cdr:sp macro="" textlink="">
      <cdr:nvSpPr>
        <cdr:cNvPr id="2" name="Textfeld 1"/>
        <cdr:cNvSpPr txBox="1"/>
      </cdr:nvSpPr>
      <cdr:spPr>
        <a:xfrm xmlns:a="http://schemas.openxmlformats.org/drawingml/2006/main">
          <a:off x="4790473" y="776900"/>
          <a:ext cx="787565"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78.xml><?xml version="1.0" encoding="utf-8"?>
<c:userShapes xmlns:c="http://schemas.openxmlformats.org/drawingml/2006/chart">
  <cdr:relSizeAnchor xmlns:cdr="http://schemas.openxmlformats.org/drawingml/2006/chartDrawing">
    <cdr:from>
      <cdr:x>0.83168</cdr:x>
      <cdr:y>0.16663</cdr:y>
    </cdr:from>
    <cdr:to>
      <cdr:x>0.96841</cdr:x>
      <cdr:y>0.23724</cdr:y>
    </cdr:to>
    <cdr:sp macro="" textlink="">
      <cdr:nvSpPr>
        <cdr:cNvPr id="2" name="Textfeld 1"/>
        <cdr:cNvSpPr txBox="1"/>
      </cdr:nvSpPr>
      <cdr:spPr>
        <a:xfrm xmlns:a="http://schemas.openxmlformats.org/drawingml/2006/main">
          <a:off x="4790474" y="719840"/>
          <a:ext cx="787564"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79.xml><?xml version="1.0" encoding="utf-8"?>
<c:userShapes xmlns:c="http://schemas.openxmlformats.org/drawingml/2006/chart">
  <cdr:relSizeAnchor xmlns:cdr="http://schemas.openxmlformats.org/drawingml/2006/chartDrawing">
    <cdr:from>
      <cdr:x>0.83168</cdr:x>
      <cdr:y>0.16663</cdr:y>
    </cdr:from>
    <cdr:to>
      <cdr:x>0.96841</cdr:x>
      <cdr:y>0.23724</cdr:y>
    </cdr:to>
    <cdr:sp macro="" textlink="">
      <cdr:nvSpPr>
        <cdr:cNvPr id="2" name="Textfeld 1"/>
        <cdr:cNvSpPr txBox="1"/>
      </cdr:nvSpPr>
      <cdr:spPr>
        <a:xfrm xmlns:a="http://schemas.openxmlformats.org/drawingml/2006/main">
          <a:off x="4790473" y="719840"/>
          <a:ext cx="787565"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0.87439</cdr:x>
      <cdr:y>0.20833</cdr:y>
    </cdr:from>
    <cdr:to>
      <cdr:x>0.98385</cdr:x>
      <cdr:y>0.27777</cdr:y>
    </cdr:to>
    <cdr:sp macro="" textlink="">
      <cdr:nvSpPr>
        <cdr:cNvPr id="2" name="Textfeld 1"/>
        <cdr:cNvSpPr txBox="1"/>
      </cdr:nvSpPr>
      <cdr:spPr>
        <a:xfrm xmlns:a="http://schemas.openxmlformats.org/drawingml/2006/main">
          <a:off x="7477434" y="1080120"/>
          <a:ext cx="936059" cy="36001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80.xml><?xml version="1.0" encoding="utf-8"?>
<c:userShapes xmlns:c="http://schemas.openxmlformats.org/drawingml/2006/chart">
  <cdr:relSizeAnchor xmlns:cdr="http://schemas.openxmlformats.org/drawingml/2006/chartDrawing">
    <cdr:from>
      <cdr:x>0.82582</cdr:x>
      <cdr:y>0.1833</cdr:y>
    </cdr:from>
    <cdr:to>
      <cdr:x>0.96255</cdr:x>
      <cdr:y>0.25391</cdr:y>
    </cdr:to>
    <cdr:sp macro="" textlink="">
      <cdr:nvSpPr>
        <cdr:cNvPr id="2" name="Textfeld 1"/>
        <cdr:cNvSpPr txBox="1"/>
      </cdr:nvSpPr>
      <cdr:spPr>
        <a:xfrm xmlns:a="http://schemas.openxmlformats.org/drawingml/2006/main">
          <a:off x="4756731" y="791848"/>
          <a:ext cx="787565"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81.xml><?xml version="1.0" encoding="utf-8"?>
<c:userShapes xmlns:c="http://schemas.openxmlformats.org/drawingml/2006/chart">
  <cdr:relSizeAnchor xmlns:cdr="http://schemas.openxmlformats.org/drawingml/2006/chartDrawing">
    <cdr:from>
      <cdr:x>0.83168</cdr:x>
      <cdr:y>0.1833</cdr:y>
    </cdr:from>
    <cdr:to>
      <cdr:x>0.96841</cdr:x>
      <cdr:y>0.25391</cdr:y>
    </cdr:to>
    <cdr:sp macro="" textlink="">
      <cdr:nvSpPr>
        <cdr:cNvPr id="2" name="Textfeld 1"/>
        <cdr:cNvSpPr txBox="1"/>
      </cdr:nvSpPr>
      <cdr:spPr>
        <a:xfrm xmlns:a="http://schemas.openxmlformats.org/drawingml/2006/main">
          <a:off x="4790474" y="791848"/>
          <a:ext cx="787564"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82.xml><?xml version="1.0" encoding="utf-8"?>
<c:userShapes xmlns:c="http://schemas.openxmlformats.org/drawingml/2006/chart">
  <cdr:relSizeAnchor xmlns:cdr="http://schemas.openxmlformats.org/drawingml/2006/chartDrawing">
    <cdr:from>
      <cdr:x>0.83168</cdr:x>
      <cdr:y>0.16663</cdr:y>
    </cdr:from>
    <cdr:to>
      <cdr:x>0.96841</cdr:x>
      <cdr:y>0.23724</cdr:y>
    </cdr:to>
    <cdr:sp macro="" textlink="">
      <cdr:nvSpPr>
        <cdr:cNvPr id="2" name="Textfeld 1"/>
        <cdr:cNvSpPr txBox="1"/>
      </cdr:nvSpPr>
      <cdr:spPr>
        <a:xfrm xmlns:a="http://schemas.openxmlformats.org/drawingml/2006/main">
          <a:off x="4790473" y="719840"/>
          <a:ext cx="787565"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83.xml><?xml version="1.0" encoding="utf-8"?>
<c:userShapes xmlns:c="http://schemas.openxmlformats.org/drawingml/2006/chart">
  <cdr:relSizeAnchor xmlns:cdr="http://schemas.openxmlformats.org/drawingml/2006/chartDrawing">
    <cdr:from>
      <cdr:x>0.83168</cdr:x>
      <cdr:y>0.18335</cdr:y>
    </cdr:from>
    <cdr:to>
      <cdr:x>0.96841</cdr:x>
      <cdr:y>0.25396</cdr:y>
    </cdr:to>
    <cdr:sp macro="" textlink="">
      <cdr:nvSpPr>
        <cdr:cNvPr id="2" name="Textfeld 1"/>
        <cdr:cNvSpPr txBox="1"/>
      </cdr:nvSpPr>
      <cdr:spPr>
        <a:xfrm xmlns:a="http://schemas.openxmlformats.org/drawingml/2006/main">
          <a:off x="4790473" y="792088"/>
          <a:ext cx="787565" cy="305036"/>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84.xml><?xml version="1.0" encoding="utf-8"?>
<c:userShapes xmlns:c="http://schemas.openxmlformats.org/drawingml/2006/chart">
  <cdr:relSizeAnchor xmlns:cdr="http://schemas.openxmlformats.org/drawingml/2006/chartDrawing">
    <cdr:from>
      <cdr:x>0.83168</cdr:x>
      <cdr:y>0.16669</cdr:y>
    </cdr:from>
    <cdr:to>
      <cdr:x>0.96841</cdr:x>
      <cdr:y>0.2373</cdr:y>
    </cdr:to>
    <cdr:sp macro="" textlink="">
      <cdr:nvSpPr>
        <cdr:cNvPr id="2" name="Textfeld 1"/>
        <cdr:cNvSpPr txBox="1"/>
      </cdr:nvSpPr>
      <cdr:spPr>
        <a:xfrm xmlns:a="http://schemas.openxmlformats.org/drawingml/2006/main">
          <a:off x="4790474" y="720080"/>
          <a:ext cx="787564"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85.xml><?xml version="1.0" encoding="utf-8"?>
<c:userShapes xmlns:c="http://schemas.openxmlformats.org/drawingml/2006/chart">
  <cdr:relSizeAnchor xmlns:cdr="http://schemas.openxmlformats.org/drawingml/2006/chartDrawing">
    <cdr:from>
      <cdr:x>0.83168</cdr:x>
      <cdr:y>0.16669</cdr:y>
    </cdr:from>
    <cdr:to>
      <cdr:x>0.96841</cdr:x>
      <cdr:y>0.2373</cdr:y>
    </cdr:to>
    <cdr:sp macro="" textlink="">
      <cdr:nvSpPr>
        <cdr:cNvPr id="2" name="Textfeld 1"/>
        <cdr:cNvSpPr txBox="1"/>
      </cdr:nvSpPr>
      <cdr:spPr>
        <a:xfrm xmlns:a="http://schemas.openxmlformats.org/drawingml/2006/main">
          <a:off x="4790473" y="720080"/>
          <a:ext cx="787565"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86.xml><?xml version="1.0" encoding="utf-8"?>
<c:userShapes xmlns:c="http://schemas.openxmlformats.org/drawingml/2006/chart">
  <cdr:relSizeAnchor xmlns:cdr="http://schemas.openxmlformats.org/drawingml/2006/chartDrawing">
    <cdr:from>
      <cdr:x>0.82582</cdr:x>
      <cdr:y>0.1833</cdr:y>
    </cdr:from>
    <cdr:to>
      <cdr:x>0.96255</cdr:x>
      <cdr:y>0.25391</cdr:y>
    </cdr:to>
    <cdr:sp macro="" textlink="">
      <cdr:nvSpPr>
        <cdr:cNvPr id="2" name="Textfeld 1"/>
        <cdr:cNvSpPr txBox="1"/>
      </cdr:nvSpPr>
      <cdr:spPr>
        <a:xfrm xmlns:a="http://schemas.openxmlformats.org/drawingml/2006/main">
          <a:off x="4756731" y="791848"/>
          <a:ext cx="787565"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87.xml><?xml version="1.0" encoding="utf-8"?>
<c:userShapes xmlns:c="http://schemas.openxmlformats.org/drawingml/2006/chart">
  <cdr:relSizeAnchor xmlns:cdr="http://schemas.openxmlformats.org/drawingml/2006/chartDrawing">
    <cdr:from>
      <cdr:x>0.83168</cdr:x>
      <cdr:y>0.1833</cdr:y>
    </cdr:from>
    <cdr:to>
      <cdr:x>0.96841</cdr:x>
      <cdr:y>0.25391</cdr:y>
    </cdr:to>
    <cdr:sp macro="" textlink="">
      <cdr:nvSpPr>
        <cdr:cNvPr id="2" name="Textfeld 1"/>
        <cdr:cNvSpPr txBox="1"/>
      </cdr:nvSpPr>
      <cdr:spPr>
        <a:xfrm xmlns:a="http://schemas.openxmlformats.org/drawingml/2006/main">
          <a:off x="4790474" y="791848"/>
          <a:ext cx="787564"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88.xml><?xml version="1.0" encoding="utf-8"?>
<c:userShapes xmlns:c="http://schemas.openxmlformats.org/drawingml/2006/chart">
  <cdr:relSizeAnchor xmlns:cdr="http://schemas.openxmlformats.org/drawingml/2006/chartDrawing">
    <cdr:from>
      <cdr:x>0.83168</cdr:x>
      <cdr:y>0.16663</cdr:y>
    </cdr:from>
    <cdr:to>
      <cdr:x>0.96841</cdr:x>
      <cdr:y>0.23724</cdr:y>
    </cdr:to>
    <cdr:sp macro="" textlink="">
      <cdr:nvSpPr>
        <cdr:cNvPr id="2" name="Textfeld 1"/>
        <cdr:cNvSpPr txBox="1"/>
      </cdr:nvSpPr>
      <cdr:spPr>
        <a:xfrm xmlns:a="http://schemas.openxmlformats.org/drawingml/2006/main">
          <a:off x="4790473" y="719840"/>
          <a:ext cx="787565"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89.xml><?xml version="1.0" encoding="utf-8"?>
<c:userShapes xmlns:c="http://schemas.openxmlformats.org/drawingml/2006/chart">
  <cdr:relSizeAnchor xmlns:cdr="http://schemas.openxmlformats.org/drawingml/2006/chartDrawing">
    <cdr:from>
      <cdr:x>0.13746</cdr:x>
      <cdr:y>0.1833</cdr:y>
    </cdr:from>
    <cdr:to>
      <cdr:x>0.27419</cdr:x>
      <cdr:y>0.25391</cdr:y>
    </cdr:to>
    <cdr:sp macro="" textlink="">
      <cdr:nvSpPr>
        <cdr:cNvPr id="2" name="Textfeld 1"/>
        <cdr:cNvSpPr txBox="1"/>
      </cdr:nvSpPr>
      <cdr:spPr>
        <a:xfrm xmlns:a="http://schemas.openxmlformats.org/drawingml/2006/main">
          <a:off x="791768" y="791848"/>
          <a:ext cx="787565"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9.xml><?xml version="1.0" encoding="utf-8"?>
<c:userShapes xmlns:c="http://schemas.openxmlformats.org/drawingml/2006/chart">
  <cdr:relSizeAnchor xmlns:cdr="http://schemas.openxmlformats.org/drawingml/2006/chartDrawing">
    <cdr:from>
      <cdr:x>0.88177</cdr:x>
      <cdr:y>0.17699</cdr:y>
    </cdr:from>
    <cdr:to>
      <cdr:x>0.97378</cdr:x>
      <cdr:y>0.24644</cdr:y>
    </cdr:to>
    <cdr:sp macro="" textlink="">
      <cdr:nvSpPr>
        <cdr:cNvPr id="2" name="Textfeld 1"/>
        <cdr:cNvSpPr txBox="1"/>
      </cdr:nvSpPr>
      <cdr:spPr>
        <a:xfrm xmlns:a="http://schemas.openxmlformats.org/drawingml/2006/main">
          <a:off x="7540516" y="917631"/>
          <a:ext cx="786833" cy="36006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600" b="1" dirty="0" smtClean="0">
              <a:solidFill>
                <a:schemeClr val="tx2">
                  <a:lumMod val="75000"/>
                </a:schemeClr>
              </a:solidFill>
            </a:rPr>
            <a:t>in %</a:t>
          </a:r>
          <a:endParaRPr lang="de-DE" sz="1600" b="1" dirty="0">
            <a:solidFill>
              <a:schemeClr val="tx2">
                <a:lumMod val="75000"/>
              </a:schemeClr>
            </a:solidFill>
          </a:endParaRPr>
        </a:p>
      </cdr:txBody>
    </cdr:sp>
  </cdr:relSizeAnchor>
</c:userShapes>
</file>

<file path=ppt/drawings/drawing90.xml><?xml version="1.0" encoding="utf-8"?>
<c:userShapes xmlns:c="http://schemas.openxmlformats.org/drawingml/2006/chart">
  <cdr:relSizeAnchor xmlns:cdr="http://schemas.openxmlformats.org/drawingml/2006/chartDrawing">
    <cdr:from>
      <cdr:x>0.11903</cdr:x>
      <cdr:y>0.16663</cdr:y>
    </cdr:from>
    <cdr:to>
      <cdr:x>0.25576</cdr:x>
      <cdr:y>0.23724</cdr:y>
    </cdr:to>
    <cdr:sp macro="" textlink="">
      <cdr:nvSpPr>
        <cdr:cNvPr id="2" name="Textfeld 1"/>
        <cdr:cNvSpPr txBox="1"/>
      </cdr:nvSpPr>
      <cdr:spPr>
        <a:xfrm xmlns:a="http://schemas.openxmlformats.org/drawingml/2006/main">
          <a:off x="685627" y="719840"/>
          <a:ext cx="787565"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91.xml><?xml version="1.0" encoding="utf-8"?>
<c:userShapes xmlns:c="http://schemas.openxmlformats.org/drawingml/2006/chart">
  <cdr:relSizeAnchor xmlns:cdr="http://schemas.openxmlformats.org/drawingml/2006/chartDrawing">
    <cdr:from>
      <cdr:x>0.11134</cdr:x>
      <cdr:y>0.17696</cdr:y>
    </cdr:from>
    <cdr:to>
      <cdr:x>0.24807</cdr:x>
      <cdr:y>0.24757</cdr:y>
    </cdr:to>
    <cdr:sp macro="" textlink="">
      <cdr:nvSpPr>
        <cdr:cNvPr id="2" name="Textfeld 1"/>
        <cdr:cNvSpPr txBox="1"/>
      </cdr:nvSpPr>
      <cdr:spPr>
        <a:xfrm xmlns:a="http://schemas.openxmlformats.org/drawingml/2006/main">
          <a:off x="641328" y="764464"/>
          <a:ext cx="787565" cy="305035"/>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92.xml><?xml version="1.0" encoding="utf-8"?>
<c:userShapes xmlns:c="http://schemas.openxmlformats.org/drawingml/2006/chart">
  <cdr:relSizeAnchor xmlns:cdr="http://schemas.openxmlformats.org/drawingml/2006/chartDrawing">
    <cdr:from>
      <cdr:x>0.12218</cdr:x>
      <cdr:y>0.1833</cdr:y>
    </cdr:from>
    <cdr:to>
      <cdr:x>0.23164</cdr:x>
      <cdr:y>0.25275</cdr:y>
    </cdr:to>
    <cdr:sp macro="" textlink="">
      <cdr:nvSpPr>
        <cdr:cNvPr id="2" name="Textfeld 1"/>
        <cdr:cNvSpPr txBox="1"/>
      </cdr:nvSpPr>
      <cdr:spPr>
        <a:xfrm xmlns:a="http://schemas.openxmlformats.org/drawingml/2006/main">
          <a:off x="791728" y="791848"/>
          <a:ext cx="709301" cy="300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93.xml><?xml version="1.0" encoding="utf-8"?>
<c:userShapes xmlns:c="http://schemas.openxmlformats.org/drawingml/2006/chart">
  <cdr:relSizeAnchor xmlns:cdr="http://schemas.openxmlformats.org/drawingml/2006/chartDrawing">
    <cdr:from>
      <cdr:x>0.10233</cdr:x>
      <cdr:y>0.16669</cdr:y>
    </cdr:from>
    <cdr:to>
      <cdr:x>0.22387</cdr:x>
      <cdr:y>0.2373</cdr:y>
    </cdr:to>
    <cdr:sp macro="" textlink="">
      <cdr:nvSpPr>
        <cdr:cNvPr id="2" name="Textfeld 1"/>
        <cdr:cNvSpPr txBox="1"/>
      </cdr:nvSpPr>
      <cdr:spPr>
        <a:xfrm xmlns:a="http://schemas.openxmlformats.org/drawingml/2006/main">
          <a:off x="663101" y="720080"/>
          <a:ext cx="787548" cy="305058"/>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94.xml><?xml version="1.0" encoding="utf-8"?>
<c:userShapes xmlns:c="http://schemas.openxmlformats.org/drawingml/2006/chart">
  <cdr:relSizeAnchor xmlns:cdr="http://schemas.openxmlformats.org/drawingml/2006/chartDrawing">
    <cdr:from>
      <cdr:x>0.10996</cdr:x>
      <cdr:y>0.16663</cdr:y>
    </cdr:from>
    <cdr:to>
      <cdr:x>0.21934</cdr:x>
      <cdr:y>0.23724</cdr:y>
    </cdr:to>
    <cdr:sp macro="" textlink="">
      <cdr:nvSpPr>
        <cdr:cNvPr id="2" name="Textfeld 1"/>
        <cdr:cNvSpPr txBox="1"/>
      </cdr:nvSpPr>
      <cdr:spPr>
        <a:xfrm xmlns:a="http://schemas.openxmlformats.org/drawingml/2006/main">
          <a:off x="791688" y="719840"/>
          <a:ext cx="787548" cy="305058"/>
        </a:xfrm>
        <a:prstGeom xmlns:a="http://schemas.openxmlformats.org/drawingml/2006/main" prst="rect">
          <a:avLst/>
        </a:prstGeom>
      </cdr:spPr>
      <cdr:txBody>
        <a:bodyPr xmlns:a="http://schemas.openxmlformats.org/drawingml/2006/main" wrap="square" rtlCol="0"/>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95.xml><?xml version="1.0" encoding="utf-8"?>
<c:userShapes xmlns:c="http://schemas.openxmlformats.org/drawingml/2006/chart">
  <cdr:relSizeAnchor xmlns:cdr="http://schemas.openxmlformats.org/drawingml/2006/chartDrawing">
    <cdr:from>
      <cdr:x>0.12496</cdr:x>
      <cdr:y>0.16663</cdr:y>
    </cdr:from>
    <cdr:to>
      <cdr:x>0.26169</cdr:x>
      <cdr:y>0.23724</cdr:y>
    </cdr:to>
    <cdr:sp macro="" textlink="">
      <cdr:nvSpPr>
        <cdr:cNvPr id="2" name="Textfeld 1"/>
        <cdr:cNvSpPr txBox="1"/>
      </cdr:nvSpPr>
      <cdr:spPr>
        <a:xfrm xmlns:a="http://schemas.openxmlformats.org/drawingml/2006/main">
          <a:off x="719760" y="719840"/>
          <a:ext cx="787548" cy="3050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96.xml><?xml version="1.0" encoding="utf-8"?>
<c:userShapes xmlns:c="http://schemas.openxmlformats.org/drawingml/2006/chart">
  <cdr:relSizeAnchor xmlns:cdr="http://schemas.openxmlformats.org/drawingml/2006/chartDrawing">
    <cdr:from>
      <cdr:x>0.12496</cdr:x>
      <cdr:y>0.16663</cdr:y>
    </cdr:from>
    <cdr:to>
      <cdr:x>0.26169</cdr:x>
      <cdr:y>0.23724</cdr:y>
    </cdr:to>
    <cdr:sp macro="" textlink="">
      <cdr:nvSpPr>
        <cdr:cNvPr id="2" name="Textfeld 1"/>
        <cdr:cNvSpPr txBox="1"/>
      </cdr:nvSpPr>
      <cdr:spPr>
        <a:xfrm xmlns:a="http://schemas.openxmlformats.org/drawingml/2006/main">
          <a:off x="719760" y="719840"/>
          <a:ext cx="787548" cy="3050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97.xml><?xml version="1.0" encoding="utf-8"?>
<c:userShapes xmlns:c="http://schemas.openxmlformats.org/drawingml/2006/chart">
  <cdr:relSizeAnchor xmlns:cdr="http://schemas.openxmlformats.org/drawingml/2006/chartDrawing">
    <cdr:from>
      <cdr:x>0.12218</cdr:x>
      <cdr:y>0.16669</cdr:y>
    </cdr:from>
    <cdr:to>
      <cdr:x>0.24372</cdr:x>
      <cdr:y>0.2373</cdr:y>
    </cdr:to>
    <cdr:sp macro="" textlink="">
      <cdr:nvSpPr>
        <cdr:cNvPr id="2" name="Textfeld 1"/>
        <cdr:cNvSpPr txBox="1"/>
      </cdr:nvSpPr>
      <cdr:spPr>
        <a:xfrm xmlns:a="http://schemas.openxmlformats.org/drawingml/2006/main">
          <a:off x="791728" y="720080"/>
          <a:ext cx="787548" cy="3050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98.xml><?xml version="1.0" encoding="utf-8"?>
<c:userShapes xmlns:c="http://schemas.openxmlformats.org/drawingml/2006/chart">
  <cdr:relSizeAnchor xmlns:cdr="http://schemas.openxmlformats.org/drawingml/2006/chartDrawing">
    <cdr:from>
      <cdr:x>0.87004</cdr:x>
      <cdr:y>0.16663</cdr:y>
    </cdr:from>
    <cdr:to>
      <cdr:x>0.9795</cdr:x>
      <cdr:y>0.23608</cdr:y>
    </cdr:to>
    <cdr:sp macro="" textlink="">
      <cdr:nvSpPr>
        <cdr:cNvPr id="2" name="Textfeld 1"/>
        <cdr:cNvSpPr txBox="1"/>
      </cdr:nvSpPr>
      <cdr:spPr>
        <a:xfrm xmlns:a="http://schemas.openxmlformats.org/drawingml/2006/main">
          <a:off x="6264296" y="719840"/>
          <a:ext cx="788112" cy="300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drawings/drawing99.xml><?xml version="1.0" encoding="utf-8"?>
<c:userShapes xmlns:c="http://schemas.openxmlformats.org/drawingml/2006/chart">
  <cdr:relSizeAnchor xmlns:cdr="http://schemas.openxmlformats.org/drawingml/2006/chartDrawing">
    <cdr:from>
      <cdr:x>0.86004</cdr:x>
      <cdr:y>0.16663</cdr:y>
    </cdr:from>
    <cdr:to>
      <cdr:x>0.96942</cdr:x>
      <cdr:y>0.23724</cdr:y>
    </cdr:to>
    <cdr:sp macro="" textlink="">
      <cdr:nvSpPr>
        <cdr:cNvPr id="2" name="Textfeld 1"/>
        <cdr:cNvSpPr txBox="1"/>
      </cdr:nvSpPr>
      <cdr:spPr>
        <a:xfrm xmlns:a="http://schemas.openxmlformats.org/drawingml/2006/main">
          <a:off x="6192288" y="719840"/>
          <a:ext cx="787548" cy="3050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800" b="1" dirty="0" smtClean="0">
              <a:solidFill>
                <a:schemeClr val="tx2">
                  <a:lumMod val="75000"/>
                </a:schemeClr>
              </a:solidFill>
            </a:rPr>
            <a:t>in %</a:t>
          </a:r>
          <a:endParaRPr lang="de-DE" sz="1800" b="1" dirty="0">
            <a:solidFill>
              <a:schemeClr val="tx2">
                <a:lumMod val="75000"/>
              </a:schemeClr>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34B7BB1B-F89D-4947-BAAF-1E87EFE8A640}" type="datetimeFigureOut">
              <a:rPr lang="de-DE" smtClean="0"/>
              <a:t>24.11.2015</a:t>
            </a:fld>
            <a:endParaRPr lang="de-DE"/>
          </a:p>
        </p:txBody>
      </p:sp>
      <p:sp>
        <p:nvSpPr>
          <p:cNvPr id="4" name="Fußzeilenplatzhalt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446F5D17-B6FE-4775-A92F-6CC834857EF1}" type="slidenum">
              <a:rPr lang="de-DE" smtClean="0"/>
              <a:t>‹Nr.›</a:t>
            </a:fld>
            <a:endParaRPr lang="de-DE"/>
          </a:p>
        </p:txBody>
      </p:sp>
    </p:spTree>
    <p:extLst>
      <p:ext uri="{BB962C8B-B14F-4D97-AF65-F5344CB8AC3E}">
        <p14:creationId xmlns:p14="http://schemas.microsoft.com/office/powerpoint/2010/main" val="4585647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2814D4FF-4712-4297-8E81-6466D5FAFB45}" type="datetimeFigureOut">
              <a:rPr lang="de-DE" smtClean="0"/>
              <a:pPr/>
              <a:t>24.11.2015</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DD385886-1345-4DFA-863C-8DB395E8284E}" type="slidenum">
              <a:rPr lang="de-DE" smtClean="0"/>
              <a:pPr/>
              <a:t>‹Nr.›</a:t>
            </a:fld>
            <a:endParaRPr lang="de-DE"/>
          </a:p>
        </p:txBody>
      </p:sp>
    </p:spTree>
    <p:extLst>
      <p:ext uri="{BB962C8B-B14F-4D97-AF65-F5344CB8AC3E}">
        <p14:creationId xmlns:p14="http://schemas.microsoft.com/office/powerpoint/2010/main" val="810779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D385886-1345-4DFA-863C-8DB395E8284E}" type="slidenum">
              <a:rPr lang="de-DE" smtClean="0"/>
              <a:pPr/>
              <a:t>1</a:t>
            </a:fld>
            <a:endParaRPr lang="de-DE"/>
          </a:p>
        </p:txBody>
      </p:sp>
    </p:spTree>
    <p:extLst>
      <p:ext uri="{BB962C8B-B14F-4D97-AF65-F5344CB8AC3E}">
        <p14:creationId xmlns:p14="http://schemas.microsoft.com/office/powerpoint/2010/main" val="2913448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D385886-1345-4DFA-863C-8DB395E8284E}" type="slidenum">
              <a:rPr lang="de-DE" smtClean="0"/>
              <a:pPr/>
              <a:t>20</a:t>
            </a:fld>
            <a:endParaRPr lang="de-DE"/>
          </a:p>
        </p:txBody>
      </p:sp>
    </p:spTree>
    <p:extLst>
      <p:ext uri="{BB962C8B-B14F-4D97-AF65-F5344CB8AC3E}">
        <p14:creationId xmlns:p14="http://schemas.microsoft.com/office/powerpoint/2010/main" val="1674629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D385886-1345-4DFA-863C-8DB395E8284E}" type="slidenum">
              <a:rPr lang="de-DE" smtClean="0"/>
              <a:pPr/>
              <a:t>137</a:t>
            </a:fld>
            <a:endParaRPr lang="de-DE"/>
          </a:p>
        </p:txBody>
      </p:sp>
    </p:spTree>
    <p:extLst>
      <p:ext uri="{BB962C8B-B14F-4D97-AF65-F5344CB8AC3E}">
        <p14:creationId xmlns:p14="http://schemas.microsoft.com/office/powerpoint/2010/main" val="3230662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FA0C3D73-BCCE-4236-98CD-621B9CF77DB6}" type="datetime1">
              <a:rPr lang="de-DE" smtClean="0"/>
              <a:pPr/>
              <a:t>24.11.2015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7DE2102-7B8A-434B-9A0A-E7CA67F0FC57}" type="slidenum">
              <a:rPr lang="de-DE" smtClean="0"/>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19D21EEF-EC32-4463-B512-F2E39D151B69}" type="datetime1">
              <a:rPr lang="de-DE" smtClean="0"/>
              <a:pPr/>
              <a:t>24.11.2015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7DE2102-7B8A-434B-9A0A-E7CA67F0FC57}" type="slidenum">
              <a:rPr lang="de-DE" smtClean="0"/>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12B0CEEB-BDD0-4A26-B7C9-31AD70CDE46A}" type="datetime1">
              <a:rPr lang="de-DE" smtClean="0"/>
              <a:pPr/>
              <a:t>24.11.2015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7DE2102-7B8A-434B-9A0A-E7CA67F0FC57}" type="slidenum">
              <a:rPr lang="de-DE" smtClean="0"/>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E10ADF62-F1B4-435D-B816-53757EDDDCAF}" type="datetime1">
              <a:rPr lang="de-DE" smtClean="0"/>
              <a:pPr/>
              <a:t>24.11.2015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7DE2102-7B8A-434B-9A0A-E7CA67F0FC57}" type="slidenum">
              <a:rPr lang="de-DE" smtClean="0"/>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p>
            <a:fld id="{9F873E67-FA78-4263-A836-CDF5FE2878D4}" type="datetime1">
              <a:rPr lang="de-DE" smtClean="0"/>
              <a:pPr/>
              <a:t>24.11.2015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7DE2102-7B8A-434B-9A0A-E7CA67F0FC57}" type="slidenum">
              <a:rPr lang="de-DE" smtClean="0"/>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B4617CEE-1AD9-4F70-81E5-EF7B72D501C4}" type="datetime1">
              <a:rPr lang="de-DE" smtClean="0"/>
              <a:pPr/>
              <a:t>24.11.2015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7DE2102-7B8A-434B-9A0A-E7CA67F0FC57}" type="slidenum">
              <a:rPr lang="de-DE" smtClean="0"/>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9755598E-A8B8-4EF7-978E-4EE38E703D06}" type="datetime1">
              <a:rPr lang="de-DE" smtClean="0"/>
              <a:pPr/>
              <a:t>24.11.2015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A7DE2102-7B8A-434B-9A0A-E7CA67F0FC57}" type="slidenum">
              <a:rPr lang="de-DE" smtClean="0"/>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E2658F8D-969D-4C1B-8737-1FB3EBEEDF6A}" type="datetime1">
              <a:rPr lang="de-DE" smtClean="0"/>
              <a:pPr/>
              <a:t>24.11.2015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A7DE2102-7B8A-434B-9A0A-E7CA67F0FC57}" type="slidenum">
              <a:rPr lang="de-DE" smtClean="0"/>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13D02B2-6204-4812-88EE-AAF741602013}" type="datetime1">
              <a:rPr lang="de-DE" smtClean="0"/>
              <a:pPr/>
              <a:t>24.11.2015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A7DE2102-7B8A-434B-9A0A-E7CA67F0FC57}" type="slidenum">
              <a:rPr lang="de-DE" smtClean="0"/>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F59566E8-4397-4DD2-A2EC-4D31007D5EA8}" type="datetime1">
              <a:rPr lang="de-DE" smtClean="0"/>
              <a:pPr/>
              <a:t>24.11.2015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7DE2102-7B8A-434B-9A0A-E7CA67F0FC57}" type="slidenum">
              <a:rPr lang="de-DE" smtClean="0"/>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150E219F-6DC8-4BC1-968D-08B5B7DCCAA5}" type="datetime1">
              <a:rPr lang="de-DE" smtClean="0"/>
              <a:pPr/>
              <a:t>24.11.2015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7DE2102-7B8A-434B-9A0A-E7CA67F0FC57}" type="slidenum">
              <a:rPr lang="de-DE" smtClean="0"/>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5C4015-1EF4-4519-9B7A-F5788658E599}" type="datetime1">
              <a:rPr lang="de-DE" smtClean="0"/>
              <a:pPr/>
              <a:t>24.11.2015</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DE2102-7B8A-434B-9A0A-E7CA67F0FC57}" type="slidenum">
              <a:rPr lang="de-DE" smtClean="0"/>
              <a:pPr/>
              <a:t>‹Nr.›</a:t>
            </a:fld>
            <a:endParaRPr lang="de-DE"/>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slide" Target="slide664.xml"/><Relationship Id="rId13" Type="http://schemas.openxmlformats.org/officeDocument/2006/relationships/slide" Target="slide650.xml"/><Relationship Id="rId3" Type="http://schemas.openxmlformats.org/officeDocument/2006/relationships/slide" Target="slide625.xml"/><Relationship Id="rId7" Type="http://schemas.openxmlformats.org/officeDocument/2006/relationships/slide" Target="slide678.xml"/><Relationship Id="rId12" Type="http://schemas.openxmlformats.org/officeDocument/2006/relationships/slide" Target="slide644.xml"/><Relationship Id="rId17" Type="http://schemas.openxmlformats.org/officeDocument/2006/relationships/slide" Target="slide700.xml"/><Relationship Id="rId2" Type="http://schemas.openxmlformats.org/officeDocument/2006/relationships/image" Target="../media/image3.png"/><Relationship Id="rId16" Type="http://schemas.openxmlformats.org/officeDocument/2006/relationships/slide" Target="slide695.xml"/><Relationship Id="rId1" Type="http://schemas.openxmlformats.org/officeDocument/2006/relationships/slideLayout" Target="../slideLayouts/slideLayout1.xml"/><Relationship Id="rId6" Type="http://schemas.openxmlformats.org/officeDocument/2006/relationships/slide" Target="slide663.xml"/><Relationship Id="rId11" Type="http://schemas.openxmlformats.org/officeDocument/2006/relationships/slide" Target="slide638.xml"/><Relationship Id="rId5" Type="http://schemas.openxmlformats.org/officeDocument/2006/relationships/slide" Target="slide690.xml"/><Relationship Id="rId15" Type="http://schemas.openxmlformats.org/officeDocument/2006/relationships/slide" Target="slide656.xml"/><Relationship Id="rId10" Type="http://schemas.openxmlformats.org/officeDocument/2006/relationships/slide" Target="slide626.xml"/><Relationship Id="rId4" Type="http://schemas.openxmlformats.org/officeDocument/2006/relationships/slide" Target="slide689.xml"/><Relationship Id="rId9" Type="http://schemas.openxmlformats.org/officeDocument/2006/relationships/slide" Target="slide662.xml"/><Relationship Id="rId14" Type="http://schemas.openxmlformats.org/officeDocument/2006/relationships/slide" Target="slide632.xml"/></Relationships>
</file>

<file path=ppt/slides/_rels/slide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chart" Target="../charts/chart57.xml"/><Relationship Id="rId4" Type="http://schemas.openxmlformats.org/officeDocument/2006/relationships/chart" Target="../charts/chart56.xml"/></Relationships>
</file>

<file path=ppt/slides/_rels/slide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chart" Target="../charts/chart59.xml"/><Relationship Id="rId4" Type="http://schemas.openxmlformats.org/officeDocument/2006/relationships/chart" Target="../charts/chart58.xml"/></Relationships>
</file>

<file path=ppt/slides/_rels/slide102.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4.png"/></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slide" Target="slide702.xml"/></Relationships>
</file>

<file path=ppt/slides/_rels/slide105.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106.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107.xml"/><Relationship Id="rId5" Type="http://schemas.openxmlformats.org/officeDocument/2006/relationships/slide" Target="slide108.xml"/><Relationship Id="rId4" Type="http://schemas.openxmlformats.org/officeDocument/2006/relationships/slide" Target="slide109.xml"/></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107.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chart" Target="../charts/chart62.xml"/><Relationship Id="rId4" Type="http://schemas.openxmlformats.org/officeDocument/2006/relationships/image" Target="../media/image4.png"/></Relationships>
</file>

<file path=ppt/slides/_rels/slide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109.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110.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111.xml"/><Relationship Id="rId5" Type="http://schemas.openxmlformats.org/officeDocument/2006/relationships/slide" Target="slide114.xml"/><Relationship Id="rId4" Type="http://schemas.openxmlformats.org/officeDocument/2006/relationships/slide" Target="slide115.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111.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chart" Target="../charts/chart64.xml"/><Relationship Id="rId4" Type="http://schemas.openxmlformats.org/officeDocument/2006/relationships/image" Target="../media/image4.png"/></Relationships>
</file>

<file path=ppt/slides/_rels/slide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65.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chart" Target="../charts/chart66.xml"/><Relationship Id="rId4" Type="http://schemas.openxmlformats.org/officeDocument/2006/relationships/image" Target="../media/image4.png"/></Relationships>
</file>

<file path=ppt/slides/_rels/slide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chart" Target="../charts/chart68.xml"/><Relationship Id="rId4" Type="http://schemas.openxmlformats.org/officeDocument/2006/relationships/chart" Target="../charts/chart67.xml"/></Relationships>
</file>

<file path=ppt/slides/_rels/slide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115.xml.rels><?xml version="1.0" encoding="UTF-8" standalone="yes"?>
<Relationships xmlns="http://schemas.openxmlformats.org/package/2006/relationships"><Relationship Id="rId8" Type="http://schemas.openxmlformats.org/officeDocument/2006/relationships/slide" Target="slide152.xml"/><Relationship Id="rId3" Type="http://schemas.openxmlformats.org/officeDocument/2006/relationships/slide" Target="slide2.xml"/><Relationship Id="rId7" Type="http://schemas.openxmlformats.org/officeDocument/2006/relationships/slide" Target="slide144.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135.xml"/><Relationship Id="rId5" Type="http://schemas.openxmlformats.org/officeDocument/2006/relationships/slide" Target="slide120.xml"/><Relationship Id="rId10" Type="http://schemas.openxmlformats.org/officeDocument/2006/relationships/slide" Target="slide116.xml"/><Relationship Id="rId4" Type="http://schemas.openxmlformats.org/officeDocument/2006/relationships/slide" Target="slide170.xml"/><Relationship Id="rId9" Type="http://schemas.openxmlformats.org/officeDocument/2006/relationships/slide" Target="slide161.xml"/></Relationships>
</file>

<file path=ppt/slides/_rels/slide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slide" Target="slide488.xml"/></Relationships>
</file>

<file path=ppt/slides/_rels/slide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121.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122.xml"/><Relationship Id="rId5" Type="http://schemas.openxmlformats.org/officeDocument/2006/relationships/slide" Target="slide134.xml"/><Relationship Id="rId4" Type="http://schemas.openxmlformats.org/officeDocument/2006/relationships/slide" Target="slide135.xml"/></Relationships>
</file>

<file path=ppt/slides/_rels/slide1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122.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4.png"/></Relationships>
</file>

<file path=ppt/slides/_rels/slide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70.xml"/></Relationships>
</file>

<file path=ppt/slides/_rels/slide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71.xml"/></Relationships>
</file>

<file path=ppt/slides/_rels/slide1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72.xml"/></Relationships>
</file>

<file path=ppt/slides/_rels/slide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73.xml"/></Relationships>
</file>

<file path=ppt/slides/_rels/slide1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74.xml"/></Relationships>
</file>

<file path=ppt/slides/_rels/slide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75.xml"/></Relationships>
</file>

<file path=ppt/slides/_rels/slide129.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chart" Target="../charts/chart77.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chart" Target="../charts/chart78.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chart" Target="../charts/chart79.xml"/><Relationship Id="rId4" Type="http://schemas.openxmlformats.org/officeDocument/2006/relationships/image" Target="../media/image4.png"/></Relationships>
</file>

<file path=ppt/slides/_rels/slide131.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chart" Target="../charts/chart81.xml"/><Relationship Id="rId4" Type="http://schemas.openxmlformats.org/officeDocument/2006/relationships/image" Target="../media/image4.png"/></Relationships>
</file>

<file path=ppt/slides/_rels/slide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82.xml"/></Relationships>
</file>

<file path=ppt/slides/_rels/slide1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4.png"/></Relationships>
</file>

<file path=ppt/slides/_rels/slide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slide" Target="slide118.xml"/></Relationships>
</file>

<file path=ppt/slides/_rels/slide135.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136.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137.xml"/><Relationship Id="rId5" Type="http://schemas.openxmlformats.org/officeDocument/2006/relationships/slide" Target="slide143.xml"/><Relationship Id="rId4" Type="http://schemas.openxmlformats.org/officeDocument/2006/relationships/slide" Target="slide144.xml"/></Relationships>
</file>

<file path=ppt/slides/_rels/slide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1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chart" Target="../charts/chart83.xml"/><Relationship Id="rId4" Type="http://schemas.openxmlformats.org/officeDocument/2006/relationships/image" Target="../media/image4.png"/></Relationships>
</file>

<file path=ppt/slides/_rels/slide1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84.xml"/></Relationships>
</file>

<file path=ppt/slides/_rels/slide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85.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86.xml"/></Relationships>
</file>

<file path=ppt/slides/_rels/slide1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87.xml"/></Relationships>
</file>

<file path=ppt/slides/_rels/slide1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88.xml"/></Relationships>
</file>

<file path=ppt/slides/_rels/slide1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118.xml"/><Relationship Id="rId4" Type="http://schemas.openxmlformats.org/officeDocument/2006/relationships/slide" Target="slide116.xml"/></Relationships>
</file>

<file path=ppt/slides/_rels/slide144.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145.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146.xml"/><Relationship Id="rId5" Type="http://schemas.openxmlformats.org/officeDocument/2006/relationships/slide" Target="slide151.xml"/><Relationship Id="rId4" Type="http://schemas.openxmlformats.org/officeDocument/2006/relationships/slide" Target="slide152.xml"/></Relationships>
</file>

<file path=ppt/slides/_rels/slide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1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89.xml"/></Relationships>
</file>

<file path=ppt/slides/_rels/slide147.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4.png"/></Relationships>
</file>

<file path=ppt/slides/_rels/slide148.xml.rels><?xml version="1.0" encoding="UTF-8" standalone="yes"?>
<Relationships xmlns="http://schemas.openxmlformats.org/package/2006/relationships"><Relationship Id="rId3" Type="http://schemas.openxmlformats.org/officeDocument/2006/relationships/chart" Target="../charts/chart91.xml"/><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4.png"/></Relationships>
</file>

<file path=ppt/slides/_rels/slide149.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4.png"/><Relationship Id="rId4" Type="http://schemas.openxmlformats.org/officeDocument/2006/relationships/chart" Target="../charts/chart93.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chart" Target="../charts/chart95.xml"/><Relationship Id="rId4" Type="http://schemas.openxmlformats.org/officeDocument/2006/relationships/chart" Target="../charts/chart94.xml"/></Relationships>
</file>

<file path=ppt/slides/_rels/slide151.xml.rels><?xml version="1.0" encoding="UTF-8" standalone="yes"?>
<Relationships xmlns="http://schemas.openxmlformats.org/package/2006/relationships"><Relationship Id="rId3" Type="http://schemas.openxmlformats.org/officeDocument/2006/relationships/slide" Target="slide134.xml"/><Relationship Id="rId7" Type="http://schemas.openxmlformats.org/officeDocument/2006/relationships/slide" Target="slide2.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143.xml"/><Relationship Id="rId5" Type="http://schemas.openxmlformats.org/officeDocument/2006/relationships/image" Target="../media/image4.png"/><Relationship Id="rId4" Type="http://schemas.openxmlformats.org/officeDocument/2006/relationships/slide" Target="slide118.xml"/></Relationships>
</file>

<file path=ppt/slides/_rels/slide152.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153.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154.xml"/><Relationship Id="rId5" Type="http://schemas.openxmlformats.org/officeDocument/2006/relationships/slide" Target="slide160.xml"/><Relationship Id="rId4" Type="http://schemas.openxmlformats.org/officeDocument/2006/relationships/slide" Target="slide161.xml"/></Relationships>
</file>

<file path=ppt/slides/_rels/slide1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1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96.xml"/></Relationships>
</file>

<file path=ppt/slides/_rels/slide1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97.xml"/></Relationships>
</file>

<file path=ppt/slides/_rels/slide1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98.xml"/></Relationships>
</file>

<file path=ppt/slides/_rels/slide1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99.xml"/></Relationships>
</file>

<file path=ppt/slides/_rels/slide1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00.xml"/></Relationships>
</file>

<file path=ppt/slides/_rels/slide1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01.xml"/></Relationships>
</file>

<file path=ppt/slides/_rels/slide16.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slide" Target="slide2.xml"/><Relationship Id="rId7" Type="http://schemas.openxmlformats.org/officeDocument/2006/relationships/slide" Target="slide31.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4.xml"/><Relationship Id="rId5" Type="http://schemas.openxmlformats.org/officeDocument/2006/relationships/slide" Target="slide17.xml"/><Relationship Id="rId10" Type="http://schemas.openxmlformats.org/officeDocument/2006/relationships/slide" Target="slide65.xml"/><Relationship Id="rId4" Type="http://schemas.openxmlformats.org/officeDocument/2006/relationships/slide" Target="slide70.xml"/><Relationship Id="rId9" Type="http://schemas.openxmlformats.org/officeDocument/2006/relationships/slide" Target="slide55.xml"/></Relationships>
</file>

<file path=ppt/slides/_rels/slide16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slide" Target="slide2.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143.xml"/><Relationship Id="rId5" Type="http://schemas.openxmlformats.org/officeDocument/2006/relationships/slide" Target="slide118.xml"/><Relationship Id="rId4" Type="http://schemas.openxmlformats.org/officeDocument/2006/relationships/slide" Target="slide134.xml"/></Relationships>
</file>

<file path=ppt/slides/_rels/slide161.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162.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163.xml"/><Relationship Id="rId5" Type="http://schemas.openxmlformats.org/officeDocument/2006/relationships/slide" Target="slide169.xml"/><Relationship Id="rId4" Type="http://schemas.openxmlformats.org/officeDocument/2006/relationships/slide" Target="slide170.xml"/></Relationships>
</file>

<file path=ppt/slides/_rels/slide1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1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02.xml"/></Relationships>
</file>

<file path=ppt/slides/_rels/slide1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03.xml"/></Relationships>
</file>

<file path=ppt/slides/_rels/slide1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04.xml"/></Relationships>
</file>

<file path=ppt/slides/_rels/slide1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05.xml"/></Relationships>
</file>

<file path=ppt/slides/_rels/slide1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06.xml"/></Relationships>
</file>

<file path=ppt/slides/_rels/slide1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07.xml"/></Relationships>
</file>

<file path=ppt/slides/_rels/slide169.xml.rels><?xml version="1.0" encoding="UTF-8" standalone="yes"?>
<Relationships xmlns="http://schemas.openxmlformats.org/package/2006/relationships"><Relationship Id="rId3" Type="http://schemas.openxmlformats.org/officeDocument/2006/relationships/slide" Target="slide118.xml"/><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18.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19.xml"/><Relationship Id="rId5" Type="http://schemas.openxmlformats.org/officeDocument/2006/relationships/slide" Target="slide23.xml"/><Relationship Id="rId4" Type="http://schemas.openxmlformats.org/officeDocument/2006/relationships/slide" Target="slide24.xml"/></Relationships>
</file>

<file path=ppt/slides/_rels/slide170.xml.rels><?xml version="1.0" encoding="UTF-8" standalone="yes"?>
<Relationships xmlns="http://schemas.openxmlformats.org/package/2006/relationships"><Relationship Id="rId8" Type="http://schemas.openxmlformats.org/officeDocument/2006/relationships/slide" Target="slide191.xml"/><Relationship Id="rId3" Type="http://schemas.openxmlformats.org/officeDocument/2006/relationships/slide" Target="slide2.xml"/><Relationship Id="rId7" Type="http://schemas.openxmlformats.org/officeDocument/2006/relationships/slide" Target="slide185.xml"/><Relationship Id="rId12" Type="http://schemas.openxmlformats.org/officeDocument/2006/relationships/slide" Target="slide171.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179.xml"/><Relationship Id="rId11" Type="http://schemas.openxmlformats.org/officeDocument/2006/relationships/slide" Target="slide215.xml"/><Relationship Id="rId5" Type="http://schemas.openxmlformats.org/officeDocument/2006/relationships/slide" Target="slide173.xml"/><Relationship Id="rId10" Type="http://schemas.openxmlformats.org/officeDocument/2006/relationships/slide" Target="slide205.xml"/><Relationship Id="rId4" Type="http://schemas.openxmlformats.org/officeDocument/2006/relationships/slide" Target="slide226.xml"/><Relationship Id="rId9" Type="http://schemas.openxmlformats.org/officeDocument/2006/relationships/slide" Target="slide198.xml"/></Relationships>
</file>

<file path=ppt/slides/_rels/slide1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1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173.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174.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175.xml"/><Relationship Id="rId5" Type="http://schemas.openxmlformats.org/officeDocument/2006/relationships/slide" Target="slide178.xml"/><Relationship Id="rId4" Type="http://schemas.openxmlformats.org/officeDocument/2006/relationships/slide" Target="slide179.xml"/></Relationships>
</file>

<file path=ppt/slides/_rels/slide1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1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08.xml"/></Relationships>
</file>

<file path=ppt/slides/_rels/slide1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09.xml"/></Relationships>
</file>

<file path=ppt/slides/_rels/slide1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10.xml"/></Relationships>
</file>

<file path=ppt/slides/_rels/slide178.xml.rels><?xml version="1.0" encoding="UTF-8" standalone="yes"?>
<Relationships xmlns="http://schemas.openxmlformats.org/package/2006/relationships"><Relationship Id="rId3" Type="http://schemas.openxmlformats.org/officeDocument/2006/relationships/slide" Target="slide149.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171.xml"/><Relationship Id="rId4" Type="http://schemas.openxmlformats.org/officeDocument/2006/relationships/image" Target="../media/image4.png"/></Relationships>
</file>

<file path=ppt/slides/_rels/slide179.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180.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181.xml"/><Relationship Id="rId5" Type="http://schemas.openxmlformats.org/officeDocument/2006/relationships/slide" Target="slide184.xml"/><Relationship Id="rId4" Type="http://schemas.openxmlformats.org/officeDocument/2006/relationships/slide" Target="slide185.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1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1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11.xml"/></Relationships>
</file>

<file path=ppt/slides/_rels/slide1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12.xml"/></Relationships>
</file>

<file path=ppt/slides/_rels/slide1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13.xml"/></Relationships>
</file>

<file path=ppt/slides/_rels/slide1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171.xml"/><Relationship Id="rId4" Type="http://schemas.openxmlformats.org/officeDocument/2006/relationships/slide" Target="slide143.xml"/></Relationships>
</file>

<file path=ppt/slides/_rels/slide185.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186.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187.xml"/><Relationship Id="rId5" Type="http://schemas.openxmlformats.org/officeDocument/2006/relationships/slide" Target="slide190.xml"/><Relationship Id="rId4" Type="http://schemas.openxmlformats.org/officeDocument/2006/relationships/slide" Target="slide191.xml"/></Relationships>
</file>

<file path=ppt/slides/_rels/slide1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1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14.xml"/></Relationships>
</file>

<file path=ppt/slides/_rels/slide1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15.xml"/></Relationships>
</file>

<file path=ppt/slides/_rels/slide1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16.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xml"/></Relationships>
</file>

<file path=ppt/slides/_rels/slide1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slide" Target="slide171.xml"/></Relationships>
</file>

<file path=ppt/slides/_rels/slide191.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192.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193.xml"/><Relationship Id="rId5" Type="http://schemas.openxmlformats.org/officeDocument/2006/relationships/slide" Target="slide197.xml"/><Relationship Id="rId4" Type="http://schemas.openxmlformats.org/officeDocument/2006/relationships/slide" Target="slide198.xml"/></Relationships>
</file>

<file path=ppt/slides/_rels/slide1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1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17.xml"/></Relationships>
</file>

<file path=ppt/slides/_rels/slide1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18.xml"/></Relationships>
</file>

<file path=ppt/slides/_rels/slide1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19.xml"/></Relationships>
</file>

<file path=ppt/slides/_rels/slide1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chart" Target="../charts/chart121.xml"/><Relationship Id="rId4" Type="http://schemas.openxmlformats.org/officeDocument/2006/relationships/chart" Target="../charts/chart120.xml"/></Relationships>
</file>

<file path=ppt/slides/_rels/slide1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slide" Target="slide171.xml"/></Relationships>
</file>

<file path=ppt/slides/_rels/slide198.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199.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00.xml"/><Relationship Id="rId5" Type="http://schemas.openxmlformats.org/officeDocument/2006/relationships/slide" Target="slide204.xml"/><Relationship Id="rId4" Type="http://schemas.openxmlformats.org/officeDocument/2006/relationships/slide" Target="slide205.xml"/></Relationships>
</file>

<file path=ppt/slides/_rels/slide1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2.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383.xml"/><Relationship Id="rId3" Type="http://schemas.openxmlformats.org/officeDocument/2006/relationships/slide" Target="slide115.xml"/><Relationship Id="rId7" Type="http://schemas.openxmlformats.org/officeDocument/2006/relationships/slide" Target="slide16.xml"/><Relationship Id="rId12" Type="http://schemas.openxmlformats.org/officeDocument/2006/relationships/slide" Target="slide328.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70.xml"/><Relationship Id="rId11" Type="http://schemas.openxmlformats.org/officeDocument/2006/relationships/slide" Target="slide305.xml"/><Relationship Id="rId5" Type="http://schemas.openxmlformats.org/officeDocument/2006/relationships/slide" Target="slide170.xml"/><Relationship Id="rId15" Type="http://schemas.openxmlformats.org/officeDocument/2006/relationships/slide" Target="slide12.xml"/><Relationship Id="rId10" Type="http://schemas.openxmlformats.org/officeDocument/2006/relationships/slide" Target="slide267.xml"/><Relationship Id="rId4" Type="http://schemas.openxmlformats.org/officeDocument/2006/relationships/slide" Target="slide90.xml"/><Relationship Id="rId9" Type="http://schemas.openxmlformats.org/officeDocument/2006/relationships/slide" Target="slide226.xml"/><Relationship Id="rId14" Type="http://schemas.openxmlformats.org/officeDocument/2006/relationships/slide" Target="slide4.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chart" Target="../charts/chart2.xml"/><Relationship Id="rId4" Type="http://schemas.openxmlformats.org/officeDocument/2006/relationships/image" Target="../media/image4.png"/></Relationships>
</file>

<file path=ppt/slides/_rels/slide2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22.xml"/></Relationships>
</file>

<file path=ppt/slides/_rels/slide2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23.xml"/></Relationships>
</file>

<file path=ppt/slides/_rels/slide2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24.xml"/></Relationships>
</file>

<file path=ppt/slides/_rels/slide2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25.xml"/></Relationships>
</file>

<file path=ppt/slides/_rels/slide2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slide" Target="slide171.xml"/></Relationships>
</file>

<file path=ppt/slides/_rels/slide205.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206.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07.xml"/><Relationship Id="rId5" Type="http://schemas.openxmlformats.org/officeDocument/2006/relationships/slide" Target="slide213.xml"/><Relationship Id="rId4" Type="http://schemas.openxmlformats.org/officeDocument/2006/relationships/slide" Target="slide215.xml"/></Relationships>
</file>

<file path=ppt/slides/_rels/slide2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2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chart" Target="../charts/chart126.xml"/></Relationships>
</file>

<file path=ppt/slides/_rels/slide2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27.xml"/></Relationships>
</file>

<file path=ppt/slides/_rels/slide2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28.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xml"/></Relationships>
</file>

<file path=ppt/slides/_rels/slide2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chart" Target="../charts/chart130.xml"/><Relationship Id="rId4" Type="http://schemas.openxmlformats.org/officeDocument/2006/relationships/chart" Target="../charts/chart129.xml"/></Relationships>
</file>

<file path=ppt/slides/_rels/slide2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chart" Target="../charts/chart132.xml"/><Relationship Id="rId4" Type="http://schemas.openxmlformats.org/officeDocument/2006/relationships/chart" Target="../charts/chart131.xml"/></Relationships>
</file>

<file path=ppt/slides/_rels/slide2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33.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chart" Target="../charts/chart134.xml"/><Relationship Id="rId4" Type="http://schemas.openxmlformats.org/officeDocument/2006/relationships/image" Target="../media/image4.png"/></Relationships>
</file>

<file path=ppt/slides/_rels/slide2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2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215.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216.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17.xml"/><Relationship Id="rId5" Type="http://schemas.openxmlformats.org/officeDocument/2006/relationships/slide" Target="slide224.xml"/><Relationship Id="rId4" Type="http://schemas.openxmlformats.org/officeDocument/2006/relationships/slide" Target="slide226.xml"/></Relationships>
</file>

<file path=ppt/slides/_rels/slide2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2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35.xml"/></Relationships>
</file>

<file path=ppt/slides/_rels/slide2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chart" Target="../charts/chart136.xml"/></Relationships>
</file>

<file path=ppt/slides/_rels/slide2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37.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4.xml"/></Relationships>
</file>

<file path=ppt/slides/_rels/slide2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38.xml"/></Relationships>
</file>

<file path=ppt/slides/_rels/slide2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39.xml"/></Relationships>
</file>

<file path=ppt/slides/_rels/slide2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40.xml"/></Relationships>
</file>

<file path=ppt/slides/_rels/slide2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4.png"/></Relationships>
</file>

<file path=ppt/slides/_rels/slide2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2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226.xml.rels><?xml version="1.0" encoding="UTF-8" standalone="yes"?>
<Relationships xmlns="http://schemas.openxmlformats.org/package/2006/relationships"><Relationship Id="rId8" Type="http://schemas.openxmlformats.org/officeDocument/2006/relationships/slide" Target="slide247.xml"/><Relationship Id="rId3" Type="http://schemas.openxmlformats.org/officeDocument/2006/relationships/slide" Target="slide2.xml"/><Relationship Id="rId7" Type="http://schemas.openxmlformats.org/officeDocument/2006/relationships/slide" Target="slide241.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35.xml"/><Relationship Id="rId11" Type="http://schemas.openxmlformats.org/officeDocument/2006/relationships/slide" Target="slide227.xml"/><Relationship Id="rId5" Type="http://schemas.openxmlformats.org/officeDocument/2006/relationships/slide" Target="slide229.xml"/><Relationship Id="rId10" Type="http://schemas.openxmlformats.org/officeDocument/2006/relationships/slide" Target="slide259.xml"/><Relationship Id="rId4" Type="http://schemas.openxmlformats.org/officeDocument/2006/relationships/slide" Target="slide267.xml"/><Relationship Id="rId9" Type="http://schemas.openxmlformats.org/officeDocument/2006/relationships/slide" Target="slide253.xml"/></Relationships>
</file>

<file path=ppt/slides/_rels/slide2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2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229.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230.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31.xml"/><Relationship Id="rId5" Type="http://schemas.openxmlformats.org/officeDocument/2006/relationships/slide" Target="slide234.xml"/><Relationship Id="rId4" Type="http://schemas.openxmlformats.org/officeDocument/2006/relationships/slide" Target="slide235.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2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2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41.xml"/></Relationships>
</file>

<file path=ppt/slides/_rels/slide2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42.xml"/></Relationships>
</file>

<file path=ppt/slides/_rels/slide2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43.xml"/></Relationships>
</file>

<file path=ppt/slides/_rels/slide2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slide" Target="slide227.xml"/></Relationships>
</file>

<file path=ppt/slides/_rels/slide235.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236.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37.xml"/><Relationship Id="rId5" Type="http://schemas.openxmlformats.org/officeDocument/2006/relationships/slide" Target="slide240.xml"/><Relationship Id="rId4" Type="http://schemas.openxmlformats.org/officeDocument/2006/relationships/slide" Target="slide241.xml"/></Relationships>
</file>

<file path=ppt/slides/_rels/slide2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2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44.xml"/></Relationships>
</file>

<file path=ppt/slides/_rels/slide2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45.xml"/></Relationships>
</file>

<file path=ppt/slides/_rels/slide2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46.xml"/></Relationships>
</file>

<file path=ppt/slides/_rels/slide24.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25.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6.xml"/><Relationship Id="rId5" Type="http://schemas.openxmlformats.org/officeDocument/2006/relationships/slide" Target="slide30.xml"/><Relationship Id="rId4" Type="http://schemas.openxmlformats.org/officeDocument/2006/relationships/slide" Target="slide31.xml"/></Relationships>
</file>

<file path=ppt/slides/_rels/slide2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slide" Target="slide228.xml"/></Relationships>
</file>

<file path=ppt/slides/_rels/slide241.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242.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43.xml"/><Relationship Id="rId5" Type="http://schemas.openxmlformats.org/officeDocument/2006/relationships/slide" Target="slide246.xml"/><Relationship Id="rId4" Type="http://schemas.openxmlformats.org/officeDocument/2006/relationships/slide" Target="slide247.xml"/></Relationships>
</file>

<file path=ppt/slides/_rels/slide2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2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47.xml"/></Relationships>
</file>

<file path=ppt/slides/_rels/slide2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48.xml"/></Relationships>
</file>

<file path=ppt/slides/_rels/slide2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49.xml"/></Relationships>
</file>

<file path=ppt/slides/_rels/slide2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slide" Target="slide228.xml"/></Relationships>
</file>

<file path=ppt/slides/_rels/slide247.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248.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49.xml"/><Relationship Id="rId5" Type="http://schemas.openxmlformats.org/officeDocument/2006/relationships/slide" Target="slide252.xml"/><Relationship Id="rId4" Type="http://schemas.openxmlformats.org/officeDocument/2006/relationships/slide" Target="slide253.xml"/></Relationships>
</file>

<file path=ppt/slides/_rels/slide2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2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50.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2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51.xml"/></Relationships>
</file>

<file path=ppt/slides/_rels/slide2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52.xml"/></Relationships>
</file>

<file path=ppt/slides/_rels/slide2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slide" Target="slide228.xml"/></Relationships>
</file>

<file path=ppt/slides/_rels/slide253.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254.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55.xml"/><Relationship Id="rId5" Type="http://schemas.openxmlformats.org/officeDocument/2006/relationships/slide" Target="slide258.xml"/><Relationship Id="rId4" Type="http://schemas.openxmlformats.org/officeDocument/2006/relationships/slide" Target="slide259.xml"/></Relationships>
</file>

<file path=ppt/slides/_rels/slide2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2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53.xml"/></Relationships>
</file>

<file path=ppt/slides/_rels/slide2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54.xml"/></Relationships>
</file>

<file path=ppt/slides/_rels/slide2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55.xml"/></Relationships>
</file>

<file path=ppt/slides/_rels/slide2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slide" Target="slide228.xml"/></Relationships>
</file>

<file path=ppt/slides/_rels/slide259.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260.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61.xml"/><Relationship Id="rId5" Type="http://schemas.openxmlformats.org/officeDocument/2006/relationships/slide" Target="slide266.xml"/><Relationship Id="rId4" Type="http://schemas.openxmlformats.org/officeDocument/2006/relationships/slide" Target="slide226.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5.xml"/></Relationships>
</file>

<file path=ppt/slides/_rels/slide2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2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56.xml"/></Relationships>
</file>

<file path=ppt/slides/_rels/slide2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chart" Target="../charts/chart158.xml"/><Relationship Id="rId4" Type="http://schemas.openxmlformats.org/officeDocument/2006/relationships/chart" Target="../charts/chart157.xml"/></Relationships>
</file>

<file path=ppt/slides/_rels/slide2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59.xml"/></Relationships>
</file>

<file path=ppt/slides/_rels/slide2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60.xml"/></Relationships>
</file>

<file path=ppt/slides/_rels/slide2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61.xml"/></Relationships>
</file>

<file path=ppt/slides/_rels/slide266.xml.rels><?xml version="1.0" encoding="UTF-8" standalone="yes"?>
<Relationships xmlns="http://schemas.openxmlformats.org/package/2006/relationships"><Relationship Id="rId3" Type="http://schemas.openxmlformats.org/officeDocument/2006/relationships/slide" Target="slide228.xml"/><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4.png"/></Relationships>
</file>

<file path=ppt/slides/_rels/slide267.xml.rels><?xml version="1.0" encoding="UTF-8" standalone="yes"?>
<Relationships xmlns="http://schemas.openxmlformats.org/package/2006/relationships"><Relationship Id="rId8" Type="http://schemas.openxmlformats.org/officeDocument/2006/relationships/slide" Target="slide293.xml"/><Relationship Id="rId3" Type="http://schemas.openxmlformats.org/officeDocument/2006/relationships/slide" Target="slide2.xml"/><Relationship Id="rId7" Type="http://schemas.openxmlformats.org/officeDocument/2006/relationships/slide" Target="slide284.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77.xml"/><Relationship Id="rId5" Type="http://schemas.openxmlformats.org/officeDocument/2006/relationships/slide" Target="slide270.xml"/><Relationship Id="rId4" Type="http://schemas.openxmlformats.org/officeDocument/2006/relationships/slide" Target="slide305.xml"/><Relationship Id="rId9" Type="http://schemas.openxmlformats.org/officeDocument/2006/relationships/slide" Target="slide268.xml"/></Relationships>
</file>

<file path=ppt/slides/_rels/slide2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2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6.xml"/></Relationships>
</file>

<file path=ppt/slides/_rels/slide270.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271.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72.xml"/><Relationship Id="rId5" Type="http://schemas.openxmlformats.org/officeDocument/2006/relationships/slide" Target="slide276.xml"/><Relationship Id="rId4" Type="http://schemas.openxmlformats.org/officeDocument/2006/relationships/slide" Target="slide277.xml"/></Relationships>
</file>

<file path=ppt/slides/_rels/slide2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272.xml.rels><?xml version="1.0" encoding="UTF-8" standalone="yes"?>
<Relationships xmlns="http://schemas.openxmlformats.org/package/2006/relationships"><Relationship Id="rId3" Type="http://schemas.openxmlformats.org/officeDocument/2006/relationships/chart" Target="../charts/chart162.xml"/><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4.png"/></Relationships>
</file>

<file path=ppt/slides/_rels/slide2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63.xml"/></Relationships>
</file>

<file path=ppt/slides/_rels/slide2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64.xml"/></Relationships>
</file>

<file path=ppt/slides/_rels/slide2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65.xml"/></Relationships>
</file>

<file path=ppt/slides/_rels/slide276.xml.rels><?xml version="1.0" encoding="UTF-8" standalone="yes"?>
<Relationships xmlns="http://schemas.openxmlformats.org/package/2006/relationships"><Relationship Id="rId3" Type="http://schemas.openxmlformats.org/officeDocument/2006/relationships/slide" Target="slide268.xml"/><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4.png"/></Relationships>
</file>

<file path=ppt/slides/_rels/slide277.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278.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79.xml"/><Relationship Id="rId5" Type="http://schemas.openxmlformats.org/officeDocument/2006/relationships/slide" Target="slide283.xml"/><Relationship Id="rId4" Type="http://schemas.openxmlformats.org/officeDocument/2006/relationships/slide" Target="slide284.xml"/></Relationships>
</file>

<file path=ppt/slides/_rels/slide2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2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66.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7.xml"/></Relationships>
</file>

<file path=ppt/slides/_rels/slide2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67.xml"/></Relationships>
</file>

<file path=ppt/slides/_rels/slide2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68.xml"/></Relationships>
</file>

<file path=ppt/slides/_rels/slide2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69.xml"/></Relationships>
</file>

<file path=ppt/slides/_rels/slide283.xml.rels><?xml version="1.0" encoding="UTF-8" standalone="yes"?>
<Relationships xmlns="http://schemas.openxmlformats.org/package/2006/relationships"><Relationship Id="rId3" Type="http://schemas.openxmlformats.org/officeDocument/2006/relationships/slide" Target="slide268.xml"/><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4.png"/></Relationships>
</file>

<file path=ppt/slides/_rels/slide284.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285.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86.xml"/><Relationship Id="rId5" Type="http://schemas.openxmlformats.org/officeDocument/2006/relationships/slide" Target="slide290.xml"/><Relationship Id="rId4" Type="http://schemas.openxmlformats.org/officeDocument/2006/relationships/slide" Target="slide293.xml"/></Relationships>
</file>

<file path=ppt/slides/_rels/slide2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2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70.xml"/></Relationships>
</file>

<file path=ppt/slides/_rels/slide2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71.xml"/></Relationships>
</file>

<file path=ppt/slides/_rels/slide2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72.xml"/></Relationships>
</file>

<file path=ppt/slides/_rels/slide2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73.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8.xml"/></Relationships>
</file>

<file path=ppt/slides/_rels/slide2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2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292.xml.rels><?xml version="1.0" encoding="UTF-8" standalone="yes"?>
<Relationships xmlns="http://schemas.openxmlformats.org/package/2006/relationships"><Relationship Id="rId3" Type="http://schemas.openxmlformats.org/officeDocument/2006/relationships/slide" Target="slide268.xml"/><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4.png"/></Relationships>
</file>

<file path=ppt/slides/_rels/slide293.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294.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96.xml"/><Relationship Id="rId5" Type="http://schemas.openxmlformats.org/officeDocument/2006/relationships/slide" Target="slide303.xml"/><Relationship Id="rId4" Type="http://schemas.openxmlformats.org/officeDocument/2006/relationships/slide" Target="slide305.xml"/></Relationships>
</file>

<file path=ppt/slides/_rels/slide2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2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2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74.xml"/></Relationships>
</file>

<file path=ppt/slides/_rels/slide2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75.xml"/></Relationships>
</file>

<file path=ppt/slides/_rels/slide2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76.xml"/></Relationships>
</file>

<file path=ppt/slides/_rels/slide2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77.xml"/></Relationships>
</file>

<file path=ppt/slides/_rels/slide3.xml.rels><?xml version="1.0" encoding="UTF-8" standalone="yes"?>
<Relationships xmlns="http://schemas.openxmlformats.org/package/2006/relationships"><Relationship Id="rId8" Type="http://schemas.openxmlformats.org/officeDocument/2006/relationships/slide" Target="slide576.xml"/><Relationship Id="rId13" Type="http://schemas.openxmlformats.org/officeDocument/2006/relationships/slide" Target="slide7.xml"/><Relationship Id="rId3" Type="http://schemas.openxmlformats.org/officeDocument/2006/relationships/slide" Target="slide496.xml"/><Relationship Id="rId7" Type="http://schemas.openxmlformats.org/officeDocument/2006/relationships/slide" Target="slide625.xml"/><Relationship Id="rId12" Type="http://schemas.openxmlformats.org/officeDocument/2006/relationships/slide" Target="slide424.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564.xml"/><Relationship Id="rId11" Type="http://schemas.openxmlformats.org/officeDocument/2006/relationships/slide" Target="slide398.xml"/><Relationship Id="rId5" Type="http://schemas.openxmlformats.org/officeDocument/2006/relationships/slide" Target="slide662.xml"/><Relationship Id="rId10" Type="http://schemas.openxmlformats.org/officeDocument/2006/relationships/slide" Target="slide524.xml"/><Relationship Id="rId4" Type="http://schemas.openxmlformats.org/officeDocument/2006/relationships/slide" Target="slide689.xml"/><Relationship Id="rId9" Type="http://schemas.openxmlformats.org/officeDocument/2006/relationships/slide" Target="slide464.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3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78.xml"/></Relationships>
</file>

<file path=ppt/slides/_rels/slide3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4.png"/></Relationships>
</file>

<file path=ppt/slides/_rels/slide3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4.png"/></Relationships>
</file>

<file path=ppt/slides/_rels/slide3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3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305.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318.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312.xml"/><Relationship Id="rId5" Type="http://schemas.openxmlformats.org/officeDocument/2006/relationships/slide" Target="slide306.xml"/><Relationship Id="rId4" Type="http://schemas.openxmlformats.org/officeDocument/2006/relationships/slide" Target="slide328.xml"/></Relationships>
</file>

<file path=ppt/slides/_rels/slide306.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307.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308.xml"/><Relationship Id="rId5" Type="http://schemas.openxmlformats.org/officeDocument/2006/relationships/slide" Target="slide311.xml"/><Relationship Id="rId4" Type="http://schemas.openxmlformats.org/officeDocument/2006/relationships/slide" Target="slide312.xml"/></Relationships>
</file>

<file path=ppt/slides/_rels/slide3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3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79.xml"/></Relationships>
</file>

<file path=ppt/slides/_rels/slide3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80.xml"/></Relationships>
</file>

<file path=ppt/slides/_rels/slide31.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32.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34.xml"/><Relationship Id="rId5" Type="http://schemas.openxmlformats.org/officeDocument/2006/relationships/slide" Target="slide40.xml"/><Relationship Id="rId4" Type="http://schemas.openxmlformats.org/officeDocument/2006/relationships/slide" Target="slide42.xml"/></Relationships>
</file>

<file path=ppt/slides/_rels/slide3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81.xml"/></Relationships>
</file>

<file path=ppt/slides/_rels/slide3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slide" Target="slide327.xml"/></Relationships>
</file>

<file path=ppt/slides/_rels/slide312.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313.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314.xml"/><Relationship Id="rId5" Type="http://schemas.openxmlformats.org/officeDocument/2006/relationships/slide" Target="slide317.xml"/><Relationship Id="rId4" Type="http://schemas.openxmlformats.org/officeDocument/2006/relationships/slide" Target="slide318.xml"/></Relationships>
</file>

<file path=ppt/slides/_rels/slide3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3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82.xml"/></Relationships>
</file>

<file path=ppt/slides/_rels/slide3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83.xml"/></Relationships>
</file>

<file path=ppt/slides/_rels/slide3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84.xml"/></Relationships>
</file>

<file path=ppt/slides/_rels/slide3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slide" Target="slide327.xml"/></Relationships>
</file>

<file path=ppt/slides/_rels/slide318.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319.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320.xml"/><Relationship Id="rId5" Type="http://schemas.openxmlformats.org/officeDocument/2006/relationships/slide" Target="slide327.xml"/><Relationship Id="rId4" Type="http://schemas.openxmlformats.org/officeDocument/2006/relationships/slide" Target="slide328.xml"/></Relationships>
</file>

<file path=ppt/slides/_rels/slide3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320.xml.rels><?xml version="1.0" encoding="UTF-8" standalone="yes"?>
<Relationships xmlns="http://schemas.openxmlformats.org/package/2006/relationships"><Relationship Id="rId3" Type="http://schemas.openxmlformats.org/officeDocument/2006/relationships/chart" Target="../charts/chart185.xml"/><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4.png"/></Relationships>
</file>

<file path=ppt/slides/_rels/slide321.xml.rels><?xml version="1.0" encoding="UTF-8" standalone="yes"?>
<Relationships xmlns="http://schemas.openxmlformats.org/package/2006/relationships"><Relationship Id="rId3" Type="http://schemas.openxmlformats.org/officeDocument/2006/relationships/chart" Target="../charts/chart186.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4.png"/><Relationship Id="rId4" Type="http://schemas.openxmlformats.org/officeDocument/2006/relationships/chart" Target="../charts/chart187.xml"/></Relationships>
</file>

<file path=ppt/slides/_rels/slide3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88.xml"/></Relationships>
</file>

<file path=ppt/slides/_rels/slide3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89.xml"/></Relationships>
</file>

<file path=ppt/slides/_rels/slide3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90.xml"/></Relationships>
</file>

<file path=ppt/slides/_rels/slide3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91.xml"/></Relationships>
</file>

<file path=ppt/slides/_rels/slide3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92.xml"/></Relationships>
</file>

<file path=ppt/slides/_rels/slide3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328.xml.rels><?xml version="1.0" encoding="UTF-8" standalone="yes"?>
<Relationships xmlns="http://schemas.openxmlformats.org/package/2006/relationships"><Relationship Id="rId8" Type="http://schemas.openxmlformats.org/officeDocument/2006/relationships/slide" Target="slide360.xml"/><Relationship Id="rId3" Type="http://schemas.openxmlformats.org/officeDocument/2006/relationships/slide" Target="slide2.xml"/><Relationship Id="rId7" Type="http://schemas.openxmlformats.org/officeDocument/2006/relationships/slide" Target="slide346.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337.xml"/><Relationship Id="rId5" Type="http://schemas.openxmlformats.org/officeDocument/2006/relationships/slide" Target="slide329.xml"/><Relationship Id="rId4" Type="http://schemas.openxmlformats.org/officeDocument/2006/relationships/slide" Target="slide383.xml"/><Relationship Id="rId9" Type="http://schemas.openxmlformats.org/officeDocument/2006/relationships/slide" Target="slide369.xml"/></Relationships>
</file>

<file path=ppt/slides/_rels/slide329.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330.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331.xml"/><Relationship Id="rId5" Type="http://schemas.openxmlformats.org/officeDocument/2006/relationships/slide" Target="slide336.xml"/><Relationship Id="rId4" Type="http://schemas.openxmlformats.org/officeDocument/2006/relationships/slide" Target="slide337.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3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3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93.xml"/></Relationships>
</file>

<file path=ppt/slides/_rels/slide3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94.xml"/></Relationships>
</file>

<file path=ppt/slides/_rels/slide3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95.xml"/></Relationships>
</file>

<file path=ppt/slides/_rels/slide3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96.xml"/></Relationships>
</file>

<file path=ppt/slides/_rels/slide3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4.png"/></Relationships>
</file>

<file path=ppt/slides/_rels/slide3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337.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338.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339.xml"/><Relationship Id="rId5" Type="http://schemas.openxmlformats.org/officeDocument/2006/relationships/slide" Target="slide344.xml"/><Relationship Id="rId4" Type="http://schemas.openxmlformats.org/officeDocument/2006/relationships/slide" Target="slide346.xml"/></Relationships>
</file>

<file path=ppt/slides/_rels/slide3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slide" Target="slide255.xml"/></Relationships>
</file>

<file path=ppt/slides/_rels/slide3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97.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9.xml"/></Relationships>
</file>

<file path=ppt/slides/_rels/slide3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98.xml"/></Relationships>
</file>

<file path=ppt/slides/_rels/slide3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99.xml"/></Relationships>
</file>

<file path=ppt/slides/_rels/slide3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00.xml"/></Relationships>
</file>

<file path=ppt/slides/_rels/slide3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4.png"/></Relationships>
</file>

<file path=ppt/slides/_rels/slide3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3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346.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347.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349.xml"/><Relationship Id="rId5" Type="http://schemas.openxmlformats.org/officeDocument/2006/relationships/slide" Target="slide359.xml"/><Relationship Id="rId4" Type="http://schemas.openxmlformats.org/officeDocument/2006/relationships/slide" Target="slide360.xml"/></Relationships>
</file>

<file path=ppt/slides/_rels/slide3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3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3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01.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0.xml"/></Relationships>
</file>

<file path=ppt/slides/_rels/slide3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02.xml"/></Relationships>
</file>

<file path=ppt/slides/_rels/slide3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03.xml"/></Relationships>
</file>

<file path=ppt/slides/_rels/slide3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04.xml"/></Relationships>
</file>

<file path=ppt/slides/_rels/slide3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05.xml"/></Relationships>
</file>

<file path=ppt/slides/_rels/slide3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06.xml"/></Relationships>
</file>

<file path=ppt/slides/_rels/slide3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07.xml"/></Relationships>
</file>

<file path=ppt/slides/_rels/slide3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08.xml"/></Relationships>
</file>

<file path=ppt/slides/_rels/slide3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09.xml"/></Relationships>
</file>

<file path=ppt/slides/_rels/slide3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4.png"/></Relationships>
</file>

<file path=ppt/slides/_rels/slide3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1.xml"/></Relationships>
</file>

<file path=ppt/slides/_rels/slide360.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361.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362.xml"/><Relationship Id="rId5" Type="http://schemas.openxmlformats.org/officeDocument/2006/relationships/slide" Target="slide368.xml"/><Relationship Id="rId4" Type="http://schemas.openxmlformats.org/officeDocument/2006/relationships/slide" Target="slide369.xml"/></Relationships>
</file>

<file path=ppt/slides/_rels/slide3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3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10.xml"/></Relationships>
</file>

<file path=ppt/slides/_rels/slide3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11.xml"/></Relationships>
</file>

<file path=ppt/slides/_rels/slide3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chart" Target="../charts/chart212.xml"/></Relationships>
</file>

<file path=ppt/slides/_rels/slide3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13.xml"/></Relationships>
</file>

<file path=ppt/slides/_rels/slide3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14.xml"/></Relationships>
</file>

<file path=ppt/slides/_rels/slide3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4.png"/></Relationships>
</file>

<file path=ppt/slides/_rels/slide3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slide" Target="slide336.xml"/></Relationships>
</file>

<file path=ppt/slides/_rels/slide369.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370.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372.xml"/><Relationship Id="rId5" Type="http://schemas.openxmlformats.org/officeDocument/2006/relationships/slide" Target="slide381.xml"/><Relationship Id="rId4" Type="http://schemas.openxmlformats.org/officeDocument/2006/relationships/slide" Target="slide383.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2.xml"/></Relationships>
</file>

<file path=ppt/slides/_rels/slide3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3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3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15.xml"/></Relationships>
</file>

<file path=ppt/slides/_rels/slide3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chart" Target="../charts/chart217.xml"/><Relationship Id="rId4" Type="http://schemas.openxmlformats.org/officeDocument/2006/relationships/chart" Target="../charts/chart216.xml"/></Relationships>
</file>

<file path=ppt/slides/_rels/slide3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18.xml"/></Relationships>
</file>

<file path=ppt/slides/_rels/slide3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19.xml"/></Relationships>
</file>

<file path=ppt/slides/_rels/slide3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20.xml"/></Relationships>
</file>

<file path=ppt/slides/_rels/slide3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21.xml"/></Relationships>
</file>

<file path=ppt/slides/_rels/slide3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22.xml"/></Relationships>
</file>

<file path=ppt/slides/_rels/slide3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23.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3.xml"/></Relationships>
</file>

<file path=ppt/slides/_rels/slide3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24.xml"/></Relationships>
</file>

<file path=ppt/slides/_rels/slide3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3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38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391.xml"/><Relationship Id="rId5" Type="http://schemas.openxmlformats.org/officeDocument/2006/relationships/slide" Target="slide384.xml"/><Relationship Id="rId4" Type="http://schemas.openxmlformats.org/officeDocument/2006/relationships/slide" Target="slide398.xml"/></Relationships>
</file>

<file path=ppt/slides/_rels/slide384.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385.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386.xml"/><Relationship Id="rId5" Type="http://schemas.openxmlformats.org/officeDocument/2006/relationships/slide" Target="slide390.xml"/><Relationship Id="rId4" Type="http://schemas.openxmlformats.org/officeDocument/2006/relationships/slide" Target="slide391.xml"/></Relationships>
</file>

<file path=ppt/slides/_rels/slide3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3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25.xml"/></Relationships>
</file>

<file path=ppt/slides/_rels/slide3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26.xml"/></Relationships>
</file>

<file path=ppt/slides/_rels/slide3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27.xml"/></Relationships>
</file>

<file path=ppt/slides/_rels/slide3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chart" Target="../charts/chart228.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4.xml"/><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4.png"/></Relationships>
</file>

<file path=ppt/slides/_rels/slide3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391.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392.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393.xml"/><Relationship Id="rId5" Type="http://schemas.openxmlformats.org/officeDocument/2006/relationships/slide" Target="slide397.xml"/><Relationship Id="rId4" Type="http://schemas.openxmlformats.org/officeDocument/2006/relationships/slide" Target="slide398.xml"/></Relationships>
</file>

<file path=ppt/slides/_rels/slide3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3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29.xml"/></Relationships>
</file>

<file path=ppt/slides/_rels/slide3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30.xml"/></Relationships>
</file>

<file path=ppt/slides/_rels/slide3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31.xml"/></Relationships>
</file>

<file path=ppt/slides/_rels/slide3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232.xml"/><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4.png"/></Relationships>
</file>

<file path=ppt/slides/_rels/slide3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slide" Target="slide390.xml"/></Relationships>
</file>

<file path=ppt/slides/_rels/slide39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77.xml"/><Relationship Id="rId5" Type="http://schemas.openxmlformats.org/officeDocument/2006/relationships/slide" Target="slide270.xml"/><Relationship Id="rId4" Type="http://schemas.openxmlformats.org/officeDocument/2006/relationships/slide" Target="slide424.xml"/></Relationships>
</file>

<file path=ppt/slides/_rels/slide399.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400.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401.xml"/><Relationship Id="rId5" Type="http://schemas.openxmlformats.org/officeDocument/2006/relationships/slide" Target="slide408.xml"/><Relationship Id="rId4" Type="http://schemas.openxmlformats.org/officeDocument/2006/relationships/slide" Target="slide409.xml"/></Relationships>
</file>

<file path=ppt/slides/_rels/slide4.xml.rels><?xml version="1.0" encoding="UTF-8" standalone="yes"?>
<Relationships xmlns="http://schemas.openxmlformats.org/package/2006/relationships"><Relationship Id="rId8" Type="http://schemas.openxmlformats.org/officeDocument/2006/relationships/slide" Target="slide55.xml"/><Relationship Id="rId13" Type="http://schemas.openxmlformats.org/officeDocument/2006/relationships/slide" Target="slide109.xml"/><Relationship Id="rId3" Type="http://schemas.openxmlformats.org/officeDocument/2006/relationships/slide" Target="slide16.xml"/><Relationship Id="rId7" Type="http://schemas.openxmlformats.org/officeDocument/2006/relationships/slide" Target="slide42.xml"/><Relationship Id="rId12" Type="http://schemas.openxmlformats.org/officeDocument/2006/relationships/slide" Target="slide105.xml"/><Relationship Id="rId17" Type="http://schemas.openxmlformats.org/officeDocument/2006/relationships/slide" Target="slide84.xml"/><Relationship Id="rId2" Type="http://schemas.openxmlformats.org/officeDocument/2006/relationships/image" Target="../media/image3.png"/><Relationship Id="rId16" Type="http://schemas.openxmlformats.org/officeDocument/2006/relationships/slide" Target="slide78.xml"/><Relationship Id="rId1" Type="http://schemas.openxmlformats.org/officeDocument/2006/relationships/slideLayout" Target="../slideLayouts/slideLayout1.xml"/><Relationship Id="rId6" Type="http://schemas.openxmlformats.org/officeDocument/2006/relationships/slide" Target="slide31.xml"/><Relationship Id="rId11" Type="http://schemas.openxmlformats.org/officeDocument/2006/relationships/slide" Target="slide91.xml"/><Relationship Id="rId5" Type="http://schemas.openxmlformats.org/officeDocument/2006/relationships/slide" Target="slide24.xml"/><Relationship Id="rId15" Type="http://schemas.openxmlformats.org/officeDocument/2006/relationships/slide" Target="slide71.xml"/><Relationship Id="rId10" Type="http://schemas.openxmlformats.org/officeDocument/2006/relationships/slide" Target="slide90.xml"/><Relationship Id="rId4" Type="http://schemas.openxmlformats.org/officeDocument/2006/relationships/slide" Target="slide17.xml"/><Relationship Id="rId9" Type="http://schemas.openxmlformats.org/officeDocument/2006/relationships/slide" Target="slide65.xml"/><Relationship Id="rId14" Type="http://schemas.openxmlformats.org/officeDocument/2006/relationships/slide" Target="slide70.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549.xml"/><Relationship Id="rId4" Type="http://schemas.openxmlformats.org/officeDocument/2006/relationships/slide" Target="slide77.xml"/></Relationships>
</file>

<file path=ppt/slides/_rels/slide4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4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chart" Target="../charts/chart234.xml"/><Relationship Id="rId4" Type="http://schemas.openxmlformats.org/officeDocument/2006/relationships/chart" Target="../charts/chart233.xml"/></Relationships>
</file>

<file path=ppt/slides/_rels/slide4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chart" Target="../charts/chart236.xml"/><Relationship Id="rId4" Type="http://schemas.openxmlformats.org/officeDocument/2006/relationships/chart" Target="../charts/chart235.xml"/></Relationships>
</file>

<file path=ppt/slides/_rels/slide4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37.xml"/></Relationships>
</file>

<file path=ppt/slides/_rels/slide404.xml.rels><?xml version="1.0" encoding="UTF-8" standalone="yes"?>
<Relationships xmlns="http://schemas.openxmlformats.org/package/2006/relationships"><Relationship Id="rId3" Type="http://schemas.openxmlformats.org/officeDocument/2006/relationships/chart" Target="../charts/chart238.xml"/><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4.png"/></Relationships>
</file>

<file path=ppt/slides/_rels/slide4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chart" Target="../charts/chart240.xml"/><Relationship Id="rId4" Type="http://schemas.openxmlformats.org/officeDocument/2006/relationships/chart" Target="../charts/chart239.xml"/></Relationships>
</file>

<file path=ppt/slides/_rels/slide4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chart" Target="../charts/chart242.xml"/><Relationship Id="rId4" Type="http://schemas.openxmlformats.org/officeDocument/2006/relationships/chart" Target="../charts/chart241.xml"/></Relationships>
</file>

<file path=ppt/slides/_rels/slide4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chart" Target="../charts/chart244.xml"/><Relationship Id="rId4" Type="http://schemas.openxmlformats.org/officeDocument/2006/relationships/chart" Target="../charts/chart243.xml"/></Relationships>
</file>

<file path=ppt/slides/_rels/slide4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409.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410.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411.xml"/><Relationship Id="rId5" Type="http://schemas.openxmlformats.org/officeDocument/2006/relationships/slide" Target="slide417.xml"/><Relationship Id="rId4" Type="http://schemas.openxmlformats.org/officeDocument/2006/relationships/slide" Target="slide418.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slide" Target="slide77.xml"/></Relationships>
</file>

<file path=ppt/slides/_rels/slide4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411.xml.rels><?xml version="1.0" encoding="UTF-8" standalone="yes"?>
<Relationships xmlns="http://schemas.openxmlformats.org/package/2006/relationships"><Relationship Id="rId3" Type="http://schemas.openxmlformats.org/officeDocument/2006/relationships/chart" Target="../charts/chart245.xml"/><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4.png"/></Relationships>
</file>

<file path=ppt/slides/_rels/slide4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46.xml"/></Relationships>
</file>

<file path=ppt/slides/_rels/slide4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chart" Target="../charts/chart247.xml"/></Relationships>
</file>

<file path=ppt/slides/_rels/slide414.xml.rels><?xml version="1.0" encoding="UTF-8" standalone="yes"?>
<Relationships xmlns="http://schemas.openxmlformats.org/package/2006/relationships"><Relationship Id="rId3" Type="http://schemas.openxmlformats.org/officeDocument/2006/relationships/chart" Target="../charts/chart248.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chart" Target="../charts/chart249.xml"/><Relationship Id="rId4" Type="http://schemas.openxmlformats.org/officeDocument/2006/relationships/image" Target="../media/image4.png"/></Relationships>
</file>

<file path=ppt/slides/_rels/slide415.xml.rels><?xml version="1.0" encoding="UTF-8" standalone="yes"?>
<Relationships xmlns="http://schemas.openxmlformats.org/package/2006/relationships"><Relationship Id="rId3" Type="http://schemas.openxmlformats.org/officeDocument/2006/relationships/chart" Target="../charts/chart250.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chart" Target="../charts/chart251.xml"/><Relationship Id="rId4" Type="http://schemas.openxmlformats.org/officeDocument/2006/relationships/image" Target="../media/image4.png"/></Relationships>
</file>

<file path=ppt/slides/_rels/slide416.xml.rels><?xml version="1.0" encoding="UTF-8" standalone="yes"?>
<Relationships xmlns="http://schemas.openxmlformats.org/package/2006/relationships"><Relationship Id="rId3" Type="http://schemas.openxmlformats.org/officeDocument/2006/relationships/chart" Target="../charts/chart252.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chart" Target="../charts/chart253.xml"/><Relationship Id="rId4" Type="http://schemas.openxmlformats.org/officeDocument/2006/relationships/image" Target="../media/image4.png"/></Relationships>
</file>

<file path=ppt/slides/_rels/slide4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418.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419.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420.xml"/><Relationship Id="rId5" Type="http://schemas.openxmlformats.org/officeDocument/2006/relationships/slide" Target="slide422.xml"/><Relationship Id="rId4" Type="http://schemas.openxmlformats.org/officeDocument/2006/relationships/slide" Target="slide424.xml"/></Relationships>
</file>

<file path=ppt/slides/_rels/slide4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42.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43.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45.xml"/><Relationship Id="rId5" Type="http://schemas.openxmlformats.org/officeDocument/2006/relationships/slide" Target="slide54.xml"/><Relationship Id="rId4" Type="http://schemas.openxmlformats.org/officeDocument/2006/relationships/slide" Target="slide55.xml"/></Relationships>
</file>

<file path=ppt/slides/_rels/slide4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54.xml"/></Relationships>
</file>

<file path=ppt/slides/_rels/slide4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55.xml"/></Relationships>
</file>

<file path=ppt/slides/_rels/slide4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4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424.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451.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434.xml"/><Relationship Id="rId5" Type="http://schemas.openxmlformats.org/officeDocument/2006/relationships/slide" Target="slide425.xml"/><Relationship Id="rId4" Type="http://schemas.openxmlformats.org/officeDocument/2006/relationships/slide" Target="slide464.xml"/></Relationships>
</file>

<file path=ppt/slides/_rels/slide425.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426.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428.xml"/><Relationship Id="rId5" Type="http://schemas.openxmlformats.org/officeDocument/2006/relationships/slide" Target="slide433.xml"/><Relationship Id="rId4" Type="http://schemas.openxmlformats.org/officeDocument/2006/relationships/slide" Target="slide434.xml"/></Relationships>
</file>

<file path=ppt/slides/_rels/slide4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4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56.xml"/></Relationships>
</file>

<file path=ppt/slides/_rels/slide4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57.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4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58.xml"/></Relationships>
</file>

<file path=ppt/slides/_rels/slide4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4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59.xml"/></Relationships>
</file>

<file path=ppt/slides/_rels/slide4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slide" Target="slide449.xml"/></Relationships>
</file>

<file path=ppt/slides/_rels/slide434.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435.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438.xml"/><Relationship Id="rId5" Type="http://schemas.openxmlformats.org/officeDocument/2006/relationships/slide" Target="slide447.xml"/><Relationship Id="rId4" Type="http://schemas.openxmlformats.org/officeDocument/2006/relationships/slide" Target="slide451.xml"/></Relationships>
</file>

<file path=ppt/slides/_rels/slide4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4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4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4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chart" Target="../charts/chart261.xml"/><Relationship Id="rId4" Type="http://schemas.openxmlformats.org/officeDocument/2006/relationships/chart" Target="../charts/chart260.xml"/></Relationships>
</file>

<file path=ppt/slides/_rels/slide4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6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4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63.xml"/></Relationships>
</file>

<file path=ppt/slides/_rels/slide4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64.xml"/></Relationships>
</file>

<file path=ppt/slides/_rels/slide4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65.xml"/></Relationships>
</file>

<file path=ppt/slides/_rels/slide4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66.xml"/></Relationships>
</file>

<file path=ppt/slides/_rels/slide4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67.xml"/></Relationships>
</file>

<file path=ppt/slides/_rels/slide4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68.xml"/></Relationships>
</file>

<file path=ppt/slides/_rels/slide4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69.xml"/></Relationships>
</file>

<file path=ppt/slides/_rels/slide4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4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4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chart" Target="../charts/chart16.xml"/><Relationship Id="rId4" Type="http://schemas.openxmlformats.org/officeDocument/2006/relationships/chart" Target="../charts/chart15.xml"/></Relationships>
</file>

<file path=ppt/slides/_rels/slide4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451.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452.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453.xml"/><Relationship Id="rId5" Type="http://schemas.openxmlformats.org/officeDocument/2006/relationships/slide" Target="slide462.xml"/><Relationship Id="rId4" Type="http://schemas.openxmlformats.org/officeDocument/2006/relationships/slide" Target="slide464.xml"/></Relationships>
</file>

<file path=ppt/slides/_rels/slide4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4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70.xml"/></Relationships>
</file>

<file path=ppt/slides/_rels/slide4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chart" Target="../charts/chart272.xml"/><Relationship Id="rId4" Type="http://schemas.openxmlformats.org/officeDocument/2006/relationships/chart" Target="../charts/chart271.xml"/></Relationships>
</file>

<file path=ppt/slides/_rels/slide45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slide" Target="slide2.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chart" Target="../charts/chart275.xml"/><Relationship Id="rId5" Type="http://schemas.openxmlformats.org/officeDocument/2006/relationships/chart" Target="../charts/chart274.xml"/><Relationship Id="rId4" Type="http://schemas.openxmlformats.org/officeDocument/2006/relationships/chart" Target="../charts/chart273.xml"/></Relationships>
</file>

<file path=ppt/slides/_rels/slide45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slide" Target="slide2.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chart" Target="../charts/chart278.xml"/><Relationship Id="rId5" Type="http://schemas.openxmlformats.org/officeDocument/2006/relationships/chart" Target="../charts/chart277.xml"/><Relationship Id="rId4" Type="http://schemas.openxmlformats.org/officeDocument/2006/relationships/chart" Target="../charts/chart276.xml"/></Relationships>
</file>

<file path=ppt/slides/_rels/slide45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slide" Target="slide2.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chart" Target="../charts/chart281.xml"/><Relationship Id="rId5" Type="http://schemas.openxmlformats.org/officeDocument/2006/relationships/chart" Target="../charts/chart280.xml"/><Relationship Id="rId4" Type="http://schemas.openxmlformats.org/officeDocument/2006/relationships/chart" Target="../charts/chart279.xml"/></Relationships>
</file>

<file path=ppt/slides/_rels/slide45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slide" Target="slide2.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chart" Target="../charts/chart284.xml"/><Relationship Id="rId5" Type="http://schemas.openxmlformats.org/officeDocument/2006/relationships/chart" Target="../charts/chart283.xml"/><Relationship Id="rId4" Type="http://schemas.openxmlformats.org/officeDocument/2006/relationships/chart" Target="../charts/chart282.xml"/></Relationships>
</file>

<file path=ppt/slides/_rels/slide45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slide" Target="slide2.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chart" Target="../charts/chart287.xml"/><Relationship Id="rId5" Type="http://schemas.openxmlformats.org/officeDocument/2006/relationships/chart" Target="../charts/chart286.xml"/><Relationship Id="rId4" Type="http://schemas.openxmlformats.org/officeDocument/2006/relationships/chart" Target="../charts/chart285.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7.xml"/></Relationships>
</file>

<file path=ppt/slides/_rels/slide4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88.xml"/></Relationships>
</file>

<file path=ppt/slides/_rels/slide4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89.xml"/></Relationships>
</file>

<file path=ppt/slides/_rels/slide4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4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slide" Target="slide449.xml"/></Relationships>
</file>

<file path=ppt/slides/_rels/slide464.xml.rels><?xml version="1.0" encoding="UTF-8" standalone="yes"?>
<Relationships xmlns="http://schemas.openxmlformats.org/package/2006/relationships"><Relationship Id="rId8" Type="http://schemas.openxmlformats.org/officeDocument/2006/relationships/slide" Target="slide485.xml"/><Relationship Id="rId3" Type="http://schemas.openxmlformats.org/officeDocument/2006/relationships/slide" Target="slide2.xml"/><Relationship Id="rId7" Type="http://schemas.openxmlformats.org/officeDocument/2006/relationships/slide" Target="slide478.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471.xml"/><Relationship Id="rId5" Type="http://schemas.openxmlformats.org/officeDocument/2006/relationships/slide" Target="slide465.xml"/><Relationship Id="rId4" Type="http://schemas.openxmlformats.org/officeDocument/2006/relationships/slide" Target="slide496.xml"/><Relationship Id="rId9" Type="http://schemas.openxmlformats.org/officeDocument/2006/relationships/slide" Target="slide491.xml"/></Relationships>
</file>

<file path=ppt/slides/_rels/slide465.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466.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467.xml"/><Relationship Id="rId5" Type="http://schemas.openxmlformats.org/officeDocument/2006/relationships/slide" Target="slide470.xml"/><Relationship Id="rId4" Type="http://schemas.openxmlformats.org/officeDocument/2006/relationships/slide" Target="slide471.xml"/></Relationships>
</file>

<file path=ppt/slides/_rels/slide4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4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90.xml"/></Relationships>
</file>

<file path=ppt/slides/_rels/slide4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91.xml"/></Relationships>
</file>

<file path=ppt/slides/_rels/slide4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92.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18.xml"/></Relationships>
</file>

<file path=ppt/slides/_rels/slide4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471.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472.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473.xml"/><Relationship Id="rId5" Type="http://schemas.openxmlformats.org/officeDocument/2006/relationships/slide" Target="slide477.xml"/><Relationship Id="rId4" Type="http://schemas.openxmlformats.org/officeDocument/2006/relationships/slide" Target="slide478.xml"/></Relationships>
</file>

<file path=ppt/slides/_rels/slide4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4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chart" Target="../charts/chart294.xml"/><Relationship Id="rId4" Type="http://schemas.openxmlformats.org/officeDocument/2006/relationships/chart" Target="../charts/chart293.xml"/></Relationships>
</file>

<file path=ppt/slides/_rels/slide4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chart" Target="../charts/chart296.xml"/><Relationship Id="rId4" Type="http://schemas.openxmlformats.org/officeDocument/2006/relationships/chart" Target="../charts/chart295.xml"/></Relationships>
</file>

<file path=ppt/slides/_rels/slide4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chart" Target="../charts/chart298.xml"/><Relationship Id="rId4" Type="http://schemas.openxmlformats.org/officeDocument/2006/relationships/chart" Target="../charts/chart297.xml"/></Relationships>
</file>

<file path=ppt/slides/_rels/slide4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chart" Target="../charts/chart300.xml"/><Relationship Id="rId4" Type="http://schemas.openxmlformats.org/officeDocument/2006/relationships/chart" Target="../charts/chart299.xml"/></Relationships>
</file>

<file path=ppt/slides/_rels/slide4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490.xml"/><Relationship Id="rId4" Type="http://schemas.openxmlformats.org/officeDocument/2006/relationships/slide" Target="slide488.xml"/></Relationships>
</file>

<file path=ppt/slides/_rels/slide478.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479.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480.xml"/><Relationship Id="rId5" Type="http://schemas.openxmlformats.org/officeDocument/2006/relationships/slide" Target="slide483.xml"/><Relationship Id="rId4" Type="http://schemas.openxmlformats.org/officeDocument/2006/relationships/slide" Target="slide485.xml"/></Relationships>
</file>

<file path=ppt/slides/_rels/slide4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9.xml"/><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4.png"/></Relationships>
</file>

<file path=ppt/slides/_rels/slide48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slide" Target="slide2.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chart" Target="../charts/chart303.xml"/><Relationship Id="rId5" Type="http://schemas.openxmlformats.org/officeDocument/2006/relationships/chart" Target="../charts/chart302.xml"/><Relationship Id="rId4" Type="http://schemas.openxmlformats.org/officeDocument/2006/relationships/chart" Target="../charts/chart301.xml"/></Relationships>
</file>

<file path=ppt/slides/_rels/slide48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slide" Target="slide2.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chart" Target="../charts/chart306.xml"/><Relationship Id="rId5" Type="http://schemas.openxmlformats.org/officeDocument/2006/relationships/chart" Target="../charts/chart305.xml"/><Relationship Id="rId4" Type="http://schemas.openxmlformats.org/officeDocument/2006/relationships/chart" Target="../charts/chart304.xml"/></Relationships>
</file>

<file path=ppt/slides/_rels/slide48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slide" Target="slide2.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chart" Target="../charts/chart309.xml"/><Relationship Id="rId5" Type="http://schemas.openxmlformats.org/officeDocument/2006/relationships/chart" Target="../charts/chart308.xml"/><Relationship Id="rId4" Type="http://schemas.openxmlformats.org/officeDocument/2006/relationships/chart" Target="../charts/chart307.xml"/></Relationships>
</file>

<file path=ppt/slides/_rels/slide4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4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485.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486.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487.xml"/><Relationship Id="rId5" Type="http://schemas.openxmlformats.org/officeDocument/2006/relationships/slide" Target="slide488.xml"/><Relationship Id="rId4" Type="http://schemas.openxmlformats.org/officeDocument/2006/relationships/slide" Target="slide491.xml"/></Relationships>
</file>

<file path=ppt/slides/_rels/slide4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4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10.xml"/></Relationships>
</file>

<file path=ppt/slides/_rels/slide4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4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4.png"/></Relationships>
</file>

<file path=ppt/slides/_rels/slide4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491.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492.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493.xml"/><Relationship Id="rId5" Type="http://schemas.openxmlformats.org/officeDocument/2006/relationships/slide" Target="slide495.xml"/><Relationship Id="rId4" Type="http://schemas.openxmlformats.org/officeDocument/2006/relationships/slide" Target="slide496.xml"/></Relationships>
</file>

<file path=ppt/slides/_rels/slide4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4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11.xml"/></Relationships>
</file>

<file path=ppt/slides/_rels/slide4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12.xml"/></Relationships>
</file>

<file path=ppt/slides/_rels/slide4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49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512.xml"/><Relationship Id="rId5" Type="http://schemas.openxmlformats.org/officeDocument/2006/relationships/slide" Target="slide497.xml"/><Relationship Id="rId4" Type="http://schemas.openxmlformats.org/officeDocument/2006/relationships/slide" Target="slide524.xml"/></Relationships>
</file>

<file path=ppt/slides/_rels/slide497.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498.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500.xml"/><Relationship Id="rId5" Type="http://schemas.openxmlformats.org/officeDocument/2006/relationships/slide" Target="slide508.xml"/><Relationship Id="rId4" Type="http://schemas.openxmlformats.org/officeDocument/2006/relationships/slide" Target="slide512.xml"/></Relationships>
</file>

<file path=ppt/slides/_rels/slide4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4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slide" Target="slide161.xml"/><Relationship Id="rId13" Type="http://schemas.openxmlformats.org/officeDocument/2006/relationships/slide" Target="slide185.xml"/><Relationship Id="rId3" Type="http://schemas.openxmlformats.org/officeDocument/2006/relationships/slide" Target="slide115.xml"/><Relationship Id="rId7" Type="http://schemas.openxmlformats.org/officeDocument/2006/relationships/slide" Target="slide152.xml"/><Relationship Id="rId12" Type="http://schemas.openxmlformats.org/officeDocument/2006/relationships/slide" Target="slide179.xml"/><Relationship Id="rId2" Type="http://schemas.openxmlformats.org/officeDocument/2006/relationships/image" Target="../media/image3.png"/><Relationship Id="rId16" Type="http://schemas.openxmlformats.org/officeDocument/2006/relationships/slide" Target="slide215.xml"/><Relationship Id="rId1" Type="http://schemas.openxmlformats.org/officeDocument/2006/relationships/slideLayout" Target="../slideLayouts/slideLayout1.xml"/><Relationship Id="rId6" Type="http://schemas.openxmlformats.org/officeDocument/2006/relationships/slide" Target="slide144.xml"/><Relationship Id="rId11" Type="http://schemas.openxmlformats.org/officeDocument/2006/relationships/slide" Target="slide173.xml"/><Relationship Id="rId5" Type="http://schemas.openxmlformats.org/officeDocument/2006/relationships/slide" Target="slide135.xml"/><Relationship Id="rId15" Type="http://schemas.openxmlformats.org/officeDocument/2006/relationships/slide" Target="slide198.xml"/><Relationship Id="rId10" Type="http://schemas.openxmlformats.org/officeDocument/2006/relationships/slide" Target="slide170.xml"/><Relationship Id="rId4" Type="http://schemas.openxmlformats.org/officeDocument/2006/relationships/slide" Target="slide120.xml"/><Relationship Id="rId9" Type="http://schemas.openxmlformats.org/officeDocument/2006/relationships/slide" Target="slide205.xml"/><Relationship Id="rId14" Type="http://schemas.openxmlformats.org/officeDocument/2006/relationships/slide" Target="slide191.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0.xml"/></Relationships>
</file>

<file path=ppt/slides/_rels/slide5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13.xml"/></Relationships>
</file>

<file path=ppt/slides/_rels/slide5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14.xml"/></Relationships>
</file>

<file path=ppt/slides/_rels/slide5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15.xml"/></Relationships>
</file>

<file path=ppt/slides/_rels/slide5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16.xml"/></Relationships>
</file>

<file path=ppt/slides/_rels/slide5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17.xml"/></Relationships>
</file>

<file path=ppt/slides/_rels/slide5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18.xml"/></Relationships>
</file>

<file path=ppt/slides/_rels/slide5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19.xml"/></Relationships>
</file>

<file path=ppt/slides/_rels/slide5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20.xml"/></Relationships>
</file>

<file path=ppt/slides/_rels/slide5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5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1.xml"/></Relationships>
</file>

<file path=ppt/slides/_rels/slide5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5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512.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513.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514.xml"/><Relationship Id="rId5" Type="http://schemas.openxmlformats.org/officeDocument/2006/relationships/slide" Target="slide522.xml"/><Relationship Id="rId4" Type="http://schemas.openxmlformats.org/officeDocument/2006/relationships/slide" Target="slide524.xml"/></Relationships>
</file>

<file path=ppt/slides/_rels/slide5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5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21.xml"/></Relationships>
</file>

<file path=ppt/slides/_rels/slide5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22.xml"/></Relationships>
</file>

<file path=ppt/slides/_rels/slide5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23.xml"/></Relationships>
</file>

<file path=ppt/slides/_rels/slide517.xml.rels><?xml version="1.0" encoding="UTF-8" standalone="yes"?>
<Relationships xmlns="http://schemas.openxmlformats.org/package/2006/relationships"><Relationship Id="rId3" Type="http://schemas.openxmlformats.org/officeDocument/2006/relationships/chart" Target="../charts/chart324.xml"/><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4.png"/></Relationships>
</file>

<file path=ppt/slides/_rels/slide5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325.xml"/><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4.png"/></Relationships>
</file>

<file path=ppt/slides/_rels/slide5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26.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2.xml"/></Relationships>
</file>

<file path=ppt/slides/_rels/slide5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27.xml"/></Relationships>
</file>

<file path=ppt/slides/_rels/slide5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28.xml"/></Relationships>
</file>

<file path=ppt/slides/_rels/slide5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5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524.xml.rels><?xml version="1.0" encoding="UTF-8" standalone="yes"?>
<Relationships xmlns="http://schemas.openxmlformats.org/package/2006/relationships"><Relationship Id="rId8" Type="http://schemas.openxmlformats.org/officeDocument/2006/relationships/slide" Target="slide558.xml"/><Relationship Id="rId3" Type="http://schemas.openxmlformats.org/officeDocument/2006/relationships/slide" Target="slide2.xml"/><Relationship Id="rId7" Type="http://schemas.openxmlformats.org/officeDocument/2006/relationships/slide" Target="slide550.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536.xml"/><Relationship Id="rId5" Type="http://schemas.openxmlformats.org/officeDocument/2006/relationships/slide" Target="slide525.xml"/><Relationship Id="rId4" Type="http://schemas.openxmlformats.org/officeDocument/2006/relationships/slide" Target="slide564.xml"/></Relationships>
</file>

<file path=ppt/slides/_rels/slide525.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526.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528.xml"/><Relationship Id="rId5" Type="http://schemas.openxmlformats.org/officeDocument/2006/relationships/slide" Target="slide535.xml"/><Relationship Id="rId4" Type="http://schemas.openxmlformats.org/officeDocument/2006/relationships/slide" Target="slide496.xml"/></Relationships>
</file>

<file path=ppt/slides/_rels/slide5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5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5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29.xml"/></Relationships>
</file>

<file path=ppt/slides/_rels/slide5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30.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3.xml"/></Relationships>
</file>

<file path=ppt/slides/_rels/slide5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31.xml"/></Relationships>
</file>

<file path=ppt/slides/_rels/slide5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32.xml"/></Relationships>
</file>

<file path=ppt/slides/_rels/slide5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33.xml"/></Relationships>
</file>

<file path=ppt/slides/_rels/slide5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34.xml"/></Relationships>
</file>

<file path=ppt/slides/_rels/slide5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35.xml"/></Relationships>
</file>

<file path=ppt/slides/_rels/slide5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slide" Target="slide556.xml"/></Relationships>
</file>

<file path=ppt/slides/_rels/slide536.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537.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539.xml"/><Relationship Id="rId5" Type="http://schemas.openxmlformats.org/officeDocument/2006/relationships/slide" Target="slide549.xml"/><Relationship Id="rId4" Type="http://schemas.openxmlformats.org/officeDocument/2006/relationships/slide" Target="slide550.xml"/></Relationships>
</file>

<file path=ppt/slides/_rels/slide5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5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5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36.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5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37.xml"/></Relationships>
</file>

<file path=ppt/slides/_rels/slide541.xml.rels><?xml version="1.0" encoding="UTF-8" standalone="yes"?>
<Relationships xmlns="http://schemas.openxmlformats.org/package/2006/relationships"><Relationship Id="rId3" Type="http://schemas.openxmlformats.org/officeDocument/2006/relationships/chart" Target="../charts/chart338.xml"/><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4.png"/></Relationships>
</file>

<file path=ppt/slides/_rels/slide5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39.xml"/></Relationships>
</file>

<file path=ppt/slides/_rels/slide5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40.xml"/></Relationships>
</file>

<file path=ppt/slides/_rels/slide5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41.xml"/></Relationships>
</file>

<file path=ppt/slides/_rels/slide5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42.xml"/></Relationships>
</file>

<file path=ppt/slides/_rels/slide546.xml.rels><?xml version="1.0" encoding="UTF-8" standalone="yes"?>
<Relationships xmlns="http://schemas.openxmlformats.org/package/2006/relationships"><Relationship Id="rId3" Type="http://schemas.openxmlformats.org/officeDocument/2006/relationships/chart" Target="../charts/chart343.xml"/><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4.png"/></Relationships>
</file>

<file path=ppt/slides/_rels/slide5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44.xml"/></Relationships>
</file>

<file path=ppt/slides/_rels/slide5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45.xml"/></Relationships>
</file>

<file path=ppt/slides/_rels/slide5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556.xml"/><Relationship Id="rId4" Type="http://schemas.openxmlformats.org/officeDocument/2006/relationships/slide" Target="slide40.xml"/></Relationships>
</file>

<file path=ppt/slides/_rels/slide55.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56.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57.xml"/><Relationship Id="rId5" Type="http://schemas.openxmlformats.org/officeDocument/2006/relationships/slide" Target="slide64.xml"/><Relationship Id="rId4" Type="http://schemas.openxmlformats.org/officeDocument/2006/relationships/slide" Target="slide65.xml"/></Relationships>
</file>

<file path=ppt/slides/_rels/slide550.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551.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552.xml"/><Relationship Id="rId5" Type="http://schemas.openxmlformats.org/officeDocument/2006/relationships/slide" Target="slide555.xml"/><Relationship Id="rId4" Type="http://schemas.openxmlformats.org/officeDocument/2006/relationships/slide" Target="slide558.xml"/></Relationships>
</file>

<file path=ppt/slides/_rels/slide5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5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46.xml"/></Relationships>
</file>

<file path=ppt/slides/_rels/slide5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47.xml"/></Relationships>
</file>

<file path=ppt/slides/_rels/slide5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48.xml"/></Relationships>
</file>

<file path=ppt/slides/_rels/slide5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5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5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558.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559.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560.xml"/><Relationship Id="rId5" Type="http://schemas.openxmlformats.org/officeDocument/2006/relationships/slide" Target="slide563.xml"/><Relationship Id="rId4" Type="http://schemas.openxmlformats.org/officeDocument/2006/relationships/slide" Target="slide564.xml"/></Relationships>
</file>

<file path=ppt/slides/_rels/slide5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5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49.xml"/></Relationships>
</file>

<file path=ppt/slides/_rels/slide5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50.xml"/></Relationships>
</file>

<file path=ppt/slides/_rels/slide5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51.xml"/></Relationships>
</file>

<file path=ppt/slides/_rels/slide5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56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565.xml"/><Relationship Id="rId4" Type="http://schemas.openxmlformats.org/officeDocument/2006/relationships/slide" Target="slide70.xml"/></Relationships>
</file>

<file path=ppt/slides/_rels/slide565.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566.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568.xml"/><Relationship Id="rId5" Type="http://schemas.openxmlformats.org/officeDocument/2006/relationships/slide" Target="slide573.xml"/><Relationship Id="rId4" Type="http://schemas.openxmlformats.org/officeDocument/2006/relationships/slide" Target="slide576.xml"/></Relationships>
</file>

<file path=ppt/slides/_rels/slide5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5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5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52.xml"/></Relationships>
</file>

<file path=ppt/slides/_rels/slide5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53.xml"/></Relationships>
</file>

<file path=ppt/slides/_rels/slide57.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chart" Target="../charts/chart25.xml"/><Relationship Id="rId7" Type="http://schemas.openxmlformats.org/officeDocument/2006/relationships/chart" Target="../charts/chart27.xml"/><Relationship Id="rId2" Type="http://schemas.openxmlformats.org/officeDocument/2006/relationships/chart" Target="../charts/chart24.xml"/><Relationship Id="rId1" Type="http://schemas.openxmlformats.org/officeDocument/2006/relationships/slideLayout" Target="../slideLayouts/slideLayout1.xml"/><Relationship Id="rId6" Type="http://schemas.openxmlformats.org/officeDocument/2006/relationships/chart" Target="../charts/chart26.xml"/><Relationship Id="rId5" Type="http://schemas.openxmlformats.org/officeDocument/2006/relationships/image" Target="../media/image4.png"/><Relationship Id="rId4" Type="http://schemas.openxmlformats.org/officeDocument/2006/relationships/image" Target="../media/image3.png"/></Relationships>
</file>

<file path=ppt/slides/_rels/slide5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54.xml"/></Relationships>
</file>

<file path=ppt/slides/_rels/slide571.xml.rels><?xml version="1.0" encoding="UTF-8" standalone="yes"?>
<Relationships xmlns="http://schemas.openxmlformats.org/package/2006/relationships"><Relationship Id="rId3" Type="http://schemas.openxmlformats.org/officeDocument/2006/relationships/chart" Target="../charts/chart356.xml"/><Relationship Id="rId2" Type="http://schemas.openxmlformats.org/officeDocument/2006/relationships/chart" Target="../charts/chart355.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4.png"/><Relationship Id="rId4" Type="http://schemas.openxmlformats.org/officeDocument/2006/relationships/image" Target="../media/image3.png"/></Relationships>
</file>

<file path=ppt/slides/_rels/slide5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57.xml"/></Relationships>
</file>

<file path=ppt/slides/_rels/slide5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5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5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576.xml.rels><?xml version="1.0" encoding="UTF-8" standalone="yes"?>
<Relationships xmlns="http://schemas.openxmlformats.org/package/2006/relationships"><Relationship Id="rId8" Type="http://schemas.openxmlformats.org/officeDocument/2006/relationships/slide" Target="slide599.xml"/><Relationship Id="rId13" Type="http://schemas.openxmlformats.org/officeDocument/2006/relationships/slide" Target="slide577.xml"/><Relationship Id="rId3" Type="http://schemas.openxmlformats.org/officeDocument/2006/relationships/slide" Target="slide2.xml"/><Relationship Id="rId7" Type="http://schemas.openxmlformats.org/officeDocument/2006/relationships/slide" Target="slide583.xml"/><Relationship Id="rId12" Type="http://schemas.openxmlformats.org/officeDocument/2006/relationships/slide" Target="slide616.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589.xml"/><Relationship Id="rId11" Type="http://schemas.openxmlformats.org/officeDocument/2006/relationships/slide" Target="slide609.xml"/><Relationship Id="rId5" Type="http://schemas.openxmlformats.org/officeDocument/2006/relationships/slide" Target="slide578.xml"/><Relationship Id="rId10" Type="http://schemas.openxmlformats.org/officeDocument/2006/relationships/slide" Target="slide604.xml"/><Relationship Id="rId4" Type="http://schemas.openxmlformats.org/officeDocument/2006/relationships/slide" Target="slide625.xml"/><Relationship Id="rId9" Type="http://schemas.openxmlformats.org/officeDocument/2006/relationships/slide" Target="slide594.xml"/></Relationships>
</file>

<file path=ppt/slides/_rels/slide5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576.xml"/><Relationship Id="rId4" Type="http://schemas.openxmlformats.org/officeDocument/2006/relationships/chart" Target="../charts/chart358.xml"/></Relationships>
</file>

<file path=ppt/slides/_rels/slide578.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579.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580.xml"/><Relationship Id="rId5" Type="http://schemas.openxmlformats.org/officeDocument/2006/relationships/slide" Target="slide582.xml"/><Relationship Id="rId4" Type="http://schemas.openxmlformats.org/officeDocument/2006/relationships/slide" Target="slide583.xml"/></Relationships>
</file>

<file path=ppt/slides/_rels/slide5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8.xml"/></Relationships>
</file>

<file path=ppt/slides/_rels/slide5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59.xml"/></Relationships>
</file>

<file path=ppt/slides/_rels/slide5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60.xml"/></Relationships>
</file>

<file path=ppt/slides/_rels/slide5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slide" Target="slide614.xml"/></Relationships>
</file>

<file path=ppt/slides/_rels/slide583.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584.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585.xml"/><Relationship Id="rId5" Type="http://schemas.openxmlformats.org/officeDocument/2006/relationships/slide" Target="slide588.xml"/><Relationship Id="rId4" Type="http://schemas.openxmlformats.org/officeDocument/2006/relationships/slide" Target="slide589.xml"/></Relationships>
</file>

<file path=ppt/slides/_rels/slide5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5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61.xml"/></Relationships>
</file>

<file path=ppt/slides/_rels/slide5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62.xml"/></Relationships>
</file>

<file path=ppt/slides/_rels/slide5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63.xml"/></Relationships>
</file>

<file path=ppt/slides/_rels/slide5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slide" Target="slide614.xml"/></Relationships>
</file>

<file path=ppt/slides/_rels/slide589.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590.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591.xml"/><Relationship Id="rId5" Type="http://schemas.openxmlformats.org/officeDocument/2006/relationships/slide" Target="slide593.xml"/><Relationship Id="rId4" Type="http://schemas.openxmlformats.org/officeDocument/2006/relationships/slide" Target="slide594.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29.xml"/></Relationships>
</file>

<file path=ppt/slides/_rels/slide5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5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64.xml"/></Relationships>
</file>

<file path=ppt/slides/_rels/slide5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65.xml"/></Relationships>
</file>

<file path=ppt/slides/_rels/slide5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614.xml"/><Relationship Id="rId4" Type="http://schemas.openxmlformats.org/officeDocument/2006/relationships/slide" Target="slide573.xml"/></Relationships>
</file>

<file path=ppt/slides/_rels/slide594.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595.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596.xml"/><Relationship Id="rId5" Type="http://schemas.openxmlformats.org/officeDocument/2006/relationships/slide" Target="slide598.xml"/><Relationship Id="rId4" Type="http://schemas.openxmlformats.org/officeDocument/2006/relationships/slide" Target="slide599.xml"/></Relationships>
</file>

<file path=ppt/slides/_rels/slide5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5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66.xml"/></Relationships>
</file>

<file path=ppt/slides/_rels/slide5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67.xml"/></Relationships>
</file>

<file path=ppt/slides/_rels/slide5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slide" Target="slide614.xml"/></Relationships>
</file>

<file path=ppt/slides/_rels/slide599.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600.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601.xml"/><Relationship Id="rId5" Type="http://schemas.openxmlformats.org/officeDocument/2006/relationships/slide" Target="slide603.xml"/><Relationship Id="rId4" Type="http://schemas.openxmlformats.org/officeDocument/2006/relationships/slide" Target="slide604.xml"/></Relationships>
</file>

<file path=ppt/slides/_rels/slide6.xml.rels><?xml version="1.0" encoding="UTF-8" standalone="yes"?>
<Relationships xmlns="http://schemas.openxmlformats.org/package/2006/relationships"><Relationship Id="rId8" Type="http://schemas.openxmlformats.org/officeDocument/2006/relationships/slide" Target="slide267.xml"/><Relationship Id="rId13" Type="http://schemas.openxmlformats.org/officeDocument/2006/relationships/slide" Target="slide259.xml"/><Relationship Id="rId18" Type="http://schemas.openxmlformats.org/officeDocument/2006/relationships/slide" Target="slide312.xml"/><Relationship Id="rId3" Type="http://schemas.openxmlformats.org/officeDocument/2006/relationships/slide" Target="slide226.xml"/><Relationship Id="rId7" Type="http://schemas.openxmlformats.org/officeDocument/2006/relationships/slide" Target="slide247.xml"/><Relationship Id="rId12" Type="http://schemas.openxmlformats.org/officeDocument/2006/relationships/slide" Target="slide293.xml"/><Relationship Id="rId17" Type="http://schemas.openxmlformats.org/officeDocument/2006/relationships/slide" Target="slide318.xml"/><Relationship Id="rId2" Type="http://schemas.openxmlformats.org/officeDocument/2006/relationships/image" Target="../media/image3.png"/><Relationship Id="rId16" Type="http://schemas.openxmlformats.org/officeDocument/2006/relationships/slide" Target="slide306.xml"/><Relationship Id="rId1" Type="http://schemas.openxmlformats.org/officeDocument/2006/relationships/slideLayout" Target="../slideLayouts/slideLayout1.xml"/><Relationship Id="rId6" Type="http://schemas.openxmlformats.org/officeDocument/2006/relationships/slide" Target="slide241.xml"/><Relationship Id="rId11" Type="http://schemas.openxmlformats.org/officeDocument/2006/relationships/slide" Target="slide284.xml"/><Relationship Id="rId5" Type="http://schemas.openxmlformats.org/officeDocument/2006/relationships/slide" Target="slide235.xml"/><Relationship Id="rId15" Type="http://schemas.openxmlformats.org/officeDocument/2006/relationships/slide" Target="slide305.xml"/><Relationship Id="rId10" Type="http://schemas.openxmlformats.org/officeDocument/2006/relationships/slide" Target="slide277.xml"/><Relationship Id="rId4" Type="http://schemas.openxmlformats.org/officeDocument/2006/relationships/slide" Target="slide229.xml"/><Relationship Id="rId9" Type="http://schemas.openxmlformats.org/officeDocument/2006/relationships/slide" Target="slide270.xml"/><Relationship Id="rId14" Type="http://schemas.openxmlformats.org/officeDocument/2006/relationships/slide" Target="slide253.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0.xml"/></Relationships>
</file>

<file path=ppt/slides/_rels/slide6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6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68.xml"/></Relationships>
</file>

<file path=ppt/slides/_rels/slide6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69.xml"/></Relationships>
</file>

<file path=ppt/slides/_rels/slide6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slide" Target="slide614.xml"/></Relationships>
</file>

<file path=ppt/slides/_rels/slide604.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605.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606.xml"/><Relationship Id="rId5" Type="http://schemas.openxmlformats.org/officeDocument/2006/relationships/slide" Target="slide608.xml"/><Relationship Id="rId4" Type="http://schemas.openxmlformats.org/officeDocument/2006/relationships/slide" Target="slide609.xml"/></Relationships>
</file>

<file path=ppt/slides/_rels/slide6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6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70.xml"/></Relationships>
</file>

<file path=ppt/slides/_rels/slide6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71.xml"/></Relationships>
</file>

<file path=ppt/slides/_rels/slide6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slide" Target="slide614.xml"/></Relationships>
</file>

<file path=ppt/slides/_rels/slide609.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610.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611.xml"/><Relationship Id="rId5" Type="http://schemas.openxmlformats.org/officeDocument/2006/relationships/slide" Target="slide614.xml"/><Relationship Id="rId4" Type="http://schemas.openxmlformats.org/officeDocument/2006/relationships/slide" Target="slide616.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4.png"/></Relationships>
</file>

<file path=ppt/slides/_rels/slide6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6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72.xml"/></Relationships>
</file>

<file path=ppt/slides/_rels/slide612.xml.rels><?xml version="1.0" encoding="UTF-8" standalone="yes"?>
<Relationships xmlns="http://schemas.openxmlformats.org/package/2006/relationships"><Relationship Id="rId3" Type="http://schemas.openxmlformats.org/officeDocument/2006/relationships/chart" Target="../charts/chart373.xml"/><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4.png"/></Relationships>
</file>

<file path=ppt/slides/_rels/slide613.xml.rels><?xml version="1.0" encoding="UTF-8" standalone="yes"?>
<Relationships xmlns="http://schemas.openxmlformats.org/package/2006/relationships"><Relationship Id="rId3" Type="http://schemas.openxmlformats.org/officeDocument/2006/relationships/chart" Target="../charts/chart374.xml"/><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4.png"/></Relationships>
</file>

<file path=ppt/slides/_rels/slide6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6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616.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617.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618.xml"/><Relationship Id="rId5" Type="http://schemas.openxmlformats.org/officeDocument/2006/relationships/slide" Target="slide624.xml"/><Relationship Id="rId4" Type="http://schemas.openxmlformats.org/officeDocument/2006/relationships/slide" Target="slide625.xml"/></Relationships>
</file>

<file path=ppt/slides/_rels/slide6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6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75.xml"/></Relationships>
</file>

<file path=ppt/slides/_rels/slide6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chart" Target="../charts/chart377.xml"/><Relationship Id="rId4" Type="http://schemas.openxmlformats.org/officeDocument/2006/relationships/chart" Target="../charts/chart376.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1.xml"/></Relationships>
</file>

<file path=ppt/slides/_rels/slide6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chart" Target="../charts/chart379.xml"/><Relationship Id="rId4" Type="http://schemas.openxmlformats.org/officeDocument/2006/relationships/chart" Target="../charts/chart378.xml"/></Relationships>
</file>

<file path=ppt/slides/_rels/slide6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chart" Target="../charts/chart381.xml"/><Relationship Id="rId4" Type="http://schemas.openxmlformats.org/officeDocument/2006/relationships/chart" Target="../charts/chart380.xml"/></Relationships>
</file>

<file path=ppt/slides/_rels/slide6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chart" Target="../charts/chart383.xml"/><Relationship Id="rId4" Type="http://schemas.openxmlformats.org/officeDocument/2006/relationships/chart" Target="../charts/chart382.xml"/></Relationships>
</file>

<file path=ppt/slides/_rels/slide6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chart" Target="../charts/chart385.xml"/><Relationship Id="rId4" Type="http://schemas.openxmlformats.org/officeDocument/2006/relationships/chart" Target="../charts/chart384.xml"/></Relationships>
</file>

<file path=ppt/slides/_rels/slide6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625.xml.rels><?xml version="1.0" encoding="UTF-8" standalone="yes"?>
<Relationships xmlns="http://schemas.openxmlformats.org/package/2006/relationships"><Relationship Id="rId8" Type="http://schemas.openxmlformats.org/officeDocument/2006/relationships/slide" Target="slide644.xml"/><Relationship Id="rId3" Type="http://schemas.openxmlformats.org/officeDocument/2006/relationships/slide" Target="slide2.xml"/><Relationship Id="rId7" Type="http://schemas.openxmlformats.org/officeDocument/2006/relationships/slide" Target="slide632.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650.xml"/><Relationship Id="rId5" Type="http://schemas.openxmlformats.org/officeDocument/2006/relationships/slide" Target="slide626.xml"/><Relationship Id="rId4" Type="http://schemas.openxmlformats.org/officeDocument/2006/relationships/slide" Target="slide662.xml"/><Relationship Id="rId9" Type="http://schemas.openxmlformats.org/officeDocument/2006/relationships/slide" Target="slide656.xml"/></Relationships>
</file>

<file path=ppt/slides/_rels/slide626.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627.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628.xml"/><Relationship Id="rId5" Type="http://schemas.openxmlformats.org/officeDocument/2006/relationships/slide" Target="slide631.xml"/><Relationship Id="rId4" Type="http://schemas.openxmlformats.org/officeDocument/2006/relationships/slide" Target="slide632.xml"/></Relationships>
</file>

<file path=ppt/slides/_rels/slide6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6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86.xml"/></Relationships>
</file>

<file path=ppt/slides/_rels/slide6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87.xml"/></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2.xml"/></Relationships>
</file>

<file path=ppt/slides/_rels/slide6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88.xml"/></Relationships>
</file>

<file path=ppt/slides/_rels/slide6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632.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633.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634.xml"/><Relationship Id="rId5" Type="http://schemas.openxmlformats.org/officeDocument/2006/relationships/slide" Target="slide637.xml"/><Relationship Id="rId4" Type="http://schemas.openxmlformats.org/officeDocument/2006/relationships/slide" Target="slide638.xml"/></Relationships>
</file>

<file path=ppt/slides/_rels/slide6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6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89.xml"/></Relationships>
</file>

<file path=ppt/slides/_rels/slide6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90.xml"/></Relationships>
</file>

<file path=ppt/slides/_rels/slide6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91.xml"/></Relationships>
</file>

<file path=ppt/slides/_rels/slide6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638.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639.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640.xml"/><Relationship Id="rId5" Type="http://schemas.openxmlformats.org/officeDocument/2006/relationships/slide" Target="slide643.xml"/><Relationship Id="rId4" Type="http://schemas.openxmlformats.org/officeDocument/2006/relationships/slide" Target="slide644.xml"/></Relationships>
</file>

<file path=ppt/slides/_rels/slide6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6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92.xml"/></Relationships>
</file>

<file path=ppt/slides/_rels/slide6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93.xml"/></Relationships>
</file>

<file path=ppt/slides/_rels/slide6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94.xml"/></Relationships>
</file>

<file path=ppt/slides/_rels/slide6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644.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645.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646.xml"/><Relationship Id="rId5" Type="http://schemas.openxmlformats.org/officeDocument/2006/relationships/slide" Target="slide649.xml"/><Relationship Id="rId4" Type="http://schemas.openxmlformats.org/officeDocument/2006/relationships/slide" Target="slide650.xml"/></Relationships>
</file>

<file path=ppt/slides/_rels/slide6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6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95.xml"/></Relationships>
</file>

<file path=ppt/slides/_rels/slide6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96.xml"/></Relationships>
</file>

<file path=ppt/slides/_rels/slide6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97.xml"/></Relationships>
</file>

<file path=ppt/slides/_rels/slide6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65.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66.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67.xml"/><Relationship Id="rId5" Type="http://schemas.openxmlformats.org/officeDocument/2006/relationships/slide" Target="slide69.xml"/><Relationship Id="rId4" Type="http://schemas.openxmlformats.org/officeDocument/2006/relationships/slide" Target="slide70.xml"/></Relationships>
</file>

<file path=ppt/slides/_rels/slide650.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651.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652.xml"/><Relationship Id="rId5" Type="http://schemas.openxmlformats.org/officeDocument/2006/relationships/slide" Target="slide655.xml"/><Relationship Id="rId4" Type="http://schemas.openxmlformats.org/officeDocument/2006/relationships/slide" Target="slide656.xml"/></Relationships>
</file>

<file path=ppt/slides/_rels/slide6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6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398.xml"/></Relationships>
</file>

<file path=ppt/slides/_rels/slide6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chart" Target="../charts/chart400.xml"/><Relationship Id="rId4" Type="http://schemas.openxmlformats.org/officeDocument/2006/relationships/chart" Target="../charts/chart399.xml"/></Relationships>
</file>

<file path=ppt/slides/_rels/slide6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401.xml"/></Relationships>
</file>

<file path=ppt/slides/_rels/slide6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656.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657.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658.xml"/><Relationship Id="rId5" Type="http://schemas.openxmlformats.org/officeDocument/2006/relationships/slide" Target="slide661.xml"/><Relationship Id="rId4" Type="http://schemas.openxmlformats.org/officeDocument/2006/relationships/slide" Target="slide662.xml"/></Relationships>
</file>

<file path=ppt/slides/_rels/slide6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6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402.xml"/></Relationships>
</file>

<file path=ppt/slides/_rels/slide6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403.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6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404.xml"/></Relationships>
</file>

<file path=ppt/slides/_rels/slide6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662.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663.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664.xml"/><Relationship Id="rId5" Type="http://schemas.openxmlformats.org/officeDocument/2006/relationships/slide" Target="slide678.xml"/><Relationship Id="rId4" Type="http://schemas.openxmlformats.org/officeDocument/2006/relationships/slide" Target="slide689.xml"/></Relationships>
</file>

<file path=ppt/slides/_rels/slide66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55.xml"/><Relationship Id="rId5" Type="http://schemas.openxmlformats.org/officeDocument/2006/relationships/slide" Target="slide42.xml"/><Relationship Id="rId4" Type="http://schemas.openxmlformats.org/officeDocument/2006/relationships/slide" Target="slide662.xml"/></Relationships>
</file>

<file path=ppt/slides/_rels/slide664.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665.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667.xml"/><Relationship Id="rId5" Type="http://schemas.openxmlformats.org/officeDocument/2006/relationships/slide" Target="slide677.xml"/><Relationship Id="rId4" Type="http://schemas.openxmlformats.org/officeDocument/2006/relationships/slide" Target="slide678.xml"/></Relationships>
</file>

<file path=ppt/slides/_rels/slide6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6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6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405.xml"/></Relationships>
</file>

<file path=ppt/slides/_rels/slide6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406.xml"/></Relationships>
</file>

<file path=ppt/slides/_rels/slide6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407.xml"/></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chart" Target="../charts/chart34.xml"/><Relationship Id="rId4" Type="http://schemas.openxmlformats.org/officeDocument/2006/relationships/chart" Target="../charts/chart33.xml"/></Relationships>
</file>

<file path=ppt/slides/_rels/slide6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408.xml"/><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4.png"/></Relationships>
</file>

<file path=ppt/slides/_rels/slide6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409.xml"/><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4.png"/></Relationships>
</file>

<file path=ppt/slides/_rels/slide6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410.xml"/><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4.png"/></Relationships>
</file>

<file path=ppt/slides/_rels/slide6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411.xml"/><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4.png"/></Relationships>
</file>

<file path=ppt/slides/_rels/slide6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412.xml"/><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4.png"/></Relationships>
</file>

<file path=ppt/slides/_rels/slide6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413.xml"/><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4.png"/></Relationships>
</file>

<file path=ppt/slides/_rels/slide6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6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678.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679.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681.xml"/><Relationship Id="rId5" Type="http://schemas.openxmlformats.org/officeDocument/2006/relationships/slide" Target="slide688.xml"/><Relationship Id="rId4" Type="http://schemas.openxmlformats.org/officeDocument/2006/relationships/slide" Target="slide689.xml"/></Relationships>
</file>

<file path=ppt/slides/_rels/slide6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6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6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414.xml"/></Relationships>
</file>

<file path=ppt/slides/_rels/slide6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415.xml"/></Relationships>
</file>

<file path=ppt/slides/_rels/slide6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416.xml"/></Relationships>
</file>

<file path=ppt/slides/_rels/slide6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417.xml"/></Relationships>
</file>

<file path=ppt/slides/_rels/slide6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4.png"/></Relationships>
</file>

<file path=ppt/slides/_rels/slide6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418.xml"/></Relationships>
</file>

<file path=ppt/slides/_rels/slide6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4.png"/></Relationships>
</file>

<file path=ppt/slides/_rels/slide6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slide" Target="slide676.xml"/></Relationships>
</file>

<file path=ppt/slides/_rels/slide68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632.xml"/><Relationship Id="rId5" Type="http://schemas.openxmlformats.org/officeDocument/2006/relationships/slide" Target="slide650.xml"/><Relationship Id="rId4" Type="http://schemas.openxmlformats.org/officeDocument/2006/relationships/slide" Target="slide626.xml"/></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690.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691.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692.xml"/><Relationship Id="rId5" Type="http://schemas.openxmlformats.org/officeDocument/2006/relationships/slide" Target="slide693.xml"/><Relationship Id="rId4" Type="http://schemas.openxmlformats.org/officeDocument/2006/relationships/slide" Target="slide695.xml"/></Relationships>
</file>

<file path=ppt/slides/_rels/slide6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6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4.png"/></Relationships>
</file>

<file path=ppt/slides/_rels/slide6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6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695.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696.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697.xml"/><Relationship Id="rId5" Type="http://schemas.openxmlformats.org/officeDocument/2006/relationships/slide" Target="slide698.xml"/><Relationship Id="rId4" Type="http://schemas.openxmlformats.org/officeDocument/2006/relationships/slide" Target="slide700.xml"/></Relationships>
</file>

<file path=ppt/slides/_rels/slide6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6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4.png"/></Relationships>
</file>

<file path=ppt/slides/_rels/slide6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6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8" Type="http://schemas.openxmlformats.org/officeDocument/2006/relationships/slide" Target="slide360.xml"/><Relationship Id="rId13" Type="http://schemas.openxmlformats.org/officeDocument/2006/relationships/slide" Target="slide391.xml"/><Relationship Id="rId3" Type="http://schemas.openxmlformats.org/officeDocument/2006/relationships/slide" Target="slide328.xml"/><Relationship Id="rId7" Type="http://schemas.openxmlformats.org/officeDocument/2006/relationships/slide" Target="slide346.xml"/><Relationship Id="rId12" Type="http://schemas.openxmlformats.org/officeDocument/2006/relationships/slide" Target="slide399.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384.xml"/><Relationship Id="rId11" Type="http://schemas.openxmlformats.org/officeDocument/2006/relationships/slide" Target="slide398.xml"/><Relationship Id="rId5" Type="http://schemas.openxmlformats.org/officeDocument/2006/relationships/slide" Target="slide383.xml"/><Relationship Id="rId15" Type="http://schemas.openxmlformats.org/officeDocument/2006/relationships/slide" Target="slide418.xml"/><Relationship Id="rId10" Type="http://schemas.openxmlformats.org/officeDocument/2006/relationships/slide" Target="slide337.xml"/><Relationship Id="rId4" Type="http://schemas.openxmlformats.org/officeDocument/2006/relationships/slide" Target="slide329.xml"/><Relationship Id="rId9" Type="http://schemas.openxmlformats.org/officeDocument/2006/relationships/slide" Target="slide369.xml"/><Relationship Id="rId14" Type="http://schemas.openxmlformats.org/officeDocument/2006/relationships/slide" Target="slide409.xml"/></Relationships>
</file>

<file path=ppt/slides/_rels/slide70.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84.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78.xml"/><Relationship Id="rId5" Type="http://schemas.openxmlformats.org/officeDocument/2006/relationships/slide" Target="slide71.xml"/><Relationship Id="rId4" Type="http://schemas.openxmlformats.org/officeDocument/2006/relationships/slide" Target="slide70.xml"/></Relationships>
</file>

<file path=ppt/slides/_rels/slide70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701.xml"/><Relationship Id="rId5" Type="http://schemas.openxmlformats.org/officeDocument/2006/relationships/slide" Target="slide702.xml"/><Relationship Id="rId4" Type="http://schemas.openxmlformats.org/officeDocument/2006/relationships/slide" Target="slide704.xml"/></Relationships>
</file>

<file path=ppt/slides/_rels/slide7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7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7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7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699.xml"/><Relationship Id="rId4" Type="http://schemas.openxmlformats.org/officeDocument/2006/relationships/slide" Target="slide694.xml"/></Relationships>
</file>

<file path=ppt/slides/_rels/slide71.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72.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73.xml"/><Relationship Id="rId5" Type="http://schemas.openxmlformats.org/officeDocument/2006/relationships/slide" Target="slide76.xml"/><Relationship Id="rId4" Type="http://schemas.openxmlformats.org/officeDocument/2006/relationships/slide" Target="slide78.xml"/></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7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3.png"/><Relationship Id="rId7" Type="http://schemas.openxmlformats.org/officeDocument/2006/relationships/chart" Target="../charts/chart38.xml"/><Relationship Id="rId2" Type="http://schemas.openxmlformats.org/officeDocument/2006/relationships/chart" Target="../charts/chart35.xml"/><Relationship Id="rId1" Type="http://schemas.openxmlformats.org/officeDocument/2006/relationships/slideLayout" Target="../slideLayouts/slideLayout1.xml"/><Relationship Id="rId6" Type="http://schemas.openxmlformats.org/officeDocument/2006/relationships/chart" Target="../charts/chart37.xml"/><Relationship Id="rId5" Type="http://schemas.openxmlformats.org/officeDocument/2006/relationships/chart" Target="../charts/chart36.xml"/><Relationship Id="rId4" Type="http://schemas.openxmlformats.org/officeDocument/2006/relationships/image" Target="../media/image4.png"/></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39.xml"/><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4.pn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40.xml"/><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4.png"/></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78.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72.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80.xml"/><Relationship Id="rId5" Type="http://schemas.openxmlformats.org/officeDocument/2006/relationships/slide" Target="slide83.xml"/><Relationship Id="rId4" Type="http://schemas.openxmlformats.org/officeDocument/2006/relationships/slide" Target="slide84.xm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slide" Target="slide464.xml"/><Relationship Id="rId13" Type="http://schemas.openxmlformats.org/officeDocument/2006/relationships/slide" Target="slide491.xml"/><Relationship Id="rId3" Type="http://schemas.openxmlformats.org/officeDocument/2006/relationships/slide" Target="slide424.xml"/><Relationship Id="rId7" Type="http://schemas.openxmlformats.org/officeDocument/2006/relationships/slide" Target="slide451.xml"/><Relationship Id="rId12" Type="http://schemas.openxmlformats.org/officeDocument/2006/relationships/slide" Target="slide478.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497.xml"/><Relationship Id="rId11" Type="http://schemas.openxmlformats.org/officeDocument/2006/relationships/slide" Target="slide434.xml"/><Relationship Id="rId5" Type="http://schemas.openxmlformats.org/officeDocument/2006/relationships/slide" Target="slide496.xml"/><Relationship Id="rId15" Type="http://schemas.openxmlformats.org/officeDocument/2006/relationships/slide" Target="slide512.xml"/><Relationship Id="rId10" Type="http://schemas.openxmlformats.org/officeDocument/2006/relationships/slide" Target="slide471.xml"/><Relationship Id="rId4" Type="http://schemas.openxmlformats.org/officeDocument/2006/relationships/slide" Target="slide425.xml"/><Relationship Id="rId9" Type="http://schemas.openxmlformats.org/officeDocument/2006/relationships/slide" Target="slide465.xml"/><Relationship Id="rId14" Type="http://schemas.openxmlformats.org/officeDocument/2006/relationships/slide" Target="slide485.xml"/></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chart" Target="../charts/chart42.xml"/><Relationship Id="rId4" Type="http://schemas.openxmlformats.org/officeDocument/2006/relationships/chart" Target="../charts/chart41.xml"/></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chart" Target="../charts/chart44.xml"/><Relationship Id="rId4" Type="http://schemas.openxmlformats.org/officeDocument/2006/relationships/chart" Target="../charts/chart43.xml"/></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chart" Target="../charts/chart46.xml"/><Relationship Id="rId4" Type="http://schemas.openxmlformats.org/officeDocument/2006/relationships/chart" Target="../charts/chart45.xml"/></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84.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85.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86.xml"/><Relationship Id="rId5" Type="http://schemas.openxmlformats.org/officeDocument/2006/relationships/slide" Target="slide89.xml"/><Relationship Id="rId4" Type="http://schemas.openxmlformats.org/officeDocument/2006/relationships/slide" Target="slide90.xml"/></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47.xml"/></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48.xml"/></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49.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slide" Target="slide77.xml"/></Relationships>
</file>

<file path=ppt/slides/_rels/slide9.xml.rels><?xml version="1.0" encoding="UTF-8" standalone="yes"?>
<Relationships xmlns="http://schemas.openxmlformats.org/package/2006/relationships"><Relationship Id="rId8" Type="http://schemas.openxmlformats.org/officeDocument/2006/relationships/slide" Target="slide550.xml"/><Relationship Id="rId13" Type="http://schemas.openxmlformats.org/officeDocument/2006/relationships/slide" Target="slide599.xml"/><Relationship Id="rId18" Type="http://schemas.openxmlformats.org/officeDocument/2006/relationships/slide" Target="slide616.xml"/><Relationship Id="rId3" Type="http://schemas.openxmlformats.org/officeDocument/2006/relationships/slide" Target="slide524.xml"/><Relationship Id="rId7" Type="http://schemas.openxmlformats.org/officeDocument/2006/relationships/slide" Target="slide565.xml"/><Relationship Id="rId12" Type="http://schemas.openxmlformats.org/officeDocument/2006/relationships/slide" Target="slide594.xml"/><Relationship Id="rId17" Type="http://schemas.openxmlformats.org/officeDocument/2006/relationships/slide" Target="slide609.xml"/><Relationship Id="rId2" Type="http://schemas.openxmlformats.org/officeDocument/2006/relationships/image" Target="../media/image3.png"/><Relationship Id="rId16" Type="http://schemas.openxmlformats.org/officeDocument/2006/relationships/slide" Target="slide604.xml"/><Relationship Id="rId1" Type="http://schemas.openxmlformats.org/officeDocument/2006/relationships/slideLayout" Target="../slideLayouts/slideLayout1.xml"/><Relationship Id="rId6" Type="http://schemas.openxmlformats.org/officeDocument/2006/relationships/slide" Target="slide558.xml"/><Relationship Id="rId11" Type="http://schemas.openxmlformats.org/officeDocument/2006/relationships/slide" Target="slide589.xml"/><Relationship Id="rId5" Type="http://schemas.openxmlformats.org/officeDocument/2006/relationships/slide" Target="slide564.xml"/><Relationship Id="rId15" Type="http://schemas.openxmlformats.org/officeDocument/2006/relationships/slide" Target="slide576.xml"/><Relationship Id="rId10" Type="http://schemas.openxmlformats.org/officeDocument/2006/relationships/slide" Target="slide578.xml"/><Relationship Id="rId4" Type="http://schemas.openxmlformats.org/officeDocument/2006/relationships/slide" Target="slide525.xml"/><Relationship Id="rId9" Type="http://schemas.openxmlformats.org/officeDocument/2006/relationships/slide" Target="slide536.xml"/><Relationship Id="rId14" Type="http://schemas.openxmlformats.org/officeDocument/2006/relationships/slide" Target="slide583.xml"/></Relationships>
</file>

<file path=ppt/slides/_rels/slide90.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109.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105.xml"/><Relationship Id="rId5" Type="http://schemas.openxmlformats.org/officeDocument/2006/relationships/slide" Target="slide91.xml"/><Relationship Id="rId4" Type="http://schemas.openxmlformats.org/officeDocument/2006/relationships/slide" Target="slide70.xml"/></Relationships>
</file>

<file path=ppt/slides/_rels/slide91.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92.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93.xml"/><Relationship Id="rId5" Type="http://schemas.openxmlformats.org/officeDocument/2006/relationships/slide" Target="slide103.xml"/><Relationship Id="rId4" Type="http://schemas.openxmlformats.org/officeDocument/2006/relationships/slide" Target="slide105.xml"/></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50.xml"/></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51.xml"/></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52.xml"/></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53.xml"/></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54.xml"/></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chart" Target="../charts/chart55.xml"/></Relationships>
</file>

<file path=ppt/slides/_rels/slide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492" y="1503244"/>
            <a:ext cx="5417767" cy="3281704"/>
          </a:xfrm>
          <a:prstGeom prst="rect">
            <a:avLst/>
          </a:prstGeom>
        </p:spPr>
      </p:pic>
      <p:pic>
        <p:nvPicPr>
          <p:cNvPr id="717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095" t="17112" r="62140" b="7736"/>
          <a:stretch/>
        </p:blipFill>
        <p:spPr bwMode="auto">
          <a:xfrm rot="328450">
            <a:off x="6483227" y="3223528"/>
            <a:ext cx="2079744" cy="29546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Gerade Verbindung 5"/>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535046" y="4843095"/>
            <a:ext cx="5654654" cy="1426875"/>
          </a:xfrm>
        </p:spPr>
        <p:txBody>
          <a:bodyPr>
            <a:noAutofit/>
          </a:bodyPr>
          <a:lstStyle/>
          <a:p>
            <a:r>
              <a:rPr lang="de-DE" b="1" dirty="0" smtClean="0">
                <a:solidFill>
                  <a:srgbClr val="C00000"/>
                </a:solidFill>
              </a:rPr>
              <a:t>ZUSAMMENFASSUNG</a:t>
            </a:r>
            <a:br>
              <a:rPr lang="de-DE" b="1" dirty="0" smtClean="0">
                <a:solidFill>
                  <a:srgbClr val="C00000"/>
                </a:solidFill>
              </a:rPr>
            </a:br>
            <a:r>
              <a:rPr lang="de-DE" sz="1800" b="1" dirty="0" smtClean="0">
                <a:solidFill>
                  <a:srgbClr val="C00000"/>
                </a:solidFill>
              </a:rPr>
              <a:t>November 2015</a:t>
            </a:r>
            <a:endParaRPr lang="de-DE" sz="1800" dirty="0"/>
          </a:p>
        </p:txBody>
      </p:sp>
      <p:sp>
        <p:nvSpPr>
          <p:cNvPr id="10" name="Textfeld 9"/>
          <p:cNvSpPr txBox="1"/>
          <p:nvPr/>
        </p:nvSpPr>
        <p:spPr>
          <a:xfrm>
            <a:off x="4139952" y="674244"/>
            <a:ext cx="4099496" cy="577081"/>
          </a:xfrm>
          <a:prstGeom prst="rect">
            <a:avLst/>
          </a:prstGeom>
          <a:noFill/>
        </p:spPr>
        <p:txBody>
          <a:bodyPr wrap="square" rtlCol="0">
            <a:spAutoFit/>
          </a:bodyPr>
          <a:lstStyle/>
          <a:p>
            <a:pPr algn="r"/>
            <a:r>
              <a:rPr lang="de-DE" sz="1050" b="1" dirty="0" smtClean="0">
                <a:solidFill>
                  <a:schemeClr val="tx2"/>
                </a:solidFill>
              </a:rPr>
              <a:t>Klosterweg 13, 97688 Bad Kissingen</a:t>
            </a:r>
          </a:p>
          <a:p>
            <a:pPr algn="r"/>
            <a:r>
              <a:rPr lang="de-DE" sz="1050" b="1" dirty="0" smtClean="0">
                <a:solidFill>
                  <a:schemeClr val="tx2"/>
                </a:solidFill>
              </a:rPr>
              <a:t>Telefon: 0971/801-7015</a:t>
            </a:r>
          </a:p>
          <a:p>
            <a:pPr algn="r"/>
            <a:r>
              <a:rPr lang="de-DE" sz="1050" b="1" dirty="0" smtClean="0">
                <a:solidFill>
                  <a:schemeClr val="tx2"/>
                </a:solidFill>
              </a:rPr>
              <a:t>Email: jugendhilfeplanung@kg.de</a:t>
            </a:r>
            <a:endParaRPr lang="de-DE" sz="1050" b="1" dirty="0">
              <a:solidFill>
                <a:schemeClr val="tx2"/>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el 1"/>
          <p:cNvSpPr>
            <a:spLocks noGrp="1"/>
          </p:cNvSpPr>
          <p:nvPr>
            <p:ph type="ctrTitle"/>
          </p:nvPr>
        </p:nvSpPr>
        <p:spPr>
          <a:xfrm>
            <a:off x="254385" y="768471"/>
            <a:ext cx="5109703" cy="749074"/>
          </a:xfrm>
        </p:spPr>
        <p:txBody>
          <a:bodyPr anchor="t" anchorCtr="0">
            <a:noAutofit/>
          </a:bodyPr>
          <a:lstStyle/>
          <a:p>
            <a:pPr algn="l"/>
            <a:r>
              <a:rPr lang="de-DE" b="1" dirty="0" smtClean="0">
                <a:solidFill>
                  <a:srgbClr val="C00000"/>
                </a:solidFill>
              </a:rPr>
              <a:t>Inhalt detailliert </a:t>
            </a:r>
            <a:r>
              <a:rPr lang="de-DE" sz="2000" b="1" dirty="0" smtClean="0">
                <a:solidFill>
                  <a:srgbClr val="C00000"/>
                </a:solidFill>
                <a:sym typeface="Wingdings" panose="05000000000000000000" pitchFamily="2" charset="2"/>
              </a:rPr>
              <a:t>(7 von 7)</a:t>
            </a:r>
            <a:endParaRPr lang="de-DE" sz="2000" b="1" dirty="0">
              <a:solidFill>
                <a:srgbClr val="C00000"/>
              </a:solidFill>
            </a:endParaRPr>
          </a:p>
        </p:txBody>
      </p:sp>
      <p:sp>
        <p:nvSpPr>
          <p:cNvPr id="11" name="Abgerundetes Rechteck 10">
            <a:hlinkClick r:id="rId3" action="ppaction://hlinksldjump"/>
          </p:cNvPr>
          <p:cNvSpPr/>
          <p:nvPr/>
        </p:nvSpPr>
        <p:spPr>
          <a:xfrm>
            <a:off x="755576" y="1666447"/>
            <a:ext cx="3528393" cy="43204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r>
              <a:rPr lang="de-DE" sz="1600" b="1" dirty="0" smtClean="0"/>
              <a:t>18. Finanzielle Situation</a:t>
            </a:r>
            <a:endParaRPr lang="de-DE" sz="1600" b="1" dirty="0"/>
          </a:p>
        </p:txBody>
      </p:sp>
      <p:sp>
        <p:nvSpPr>
          <p:cNvPr id="29" name="Abgerundetes Rechteck 28">
            <a:hlinkClick r:id="rId4" action="ppaction://hlinksldjump"/>
          </p:cNvPr>
          <p:cNvSpPr/>
          <p:nvPr/>
        </p:nvSpPr>
        <p:spPr>
          <a:xfrm>
            <a:off x="4788024" y="3930048"/>
            <a:ext cx="3519055" cy="58543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r>
              <a:rPr lang="de-DE" sz="1600" b="1" dirty="0" smtClean="0"/>
              <a:t>20. Stärken und Problemlagen auf Gemeindeebene</a:t>
            </a:r>
            <a:endParaRPr lang="de-DE" sz="1600" b="1" dirty="0"/>
          </a:p>
        </p:txBody>
      </p:sp>
      <p:sp>
        <p:nvSpPr>
          <p:cNvPr id="44" name="Abgerundetes Rechteck 43">
            <a:hlinkClick r:id="rId5" action="ppaction://hlinksldjump"/>
          </p:cNvPr>
          <p:cNvSpPr/>
          <p:nvPr/>
        </p:nvSpPr>
        <p:spPr>
          <a:xfrm>
            <a:off x="4788024" y="4625415"/>
            <a:ext cx="3529122"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20.1 Stärkenanalyse</a:t>
            </a:r>
            <a:endParaRPr lang="de-DE" sz="1200" b="1" dirty="0">
              <a:solidFill>
                <a:schemeClr val="tx2"/>
              </a:solidFill>
            </a:endParaRPr>
          </a:p>
        </p:txBody>
      </p:sp>
      <p:sp>
        <p:nvSpPr>
          <p:cNvPr id="28" name="Abgerundetes Rechteck 27">
            <a:hlinkClick r:id="rId6" action="ppaction://hlinksldjump"/>
          </p:cNvPr>
          <p:cNvSpPr/>
          <p:nvPr/>
        </p:nvSpPr>
        <p:spPr>
          <a:xfrm>
            <a:off x="4788024" y="2216499"/>
            <a:ext cx="3528393"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19.1 Regionales Freizeitverhalten</a:t>
            </a:r>
            <a:endParaRPr lang="de-DE" sz="1200" b="1" dirty="0">
              <a:solidFill>
                <a:schemeClr val="tx2"/>
              </a:solidFill>
            </a:endParaRPr>
          </a:p>
        </p:txBody>
      </p:sp>
      <p:sp>
        <p:nvSpPr>
          <p:cNvPr id="32" name="Abgerundetes Rechteck 31">
            <a:hlinkClick r:id="rId7" action="ppaction://hlinksldjump"/>
          </p:cNvPr>
          <p:cNvSpPr/>
          <p:nvPr/>
        </p:nvSpPr>
        <p:spPr>
          <a:xfrm>
            <a:off x="4788024" y="3087138"/>
            <a:ext cx="3519055" cy="33328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19.3 Zukünftiger gewünschter Wohnort</a:t>
            </a:r>
            <a:endParaRPr lang="de-DE" sz="1200" b="1" dirty="0">
              <a:solidFill>
                <a:schemeClr val="tx2"/>
              </a:solidFill>
            </a:endParaRPr>
          </a:p>
        </p:txBody>
      </p:sp>
      <p:sp>
        <p:nvSpPr>
          <p:cNvPr id="35" name="Abgerundetes Rechteck 34">
            <a:hlinkClick r:id="rId8" action="ppaction://hlinksldjump"/>
          </p:cNvPr>
          <p:cNvSpPr/>
          <p:nvPr/>
        </p:nvSpPr>
        <p:spPr>
          <a:xfrm>
            <a:off x="4788024" y="2651818"/>
            <a:ext cx="3528393"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19.2 Was zieht junge Menschen in die Großstadt?</a:t>
            </a:r>
            <a:endParaRPr lang="de-DE" sz="1200" b="1" dirty="0">
              <a:solidFill>
                <a:schemeClr val="tx2"/>
              </a:solidFill>
            </a:endParaRPr>
          </a:p>
        </p:txBody>
      </p:sp>
      <p:sp>
        <p:nvSpPr>
          <p:cNvPr id="36" name="Abgerundetes Rechteck 35">
            <a:hlinkClick r:id="rId9" action="ppaction://hlinksldjump"/>
          </p:cNvPr>
          <p:cNvSpPr/>
          <p:nvPr/>
        </p:nvSpPr>
        <p:spPr>
          <a:xfrm>
            <a:off x="4788024" y="1666447"/>
            <a:ext cx="3519055" cy="43204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r>
              <a:rPr lang="de-DE" sz="1600" b="1" dirty="0" smtClean="0"/>
              <a:t>19. Demographischer Wandel</a:t>
            </a:r>
            <a:endParaRPr lang="de-DE" sz="1600" b="1" dirty="0"/>
          </a:p>
        </p:txBody>
      </p:sp>
      <p:sp>
        <p:nvSpPr>
          <p:cNvPr id="23" name="Abgerundetes Rechteck 22">
            <a:hlinkClick r:id="rId10" action="ppaction://hlinksldjump"/>
          </p:cNvPr>
          <p:cNvSpPr/>
          <p:nvPr/>
        </p:nvSpPr>
        <p:spPr>
          <a:xfrm>
            <a:off x="755576" y="2204043"/>
            <a:ext cx="3528393"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18.1 Einkommensquellen</a:t>
            </a:r>
            <a:endParaRPr lang="de-DE" sz="1200" b="1" dirty="0">
              <a:solidFill>
                <a:schemeClr val="tx2"/>
              </a:solidFill>
            </a:endParaRPr>
          </a:p>
        </p:txBody>
      </p:sp>
      <p:sp>
        <p:nvSpPr>
          <p:cNvPr id="26" name="Abgerundetes Rechteck 25">
            <a:hlinkClick r:id="rId11" action="ppaction://hlinksldjump"/>
          </p:cNvPr>
          <p:cNvSpPr/>
          <p:nvPr/>
        </p:nvSpPr>
        <p:spPr>
          <a:xfrm>
            <a:off x="755576" y="3049769"/>
            <a:ext cx="3519055" cy="33328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18.3 Schuldensituation</a:t>
            </a:r>
            <a:endParaRPr lang="de-DE" sz="1200" b="1" dirty="0">
              <a:solidFill>
                <a:schemeClr val="tx2"/>
              </a:solidFill>
            </a:endParaRPr>
          </a:p>
        </p:txBody>
      </p:sp>
      <p:sp>
        <p:nvSpPr>
          <p:cNvPr id="27" name="Abgerundetes Rechteck 26">
            <a:hlinkClick r:id="rId12" action="ppaction://hlinksldjump"/>
          </p:cNvPr>
          <p:cNvSpPr/>
          <p:nvPr/>
        </p:nvSpPr>
        <p:spPr>
          <a:xfrm>
            <a:off x="755576" y="3488605"/>
            <a:ext cx="3519055"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18.4 Kosten für Smartphone/Handy</a:t>
            </a:r>
            <a:endParaRPr lang="de-DE" sz="1200" b="1" dirty="0">
              <a:solidFill>
                <a:schemeClr val="tx2"/>
              </a:solidFill>
            </a:endParaRPr>
          </a:p>
        </p:txBody>
      </p:sp>
      <p:sp>
        <p:nvSpPr>
          <p:cNvPr id="30" name="Abgerundetes Rechteck 29">
            <a:hlinkClick r:id="rId13" action="ppaction://hlinksldjump"/>
          </p:cNvPr>
          <p:cNvSpPr/>
          <p:nvPr/>
        </p:nvSpPr>
        <p:spPr>
          <a:xfrm>
            <a:off x="755576" y="3911468"/>
            <a:ext cx="3519055"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18.5 Konsumverhalten</a:t>
            </a:r>
            <a:endParaRPr lang="de-DE" sz="1200" b="1" dirty="0">
              <a:solidFill>
                <a:schemeClr val="tx2"/>
              </a:solidFill>
            </a:endParaRPr>
          </a:p>
        </p:txBody>
      </p:sp>
      <p:sp>
        <p:nvSpPr>
          <p:cNvPr id="40" name="Abgerundetes Rechteck 39">
            <a:hlinkClick r:id="rId14" action="ppaction://hlinksldjump"/>
          </p:cNvPr>
          <p:cNvSpPr/>
          <p:nvPr/>
        </p:nvSpPr>
        <p:spPr>
          <a:xfrm>
            <a:off x="755576" y="2626906"/>
            <a:ext cx="3528393"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18.2 Finanzielle Situation</a:t>
            </a:r>
            <a:endParaRPr lang="de-DE" sz="1200" b="1" dirty="0">
              <a:solidFill>
                <a:schemeClr val="tx2"/>
              </a:solidFill>
            </a:endParaRPr>
          </a:p>
        </p:txBody>
      </p:sp>
      <p:sp>
        <p:nvSpPr>
          <p:cNvPr id="41" name="Abgerundetes Rechteck 40">
            <a:hlinkClick r:id="rId15" action="ppaction://hlinksldjump"/>
          </p:cNvPr>
          <p:cNvSpPr/>
          <p:nvPr/>
        </p:nvSpPr>
        <p:spPr>
          <a:xfrm>
            <a:off x="755576" y="4334328"/>
            <a:ext cx="3519055" cy="33328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18.6 Markenprodukte</a:t>
            </a:r>
            <a:endParaRPr lang="de-DE" sz="1200" b="1" dirty="0">
              <a:solidFill>
                <a:schemeClr val="tx2"/>
              </a:solidFill>
            </a:endParaRPr>
          </a:p>
        </p:txBody>
      </p:sp>
      <p:sp>
        <p:nvSpPr>
          <p:cNvPr id="42" name="Abgerundetes Rechteck 41">
            <a:hlinkClick r:id="rId16" action="ppaction://hlinksldjump"/>
          </p:cNvPr>
          <p:cNvSpPr/>
          <p:nvPr/>
        </p:nvSpPr>
        <p:spPr>
          <a:xfrm>
            <a:off x="4788024" y="5052661"/>
            <a:ext cx="3529122"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20.2 Problemlagenanalyse</a:t>
            </a:r>
            <a:endParaRPr lang="de-DE" sz="1200" b="1" dirty="0">
              <a:solidFill>
                <a:schemeClr val="tx2"/>
              </a:solidFill>
            </a:endParaRPr>
          </a:p>
        </p:txBody>
      </p:sp>
      <p:sp>
        <p:nvSpPr>
          <p:cNvPr id="43" name="Abgerundetes Rechteck 42">
            <a:hlinkClick r:id="rId17" action="ppaction://hlinksldjump"/>
          </p:cNvPr>
          <p:cNvSpPr/>
          <p:nvPr/>
        </p:nvSpPr>
        <p:spPr>
          <a:xfrm>
            <a:off x="4788024" y="5479907"/>
            <a:ext cx="3528393" cy="42368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20.3 Zusammenfassung der Stärken und Problem-lagen auf Gemeindeebene</a:t>
            </a:r>
            <a:endParaRPr lang="de-DE" sz="1200" b="1" dirty="0">
              <a:solidFill>
                <a:schemeClr val="tx2"/>
              </a:solidFill>
            </a:endParaRPr>
          </a:p>
        </p:txBody>
      </p:sp>
    </p:spTree>
    <p:extLst>
      <p:ext uri="{BB962C8B-B14F-4D97-AF65-F5344CB8AC3E}">
        <p14:creationId xmlns:p14="http://schemas.microsoft.com/office/powerpoint/2010/main" val="362929887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Teilnehmer/in oder Mitglied ...</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100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5" name="Diagramm 14"/>
          <p:cNvGraphicFramePr/>
          <p:nvPr>
            <p:extLst>
              <p:ext uri="{D42A27DB-BD31-4B8C-83A1-F6EECF244321}">
                <p14:modId xmlns:p14="http://schemas.microsoft.com/office/powerpoint/2010/main" val="1779863912"/>
              </p:ext>
            </p:extLst>
          </p:nvPr>
        </p:nvGraphicFramePr>
        <p:xfrm>
          <a:off x="2123728" y="2014279"/>
          <a:ext cx="6792405" cy="4392488"/>
        </p:xfrm>
        <a:graphic>
          <a:graphicData uri="http://schemas.openxmlformats.org/drawingml/2006/chart">
            <c:chart xmlns:c="http://schemas.openxmlformats.org/drawingml/2006/chart" xmlns:r="http://schemas.openxmlformats.org/officeDocument/2006/relationships" r:id="rId4"/>
          </a:graphicData>
        </a:graphic>
      </p:graphicFrame>
      <p:cxnSp>
        <p:nvCxnSpPr>
          <p:cNvPr id="16" name="Gerade Verbindung 15"/>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Diagramm 10"/>
          <p:cNvGraphicFramePr/>
          <p:nvPr>
            <p:extLst>
              <p:ext uri="{D42A27DB-BD31-4B8C-83A1-F6EECF244321}">
                <p14:modId xmlns:p14="http://schemas.microsoft.com/office/powerpoint/2010/main" val="1270312518"/>
              </p:ext>
            </p:extLst>
          </p:nvPr>
        </p:nvGraphicFramePr>
        <p:xfrm>
          <a:off x="107504" y="764704"/>
          <a:ext cx="2327920" cy="1599952"/>
        </p:xfrm>
        <a:graphic>
          <a:graphicData uri="http://schemas.openxmlformats.org/drawingml/2006/chart">
            <c:chart xmlns:c="http://schemas.openxmlformats.org/drawingml/2006/chart" xmlns:r="http://schemas.openxmlformats.org/officeDocument/2006/relationships" r:id="rId5"/>
          </a:graphicData>
        </a:graphic>
      </p:graphicFrame>
      <p:sp>
        <p:nvSpPr>
          <p:cNvPr id="12" name="Gestreifter Pfeil nach rechts 11"/>
          <p:cNvSpPr/>
          <p:nvPr/>
        </p:nvSpPr>
        <p:spPr>
          <a:xfrm>
            <a:off x="2195736" y="1412776"/>
            <a:ext cx="777250" cy="432048"/>
          </a:xfrm>
          <a:prstGeom prst="stripedRightArrow">
            <a:avLst/>
          </a:prstGeom>
          <a:solidFill>
            <a:srgbClr val="0070C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sp>
        <p:nvSpPr>
          <p:cNvPr id="17" name="Gestreifter Pfeil nach rechts 16">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23009336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Teilnehmer/in oder Mitglied ...</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101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5" name="Diagramm 14"/>
          <p:cNvGraphicFramePr/>
          <p:nvPr>
            <p:extLst>
              <p:ext uri="{D42A27DB-BD31-4B8C-83A1-F6EECF244321}">
                <p14:modId xmlns:p14="http://schemas.microsoft.com/office/powerpoint/2010/main" val="977617242"/>
              </p:ext>
            </p:extLst>
          </p:nvPr>
        </p:nvGraphicFramePr>
        <p:xfrm>
          <a:off x="2123728" y="2014279"/>
          <a:ext cx="6792405" cy="4392488"/>
        </p:xfrm>
        <a:graphic>
          <a:graphicData uri="http://schemas.openxmlformats.org/drawingml/2006/chart">
            <c:chart xmlns:c="http://schemas.openxmlformats.org/drawingml/2006/chart" xmlns:r="http://schemas.openxmlformats.org/officeDocument/2006/relationships" r:id="rId4"/>
          </a:graphicData>
        </a:graphic>
      </p:graphicFrame>
      <p:cxnSp>
        <p:nvCxnSpPr>
          <p:cNvPr id="16" name="Gerade Verbindung 15"/>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Diagramm 10"/>
          <p:cNvGraphicFramePr/>
          <p:nvPr>
            <p:extLst>
              <p:ext uri="{D42A27DB-BD31-4B8C-83A1-F6EECF244321}">
                <p14:modId xmlns:p14="http://schemas.microsoft.com/office/powerpoint/2010/main" val="2785987482"/>
              </p:ext>
            </p:extLst>
          </p:nvPr>
        </p:nvGraphicFramePr>
        <p:xfrm>
          <a:off x="107504" y="764704"/>
          <a:ext cx="2327920" cy="1599952"/>
        </p:xfrm>
        <a:graphic>
          <a:graphicData uri="http://schemas.openxmlformats.org/drawingml/2006/chart">
            <c:chart xmlns:c="http://schemas.openxmlformats.org/drawingml/2006/chart" xmlns:r="http://schemas.openxmlformats.org/officeDocument/2006/relationships" r:id="rId5"/>
          </a:graphicData>
        </a:graphic>
      </p:graphicFrame>
      <p:sp>
        <p:nvSpPr>
          <p:cNvPr id="12" name="Gestreifter Pfeil nach rechts 11"/>
          <p:cNvSpPr/>
          <p:nvPr/>
        </p:nvSpPr>
        <p:spPr>
          <a:xfrm>
            <a:off x="2195736" y="1412776"/>
            <a:ext cx="777250" cy="432048"/>
          </a:xfrm>
          <a:prstGeom prst="stripedRightArrow">
            <a:avLst/>
          </a:prstGeom>
          <a:solidFill>
            <a:srgbClr val="0070C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sp>
        <p:nvSpPr>
          <p:cNvPr id="17" name="Gestreifter Pfeil nach rechts 16">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60672920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102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graphicFrame>
        <p:nvGraphicFramePr>
          <p:cNvPr id="18" name="Diagramm 17"/>
          <p:cNvGraphicFramePr/>
          <p:nvPr>
            <p:extLst>
              <p:ext uri="{D42A27DB-BD31-4B8C-83A1-F6EECF244321}">
                <p14:modId xmlns:p14="http://schemas.microsoft.com/office/powerpoint/2010/main" val="3849972458"/>
              </p:ext>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20" name="Abgerundetes Rechteck 19"/>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200" b="1" spc="200" dirty="0">
                <a:solidFill>
                  <a:schemeClr val="tx2">
                    <a:lumMod val="75000"/>
                  </a:schemeClr>
                </a:solidFill>
              </a:rPr>
              <a:t>In Schule/Arbeit/Studium ist mir häufig alles zu viel und ich fühle mich überfordert.</a:t>
            </a:r>
          </a:p>
        </p:txBody>
      </p:sp>
      <p:pic>
        <p:nvPicPr>
          <p:cNvPr id="21" name="Grafik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22" name="Gerade Verbindung 21"/>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3" name="Textfeld 22"/>
          <p:cNvSpPr txBox="1"/>
          <p:nvPr/>
        </p:nvSpPr>
        <p:spPr>
          <a:xfrm>
            <a:off x="3699047" y="6179603"/>
            <a:ext cx="1927131" cy="253916"/>
          </a:xfrm>
          <a:prstGeom prst="rect">
            <a:avLst/>
          </a:prstGeom>
          <a:noFill/>
        </p:spPr>
        <p:txBody>
          <a:bodyPr wrap="none" rtlCol="0">
            <a:spAutoFit/>
          </a:bodyPr>
          <a:lstStyle/>
          <a:p>
            <a:r>
              <a:rPr lang="de-DE" sz="1050" b="1" dirty="0" smtClean="0">
                <a:solidFill>
                  <a:schemeClr val="tx2">
                    <a:lumMod val="75000"/>
                  </a:schemeClr>
                </a:solidFill>
              </a:rPr>
              <a:t>Cramer-V ,028; Signifikanz ,705</a:t>
            </a:r>
            <a:endParaRPr lang="de-DE" sz="1050" b="1" dirty="0">
              <a:solidFill>
                <a:schemeClr val="tx2">
                  <a:lumMod val="75000"/>
                </a:schemeClr>
              </a:solidFill>
            </a:endParaRPr>
          </a:p>
        </p:txBody>
      </p: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16671958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103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484784"/>
            <a:ext cx="8604954" cy="46789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 Steigerung des Organisationsgrades ist sehr erfreulich, vor allem die Erhöhung des Anteils der Mädchen, denn hierzu gab es auch eine Maßnahmenempfehlung 1999. </a:t>
            </a:r>
          </a:p>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Da ein hoher Organisationsgrad von jungen Menschen in der Jugendarbeit für das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aktuelle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und zukünftige Gemeinwesen sehr wichtig ist, gibt es in Kommunen, in denen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Organisationsgrad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unterdurchschnittlich ist,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Handlungsbedarf</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a:t>
            </a:r>
          </a:p>
          <a:p>
            <a:pPr>
              <a:spcBef>
                <a:spcPts val="600"/>
              </a:spcBef>
              <a:spcAft>
                <a:spcPts val="6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3528" y="1115452"/>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5" name="Abgerundetes Rechteck 14"/>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Teilnehmer/in oder Mitglied in einem Verein/Verband oder Gruppe</a:t>
            </a:r>
            <a:endParaRPr lang="de-DE" sz="2800" b="1" spc="200" dirty="0">
              <a:solidFill>
                <a:schemeClr val="tx2">
                  <a:lumMod val="75000"/>
                </a:schemeClr>
              </a:solidFill>
            </a:endParaRPr>
          </a:p>
        </p:txBody>
      </p:sp>
      <p:cxnSp>
        <p:nvCxnSpPr>
          <p:cNvPr id="17"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05928480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104</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484784"/>
            <a:ext cx="8604954" cy="46789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Um den Anteil von jungen Menschen in den Vereinen/Verbänden zu erhöhen, wird den Kommunen mit unterdurchschnittlichem Organisationsgrad (siehe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Stärkenanalyse*)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empfohlen, durch vermehrte Förderung die Verbandliche Jugendarbeit direkt zu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unterstützen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Des Weiteren sollten besonders diese Kommunen den positiven Effekt der Offenen und Gemeindlichen Jugendarbeit auf die Verbandliche Jugendarbeit nutzen (vgl. 1999) und ihre Angebote der Offenen und Gemeindlichen Jugendarbeit ausbauen (möglich z. B. durch eine Mitgliedschaft bei </a:t>
            </a:r>
            <a:r>
              <a:rPr lang="de-DE" sz="1800" b="1" dirty="0" err="1">
                <a:solidFill>
                  <a:srgbClr val="17375E"/>
                </a:solidFill>
                <a:latin typeface="Calibri" panose="020F0502020204030204" pitchFamily="34" charset="0"/>
                <a:ea typeface="Calibri" panose="020F0502020204030204" pitchFamily="34" charset="0"/>
                <a:cs typeface="Calibri" panose="020F0502020204030204" pitchFamily="34" charset="0"/>
              </a:rPr>
              <a:t>ProJugend</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e. V</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p>
          <a:p>
            <a:pPr>
              <a:spcBef>
                <a:spcPts val="600"/>
              </a:spcBef>
              <a:spcAft>
                <a:spcPts val="6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endPar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*siehe 20.3 Zusammenfassung der Stärkenanalyse, Seite 702</a:t>
            </a:r>
            <a:endParaRPr lang="de-DE" sz="18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3528" y="1115452"/>
            <a:ext cx="2340256" cy="369332"/>
          </a:xfrm>
          <a:prstGeom prst="rect">
            <a:avLst/>
          </a:prstGeom>
        </p:spPr>
        <p:txBody>
          <a:bodyPr wrap="none">
            <a:spAutoFit/>
          </a:bodyPr>
          <a:lstStyle/>
          <a:p>
            <a:r>
              <a:rPr lang="de-DE" b="1" u="sng" dirty="0" smtClean="0">
                <a:solidFill>
                  <a:srgbClr val="C00000"/>
                </a:solidFill>
              </a:rPr>
              <a:t>Handlungsempfehlung</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5" name="Abgerundetes Rechteck 14"/>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Teilnehmer/in oder Mitglied in einem Verein/Verband oder Gruppe</a:t>
            </a:r>
            <a:endParaRPr lang="de-DE" sz="2800" b="1" spc="200" dirty="0">
              <a:solidFill>
                <a:schemeClr val="tx2">
                  <a:lumMod val="75000"/>
                </a:schemeClr>
              </a:solidFill>
            </a:endParaRPr>
          </a:p>
        </p:txBody>
      </p:sp>
      <p:cxnSp>
        <p:nvCxnSpPr>
          <p:cNvPr id="17"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4" action="ppaction://hlinksldjump"/>
          </p:cNvPr>
          <p:cNvSpPr/>
          <p:nvPr/>
        </p:nvSpPr>
        <p:spPr>
          <a:xfrm>
            <a:off x="6240370" y="4373650"/>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6" name="Gestreifter Pfeil nach rechts 15">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08043725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20" y="756873"/>
            <a:ext cx="7152100" cy="1231967"/>
          </a:xfrm>
        </p:spPr>
        <p:txBody>
          <a:bodyPr>
            <a:normAutofit fontScale="90000"/>
          </a:bodyPr>
          <a:lstStyle/>
          <a:p>
            <a:pPr algn="l"/>
            <a:r>
              <a:rPr lang="de-DE" b="1" dirty="0" smtClean="0">
                <a:solidFill>
                  <a:srgbClr val="C00000"/>
                </a:solidFill>
              </a:rPr>
              <a:t>3.2 Organisationsgrad nach Vereins-/Verbandsart</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22502"/>
            <a:ext cx="8604954" cy="26642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In welchen Vereinen/Verbänden und Gruppen sind die jungen Menschen Mitglied/ Teilnehmer/in?</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Bist du Mitglied oder Teilnehmer/in einem Verein/Verband oder in einer Gruppe? Wenn ja, in welchen?</a:t>
            </a:r>
            <a:endParaRPr lang="de-DE" sz="1800" b="1" dirty="0" smtClean="0">
              <a:solidFill>
                <a:schemeClr val="tx2">
                  <a:lumMod val="75000"/>
                </a:schemeClr>
              </a:solidFill>
            </a:endParaRPr>
          </a:p>
          <a:p>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105</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193800697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¾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der TN oder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Mitglieder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sind in Sportvereinen, ¼ bei Musikvereinen, 1/5 bei der Feuerwehr und der kirchlichen Jugendarbeit; alle die eben genannten haben einen Zuwachs seit 1999, am deutlichsten die Sport- und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Musikvereine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6%-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bzw.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5%-Punkte</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106</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Teilnehmer/in oder Mitglied in einem Verein/Verband oder Gruppe</a:t>
            </a:r>
            <a:endParaRPr lang="de-DE" sz="2800" b="1" spc="200" dirty="0">
              <a:solidFill>
                <a:schemeClr val="tx2">
                  <a:lumMod val="75000"/>
                </a:schemeClr>
              </a:solidFill>
            </a:endParaRPr>
          </a:p>
        </p:txBody>
      </p:sp>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Gestreifter Pfeil nach rechts 15">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68226884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feld 1"/>
          <p:cNvSpPr txBox="1"/>
          <p:nvPr/>
        </p:nvSpPr>
        <p:spPr>
          <a:xfrm>
            <a:off x="234598" y="5559043"/>
            <a:ext cx="2362575" cy="91519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a:spcBef>
                <a:spcPts val="600"/>
              </a:spcBef>
              <a:spcAft>
                <a:spcPts val="600"/>
              </a:spcAft>
            </a:pPr>
            <a:r>
              <a:rPr lang="de-DE" sz="12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 1999 wurden die Vereine/Gruppen teilweise in einer anderen Zusammensetzung abgefragt</a:t>
            </a:r>
            <a:endParaRPr lang="de-DE" sz="12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Abgerundetes Rechteck 11"/>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Teilnehmer/in oder Mitglied – </a:t>
            </a:r>
            <a:r>
              <a:rPr lang="de-DE" sz="2800" b="1" u="sng" spc="200" dirty="0" smtClean="0">
                <a:solidFill>
                  <a:schemeClr val="tx2">
                    <a:lumMod val="75000"/>
                  </a:schemeClr>
                </a:solidFill>
              </a:rPr>
              <a:t>Wo?</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107</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graphicFrame>
        <p:nvGraphicFramePr>
          <p:cNvPr id="5" name="Diagramm 4"/>
          <p:cNvGraphicFramePr/>
          <p:nvPr>
            <p:extLst>
              <p:ext uri="{D42A27DB-BD31-4B8C-83A1-F6EECF244321}">
                <p14:modId xmlns:p14="http://schemas.microsoft.com/office/powerpoint/2010/main" val="2874396499"/>
              </p:ext>
            </p:extLst>
          </p:nvPr>
        </p:nvGraphicFramePr>
        <p:xfrm>
          <a:off x="1979712" y="930423"/>
          <a:ext cx="6768751" cy="5544616"/>
        </p:xfrm>
        <a:graphic>
          <a:graphicData uri="http://schemas.openxmlformats.org/drawingml/2006/chart">
            <c:chart xmlns:c="http://schemas.openxmlformats.org/drawingml/2006/chart" xmlns:r="http://schemas.openxmlformats.org/officeDocument/2006/relationships" r:id="rId3"/>
          </a:graphicData>
        </a:graphic>
      </p:graphicFrame>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3" name="Gerade Verbindung 12"/>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4" name="Diagramm 13"/>
          <p:cNvGraphicFramePr/>
          <p:nvPr>
            <p:extLst>
              <p:ext uri="{D42A27DB-BD31-4B8C-83A1-F6EECF244321}">
                <p14:modId xmlns:p14="http://schemas.microsoft.com/office/powerpoint/2010/main" val="1566331216"/>
              </p:ext>
            </p:extLst>
          </p:nvPr>
        </p:nvGraphicFramePr>
        <p:xfrm>
          <a:off x="107504" y="764704"/>
          <a:ext cx="2327920" cy="1599952"/>
        </p:xfrm>
        <a:graphic>
          <a:graphicData uri="http://schemas.openxmlformats.org/drawingml/2006/chart">
            <c:chart xmlns:c="http://schemas.openxmlformats.org/drawingml/2006/chart" xmlns:r="http://schemas.openxmlformats.org/officeDocument/2006/relationships" r:id="rId5"/>
          </a:graphicData>
        </a:graphic>
      </p:graphicFrame>
      <p:sp>
        <p:nvSpPr>
          <p:cNvPr id="15" name="Gestreifter Pfeil nach rechts 14"/>
          <p:cNvSpPr/>
          <p:nvPr/>
        </p:nvSpPr>
        <p:spPr>
          <a:xfrm>
            <a:off x="2195736" y="1412776"/>
            <a:ext cx="777250" cy="432048"/>
          </a:xfrm>
          <a:prstGeom prst="stripedRightArrow">
            <a:avLst/>
          </a:prstGeom>
          <a:solidFill>
            <a:srgbClr val="0070C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sp>
        <p:nvSpPr>
          <p:cNvPr id="17" name="Gestreifter Pfeil nach rechts 16">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6079908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108</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700" b="1" spc="200" dirty="0" smtClean="0">
                <a:solidFill>
                  <a:schemeClr val="tx2">
                    <a:lumMod val="75000"/>
                  </a:schemeClr>
                </a:solidFill>
              </a:rPr>
              <a:t>Teilnehmer/in oder Mitglied – wo?</a:t>
            </a:r>
            <a:endParaRPr lang="de-DE" sz="27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63166"/>
            <a:ext cx="8604954" cy="50005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besteht aktuell </a:t>
            </a:r>
            <a:r>
              <a:rPr lang="de-DE" sz="18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kein Handlungsbedarf</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1544" y="733386"/>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91548443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20" y="756873"/>
            <a:ext cx="7152100" cy="1231967"/>
          </a:xfrm>
        </p:spPr>
        <p:txBody>
          <a:bodyPr>
            <a:normAutofit fontScale="90000"/>
          </a:bodyPr>
          <a:lstStyle/>
          <a:p>
            <a:pPr algn="l"/>
            <a:r>
              <a:rPr lang="de-DE" b="1" dirty="0" smtClean="0">
                <a:solidFill>
                  <a:srgbClr val="C00000"/>
                </a:solidFill>
              </a:rPr>
              <a:t>3.3 Teilnahmehäufigkeit in der Verbandlichen Jugendarbeit</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22502"/>
            <a:ext cx="8604954" cy="26642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Teilnahmehäufigkeit in der Verbandlichen Jugendarbeit</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Bist du Mitglied oder Teilnehmer/in einem Verein/Verband oder in einer Gruppe? Wenn ja, wie häufig nimmst du an den Aktivitäten dort teil?</a:t>
            </a:r>
            <a:endParaRPr lang="de-DE" sz="1800" b="1" dirty="0" smtClean="0">
              <a:solidFill>
                <a:schemeClr val="tx2">
                  <a:lumMod val="75000"/>
                </a:schemeClr>
              </a:solidFill>
            </a:endParaRPr>
          </a:p>
          <a:p>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109</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28601366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11</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 </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3" name="Textfeld 1"/>
          <p:cNvSpPr txBox="1"/>
          <p:nvPr/>
        </p:nvSpPr>
        <p:spPr>
          <a:xfrm>
            <a:off x="323528" y="908720"/>
            <a:ext cx="8604954" cy="5400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400" b="1" dirty="0" smtClean="0">
                <a:solidFill>
                  <a:schemeClr val="tx2">
                    <a:lumMod val="75000"/>
                  </a:schemeClr>
                </a:solidFill>
                <a:latin typeface="Segoe Print" panose="02000600000000000000" pitchFamily="2" charset="0"/>
              </a:rPr>
              <a:t>Liebe Leserinnen, liebe Leser,</a:t>
            </a:r>
          </a:p>
          <a:p>
            <a:endParaRPr lang="de-DE" sz="1400" b="1" dirty="0">
              <a:solidFill>
                <a:schemeClr val="tx2">
                  <a:lumMod val="75000"/>
                </a:schemeClr>
              </a:solidFill>
              <a:latin typeface="Segoe Print" panose="02000600000000000000" pitchFamily="2" charset="0"/>
            </a:endParaRPr>
          </a:p>
          <a:p>
            <a:r>
              <a:rPr lang="de-DE" sz="1400" b="1" dirty="0" smtClean="0">
                <a:solidFill>
                  <a:schemeClr val="tx2">
                    <a:lumMod val="75000"/>
                  </a:schemeClr>
                </a:solidFill>
                <a:latin typeface="Segoe Print" panose="02000600000000000000" pitchFamily="2" charset="0"/>
              </a:rPr>
              <a:t>der Jugendhilfeausschuss des Landkreises Bad Kissingen hat im Juni 2015 die Bewertungen und Handlungsempfehlungen der repräsentativen Jugendbefragung zur Umsetzung beschlossen.</a:t>
            </a:r>
          </a:p>
          <a:p>
            <a:endParaRPr lang="de-DE" sz="1400" b="1" dirty="0">
              <a:solidFill>
                <a:schemeClr val="tx2">
                  <a:lumMod val="75000"/>
                </a:schemeClr>
              </a:solidFill>
              <a:latin typeface="Segoe Print" panose="02000600000000000000" pitchFamily="2" charset="0"/>
            </a:endParaRPr>
          </a:p>
          <a:p>
            <a:r>
              <a:rPr lang="de-DE" sz="1400" b="1" dirty="0" smtClean="0">
                <a:solidFill>
                  <a:schemeClr val="tx2">
                    <a:lumMod val="75000"/>
                  </a:schemeClr>
                </a:solidFill>
                <a:latin typeface="Segoe Print" panose="02000600000000000000" pitchFamily="2" charset="0"/>
              </a:rPr>
              <a:t>Die hier vorliegende Fortschreibung der repräsentativen Jugendbefragung aus dem Jahr 1999 umfasst 20 aktuelle und detaillierte Themenbereiche. Diese decken sowohl alle Formen der Jugendarbeit als auch die Lebenswelt der jungen Menschen im Alter von 12 – 21 Jahren ab. </a:t>
            </a:r>
          </a:p>
          <a:p>
            <a:endParaRPr lang="de-DE" sz="1400" b="1" dirty="0" smtClean="0">
              <a:solidFill>
                <a:schemeClr val="tx2">
                  <a:lumMod val="75000"/>
                </a:schemeClr>
              </a:solidFill>
              <a:latin typeface="Segoe Print" panose="02000600000000000000" pitchFamily="2" charset="0"/>
            </a:endParaRPr>
          </a:p>
          <a:p>
            <a:r>
              <a:rPr lang="de-DE" sz="1400" b="1" dirty="0" smtClean="0">
                <a:solidFill>
                  <a:schemeClr val="tx2">
                    <a:lumMod val="75000"/>
                  </a:schemeClr>
                </a:solidFill>
                <a:latin typeface="Segoe Print" panose="02000600000000000000" pitchFamily="2" charset="0"/>
              </a:rPr>
              <a:t>Die Neuauflage der repräsentativen Jugendbefragung ermöglicht mit ihren Erkenntnissen und Empfehlungen fundierte, bedarfsgerechte Entscheidungen sowie eine zeitgemäße </a:t>
            </a:r>
          </a:p>
          <a:p>
            <a:r>
              <a:rPr lang="de-DE" sz="1400" b="1" dirty="0" smtClean="0">
                <a:solidFill>
                  <a:schemeClr val="tx2">
                    <a:lumMod val="75000"/>
                  </a:schemeClr>
                </a:solidFill>
                <a:latin typeface="Segoe Print" panose="02000600000000000000" pitchFamily="2" charset="0"/>
              </a:rPr>
              <a:t>Weiterentwicklung der Angebote für unsere jungen Menschen.</a:t>
            </a:r>
          </a:p>
          <a:p>
            <a:endParaRPr lang="de-DE" sz="1400" b="1" dirty="0">
              <a:solidFill>
                <a:schemeClr val="tx2">
                  <a:lumMod val="75000"/>
                </a:schemeClr>
              </a:solidFill>
              <a:latin typeface="Segoe Print" panose="02000600000000000000" pitchFamily="2" charset="0"/>
            </a:endParaRPr>
          </a:p>
          <a:p>
            <a:r>
              <a:rPr lang="de-DE" sz="1400" b="1" dirty="0" smtClean="0">
                <a:solidFill>
                  <a:schemeClr val="tx2">
                    <a:lumMod val="75000"/>
                  </a:schemeClr>
                </a:solidFill>
                <a:latin typeface="Segoe Print" panose="02000600000000000000" pitchFamily="2" charset="0"/>
              </a:rPr>
              <a:t>In dem nun vorliegenden digitalen Abschlussbericht finden Sie </a:t>
            </a:r>
          </a:p>
          <a:p>
            <a:r>
              <a:rPr lang="de-DE" sz="1400" b="1" dirty="0" smtClean="0">
                <a:solidFill>
                  <a:schemeClr val="tx2">
                    <a:lumMod val="75000"/>
                  </a:schemeClr>
                </a:solidFill>
                <a:latin typeface="Segoe Print" panose="02000600000000000000" pitchFamily="2" charset="0"/>
              </a:rPr>
              <a:t>zusammengefasst die Inhalte und Empfehlungen - erstmals zur </a:t>
            </a:r>
          </a:p>
          <a:p>
            <a:r>
              <a:rPr lang="de-DE" sz="1400" b="1" dirty="0" smtClean="0">
                <a:solidFill>
                  <a:schemeClr val="tx2">
                    <a:lumMod val="75000"/>
                  </a:schemeClr>
                </a:solidFill>
                <a:latin typeface="Segoe Print" panose="02000600000000000000" pitchFamily="2" charset="0"/>
              </a:rPr>
              <a:t>Durchsicht „per Mausklick“. </a:t>
            </a:r>
          </a:p>
          <a:p>
            <a:endParaRPr lang="de-DE" sz="1400" b="1" dirty="0">
              <a:solidFill>
                <a:schemeClr val="tx2">
                  <a:lumMod val="75000"/>
                </a:schemeClr>
              </a:solidFill>
              <a:latin typeface="Segoe Print" panose="02000600000000000000" pitchFamily="2" charset="0"/>
            </a:endParaRPr>
          </a:p>
          <a:p>
            <a:r>
              <a:rPr lang="de-DE" sz="1400" b="1" dirty="0" smtClean="0">
                <a:solidFill>
                  <a:schemeClr val="tx2">
                    <a:lumMod val="75000"/>
                  </a:schemeClr>
                </a:solidFill>
                <a:latin typeface="Segoe Print" panose="02000600000000000000" pitchFamily="2" charset="0"/>
              </a:rPr>
              <a:t>Für Rückfragen wenden Sie sich bitte an die Fachkraft </a:t>
            </a:r>
          </a:p>
          <a:p>
            <a:r>
              <a:rPr lang="de-DE" sz="1400" b="1" dirty="0" smtClean="0">
                <a:solidFill>
                  <a:schemeClr val="tx2">
                    <a:lumMod val="75000"/>
                  </a:schemeClr>
                </a:solidFill>
                <a:latin typeface="Segoe Print" panose="02000600000000000000" pitchFamily="2" charset="0"/>
              </a:rPr>
              <a:t>Jugendhilfeplanung im Jugendamt, Telefon: 0971/801-7015.</a:t>
            </a:r>
          </a:p>
          <a:p>
            <a:endParaRPr lang="de-DE" sz="1400" b="1" dirty="0">
              <a:solidFill>
                <a:schemeClr val="tx2">
                  <a:lumMod val="75000"/>
                </a:schemeClr>
              </a:solidFill>
              <a:latin typeface="Segoe Print" panose="02000600000000000000" pitchFamily="2" charset="0"/>
            </a:endParaRPr>
          </a:p>
          <a:p>
            <a:r>
              <a:rPr lang="de-DE" sz="1400" b="1" dirty="0" smtClean="0">
                <a:solidFill>
                  <a:schemeClr val="tx2">
                    <a:lumMod val="75000"/>
                  </a:schemeClr>
                </a:solidFill>
                <a:latin typeface="Segoe Print" panose="02000600000000000000" pitchFamily="2" charset="0"/>
              </a:rPr>
              <a:t>Ihr Landrat</a:t>
            </a:r>
          </a:p>
          <a:p>
            <a:r>
              <a:rPr lang="de-DE" sz="1400" b="1" dirty="0" smtClean="0">
                <a:solidFill>
                  <a:schemeClr val="tx2">
                    <a:lumMod val="75000"/>
                  </a:schemeClr>
                </a:solidFill>
                <a:latin typeface="Segoe Print" panose="02000600000000000000" pitchFamily="2" charset="0"/>
              </a:rPr>
              <a:t>Thomas Bold</a:t>
            </a:r>
          </a:p>
          <a:p>
            <a:endParaRPr lang="de-DE" sz="1400" b="1" dirty="0">
              <a:solidFill>
                <a:schemeClr val="tx2">
                  <a:lumMod val="75000"/>
                </a:schemeClr>
              </a:solidFill>
              <a:latin typeface="Segoe Print" panose="02000600000000000000" pitchFamily="2" charset="0"/>
            </a:endParaRPr>
          </a:p>
          <a:p>
            <a:endParaRPr lang="de-DE" sz="1400" b="1" dirty="0">
              <a:solidFill>
                <a:schemeClr val="tx2">
                  <a:lumMod val="75000"/>
                </a:schemeClr>
              </a:solidFill>
              <a:latin typeface="Segoe Print" panose="02000600000000000000" pitchFamily="2" charset="0"/>
            </a:endParaRPr>
          </a:p>
        </p:txBody>
      </p:sp>
      <p:pic>
        <p:nvPicPr>
          <p:cNvPr id="3" name="Grafik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190210" y="3789040"/>
            <a:ext cx="1696319" cy="2515865"/>
          </a:xfrm>
          <a:prstGeom prst="rect">
            <a:avLst/>
          </a:prstGeom>
        </p:spPr>
      </p:pic>
    </p:spTree>
    <p:extLst>
      <p:ext uri="{BB962C8B-B14F-4D97-AF65-F5344CB8AC3E}">
        <p14:creationId xmlns:p14="http://schemas.microsoft.com/office/powerpoint/2010/main" val="154751342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über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Hälfte der Mitglieder/ Teilnehmer/innen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treiben mehrmals pro Woche Sport im Verein, fast 1/3 der Pfadfinder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sehen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sich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ebenfalls mehrmals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in der Woche</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mindestens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1x wöchentlich sind die meisten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anderen verbandlichen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Angebote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organisiert;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mit über 80% die Pfadfinder und der Sport, mit über 70% die Musik und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Garden/Karnevalsvereine</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(zuletzt) besuchte Schulart der im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Verein/Verband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organisierten 12 - 21-Jährigen entspricht sehr genau der Grundverteilung</a:t>
            </a: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110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Teilnahmehäufigkeit im Verein/Verband oder der Gruppe</a:t>
            </a:r>
            <a:endParaRPr lang="de-DE" sz="2800" b="1" spc="200" dirty="0">
              <a:solidFill>
                <a:schemeClr val="tx2">
                  <a:lumMod val="75000"/>
                </a:schemeClr>
              </a:solidFill>
            </a:endParaRPr>
          </a:p>
        </p:txBody>
      </p:sp>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Gestreifter Pfeil nach rechts 15">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51073913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66405"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111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graphicFrame>
        <p:nvGraphicFramePr>
          <p:cNvPr id="5" name="Diagramm 4"/>
          <p:cNvGraphicFramePr/>
          <p:nvPr>
            <p:extLst>
              <p:ext uri="{D42A27DB-BD31-4B8C-83A1-F6EECF244321}">
                <p14:modId xmlns:p14="http://schemas.microsoft.com/office/powerpoint/2010/main" val="2531542368"/>
              </p:ext>
            </p:extLst>
          </p:nvPr>
        </p:nvGraphicFramePr>
        <p:xfrm>
          <a:off x="1706565" y="1042004"/>
          <a:ext cx="6768751" cy="5411332"/>
        </p:xfrm>
        <a:graphic>
          <a:graphicData uri="http://schemas.openxmlformats.org/drawingml/2006/chart">
            <c:chart xmlns:c="http://schemas.openxmlformats.org/drawingml/2006/chart" xmlns:r="http://schemas.openxmlformats.org/officeDocument/2006/relationships" r:id="rId3"/>
          </a:graphicData>
        </a:graphic>
      </p:graphicFrame>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4" name="Diagramm 13"/>
          <p:cNvGraphicFramePr/>
          <p:nvPr>
            <p:extLst>
              <p:ext uri="{D42A27DB-BD31-4B8C-83A1-F6EECF244321}">
                <p14:modId xmlns:p14="http://schemas.microsoft.com/office/powerpoint/2010/main" val="3987486117"/>
              </p:ext>
            </p:extLst>
          </p:nvPr>
        </p:nvGraphicFramePr>
        <p:xfrm>
          <a:off x="55799" y="1064065"/>
          <a:ext cx="2327920" cy="1599952"/>
        </p:xfrm>
        <a:graphic>
          <a:graphicData uri="http://schemas.openxmlformats.org/drawingml/2006/chart">
            <c:chart xmlns:c="http://schemas.openxmlformats.org/drawingml/2006/chart" xmlns:r="http://schemas.openxmlformats.org/officeDocument/2006/relationships" r:id="rId5"/>
          </a:graphicData>
        </a:graphic>
      </p:graphicFrame>
      <p:sp>
        <p:nvSpPr>
          <p:cNvPr id="16" name="Abgerundetes Rechteck 15"/>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Teilnahmehäufigkeit im Verein/ Verband </a:t>
            </a:r>
            <a:r>
              <a:rPr lang="de-DE" sz="2800" b="1" u="sng" spc="200" dirty="0" smtClean="0">
                <a:solidFill>
                  <a:schemeClr val="tx2">
                    <a:lumMod val="75000"/>
                  </a:schemeClr>
                </a:solidFill>
              </a:rPr>
              <a:t>mehrmals pro Woche</a:t>
            </a:r>
            <a:endParaRPr lang="de-DE" sz="2800" b="1" u="sng" spc="200" dirty="0">
              <a:solidFill>
                <a:schemeClr val="tx2">
                  <a:lumMod val="75000"/>
                </a:schemeClr>
              </a:solidFill>
            </a:endParaRPr>
          </a:p>
        </p:txBody>
      </p:sp>
      <p:cxnSp>
        <p:nvCxnSpPr>
          <p:cNvPr id="18" name="Gerade Verbindung 17"/>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 name="Gestreifter Pfeil nach rechts 11"/>
          <p:cNvSpPr/>
          <p:nvPr/>
        </p:nvSpPr>
        <p:spPr>
          <a:xfrm>
            <a:off x="2051720" y="1628800"/>
            <a:ext cx="777250" cy="432048"/>
          </a:xfrm>
          <a:prstGeom prst="stripedRightArrow">
            <a:avLst/>
          </a:prstGeom>
          <a:solidFill>
            <a:srgbClr val="0070C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sp>
        <p:nvSpPr>
          <p:cNvPr id="13" name="Gestreifter Pfeil nach rechts 12">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94072870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 4"/>
          <p:cNvGraphicFramePr/>
          <p:nvPr>
            <p:extLst>
              <p:ext uri="{D42A27DB-BD31-4B8C-83A1-F6EECF244321}">
                <p14:modId xmlns:p14="http://schemas.microsoft.com/office/powerpoint/2010/main" val="246683911"/>
              </p:ext>
            </p:extLst>
          </p:nvPr>
        </p:nvGraphicFramePr>
        <p:xfrm>
          <a:off x="1907704" y="996016"/>
          <a:ext cx="7020778" cy="5544616"/>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Gerade Verbindung 8"/>
          <p:cNvCxnSpPr/>
          <p:nvPr/>
        </p:nvCxnSpPr>
        <p:spPr>
          <a:xfrm>
            <a:off x="266405"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112</a:t>
            </a:fld>
            <a:endParaRPr lang="de-DE" sz="1000" dirty="0">
              <a:solidFill>
                <a:schemeClr val="tx2">
                  <a:lumMod val="75000"/>
                </a:schemeClr>
              </a:solidFill>
            </a:endParaRPr>
          </a:p>
        </p:txBody>
      </p:sp>
      <p:pic>
        <p:nvPicPr>
          <p:cNvPr id="118" name="Grafik 1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4" name="Diagramm 13"/>
          <p:cNvGraphicFramePr/>
          <p:nvPr>
            <p:extLst>
              <p:ext uri="{D42A27DB-BD31-4B8C-83A1-F6EECF244321}">
                <p14:modId xmlns:p14="http://schemas.microsoft.com/office/powerpoint/2010/main" val="177582671"/>
              </p:ext>
            </p:extLst>
          </p:nvPr>
        </p:nvGraphicFramePr>
        <p:xfrm>
          <a:off x="55799" y="1064065"/>
          <a:ext cx="2327920" cy="1599952"/>
        </p:xfrm>
        <a:graphic>
          <a:graphicData uri="http://schemas.openxmlformats.org/drawingml/2006/chart">
            <c:chart xmlns:c="http://schemas.openxmlformats.org/drawingml/2006/chart" xmlns:r="http://schemas.openxmlformats.org/officeDocument/2006/relationships" r:id="rId5"/>
          </a:graphicData>
        </a:graphic>
      </p:graphicFrame>
      <p:sp>
        <p:nvSpPr>
          <p:cNvPr id="16" name="Abgerundetes Rechteck 15"/>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Teilnahmehäufigkeit im Verein/ Verband </a:t>
            </a:r>
            <a:r>
              <a:rPr lang="de-DE" sz="2800" b="1" u="sng" spc="200" dirty="0" smtClean="0">
                <a:solidFill>
                  <a:schemeClr val="tx2">
                    <a:lumMod val="75000"/>
                  </a:schemeClr>
                </a:solidFill>
              </a:rPr>
              <a:t>mind. einmal wöchentlich</a:t>
            </a:r>
            <a:endParaRPr lang="de-DE" sz="2800" b="1" u="sng" spc="200" dirty="0">
              <a:solidFill>
                <a:schemeClr val="tx2">
                  <a:lumMod val="75000"/>
                </a:schemeClr>
              </a:solidFill>
            </a:endParaRPr>
          </a:p>
        </p:txBody>
      </p:sp>
      <p:cxnSp>
        <p:nvCxnSpPr>
          <p:cNvPr id="18" name="Gerade Verbindung 17"/>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 name="Gestreifter Pfeil nach rechts 11"/>
          <p:cNvSpPr/>
          <p:nvPr/>
        </p:nvSpPr>
        <p:spPr>
          <a:xfrm>
            <a:off x="2335290" y="1852445"/>
            <a:ext cx="777250" cy="432048"/>
          </a:xfrm>
          <a:prstGeom prst="stripedRightArrow">
            <a:avLst/>
          </a:prstGeom>
          <a:solidFill>
            <a:srgbClr val="0070C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sp>
        <p:nvSpPr>
          <p:cNvPr id="13" name="Textfeld 1"/>
          <p:cNvSpPr txBox="1"/>
          <p:nvPr/>
        </p:nvSpPr>
        <p:spPr>
          <a:xfrm>
            <a:off x="162590" y="5445224"/>
            <a:ext cx="1889130" cy="91519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a:spcBef>
                <a:spcPts val="600"/>
              </a:spcBef>
              <a:spcAft>
                <a:spcPts val="600"/>
              </a:spcAft>
            </a:pPr>
            <a:r>
              <a:rPr lang="de-DE" sz="12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 1999 wurden die Vereine/Gruppen teilweise in einer anderen Zusammensetzung abgefragt</a:t>
            </a:r>
            <a:endParaRPr lang="de-DE" sz="12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Gestreifter Pfeil nach rechts 14">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80185941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116632"/>
            <a:ext cx="6552728"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Teilnehmer/in oder Mitglied ...</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113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6" name="Gerade Verbindung 15"/>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Diagramm 10"/>
          <p:cNvGraphicFramePr/>
          <p:nvPr>
            <p:extLst>
              <p:ext uri="{D42A27DB-BD31-4B8C-83A1-F6EECF244321}">
                <p14:modId xmlns:p14="http://schemas.microsoft.com/office/powerpoint/2010/main" val="2033790151"/>
              </p:ext>
            </p:extLst>
          </p:nvPr>
        </p:nvGraphicFramePr>
        <p:xfrm>
          <a:off x="107504" y="764704"/>
          <a:ext cx="2327920" cy="1599952"/>
        </p:xfrm>
        <a:graphic>
          <a:graphicData uri="http://schemas.openxmlformats.org/drawingml/2006/chart">
            <c:chart xmlns:c="http://schemas.openxmlformats.org/drawingml/2006/chart" xmlns:r="http://schemas.openxmlformats.org/officeDocument/2006/relationships" r:id="rId4"/>
          </a:graphicData>
        </a:graphic>
      </p:graphicFrame>
      <p:sp>
        <p:nvSpPr>
          <p:cNvPr id="12" name="Gestreifter Pfeil nach rechts 11"/>
          <p:cNvSpPr/>
          <p:nvPr/>
        </p:nvSpPr>
        <p:spPr>
          <a:xfrm>
            <a:off x="2195736" y="1412776"/>
            <a:ext cx="777250" cy="432048"/>
          </a:xfrm>
          <a:prstGeom prst="stripedRightArrow">
            <a:avLst/>
          </a:prstGeom>
          <a:solidFill>
            <a:srgbClr val="0070C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graphicFrame>
        <p:nvGraphicFramePr>
          <p:cNvPr id="17" name="Diagramm 16"/>
          <p:cNvGraphicFramePr/>
          <p:nvPr>
            <p:extLst>
              <p:ext uri="{D42A27DB-BD31-4B8C-83A1-F6EECF244321}">
                <p14:modId xmlns:p14="http://schemas.microsoft.com/office/powerpoint/2010/main" val="3880362739"/>
              </p:ext>
            </p:extLst>
          </p:nvPr>
        </p:nvGraphicFramePr>
        <p:xfrm>
          <a:off x="1439650" y="1772816"/>
          <a:ext cx="7488832" cy="4320000"/>
        </p:xfrm>
        <a:graphic>
          <a:graphicData uri="http://schemas.openxmlformats.org/drawingml/2006/chart">
            <c:chart xmlns:c="http://schemas.openxmlformats.org/drawingml/2006/chart" xmlns:r="http://schemas.openxmlformats.org/officeDocument/2006/relationships" r:id="rId5"/>
          </a:graphicData>
        </a:graphic>
      </p:graphicFrame>
      <p:sp>
        <p:nvSpPr>
          <p:cNvPr id="15" name="Gestreifter Pfeil nach rechts 14">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03640118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114</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185852"/>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pic>
        <p:nvPicPr>
          <p:cNvPr id="13" name="Grafi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4" name="Abgerundetes Rechteck 13"/>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Teilnahmehäufigkeit in der Verbandlichen Jugendarbeit</a:t>
            </a:r>
            <a:endParaRPr lang="de-DE" sz="2800" b="1" u="sng" spc="200" dirty="0">
              <a:solidFill>
                <a:schemeClr val="tx2">
                  <a:lumMod val="75000"/>
                </a:schemeClr>
              </a:solidFill>
            </a:endParaRPr>
          </a:p>
        </p:txBody>
      </p:sp>
      <p:cxnSp>
        <p:nvCxnSpPr>
          <p:cNvPr id="15" name="Gerade Verbindung 17"/>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feld 1"/>
          <p:cNvSpPr txBox="1"/>
          <p:nvPr/>
        </p:nvSpPr>
        <p:spPr>
          <a:xfrm>
            <a:off x="328617" y="1574945"/>
            <a:ext cx="8604954" cy="456635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besteht aktuell </a:t>
            </a:r>
            <a:r>
              <a:rPr lang="de-DE" sz="1800" b="1" dirty="0">
                <a:solidFill>
                  <a:srgbClr val="C00000"/>
                </a:solidFill>
                <a:latin typeface="Calibri" panose="020F0502020204030204" pitchFamily="34" charset="0"/>
                <a:ea typeface="Calibri" panose="020F0502020204030204" pitchFamily="34" charset="0"/>
                <a:cs typeface="Calibri" panose="020F0502020204030204" pitchFamily="34" charset="0"/>
              </a:rPr>
              <a:t>kein Handlungsbedarf</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t>
            </a:r>
          </a:p>
        </p:txBody>
      </p:sp>
      <p:sp>
        <p:nvSpPr>
          <p:cNvPr id="16" name="Gestreifter Pfeil nach rechts 15">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69995228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20" y="756873"/>
            <a:ext cx="7152100" cy="1231967"/>
          </a:xfrm>
        </p:spPr>
        <p:txBody>
          <a:bodyPr>
            <a:normAutofit/>
          </a:bodyPr>
          <a:lstStyle/>
          <a:p>
            <a:pPr algn="l"/>
            <a:r>
              <a:rPr lang="de-DE" b="1" dirty="0">
                <a:solidFill>
                  <a:srgbClr val="C00000"/>
                </a:solidFill>
              </a:rPr>
              <a:t>4</a:t>
            </a:r>
            <a:r>
              <a:rPr lang="de-DE" b="1" dirty="0" smtClean="0">
                <a:solidFill>
                  <a:srgbClr val="C00000"/>
                </a:solidFill>
              </a:rPr>
              <a:t>. Ehrenamt </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22502"/>
            <a:ext cx="8604954" cy="331075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u="sng" dirty="0" smtClean="0">
                <a:solidFill>
                  <a:schemeClr val="tx2">
                    <a:lumMod val="75000"/>
                  </a:schemeClr>
                </a:solidFill>
              </a:rPr>
              <a:t>Themen:</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4.1 	Ehrenamtliches Engagement in der Verbandlichen Jugendarbeit</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4.2	Aussage zum ehrenamtlichen Engagement im Verein</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rPr>
              <a:t>4.3	Ehrenamtliches Engagement in der eigenen Stadt/Gemeinde</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rPr>
              <a:t>4.4	Aussage allgemein zum ehrenamtlichen Engagement</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rPr>
              <a:t>4.5	Dimension Ehrenamt</a:t>
            </a: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115</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8" name="Gestreifter Pfeil nach rechts 17">
            <a:hlinkClick r:id="rId5" action="ppaction://hlinksldjump"/>
          </p:cNvPr>
          <p:cNvSpPr/>
          <p:nvPr/>
        </p:nvSpPr>
        <p:spPr>
          <a:xfrm>
            <a:off x="6948264" y="2803949"/>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9" name="Gestreifter Pfeil nach rechts 18">
            <a:hlinkClick r:id="rId6" action="ppaction://hlinksldjump"/>
          </p:cNvPr>
          <p:cNvSpPr/>
          <p:nvPr/>
        </p:nvSpPr>
        <p:spPr>
          <a:xfrm>
            <a:off x="5940152" y="3229517"/>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6" name="Gestreifter Pfeil nach rechts 15">
            <a:hlinkClick r:id="rId7" action="ppaction://hlinksldjump"/>
          </p:cNvPr>
          <p:cNvSpPr/>
          <p:nvPr/>
        </p:nvSpPr>
        <p:spPr>
          <a:xfrm>
            <a:off x="6692658" y="3663179"/>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7" name="Gestreifter Pfeil nach rechts 16">
            <a:hlinkClick r:id="rId8" action="ppaction://hlinksldjump"/>
          </p:cNvPr>
          <p:cNvSpPr/>
          <p:nvPr/>
        </p:nvSpPr>
        <p:spPr>
          <a:xfrm>
            <a:off x="5940152" y="4077879"/>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20" name="Gestreifter Pfeil nach rechts 19">
            <a:hlinkClick r:id="rId9" action="ppaction://hlinksldjump"/>
          </p:cNvPr>
          <p:cNvSpPr/>
          <p:nvPr/>
        </p:nvSpPr>
        <p:spPr>
          <a:xfrm>
            <a:off x="2987824" y="4509120"/>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21" name="Gestreifter Pfeil nach rechts 20">
            <a:hlinkClick r:id="rId10" action="ppaction://hlinksldjump"/>
          </p:cNvPr>
          <p:cNvSpPr/>
          <p:nvPr/>
        </p:nvSpPr>
        <p:spPr>
          <a:xfrm>
            <a:off x="395536" y="5186983"/>
            <a:ext cx="5380554" cy="1191157"/>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zum </a:t>
            </a:r>
            <a:r>
              <a:rPr lang="de-DE" b="1" u="sng" dirty="0" smtClean="0"/>
              <a:t>EHRENAMTLICHEN  ENGAGEMENT  ALLGEMEIN</a:t>
            </a:r>
            <a:endParaRPr lang="de-DE" sz="1200" u="sng" dirty="0"/>
          </a:p>
        </p:txBody>
      </p:sp>
    </p:spTree>
    <p:extLst>
      <p:ext uri="{BB962C8B-B14F-4D97-AF65-F5344CB8AC3E}">
        <p14:creationId xmlns:p14="http://schemas.microsoft.com/office/powerpoint/2010/main" val="83151690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116</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700" b="1" spc="200" dirty="0" smtClean="0">
                <a:solidFill>
                  <a:schemeClr val="tx2">
                    <a:lumMod val="75000"/>
                  </a:schemeClr>
                </a:solidFill>
              </a:rPr>
              <a:t>Ehrenamtliches Engagement allgemein</a:t>
            </a:r>
            <a:endParaRPr lang="de-DE" sz="27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2" name="Rechteck 11"/>
          <p:cNvSpPr/>
          <p:nvPr/>
        </p:nvSpPr>
        <p:spPr>
          <a:xfrm>
            <a:off x="321544" y="733386"/>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sp>
        <p:nvSpPr>
          <p:cNvPr id="13" name="Textfeld 1"/>
          <p:cNvSpPr txBox="1"/>
          <p:nvPr/>
        </p:nvSpPr>
        <p:spPr>
          <a:xfrm>
            <a:off x="328617" y="1163166"/>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Kinder, Jugendlichen und jungen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Erwachsenen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im Landkreis Bad Kissingen haben eine sehr hohe Bereitschaft und eine überaus positive Einstellung zum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ehrenamtlichen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Engagement. 60% der 12 - 21-Jährigen engagieren sich ehrenamtlich in ihrem Ort bei Vereinen/Verbänden und Festveranstaltungen.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hohe Grad des tatsächlichen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ehrenamtlichen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Engagements von jungen Menschen und deren positive Einstellung dazu ist bei der Bevölkerung nicht präsent – im Gegenteil, die Berichterstattung in den Medien und die landläufige Meinung zeigt ein genau gegenteiliges Bild. Hier besteht Handlungsbedarf.</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Junge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Menschen unterscheiden zwischen regelmäßigem und gelegentlichem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ehrenamtlichen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Engagement. </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Ehrenamtliche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können selbst bestimmen, wo und wie zeitintensiv sie tätig werden. Das ehrenamtliche Engagement bietet einen Ausgleich zu dem in hohem Maße fremdbestimmten Alltag in Schule und Beruf (siehe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13.4, Seite 488                      ).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Das Ehrenamt hat somit eine sehr wichtige Funktion für jungen Menschen. </a:t>
            </a:r>
          </a:p>
        </p:txBody>
      </p:sp>
      <p:sp>
        <p:nvSpPr>
          <p:cNvPr id="11" name="Gestreifter Pfeil nach rechts 10"/>
          <p:cNvSpPr/>
          <p:nvPr/>
        </p:nvSpPr>
        <p:spPr>
          <a:xfrm>
            <a:off x="8544266" y="5589240"/>
            <a:ext cx="383693" cy="326945"/>
          </a:xfrm>
          <a:prstGeom prst="stripedRightArrow">
            <a:avLst/>
          </a:prstGeom>
          <a:solidFill>
            <a:srgbClr val="1737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Gestreifter Pfeil nach rechts 13">
            <a:hlinkClick r:id="rId4" action="ppaction://hlinksldjump"/>
          </p:cNvPr>
          <p:cNvSpPr/>
          <p:nvPr/>
        </p:nvSpPr>
        <p:spPr>
          <a:xfrm>
            <a:off x="7092280" y="4941168"/>
            <a:ext cx="1080120" cy="317016"/>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000" b="1" dirty="0" smtClean="0"/>
              <a:t>direkt dorthin</a:t>
            </a:r>
            <a:endParaRPr lang="de-DE" sz="1000" b="1" dirty="0"/>
          </a:p>
        </p:txBody>
      </p:sp>
      <p:sp>
        <p:nvSpPr>
          <p:cNvPr id="15" name="Gestreifter Pfeil nach rechts 14">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8016694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117</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700" b="1" spc="200" dirty="0" smtClean="0">
                <a:solidFill>
                  <a:schemeClr val="tx2">
                    <a:lumMod val="75000"/>
                  </a:schemeClr>
                </a:solidFill>
              </a:rPr>
              <a:t>Ehrenamtliches Engagement allgemein</a:t>
            </a:r>
            <a:endParaRPr lang="de-DE" sz="27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2" name="Rechteck 11"/>
          <p:cNvSpPr/>
          <p:nvPr/>
        </p:nvSpPr>
        <p:spPr>
          <a:xfrm>
            <a:off x="321544" y="733386"/>
            <a:ext cx="2824812" cy="369332"/>
          </a:xfrm>
          <a:prstGeom prst="rect">
            <a:avLst/>
          </a:prstGeom>
        </p:spPr>
        <p:txBody>
          <a:bodyPr wrap="none">
            <a:spAutoFit/>
          </a:bodyPr>
          <a:lstStyle/>
          <a:p>
            <a:r>
              <a:rPr lang="de-DE" b="1" u="sng" dirty="0" smtClean="0">
                <a:solidFill>
                  <a:srgbClr val="C00000"/>
                </a:solidFill>
              </a:rPr>
              <a:t>Bewertung (FORTSETZUNG)</a:t>
            </a:r>
            <a:endParaRPr lang="de-DE" b="1" u="sng" dirty="0">
              <a:solidFill>
                <a:srgbClr val="C00000"/>
              </a:solidFill>
            </a:endParaRPr>
          </a:p>
        </p:txBody>
      </p:sp>
      <p:sp>
        <p:nvSpPr>
          <p:cNvPr id="13" name="Textfeld 1"/>
          <p:cNvSpPr txBox="1"/>
          <p:nvPr/>
        </p:nvSpPr>
        <p:spPr>
          <a:xfrm>
            <a:off x="328617" y="1163166"/>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Aktuell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werden in der Öffentlichkeit und in verschiedenen sozial-gesellschaftlichen Bereichen neue Aufgabenfelder für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Ehrenamtliche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eingeführt bzw. deren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Erweiterung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gefordert (z. B. Jugendarbeit und Schule, flexibles soziales Engagement in der Dorfgemeinschaft usw</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Eine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Erweiterung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des ehrenamtlichen Engagements von jungen Menschen ist bei der sehr hohen zeitlichen Belastung für Schule/ Ausbildung/ Beruf und des ohnehin schon großen Engagements nicht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realistisch</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t>
            </a:r>
          </a:p>
        </p:txBody>
      </p:sp>
      <p:sp>
        <p:nvSpPr>
          <p:cNvPr id="11" name="Gestreifter Pfeil nach rechts 10">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82888572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118</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700" b="1" spc="200" dirty="0" smtClean="0">
                <a:solidFill>
                  <a:schemeClr val="tx2">
                    <a:lumMod val="75000"/>
                  </a:schemeClr>
                </a:solidFill>
              </a:rPr>
              <a:t>Ehrenamtliches Engagement allgemein</a:t>
            </a:r>
            <a:endParaRPr lang="de-DE" sz="27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2" name="Rechteck 11"/>
          <p:cNvSpPr/>
          <p:nvPr/>
        </p:nvSpPr>
        <p:spPr>
          <a:xfrm>
            <a:off x="321544" y="733386"/>
            <a:ext cx="2404376" cy="369332"/>
          </a:xfrm>
          <a:prstGeom prst="rect">
            <a:avLst/>
          </a:prstGeom>
        </p:spPr>
        <p:txBody>
          <a:bodyPr wrap="none">
            <a:spAutoFit/>
          </a:bodyPr>
          <a:lstStyle/>
          <a:p>
            <a:r>
              <a:rPr lang="de-DE" b="1" u="sng" dirty="0" smtClean="0">
                <a:solidFill>
                  <a:srgbClr val="C00000"/>
                </a:solidFill>
              </a:rPr>
              <a:t>Handlungsempfehlung</a:t>
            </a:r>
            <a:endParaRPr lang="de-DE" b="1" u="sng" dirty="0">
              <a:solidFill>
                <a:srgbClr val="C00000"/>
              </a:solidFill>
            </a:endParaRPr>
          </a:p>
        </p:txBody>
      </p:sp>
      <p:sp>
        <p:nvSpPr>
          <p:cNvPr id="13" name="Textfeld 1"/>
          <p:cNvSpPr txBox="1"/>
          <p:nvPr/>
        </p:nvSpPr>
        <p:spPr>
          <a:xfrm>
            <a:off x="328617" y="1163166"/>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1.</a:t>
            </a:r>
            <a:b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b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alltägliche Berichterstattung in den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Medien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und die landläufige Meinung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Bevölkerung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zeigen ein falsches Bild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hinsichtlich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des tatsächlichen ehrenamtlichen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Engagements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junger Menschen sowie deren Einstellung dazu. Um dieses falsche Bild zu korrigieren, sollten die folgenden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Maßnahmen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umgesetzt werden: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Dem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Kreisjugendring Bad Kissingen wird empfohlen, das überaus positive Ergebnis der Jugendbefragung im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Bereich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„Ehrenamtliches Engagement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junger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Menschen“ bei seinen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Mitgliedsverbänden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und Organisationen bekannt zu machen. Dabei sollte einfließen, dass das positive Ergebnis auch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Verdienst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der Ehrenamtlichen in den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Vereinen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Verbänden ist. Darüber hinaus sollte das Ergebnis bei allen passenden Gelegenheiten in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Öffentlichkeitsarbeit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einfließen.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Mitgliedsverbänden und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Organisationen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des Kreisjugendrings Bad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Kissingen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wird für ihre Mitglieder und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eigene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Öffentlichkeitsarbeit dasselbe empfohlen.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Landkreis Bad Kissingen sollte über die Fachkraft Jugendhilfeplanung die zur Umsetzung der obenstehenden Empfehlung die notwendigen und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geeigneten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Auswertungen und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Materialien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zur Verfügung stellen. </a:t>
            </a:r>
          </a:p>
        </p:txBody>
      </p:sp>
      <p:sp>
        <p:nvSpPr>
          <p:cNvPr id="11" name="Gestreifter Pfeil nach rechts 10"/>
          <p:cNvSpPr/>
          <p:nvPr/>
        </p:nvSpPr>
        <p:spPr>
          <a:xfrm>
            <a:off x="8544266" y="5766351"/>
            <a:ext cx="383693" cy="326945"/>
          </a:xfrm>
          <a:prstGeom prst="stripedRightArrow">
            <a:avLst/>
          </a:prstGeom>
          <a:solidFill>
            <a:srgbClr val="1737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Gestreifter Pfeil nach rechts 13">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71752909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119</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700" b="1" spc="200" dirty="0" smtClean="0">
                <a:solidFill>
                  <a:schemeClr val="tx2">
                    <a:lumMod val="75000"/>
                  </a:schemeClr>
                </a:solidFill>
              </a:rPr>
              <a:t>Ehrenamtliches Engagement allgemein</a:t>
            </a:r>
            <a:endParaRPr lang="de-DE" sz="27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2" name="Rechteck 11"/>
          <p:cNvSpPr/>
          <p:nvPr/>
        </p:nvSpPr>
        <p:spPr>
          <a:xfrm>
            <a:off x="321544" y="733386"/>
            <a:ext cx="2404376" cy="369332"/>
          </a:xfrm>
          <a:prstGeom prst="rect">
            <a:avLst/>
          </a:prstGeom>
        </p:spPr>
        <p:txBody>
          <a:bodyPr wrap="none">
            <a:spAutoFit/>
          </a:bodyPr>
          <a:lstStyle/>
          <a:p>
            <a:r>
              <a:rPr lang="de-DE" b="1" u="sng" dirty="0" smtClean="0">
                <a:solidFill>
                  <a:srgbClr val="C00000"/>
                </a:solidFill>
              </a:rPr>
              <a:t>Handlungsempfehlung</a:t>
            </a:r>
            <a:endParaRPr lang="de-DE" b="1" u="sng" dirty="0">
              <a:solidFill>
                <a:srgbClr val="C00000"/>
              </a:solidFill>
            </a:endParaRPr>
          </a:p>
        </p:txBody>
      </p:sp>
      <p:sp>
        <p:nvSpPr>
          <p:cNvPr id="13" name="Textfeld 1"/>
          <p:cNvSpPr txBox="1"/>
          <p:nvPr/>
        </p:nvSpPr>
        <p:spPr>
          <a:xfrm>
            <a:off x="328617" y="1163166"/>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2.</a:t>
            </a:r>
            <a:b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b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Um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den hohen Grad des ehrenamtlichen Engagements von jungen Menschen zu erhalten, ist es notwendig,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Rahmenbedingungen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für das Ehrenamt in den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Kommunen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vor Ort weiter zu verbessern. Den Kommunen im Landkreis Bad Kissingen wird deshalb empfohlen, ihre Unterstützung und Förderung von Ehrenamtlichen weiter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auszubauen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a:t>
            </a:r>
          </a:p>
          <a:p>
            <a:pPr lvl="0">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Des Weiteren sollten sie bei allen sich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bietenden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Gelegenheiten das hohe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ehrenamtliche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Engagement von jungen Menschen in der Öffentlichkeit bekannt machen und wertschätzen</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Gestreifter Pfeil nach rechts 10">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897790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12</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Historie</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3" name="Textfeld 1"/>
          <p:cNvSpPr txBox="1"/>
          <p:nvPr/>
        </p:nvSpPr>
        <p:spPr>
          <a:xfrm>
            <a:off x="323528" y="908720"/>
            <a:ext cx="8604954" cy="52983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dirty="0">
                <a:solidFill>
                  <a:schemeClr val="tx2">
                    <a:lumMod val="75000"/>
                  </a:schemeClr>
                </a:solidFill>
              </a:rPr>
              <a:t>Um bei Planungen und Entscheidungen die Bedürfnisse und Interessen von Kindern, Jugendlichen und jungen Erwachsenen berücksichtigen zu können, wurde erstmals bereits 1999 </a:t>
            </a:r>
            <a:r>
              <a:rPr lang="de-DE" sz="1800" b="1" dirty="0" smtClean="0">
                <a:solidFill>
                  <a:schemeClr val="tx2">
                    <a:lumMod val="75000"/>
                  </a:schemeClr>
                </a:solidFill>
              </a:rPr>
              <a:t>im </a:t>
            </a:r>
            <a:r>
              <a:rPr lang="de-DE" sz="1800" b="1" dirty="0">
                <a:solidFill>
                  <a:schemeClr val="tx2">
                    <a:lumMod val="75000"/>
                  </a:schemeClr>
                </a:solidFill>
              </a:rPr>
              <a:t>Rahmen der </a:t>
            </a:r>
            <a:r>
              <a:rPr lang="de-DE" sz="1800" b="1" dirty="0" smtClean="0">
                <a:solidFill>
                  <a:schemeClr val="tx2">
                    <a:lumMod val="75000"/>
                  </a:schemeClr>
                </a:solidFill>
              </a:rPr>
              <a:t>Kommunalen </a:t>
            </a:r>
            <a:r>
              <a:rPr lang="de-DE" sz="1800" b="1" dirty="0">
                <a:solidFill>
                  <a:schemeClr val="tx2">
                    <a:lumMod val="75000"/>
                  </a:schemeClr>
                </a:solidFill>
              </a:rPr>
              <a:t>Jugendhilfeplanung eine repräsentative Jugendbefragung im Landkreis Bad Kissingen durchgeführt. Die Erkenntnisse und Empfehlungen daraus hatten über viele Jahre hinweg nicht nur Einfluss auf die </a:t>
            </a:r>
            <a:r>
              <a:rPr lang="de-DE" sz="1800" b="1" dirty="0" smtClean="0">
                <a:solidFill>
                  <a:schemeClr val="tx2">
                    <a:lumMod val="75000"/>
                  </a:schemeClr>
                </a:solidFill>
              </a:rPr>
              <a:t>Weiterentwicklung </a:t>
            </a:r>
            <a:r>
              <a:rPr lang="de-DE" sz="1800" b="1" dirty="0">
                <a:solidFill>
                  <a:schemeClr val="tx2">
                    <a:lumMod val="75000"/>
                  </a:schemeClr>
                </a:solidFill>
              </a:rPr>
              <a:t>der Jugendarbeit im Landkreis, sondern wurden breitgefächert verwendet und </a:t>
            </a:r>
            <a:r>
              <a:rPr lang="de-DE" sz="1800" b="1" dirty="0" smtClean="0">
                <a:solidFill>
                  <a:schemeClr val="tx2">
                    <a:lumMod val="75000"/>
                  </a:schemeClr>
                </a:solidFill>
              </a:rPr>
              <a:t>umgesetzt. Im Jahr 2012 wurde im Jugendhilfeausschuss eine Fortschreibung/Neuauflage der repräsentativen Jugendbefragung beschlossen.</a:t>
            </a:r>
            <a:endParaRPr lang="de-DE" sz="1800" b="1" dirty="0">
              <a:solidFill>
                <a:schemeClr val="tx2">
                  <a:lumMod val="75000"/>
                </a:schemeClr>
              </a:solidFill>
            </a:endParaRPr>
          </a:p>
          <a:p>
            <a:endParaRPr lang="de-DE" sz="1800" b="1" dirty="0" smtClean="0">
              <a:solidFill>
                <a:schemeClr val="tx2">
                  <a:lumMod val="75000"/>
                </a:schemeClr>
              </a:solidFill>
            </a:endParaRPr>
          </a:p>
          <a:p>
            <a:r>
              <a:rPr lang="de-DE" sz="1800" b="1" dirty="0">
                <a:solidFill>
                  <a:schemeClr val="tx2">
                    <a:lumMod val="75000"/>
                  </a:schemeClr>
                </a:solidFill>
              </a:rPr>
              <a:t>Nach der Aktualisierung des Fragebogens und der erstmaligen Umstellung auf eine Onlinebefragung </a:t>
            </a:r>
            <a:r>
              <a:rPr lang="de-DE" sz="1800" b="1" dirty="0" smtClean="0">
                <a:solidFill>
                  <a:schemeClr val="tx2">
                    <a:lumMod val="75000"/>
                  </a:schemeClr>
                </a:solidFill>
              </a:rPr>
              <a:t>startete </a:t>
            </a:r>
            <a:r>
              <a:rPr lang="de-DE" sz="1800" b="1" dirty="0">
                <a:solidFill>
                  <a:schemeClr val="tx2">
                    <a:lumMod val="75000"/>
                  </a:schemeClr>
                </a:solidFill>
              </a:rPr>
              <a:t>Landrat Thomas Bold im April 2013 die Befragungsphase bei den </a:t>
            </a:r>
            <a:r>
              <a:rPr lang="de-DE" sz="1800" b="1" dirty="0" smtClean="0">
                <a:solidFill>
                  <a:schemeClr val="tx2">
                    <a:lumMod val="75000"/>
                  </a:schemeClr>
                </a:solidFill>
              </a:rPr>
              <a:t>12 – 21-Jährigen </a:t>
            </a:r>
            <a:r>
              <a:rPr lang="de-DE" sz="1800" b="1" dirty="0">
                <a:solidFill>
                  <a:schemeClr val="tx2">
                    <a:lumMod val="75000"/>
                  </a:schemeClr>
                </a:solidFill>
              </a:rPr>
              <a:t>im Landkreis Bad </a:t>
            </a:r>
            <a:r>
              <a:rPr lang="de-DE" sz="1800" b="1" dirty="0" smtClean="0">
                <a:solidFill>
                  <a:schemeClr val="tx2">
                    <a:lumMod val="75000"/>
                  </a:schemeClr>
                </a:solidFill>
              </a:rPr>
              <a:t>Kissingen </a:t>
            </a:r>
            <a:r>
              <a:rPr lang="de-DE" sz="1800" b="1" dirty="0">
                <a:solidFill>
                  <a:schemeClr val="tx2">
                    <a:lumMod val="75000"/>
                  </a:schemeClr>
                </a:solidFill>
              </a:rPr>
              <a:t>mit dem Versand </a:t>
            </a:r>
            <a:r>
              <a:rPr lang="de-DE" sz="1800" b="1" dirty="0" smtClean="0">
                <a:solidFill>
                  <a:schemeClr val="tx2">
                    <a:lumMod val="75000"/>
                  </a:schemeClr>
                </a:solidFill>
              </a:rPr>
              <a:t>der persönlichen </a:t>
            </a:r>
            <a:r>
              <a:rPr lang="de-DE" sz="1800" b="1" dirty="0">
                <a:solidFill>
                  <a:schemeClr val="tx2">
                    <a:lumMod val="75000"/>
                  </a:schemeClr>
                </a:solidFill>
              </a:rPr>
              <a:t>Anschreiben. </a:t>
            </a:r>
            <a:endParaRPr lang="de-DE" sz="1800" b="1" dirty="0" smtClean="0">
              <a:solidFill>
                <a:schemeClr val="tx2">
                  <a:lumMod val="75000"/>
                </a:schemeClr>
              </a:solidFill>
            </a:endParaRPr>
          </a:p>
          <a:p>
            <a:endParaRPr lang="de-DE" sz="1800" b="1" dirty="0" smtClean="0">
              <a:solidFill>
                <a:schemeClr val="tx2">
                  <a:lumMod val="75000"/>
                </a:schemeClr>
              </a:solidFill>
            </a:endParaRPr>
          </a:p>
          <a:p>
            <a:r>
              <a:rPr lang="de-DE" sz="1800" b="1" dirty="0">
                <a:solidFill>
                  <a:schemeClr val="tx2">
                    <a:lumMod val="75000"/>
                  </a:schemeClr>
                </a:solidFill>
              </a:rPr>
              <a:t>Um im Landkreis Bad Kissingen bei dieser Altersgruppe repräsentative Ergebnisse auf Gemeindeebene erzielen zu können, wurde eine 10%-Stichprobe durch das begleitende Institut für Sozialforschung, </a:t>
            </a:r>
            <a:r>
              <a:rPr lang="de-DE" sz="1800" b="1" dirty="0" smtClean="0">
                <a:solidFill>
                  <a:schemeClr val="tx2">
                    <a:lumMod val="75000"/>
                  </a:schemeClr>
                </a:solidFill>
              </a:rPr>
              <a:t>MODUS </a:t>
            </a:r>
            <a:r>
              <a:rPr lang="de-DE" sz="1800" b="1" dirty="0">
                <a:solidFill>
                  <a:schemeClr val="tx2">
                    <a:lumMod val="75000"/>
                  </a:schemeClr>
                </a:solidFill>
              </a:rPr>
              <a:t>Bamberg, gezogen (= 1.200 Personen). Hier zeigte sich die </a:t>
            </a:r>
            <a:r>
              <a:rPr lang="de-DE" sz="1800" b="1" dirty="0" smtClean="0">
                <a:solidFill>
                  <a:schemeClr val="tx2">
                    <a:lumMod val="75000"/>
                  </a:schemeClr>
                </a:solidFill>
              </a:rPr>
              <a:t>verringerte </a:t>
            </a:r>
            <a:r>
              <a:rPr lang="de-DE" sz="1800" b="1" dirty="0">
                <a:solidFill>
                  <a:schemeClr val="tx2">
                    <a:lumMod val="75000"/>
                  </a:schemeClr>
                </a:solidFill>
              </a:rPr>
              <a:t>Grundgesamtheit der betreffenden Jahrgänge, denn 1999 </a:t>
            </a:r>
            <a:r>
              <a:rPr lang="de-DE" sz="1800" b="1" dirty="0" smtClean="0">
                <a:solidFill>
                  <a:schemeClr val="tx2">
                    <a:lumMod val="75000"/>
                  </a:schemeClr>
                </a:solidFill>
              </a:rPr>
              <a:t>waren noch </a:t>
            </a:r>
            <a:r>
              <a:rPr lang="de-DE" sz="1800" b="1" dirty="0">
                <a:solidFill>
                  <a:schemeClr val="tx2">
                    <a:lumMod val="75000"/>
                  </a:schemeClr>
                </a:solidFill>
              </a:rPr>
              <a:t>8% für repräsentative </a:t>
            </a:r>
            <a:r>
              <a:rPr lang="de-DE" sz="1800" b="1" dirty="0" smtClean="0">
                <a:solidFill>
                  <a:schemeClr val="tx2">
                    <a:lumMod val="75000"/>
                  </a:schemeClr>
                </a:solidFill>
              </a:rPr>
              <a:t>Aussagen ausreichend.</a:t>
            </a:r>
            <a:endParaRPr lang="de-DE" sz="1800" b="1" dirty="0">
              <a:solidFill>
                <a:schemeClr val="tx2">
                  <a:lumMod val="75000"/>
                </a:schemeClr>
              </a:solidFill>
            </a:endParaRPr>
          </a:p>
        </p:txBody>
      </p:sp>
    </p:spTree>
    <p:extLst>
      <p:ext uri="{BB962C8B-B14F-4D97-AF65-F5344CB8AC3E}">
        <p14:creationId xmlns:p14="http://schemas.microsoft.com/office/powerpoint/2010/main" val="613197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19" y="756873"/>
            <a:ext cx="7501311" cy="1231967"/>
          </a:xfrm>
        </p:spPr>
        <p:txBody>
          <a:bodyPr>
            <a:normAutofit fontScale="90000"/>
          </a:bodyPr>
          <a:lstStyle/>
          <a:p>
            <a:pPr algn="l"/>
            <a:r>
              <a:rPr lang="de-DE" b="1" dirty="0" smtClean="0">
                <a:solidFill>
                  <a:srgbClr val="C00000"/>
                </a:solidFill>
              </a:rPr>
              <a:t>4.1 Ehrenamtliches Engagement in der Verbandlichen Jugendarbeit</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22502"/>
            <a:ext cx="8604954" cy="26642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Ehrenamtliches Engagement junger Menschen in Vereinen/Verbänden und Gruppen</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Bist du ehrenamtlich Trainer/in oder Gruppenleiter/in </a:t>
            </a:r>
            <a:r>
              <a:rPr lang="de-DE" sz="1800" b="1" dirty="0" err="1"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in</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 einem Verein/Verband oder einer Gruppe tätig? Wenn ja, in welchen Vereinen/Gruppen und wie oft?</a:t>
            </a:r>
            <a:endParaRPr lang="de-DE" sz="1800" b="1" dirty="0" smtClean="0">
              <a:solidFill>
                <a:schemeClr val="tx2">
                  <a:lumMod val="75000"/>
                </a:schemeClr>
              </a:solidFill>
            </a:endParaRPr>
          </a:p>
          <a:p>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120</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168928634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bgerundetes Rechteck 15"/>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Ehrenamtlich tätig in einem Verein/ Verband oder einer Gruppe</a:t>
            </a:r>
            <a:endParaRPr lang="de-DE" sz="2800" b="1" spc="200" dirty="0">
              <a:solidFill>
                <a:schemeClr val="tx2">
                  <a:lumMod val="75000"/>
                </a:schemeClr>
              </a:solidFill>
            </a:endParaRPr>
          </a:p>
        </p:txBody>
      </p:sp>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¼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der 12 - 21-Jährigen sind ehrenamtlich in einem Verein/Verband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tätig, dabei gibt es kein Unterschiede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zwischen m/w</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gibt deutliche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Unterschiede bei den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Altersgruppen -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am häufigsten mit knapp 1/3 sind die 15 - 17-Jährigen ehrenamtlich in einem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Verein/Verband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tätig; bei den Jüngeren sind das nur knapp die Hälfte davon mit rund 1/6; ab 18 Jahren liegt der Anteil bei etwas mehr als ¼</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Ehrenamtliche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Tätigkeit im Verein/Verband ist unterschiedlich je nach derzeitiger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Tätigkeit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nur etwas mehr als 1/6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Arbeitslosen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ist ehrenamtlich in einem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Verein/ Verband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tätig, unter denjenigen,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einen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Freiwilligendienst machen,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sind es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1/3 </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gibt einen Unterschied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um mehr als 10%-Punkte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zwischen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verschiedenen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Schularten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fast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¾ sind in einem Verein/Verband tätig, 1/5 sogar in zwei, dabei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gibt es kaum Unterschiede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zwischen m/w</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der Anteil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der Ehrenamtlichen im Verein auf Gemeindeebene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ist sehr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unterschiedlich,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gibt keinen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Zusammenhang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in Bezug auf die Einwohnerzahl/ Anzahl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der Ortsteile</a:t>
            </a: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121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15754691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Ehrenamtlich tätig in einem Verein/ Verband oder einer Gruppe</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122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graphicFrame>
        <p:nvGraphicFramePr>
          <p:cNvPr id="3" name="Diagramm 2"/>
          <p:cNvGraphicFramePr/>
          <p:nvPr>
            <p:extLst>
              <p:ext uri="{D42A27DB-BD31-4B8C-83A1-F6EECF244321}">
                <p14:modId xmlns:p14="http://schemas.microsoft.com/office/powerpoint/2010/main" val="856635478"/>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pic>
        <p:nvPicPr>
          <p:cNvPr id="14" name="Grafik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46665071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Ehrenamtlich tätig in einem Verein/ Verband oder einer Gruppe</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123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1" name="Gerade Verbindung 10"/>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Gerade Verbindung 19"/>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7" name="Diagramm 16"/>
          <p:cNvGraphicFramePr/>
          <p:nvPr>
            <p:extLst>
              <p:ext uri="{D42A27DB-BD31-4B8C-83A1-F6EECF244321}">
                <p14:modId xmlns:p14="http://schemas.microsoft.com/office/powerpoint/2010/main" val="2928148576"/>
              </p:ext>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feld 1"/>
          <p:cNvSpPr txBox="1"/>
          <p:nvPr/>
        </p:nvSpPr>
        <p:spPr>
          <a:xfrm>
            <a:off x="2483768" y="2060848"/>
            <a:ext cx="787548" cy="30505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1800" b="1" dirty="0" smtClean="0">
                <a:solidFill>
                  <a:schemeClr val="tx2">
                    <a:lumMod val="75000"/>
                  </a:schemeClr>
                </a:solidFill>
              </a:rPr>
              <a:t>in %</a:t>
            </a:r>
            <a:endParaRPr lang="de-DE" sz="1800" b="1" dirty="0">
              <a:solidFill>
                <a:schemeClr val="tx2">
                  <a:lumMod val="75000"/>
                </a:schemeClr>
              </a:solidFill>
            </a:endParaRPr>
          </a:p>
        </p:txBody>
      </p: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10474234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bgerundetes Rechteck 14"/>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Ehrenamtlich tätig in einem Verein/ Verband oder einer Gruppe</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124</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Diagramm 10"/>
          <p:cNvGraphicFramePr/>
          <p:nvPr>
            <p:extLst>
              <p:ext uri="{D42A27DB-BD31-4B8C-83A1-F6EECF244321}">
                <p14:modId xmlns:p14="http://schemas.microsoft.com/office/powerpoint/2010/main" val="788996163"/>
              </p:ext>
            </p:extLst>
          </p:nvPr>
        </p:nvGraphicFramePr>
        <p:xfrm>
          <a:off x="1692000" y="1412776"/>
          <a:ext cx="576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feld 1"/>
          <p:cNvSpPr txBox="1"/>
          <p:nvPr/>
        </p:nvSpPr>
        <p:spPr>
          <a:xfrm>
            <a:off x="2483768" y="2204864"/>
            <a:ext cx="787548" cy="30505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1800" b="1" dirty="0" smtClean="0">
                <a:solidFill>
                  <a:schemeClr val="tx2">
                    <a:lumMod val="75000"/>
                  </a:schemeClr>
                </a:solidFill>
              </a:rPr>
              <a:t>in %</a:t>
            </a:r>
            <a:endParaRPr lang="de-DE" sz="1800" b="1" dirty="0">
              <a:solidFill>
                <a:schemeClr val="tx2">
                  <a:lumMod val="75000"/>
                </a:schemeClr>
              </a:solidFill>
            </a:endParaRPr>
          </a:p>
        </p:txBody>
      </p: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46780577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Ehrenamtlich tätig in einem Verein/ Verband oder einer Gruppe</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125</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Diagramm 10"/>
          <p:cNvGraphicFramePr/>
          <p:nvPr>
            <p:extLst>
              <p:ext uri="{D42A27DB-BD31-4B8C-83A1-F6EECF244321}">
                <p14:modId xmlns:p14="http://schemas.microsoft.com/office/powerpoint/2010/main" val="2414516371"/>
              </p:ext>
            </p:extLst>
          </p:nvPr>
        </p:nvGraphicFramePr>
        <p:xfrm>
          <a:off x="1148974" y="1327394"/>
          <a:ext cx="6477745" cy="4710096"/>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feld 1"/>
          <p:cNvSpPr txBox="1"/>
          <p:nvPr/>
        </p:nvSpPr>
        <p:spPr>
          <a:xfrm>
            <a:off x="1115616" y="1340768"/>
            <a:ext cx="1863780" cy="369332"/>
          </a:xfrm>
          <a:prstGeom prst="rect">
            <a:avLst/>
          </a:prstGeom>
          <a:noFill/>
        </p:spPr>
        <p:txBody>
          <a:bodyPr wrap="none" rtlCol="0">
            <a:spAutoFit/>
          </a:bodyPr>
          <a:lstStyle/>
          <a:p>
            <a:r>
              <a:rPr lang="de-DE" b="1" u="sng" dirty="0" smtClean="0">
                <a:solidFill>
                  <a:schemeClr val="tx2">
                    <a:lumMod val="75000"/>
                  </a:schemeClr>
                </a:solidFill>
              </a:rPr>
              <a:t>Tätigkeit zurzeit...</a:t>
            </a:r>
            <a:endParaRPr lang="de-DE" b="1" u="sng" dirty="0">
              <a:solidFill>
                <a:schemeClr val="tx2">
                  <a:lumMod val="75000"/>
                </a:schemeClr>
              </a:solidFill>
            </a:endParaRPr>
          </a:p>
        </p:txBody>
      </p: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41483715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bgerundetes Rechteck 11"/>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Ehrenamtlich tätig in einem Verein/ Verband oder einer Gruppe</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126</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Diagramm 10"/>
          <p:cNvGraphicFramePr/>
          <p:nvPr>
            <p:extLst>
              <p:ext uri="{D42A27DB-BD31-4B8C-83A1-F6EECF244321}">
                <p14:modId xmlns:p14="http://schemas.microsoft.com/office/powerpoint/2010/main" val="1814744359"/>
              </p:ext>
            </p:extLst>
          </p:nvPr>
        </p:nvGraphicFramePr>
        <p:xfrm>
          <a:off x="1187624" y="1340769"/>
          <a:ext cx="6768752" cy="4779848"/>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feld 1"/>
          <p:cNvSpPr txBox="1"/>
          <p:nvPr/>
        </p:nvSpPr>
        <p:spPr>
          <a:xfrm>
            <a:off x="692848" y="1340768"/>
            <a:ext cx="2434128" cy="369332"/>
          </a:xfrm>
          <a:prstGeom prst="rect">
            <a:avLst/>
          </a:prstGeom>
          <a:noFill/>
        </p:spPr>
        <p:txBody>
          <a:bodyPr wrap="none" rtlCol="0">
            <a:spAutoFit/>
          </a:bodyPr>
          <a:lstStyle/>
          <a:p>
            <a:r>
              <a:rPr lang="de-DE" b="1" u="sng" dirty="0" smtClean="0">
                <a:solidFill>
                  <a:schemeClr val="tx2">
                    <a:lumMod val="75000"/>
                  </a:schemeClr>
                </a:solidFill>
              </a:rPr>
              <a:t>Schulbesuch (zuletzt) ...</a:t>
            </a:r>
            <a:endParaRPr lang="de-DE" b="1" u="sng" dirty="0">
              <a:solidFill>
                <a:schemeClr val="tx2">
                  <a:lumMod val="75000"/>
                </a:schemeClr>
              </a:solidFill>
            </a:endParaRPr>
          </a:p>
        </p:txBody>
      </p: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33625453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127</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5" name="Diagramm 14"/>
          <p:cNvGraphicFramePr/>
          <p:nvPr>
            <p:extLst>
              <p:ext uri="{D42A27DB-BD31-4B8C-83A1-F6EECF244321}">
                <p14:modId xmlns:p14="http://schemas.microsoft.com/office/powerpoint/2010/main" val="2762409547"/>
              </p:ext>
            </p:extLst>
          </p:nvPr>
        </p:nvGraphicFramePr>
        <p:xfrm>
          <a:off x="1332000" y="1269000"/>
          <a:ext cx="648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3" name="Abgerundetes Rechteck 12"/>
          <p:cNvSpPr/>
          <p:nvPr/>
        </p:nvSpPr>
        <p:spPr>
          <a:xfrm>
            <a:off x="251520" y="116632"/>
            <a:ext cx="6552728"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Ehrenamtlich tätig in ...</a:t>
            </a:r>
            <a:endParaRPr lang="de-DE" sz="2800" b="1" u="sng" spc="200" dirty="0">
              <a:solidFill>
                <a:schemeClr val="tx2">
                  <a:lumMod val="75000"/>
                </a:schemeClr>
              </a:solidFill>
            </a:endParaRPr>
          </a:p>
        </p:txBody>
      </p:sp>
      <p:cxnSp>
        <p:nvCxnSpPr>
          <p:cNvPr id="16" name="Gerade Verbindung 15"/>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6210452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Ehrenamtlich tätig in ...</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128</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5" name="Diagramm 14"/>
          <p:cNvGraphicFramePr/>
          <p:nvPr>
            <p:extLst>
              <p:ext uri="{D42A27DB-BD31-4B8C-83A1-F6EECF244321}">
                <p14:modId xmlns:p14="http://schemas.microsoft.com/office/powerpoint/2010/main" val="2791753391"/>
              </p:ext>
            </p:extLst>
          </p:nvPr>
        </p:nvGraphicFramePr>
        <p:xfrm>
          <a:off x="1332000" y="1269000"/>
          <a:ext cx="648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6" name="Gerade Verbindung 15"/>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32032441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129</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graphicFrame>
        <p:nvGraphicFramePr>
          <p:cNvPr id="5" name="Diagramm 4"/>
          <p:cNvGraphicFramePr/>
          <p:nvPr>
            <p:extLst>
              <p:ext uri="{D42A27DB-BD31-4B8C-83A1-F6EECF244321}">
                <p14:modId xmlns:p14="http://schemas.microsoft.com/office/powerpoint/2010/main" val="2295886366"/>
              </p:ext>
            </p:extLst>
          </p:nvPr>
        </p:nvGraphicFramePr>
        <p:xfrm>
          <a:off x="2117779" y="1042004"/>
          <a:ext cx="6768751" cy="5411332"/>
        </p:xfrm>
        <a:graphic>
          <a:graphicData uri="http://schemas.openxmlformats.org/drawingml/2006/chart">
            <c:chart xmlns:c="http://schemas.openxmlformats.org/drawingml/2006/chart" xmlns:r="http://schemas.openxmlformats.org/officeDocument/2006/relationships" r:id="rId3"/>
          </a:graphicData>
        </a:graphic>
      </p:graphicFrame>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2" name="Abgerundetes Rechteck 11"/>
          <p:cNvSpPr/>
          <p:nvPr/>
        </p:nvSpPr>
        <p:spPr>
          <a:xfrm>
            <a:off x="251520" y="116632"/>
            <a:ext cx="6552728"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Ehrenamtlich tätig – </a:t>
            </a:r>
            <a:r>
              <a:rPr lang="de-DE" sz="2800" b="1" u="sng" spc="200" dirty="0" smtClean="0">
                <a:solidFill>
                  <a:schemeClr val="tx2">
                    <a:lumMod val="75000"/>
                  </a:schemeClr>
                </a:solidFill>
              </a:rPr>
              <a:t>Wo?</a:t>
            </a:r>
            <a:endParaRPr lang="de-DE" sz="2800" b="1" u="sng" spc="200" dirty="0">
              <a:solidFill>
                <a:schemeClr val="tx2">
                  <a:lumMod val="75000"/>
                </a:schemeClr>
              </a:solidFill>
            </a:endParaRPr>
          </a:p>
        </p:txBody>
      </p:sp>
      <p:cxnSp>
        <p:nvCxnSpPr>
          <p:cNvPr id="13" name="Gerade Verbindung 12"/>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5" name="Gestreifter Pfeil nach rechts 14"/>
          <p:cNvSpPr/>
          <p:nvPr/>
        </p:nvSpPr>
        <p:spPr>
          <a:xfrm>
            <a:off x="2267744" y="1268760"/>
            <a:ext cx="777250" cy="432048"/>
          </a:xfrm>
          <a:prstGeom prst="stripedRightArrow">
            <a:avLst/>
          </a:prstGeom>
          <a:solidFill>
            <a:srgbClr val="92D05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graphicFrame>
        <p:nvGraphicFramePr>
          <p:cNvPr id="16" name="Diagramm 15"/>
          <p:cNvGraphicFramePr/>
          <p:nvPr>
            <p:extLst>
              <p:ext uri="{D42A27DB-BD31-4B8C-83A1-F6EECF244321}">
                <p14:modId xmlns:p14="http://schemas.microsoft.com/office/powerpoint/2010/main" val="2921586731"/>
              </p:ext>
            </p:extLst>
          </p:nvPr>
        </p:nvGraphicFramePr>
        <p:xfrm>
          <a:off x="100609" y="672938"/>
          <a:ext cx="2283341" cy="1512168"/>
        </p:xfrm>
        <a:graphic>
          <a:graphicData uri="http://schemas.openxmlformats.org/drawingml/2006/chart">
            <c:chart xmlns:c="http://schemas.openxmlformats.org/drawingml/2006/chart" xmlns:r="http://schemas.openxmlformats.org/officeDocument/2006/relationships" r:id="rId5"/>
          </a:graphicData>
        </a:graphic>
      </p:graphicFrame>
      <p:sp>
        <p:nvSpPr>
          <p:cNvPr id="14" name="Gestreifter Pfeil nach rechts 13">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2902979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13</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Arbeitsgremium Jugendbefragung</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3" name="Textfeld 1"/>
          <p:cNvSpPr txBox="1"/>
          <p:nvPr/>
        </p:nvSpPr>
        <p:spPr>
          <a:xfrm>
            <a:off x="323528" y="908720"/>
            <a:ext cx="8604954" cy="52983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dirty="0" smtClean="0">
                <a:solidFill>
                  <a:schemeClr val="tx2">
                    <a:lumMod val="75000"/>
                  </a:schemeClr>
                </a:solidFill>
              </a:rPr>
              <a:t>Die repräsentative Jugendbefragung wurde fachlich von einem Arbeitsgremium begleitet. Dieses Gremium hatte die Aufgabe, vorgeschaltet zum Unterausschuss und Jugendhilfeausschuss, den Fragebogen zu gestalten, das Ergebnis zu diskutieren und zu bewerten sowie Handlungsempfehlungen zu formulieren. </a:t>
            </a:r>
          </a:p>
          <a:p>
            <a:endParaRPr lang="de-DE" sz="1800" b="1" dirty="0">
              <a:solidFill>
                <a:schemeClr val="tx2">
                  <a:lumMod val="75000"/>
                </a:schemeClr>
              </a:solidFill>
            </a:endParaRPr>
          </a:p>
          <a:p>
            <a:r>
              <a:rPr lang="de-DE" sz="1800" b="1" dirty="0" smtClean="0">
                <a:solidFill>
                  <a:schemeClr val="tx2">
                    <a:lumMod val="75000"/>
                  </a:schemeClr>
                </a:solidFill>
              </a:rPr>
              <a:t>Die vom Arbeitsgremium formulierten Ausarbeitungen wurden jeweils im Unterausschuss diskutiert, bei Bedarf ergänzt und zur Weitergabe und dortigen Beschlussfassung in den Jugendhilfeausschuss beschlossen.</a:t>
            </a:r>
          </a:p>
          <a:p>
            <a:endParaRPr lang="de-DE" sz="1800" b="1" dirty="0">
              <a:solidFill>
                <a:schemeClr val="tx2">
                  <a:lumMod val="75000"/>
                </a:schemeClr>
              </a:solidFill>
            </a:endParaRPr>
          </a:p>
          <a:p>
            <a:r>
              <a:rPr lang="de-DE" sz="1800" b="1" dirty="0" smtClean="0">
                <a:solidFill>
                  <a:schemeClr val="tx2">
                    <a:lumMod val="75000"/>
                  </a:schemeClr>
                </a:solidFill>
              </a:rPr>
              <a:t>Bei der Zusammenstellung des Arbeitsgremiums wurde darauf geachtet, alle Bereiche der Jugendarbeit zu beteiligen. Des Weiteren wurden neben den Kommunen und weiteren Stellen auch die jungen Menschen direkt beteiligt. </a:t>
            </a:r>
          </a:p>
          <a:p>
            <a:endParaRPr lang="de-DE" sz="1800" b="1" dirty="0">
              <a:solidFill>
                <a:schemeClr val="tx2">
                  <a:lumMod val="75000"/>
                </a:schemeClr>
              </a:solidFill>
            </a:endParaRPr>
          </a:p>
          <a:p>
            <a:endParaRPr lang="de-DE" sz="1800" b="1" dirty="0">
              <a:solidFill>
                <a:schemeClr val="tx2">
                  <a:lumMod val="75000"/>
                </a:schemeClr>
              </a:solidFill>
            </a:endParaRPr>
          </a:p>
        </p:txBody>
      </p:sp>
      <p:sp>
        <p:nvSpPr>
          <p:cNvPr id="11" name="Gestreifter Pfeil nach rechts 10"/>
          <p:cNvSpPr/>
          <p:nvPr/>
        </p:nvSpPr>
        <p:spPr>
          <a:xfrm>
            <a:off x="8547264" y="4869160"/>
            <a:ext cx="383693" cy="326945"/>
          </a:xfrm>
          <a:prstGeom prst="stripedRightArrow">
            <a:avLst/>
          </a:prstGeom>
          <a:solidFill>
            <a:srgbClr val="1737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78497498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130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graphicFrame>
        <p:nvGraphicFramePr>
          <p:cNvPr id="5" name="Diagramm 4"/>
          <p:cNvGraphicFramePr/>
          <p:nvPr>
            <p:extLst>
              <p:ext uri="{D42A27DB-BD31-4B8C-83A1-F6EECF244321}">
                <p14:modId xmlns:p14="http://schemas.microsoft.com/office/powerpoint/2010/main" val="395069041"/>
              </p:ext>
            </p:extLst>
          </p:nvPr>
        </p:nvGraphicFramePr>
        <p:xfrm>
          <a:off x="2117779" y="1042004"/>
          <a:ext cx="6768751" cy="5411332"/>
        </p:xfrm>
        <a:graphic>
          <a:graphicData uri="http://schemas.openxmlformats.org/drawingml/2006/chart">
            <c:chart xmlns:c="http://schemas.openxmlformats.org/drawingml/2006/chart" xmlns:r="http://schemas.openxmlformats.org/officeDocument/2006/relationships" r:id="rId3"/>
          </a:graphicData>
        </a:graphic>
      </p:graphicFrame>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4" name="Abgerundetes Rechteck 13"/>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Ehrenamtlich tätig – </a:t>
            </a:r>
            <a:br>
              <a:rPr lang="de-DE" sz="2800" b="1" spc="200" dirty="0" smtClean="0">
                <a:solidFill>
                  <a:schemeClr val="tx2">
                    <a:lumMod val="75000"/>
                  </a:schemeClr>
                </a:solidFill>
              </a:rPr>
            </a:br>
            <a:r>
              <a:rPr lang="de-DE" sz="2800" b="1" u="sng" spc="200" dirty="0" smtClean="0">
                <a:solidFill>
                  <a:schemeClr val="tx2">
                    <a:lumMod val="75000"/>
                  </a:schemeClr>
                </a:solidFill>
              </a:rPr>
              <a:t>mehrmals pro Woche</a:t>
            </a:r>
            <a:endParaRPr lang="de-DE" sz="2800" b="1" u="sng" spc="200" dirty="0">
              <a:solidFill>
                <a:schemeClr val="tx2">
                  <a:lumMod val="75000"/>
                </a:schemeClr>
              </a:solidFill>
            </a:endParaRPr>
          </a:p>
        </p:txBody>
      </p:sp>
      <p:cxnSp>
        <p:nvCxnSpPr>
          <p:cNvPr id="17" name="Gerade Verbindung 16"/>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 name="Gestreifter Pfeil nach rechts 11"/>
          <p:cNvSpPr/>
          <p:nvPr/>
        </p:nvSpPr>
        <p:spPr>
          <a:xfrm>
            <a:off x="2267744" y="1648558"/>
            <a:ext cx="777250" cy="432048"/>
          </a:xfrm>
          <a:prstGeom prst="stripedRightArrow">
            <a:avLst/>
          </a:prstGeom>
          <a:solidFill>
            <a:srgbClr val="92D05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graphicFrame>
        <p:nvGraphicFramePr>
          <p:cNvPr id="13" name="Diagramm 12"/>
          <p:cNvGraphicFramePr/>
          <p:nvPr>
            <p:extLst>
              <p:ext uri="{D42A27DB-BD31-4B8C-83A1-F6EECF244321}">
                <p14:modId xmlns:p14="http://schemas.microsoft.com/office/powerpoint/2010/main" val="1854551008"/>
              </p:ext>
            </p:extLst>
          </p:nvPr>
        </p:nvGraphicFramePr>
        <p:xfrm>
          <a:off x="100609" y="1052736"/>
          <a:ext cx="2283341" cy="1512168"/>
        </p:xfrm>
        <a:graphic>
          <a:graphicData uri="http://schemas.openxmlformats.org/drawingml/2006/chart">
            <c:chart xmlns:c="http://schemas.openxmlformats.org/drawingml/2006/chart" xmlns:r="http://schemas.openxmlformats.org/officeDocument/2006/relationships" r:id="rId5"/>
          </a:graphicData>
        </a:graphic>
      </p:graphicFrame>
      <p:sp>
        <p:nvSpPr>
          <p:cNvPr id="15" name="Gestreifter Pfeil nach rechts 14">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04993428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131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graphicFrame>
        <p:nvGraphicFramePr>
          <p:cNvPr id="5" name="Diagramm 4"/>
          <p:cNvGraphicFramePr/>
          <p:nvPr>
            <p:extLst>
              <p:ext uri="{D42A27DB-BD31-4B8C-83A1-F6EECF244321}">
                <p14:modId xmlns:p14="http://schemas.microsoft.com/office/powerpoint/2010/main" val="1848319950"/>
              </p:ext>
            </p:extLst>
          </p:nvPr>
        </p:nvGraphicFramePr>
        <p:xfrm>
          <a:off x="1763688" y="1042004"/>
          <a:ext cx="7266859" cy="5411332"/>
        </p:xfrm>
        <a:graphic>
          <a:graphicData uri="http://schemas.openxmlformats.org/drawingml/2006/chart">
            <c:chart xmlns:c="http://schemas.openxmlformats.org/drawingml/2006/chart" xmlns:r="http://schemas.openxmlformats.org/officeDocument/2006/relationships" r:id="rId3"/>
          </a:graphicData>
        </a:graphic>
      </p:graphicFrame>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4" name="Abgerundetes Rechteck 13"/>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Ehrenamtlich tätig – </a:t>
            </a:r>
            <a:r>
              <a:rPr lang="de-DE" sz="2800" b="1" u="sng" spc="200" dirty="0" smtClean="0">
                <a:solidFill>
                  <a:schemeClr val="tx2">
                    <a:lumMod val="75000"/>
                  </a:schemeClr>
                </a:solidFill>
              </a:rPr>
              <a:t>mindestens einmal wöchentlich</a:t>
            </a:r>
            <a:endParaRPr lang="de-DE" sz="2800" b="1" u="sng" spc="200" dirty="0">
              <a:solidFill>
                <a:schemeClr val="tx2">
                  <a:lumMod val="75000"/>
                </a:schemeClr>
              </a:solidFill>
            </a:endParaRPr>
          </a:p>
        </p:txBody>
      </p:sp>
      <p:cxnSp>
        <p:nvCxnSpPr>
          <p:cNvPr id="17" name="Gerade Verbindung 16"/>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5" name="Gestreifter Pfeil nach rechts 14"/>
          <p:cNvSpPr/>
          <p:nvPr/>
        </p:nvSpPr>
        <p:spPr>
          <a:xfrm>
            <a:off x="2267744" y="1648558"/>
            <a:ext cx="777250" cy="432048"/>
          </a:xfrm>
          <a:prstGeom prst="stripedRightArrow">
            <a:avLst/>
          </a:prstGeom>
          <a:solidFill>
            <a:srgbClr val="92D05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graphicFrame>
        <p:nvGraphicFramePr>
          <p:cNvPr id="16" name="Diagramm 15"/>
          <p:cNvGraphicFramePr/>
          <p:nvPr>
            <p:extLst>
              <p:ext uri="{D42A27DB-BD31-4B8C-83A1-F6EECF244321}">
                <p14:modId xmlns:p14="http://schemas.microsoft.com/office/powerpoint/2010/main" val="196229881"/>
              </p:ext>
            </p:extLst>
          </p:nvPr>
        </p:nvGraphicFramePr>
        <p:xfrm>
          <a:off x="100609" y="1052736"/>
          <a:ext cx="2283341" cy="1512168"/>
        </p:xfrm>
        <a:graphic>
          <a:graphicData uri="http://schemas.openxmlformats.org/drawingml/2006/chart">
            <c:chart xmlns:c="http://schemas.openxmlformats.org/drawingml/2006/chart" xmlns:r="http://schemas.openxmlformats.org/officeDocument/2006/relationships" r:id="rId5"/>
          </a:graphicData>
        </a:graphic>
      </p:graphicFrame>
      <p:sp>
        <p:nvSpPr>
          <p:cNvPr id="12" name="Gestreifter Pfeil nach rechts 11">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37235614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132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Abgerundetes Rechteck 11"/>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Ehrenamtlich tätig in einem Verein/ Verband oder einer Gruppe</a:t>
            </a:r>
            <a:endParaRPr lang="de-DE" sz="2800" b="1" spc="200" dirty="0">
              <a:solidFill>
                <a:schemeClr val="tx2">
                  <a:lumMod val="75000"/>
                </a:schemeClr>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Diagramm 12"/>
          <p:cNvGraphicFramePr/>
          <p:nvPr>
            <p:extLst>
              <p:ext uri="{D42A27DB-BD31-4B8C-83A1-F6EECF244321}">
                <p14:modId xmlns:p14="http://schemas.microsoft.com/office/powerpoint/2010/main" val="2328145443"/>
              </p:ext>
            </p:extLst>
          </p:nvPr>
        </p:nvGraphicFramePr>
        <p:xfrm>
          <a:off x="971600" y="1034441"/>
          <a:ext cx="7408889" cy="5411332"/>
        </p:xfrm>
        <a:graphic>
          <a:graphicData uri="http://schemas.openxmlformats.org/drawingml/2006/chart">
            <c:chart xmlns:c="http://schemas.openxmlformats.org/drawingml/2006/chart" xmlns:r="http://schemas.openxmlformats.org/officeDocument/2006/relationships" r:id="rId4"/>
          </a:graphicData>
        </a:graphic>
      </p:graphicFrame>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63018749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085" y="908720"/>
            <a:ext cx="7899839" cy="5586427"/>
          </a:xfrm>
          <a:prstGeom prst="rect">
            <a:avLst/>
          </a:prstGeom>
        </p:spPr>
      </p:pic>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133</a:t>
            </a:fld>
            <a:endParaRPr lang="de-DE" sz="1000" dirty="0">
              <a:solidFill>
                <a:schemeClr val="tx2">
                  <a:lumMod val="75000"/>
                </a:schemeClr>
              </a:solidFill>
            </a:endParaRPr>
          </a:p>
        </p:txBody>
      </p:sp>
      <p:pic>
        <p:nvPicPr>
          <p:cNvPr id="118" name="Grafik 1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Abgerundetes Rechteck 11"/>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Ehrenamtlich tätig in einem Verein/ Verband oder einer Gruppe</a:t>
            </a:r>
            <a:endParaRPr lang="de-DE" sz="2800" b="1" spc="200" dirty="0">
              <a:solidFill>
                <a:schemeClr val="tx2">
                  <a:lumMod val="75000"/>
                </a:schemeClr>
              </a:solidFill>
            </a:endParaRPr>
          </a:p>
        </p:txBody>
      </p:sp>
      <p:pic>
        <p:nvPicPr>
          <p:cNvPr id="14" name="Grafik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17205374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134</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1544" y="1052736"/>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sp>
        <p:nvSpPr>
          <p:cNvPr id="13" name="Textfeld 1"/>
          <p:cNvSpPr txBox="1"/>
          <p:nvPr/>
        </p:nvSpPr>
        <p:spPr>
          <a:xfrm>
            <a:off x="328617" y="1482517"/>
            <a:ext cx="8604954" cy="4724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Kinder und Jugendlichen im Landkreis Bad Kissingen engagieren sich in sehr ho-hem Maß ehrenamtlich in Vereinen und Verbänden.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Dass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Arbeitslosigkeit häufig negative Auswirkungen auf soziales Engagement hat, ist bekannt. Dies spiegelt sich in dem Ergebnis wieder: Ob es an vorhandenen Schuld-</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 Schamgefühlen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über ihre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Situation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liegt oder daran, dass sich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Betroffenen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aus der Gesellschaft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zurückziehen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das Ergebnis zeigt, dass sich von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Arbeitslosigkeit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betroffene Jugendliche und junge Erwachsene auch hier im Landkreis deutlich seltener für Vereine/Verbände ehrenamtlich engagieren.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Unterschiede im Engagement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zwischen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den einzelnen Kommunen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entstehen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nicht durch die Anzahl der Einwohner oder der Ortsteile. Sie sind eher die Folge von örtlichen Strukturen und Traditionen</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p>
          <a:p>
            <a:pPr lvl="0">
              <a:spcBef>
                <a:spcPts val="600"/>
              </a:spcBef>
              <a:spcAft>
                <a:spcPts val="600"/>
              </a:spcAft>
            </a:pPr>
            <a:endPar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endParaRPr>
          </a:p>
          <a:p>
            <a:pPr lvl="0">
              <a:spcBef>
                <a:spcPts val="600"/>
              </a:spcBef>
              <a:spcAft>
                <a:spcPts val="600"/>
              </a:spcAft>
            </a:pPr>
            <a:r>
              <a:rPr lang="de-DE" sz="1800" b="1" u="sng" dirty="0" smtClean="0">
                <a:solidFill>
                  <a:srgbClr val="C00000"/>
                </a:solidFill>
                <a:latin typeface="Calibri" panose="020F0502020204030204" pitchFamily="34" charset="0"/>
                <a:ea typeface="Calibri" panose="020F0502020204030204" pitchFamily="34" charset="0"/>
                <a:cs typeface="Calibri" panose="020F0502020204030204" pitchFamily="34" charset="0"/>
              </a:rPr>
              <a:t>Handlungsempfehlung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
            </a:r>
            <a:b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b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siehe 4.0, Empfehlung zum ehrenamtlichen Engagement allgemein, Seite 118</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Abgerundetes Rechteck 13"/>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Ehrenamtlich tätig in einem Verein/Verband</a:t>
            </a:r>
            <a:endParaRPr lang="de-DE" sz="2800" b="1" spc="200" dirty="0">
              <a:solidFill>
                <a:schemeClr val="tx2">
                  <a:lumMod val="75000"/>
                </a:schemeClr>
              </a:solidFill>
            </a:endParaRPr>
          </a:p>
        </p:txBody>
      </p:sp>
      <p:pic>
        <p:nvPicPr>
          <p:cNvPr id="15" name="Grafik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7"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2" name="Gestreifter Pfeil nach rechts 21">
            <a:hlinkClick r:id="rId4" action="ppaction://hlinksldjump"/>
          </p:cNvPr>
          <p:cNvSpPr/>
          <p:nvPr/>
        </p:nvSpPr>
        <p:spPr>
          <a:xfrm>
            <a:off x="7740352" y="5654000"/>
            <a:ext cx="1146178" cy="357995"/>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050" b="1" dirty="0" smtClean="0"/>
              <a:t>direkt dorthin</a:t>
            </a:r>
            <a:endParaRPr lang="de-DE" sz="1050" b="1" dirty="0"/>
          </a:p>
        </p:txBody>
      </p:sp>
      <p:sp>
        <p:nvSpPr>
          <p:cNvPr id="16" name="Gestreifter Pfeil nach rechts 15">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42181246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19" y="756873"/>
            <a:ext cx="7501311" cy="1231967"/>
          </a:xfrm>
        </p:spPr>
        <p:txBody>
          <a:bodyPr>
            <a:normAutofit fontScale="90000"/>
          </a:bodyPr>
          <a:lstStyle/>
          <a:p>
            <a:pPr algn="l"/>
            <a:r>
              <a:rPr lang="de-DE" b="1" dirty="0" smtClean="0">
                <a:solidFill>
                  <a:srgbClr val="C00000"/>
                </a:solidFill>
              </a:rPr>
              <a:t>4.2 Aussage zum ehrenamtlichen Engagement im Verein</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22502"/>
            <a:ext cx="8604954" cy="26642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Einstellung zum ehrenamtlichen Engagement in Vereinen/Verbänden und Gruppen</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Für einen interessanten Verein würde ich schon mal umsonst arbeiten. </a:t>
            </a:r>
            <a:b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b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Stimmt – stimmt nicht</a:t>
            </a:r>
            <a:endParaRPr lang="de-DE" sz="1800" b="1" dirty="0" smtClean="0">
              <a:solidFill>
                <a:schemeClr val="tx2">
                  <a:lumMod val="75000"/>
                </a:schemeClr>
              </a:solidFill>
            </a:endParaRPr>
          </a:p>
          <a:p>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135</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124987598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bgerundetes Rechteck 15"/>
          <p:cNvSpPr/>
          <p:nvPr/>
        </p:nvSpPr>
        <p:spPr>
          <a:xfrm>
            <a:off x="251520" y="0"/>
            <a:ext cx="6696744"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Für einen interessanten Verein würde ich schon mal umsonst arbeiten.</a:t>
            </a:r>
            <a:endParaRPr lang="de-DE" sz="2800" b="1" spc="200" dirty="0">
              <a:solidFill>
                <a:schemeClr val="tx2">
                  <a:lumMod val="75000"/>
                </a:schemeClr>
              </a:solidFill>
            </a:endParaRPr>
          </a:p>
        </p:txBody>
      </p:sp>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knapp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80% der 12 - 21-Jährigen stimmen der Aussage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zu, dabei gibt es keine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Differenz zwischen m/w</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Zustimmung ist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bei den 18 –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21-Jährigen am höchsten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rund 7%-Punkte)</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im Vergleich zu 1999 zeigt sich ein Rückgang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der Zustimmung um 8,4%-</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Punkte</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gibt einen deutlichen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Unterschied in der Zustimmung im Zusammenhang mit der Mitgliedschaft in einem Verein/Verband: Mitglieder stimmen um 18,6%-Punkte häufiger zu, Nicht-Mitglieder lehnen mehr als doppelt so häufig ab.</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wie schon bei der Mitgliedschaft im Verein/Verband zeigt sich auch hier eine Differenz bei den arbeitslosen jungen Menschen: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Arbeitslose lehnen mehr als drei Mal so häufig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ab</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zeigt sich eine um bis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zu 14%-Punkte unterschiedliche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Zustimmung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je nach (zuletzt) besuchter Schulart</a:t>
            </a: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136</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78858482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696744"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Für einen interessanten Verein würde ich schon mal umsonst arbeiten.</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137</a:t>
            </a:fld>
            <a:endParaRPr lang="de-DE" sz="1000" dirty="0">
              <a:solidFill>
                <a:schemeClr val="tx2">
                  <a:lumMod val="75000"/>
                </a:schemeClr>
              </a:solidFill>
            </a:endParaRPr>
          </a:p>
        </p:txBody>
      </p:sp>
      <p:pic>
        <p:nvPicPr>
          <p:cNvPr id="118" name="Grafik 1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ext uri="{D42A27DB-BD31-4B8C-83A1-F6EECF244321}">
                <p14:modId xmlns:p14="http://schemas.microsoft.com/office/powerpoint/2010/main" val="2982292448"/>
              </p:ext>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5"/>
          </a:graphicData>
        </a:graphic>
      </p:graphicFrame>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85963937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696744"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Für einen interessanten Verein würde ich schon mal umsonst arbeiten.</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138</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ext uri="{D42A27DB-BD31-4B8C-83A1-F6EECF244321}">
                <p14:modId xmlns:p14="http://schemas.microsoft.com/office/powerpoint/2010/main" val="1140312455"/>
              </p:ext>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01890714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696744"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Für einen interessanten Verein würde ich schon mal umsonst arbeiten.</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139</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ext uri="{D42A27DB-BD31-4B8C-83A1-F6EECF244321}">
                <p14:modId xmlns:p14="http://schemas.microsoft.com/office/powerpoint/2010/main" val="2748449454"/>
              </p:ext>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1407718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14</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Arbeitsgremium Jugendbefragung</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ext Box 13"/>
          <p:cNvSpPr txBox="1">
            <a:spLocks noChangeArrowheads="1"/>
          </p:cNvSpPr>
          <p:nvPr/>
        </p:nvSpPr>
        <p:spPr bwMode="auto">
          <a:xfrm>
            <a:off x="472503" y="1271739"/>
            <a:ext cx="3739457" cy="338554"/>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spcBef>
                <a:spcPct val="50000"/>
              </a:spcBef>
            </a:pPr>
            <a:r>
              <a:rPr lang="de-DE" sz="1600" b="1" dirty="0" smtClean="0">
                <a:solidFill>
                  <a:schemeClr val="bg1"/>
                </a:solidFill>
              </a:rPr>
              <a:t>Verbandliche Jugendarbeit</a:t>
            </a:r>
            <a:endParaRPr lang="de-DE" sz="1600" b="1" dirty="0">
              <a:solidFill>
                <a:schemeClr val="bg1"/>
              </a:solidFill>
            </a:endParaRPr>
          </a:p>
        </p:txBody>
      </p:sp>
      <p:sp>
        <p:nvSpPr>
          <p:cNvPr id="14" name="Text Box 23"/>
          <p:cNvSpPr txBox="1">
            <a:spLocks noChangeArrowheads="1"/>
          </p:cNvSpPr>
          <p:nvPr/>
        </p:nvSpPr>
        <p:spPr bwMode="auto">
          <a:xfrm>
            <a:off x="4992510" y="1268760"/>
            <a:ext cx="3680769" cy="338554"/>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spcBef>
                <a:spcPct val="50000"/>
              </a:spcBef>
            </a:pPr>
            <a:r>
              <a:rPr lang="de-DE" sz="1600" b="1" dirty="0" smtClean="0">
                <a:solidFill>
                  <a:schemeClr val="tx2">
                    <a:lumMod val="75000"/>
                  </a:schemeClr>
                </a:solidFill>
              </a:rPr>
              <a:t>Kreisjugendring</a:t>
            </a:r>
            <a:endParaRPr lang="de-DE" sz="1600" b="1" dirty="0">
              <a:solidFill>
                <a:schemeClr val="tx2">
                  <a:lumMod val="75000"/>
                </a:schemeClr>
              </a:solidFill>
            </a:endParaRPr>
          </a:p>
        </p:txBody>
      </p:sp>
      <p:sp>
        <p:nvSpPr>
          <p:cNvPr id="15" name="Text Box 23"/>
          <p:cNvSpPr txBox="1">
            <a:spLocks noChangeArrowheads="1"/>
          </p:cNvSpPr>
          <p:nvPr/>
        </p:nvSpPr>
        <p:spPr bwMode="auto">
          <a:xfrm>
            <a:off x="5004047" y="735087"/>
            <a:ext cx="3680769" cy="461665"/>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spcBef>
                <a:spcPct val="50000"/>
              </a:spcBef>
            </a:pPr>
            <a:r>
              <a:rPr lang="de-DE" sz="2400" b="1" spc="200" dirty="0" smtClean="0">
                <a:solidFill>
                  <a:schemeClr val="tx2">
                    <a:lumMod val="75000"/>
                  </a:schemeClr>
                </a:solidFill>
              </a:rPr>
              <a:t>BESETZUNG</a:t>
            </a:r>
            <a:endParaRPr lang="de-DE" sz="2400" b="1" dirty="0">
              <a:solidFill>
                <a:schemeClr val="tx2">
                  <a:lumMod val="75000"/>
                </a:schemeClr>
              </a:solidFill>
            </a:endParaRPr>
          </a:p>
        </p:txBody>
      </p:sp>
      <p:sp>
        <p:nvSpPr>
          <p:cNvPr id="17" name="Text Box 23"/>
          <p:cNvSpPr txBox="1">
            <a:spLocks noChangeArrowheads="1"/>
          </p:cNvSpPr>
          <p:nvPr/>
        </p:nvSpPr>
        <p:spPr bwMode="auto">
          <a:xfrm>
            <a:off x="460970" y="735087"/>
            <a:ext cx="3750990" cy="461665"/>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spcBef>
                <a:spcPct val="50000"/>
              </a:spcBef>
            </a:pPr>
            <a:r>
              <a:rPr lang="de-DE" sz="2400" b="1" spc="200" dirty="0" smtClean="0">
                <a:solidFill>
                  <a:schemeClr val="tx2">
                    <a:lumMod val="75000"/>
                  </a:schemeClr>
                </a:solidFill>
              </a:rPr>
              <a:t>BEREICH</a:t>
            </a:r>
            <a:endParaRPr lang="de-DE" sz="2400" b="1" dirty="0">
              <a:solidFill>
                <a:schemeClr val="tx2">
                  <a:lumMod val="75000"/>
                </a:schemeClr>
              </a:solidFill>
            </a:endParaRPr>
          </a:p>
        </p:txBody>
      </p:sp>
      <p:cxnSp>
        <p:nvCxnSpPr>
          <p:cNvPr id="18" name="Gerade Verbindung mit Pfeil 17"/>
          <p:cNvCxnSpPr>
            <a:stCxn id="12" idx="3"/>
            <a:endCxn id="14" idx="1"/>
          </p:cNvCxnSpPr>
          <p:nvPr/>
        </p:nvCxnSpPr>
        <p:spPr>
          <a:xfrm flipV="1">
            <a:off x="4211960" y="1438037"/>
            <a:ext cx="780550" cy="2979"/>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9" name="Text Box 13"/>
          <p:cNvSpPr txBox="1">
            <a:spLocks noChangeArrowheads="1"/>
          </p:cNvSpPr>
          <p:nvPr/>
        </p:nvSpPr>
        <p:spPr bwMode="auto">
          <a:xfrm>
            <a:off x="460970" y="1709919"/>
            <a:ext cx="3739457" cy="338554"/>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spcBef>
                <a:spcPct val="50000"/>
              </a:spcBef>
            </a:pPr>
            <a:r>
              <a:rPr lang="de-DE" sz="1600" b="1" dirty="0" smtClean="0">
                <a:solidFill>
                  <a:schemeClr val="bg1"/>
                </a:solidFill>
              </a:rPr>
              <a:t>Offene Jugendarbeit</a:t>
            </a:r>
            <a:endParaRPr lang="de-DE" sz="1600" b="1" dirty="0">
              <a:solidFill>
                <a:schemeClr val="bg1"/>
              </a:solidFill>
            </a:endParaRPr>
          </a:p>
        </p:txBody>
      </p:sp>
      <p:sp>
        <p:nvSpPr>
          <p:cNvPr id="20" name="Text Box 23"/>
          <p:cNvSpPr txBox="1">
            <a:spLocks noChangeArrowheads="1"/>
          </p:cNvSpPr>
          <p:nvPr/>
        </p:nvSpPr>
        <p:spPr bwMode="auto">
          <a:xfrm>
            <a:off x="4980977" y="1706940"/>
            <a:ext cx="3680769" cy="338554"/>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spcBef>
                <a:spcPct val="50000"/>
              </a:spcBef>
            </a:pPr>
            <a:r>
              <a:rPr lang="de-DE" sz="1600" b="1" dirty="0" err="1" smtClean="0">
                <a:solidFill>
                  <a:schemeClr val="tx2">
                    <a:lumMod val="75000"/>
                  </a:schemeClr>
                </a:solidFill>
              </a:rPr>
              <a:t>JuKuZ</a:t>
            </a:r>
            <a:r>
              <a:rPr lang="de-DE" sz="1600" b="1" dirty="0" smtClean="0">
                <a:solidFill>
                  <a:schemeClr val="tx2">
                    <a:lumMod val="75000"/>
                  </a:schemeClr>
                </a:solidFill>
              </a:rPr>
              <a:t> Bad Kissingen</a:t>
            </a:r>
            <a:endParaRPr lang="de-DE" sz="1600" b="1" dirty="0">
              <a:solidFill>
                <a:schemeClr val="tx2">
                  <a:lumMod val="75000"/>
                </a:schemeClr>
              </a:solidFill>
            </a:endParaRPr>
          </a:p>
        </p:txBody>
      </p:sp>
      <p:cxnSp>
        <p:nvCxnSpPr>
          <p:cNvPr id="22" name="Gerade Verbindung mit Pfeil 21"/>
          <p:cNvCxnSpPr>
            <a:stCxn id="19" idx="3"/>
            <a:endCxn id="20" idx="1"/>
          </p:cNvCxnSpPr>
          <p:nvPr/>
        </p:nvCxnSpPr>
        <p:spPr>
          <a:xfrm flipV="1">
            <a:off x="4200427" y="1876217"/>
            <a:ext cx="780550" cy="2979"/>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3" name="Text Box 13"/>
          <p:cNvSpPr txBox="1">
            <a:spLocks noChangeArrowheads="1"/>
          </p:cNvSpPr>
          <p:nvPr/>
        </p:nvSpPr>
        <p:spPr bwMode="auto">
          <a:xfrm>
            <a:off x="460970" y="2148099"/>
            <a:ext cx="3739457" cy="338554"/>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spcBef>
                <a:spcPct val="50000"/>
              </a:spcBef>
            </a:pPr>
            <a:r>
              <a:rPr lang="de-DE" sz="1600" b="1" dirty="0" smtClean="0">
                <a:solidFill>
                  <a:schemeClr val="bg1"/>
                </a:solidFill>
              </a:rPr>
              <a:t>Kirchliche Jugendarbeit</a:t>
            </a:r>
            <a:endParaRPr lang="de-DE" sz="1600" b="1" dirty="0">
              <a:solidFill>
                <a:schemeClr val="bg1"/>
              </a:solidFill>
            </a:endParaRPr>
          </a:p>
        </p:txBody>
      </p:sp>
      <p:sp>
        <p:nvSpPr>
          <p:cNvPr id="24" name="Text Box 23"/>
          <p:cNvSpPr txBox="1">
            <a:spLocks noChangeArrowheads="1"/>
          </p:cNvSpPr>
          <p:nvPr/>
        </p:nvSpPr>
        <p:spPr bwMode="auto">
          <a:xfrm>
            <a:off x="4980977" y="2145120"/>
            <a:ext cx="3680769" cy="338554"/>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spcBef>
                <a:spcPct val="50000"/>
              </a:spcBef>
            </a:pPr>
            <a:r>
              <a:rPr lang="de-DE" sz="1600" b="1" dirty="0" smtClean="0">
                <a:solidFill>
                  <a:schemeClr val="tx2">
                    <a:lumMod val="75000"/>
                  </a:schemeClr>
                </a:solidFill>
              </a:rPr>
              <a:t>Regionalstelle für </a:t>
            </a:r>
            <a:r>
              <a:rPr lang="de-DE" sz="1600" b="1" dirty="0" err="1" smtClean="0">
                <a:solidFill>
                  <a:schemeClr val="tx2">
                    <a:lumMod val="75000"/>
                  </a:schemeClr>
                </a:solidFill>
              </a:rPr>
              <a:t>kirchl</a:t>
            </a:r>
            <a:r>
              <a:rPr lang="de-DE" sz="1600" b="1" dirty="0" smtClean="0">
                <a:solidFill>
                  <a:schemeClr val="tx2">
                    <a:lumMod val="75000"/>
                  </a:schemeClr>
                </a:solidFill>
              </a:rPr>
              <a:t>. Jugendarbeit</a:t>
            </a:r>
            <a:endParaRPr lang="de-DE" sz="1600" b="1" dirty="0">
              <a:solidFill>
                <a:schemeClr val="tx2">
                  <a:lumMod val="75000"/>
                </a:schemeClr>
              </a:solidFill>
            </a:endParaRPr>
          </a:p>
        </p:txBody>
      </p:sp>
      <p:cxnSp>
        <p:nvCxnSpPr>
          <p:cNvPr id="25" name="Gerade Verbindung mit Pfeil 24"/>
          <p:cNvCxnSpPr>
            <a:stCxn id="23" idx="3"/>
            <a:endCxn id="24" idx="1"/>
          </p:cNvCxnSpPr>
          <p:nvPr/>
        </p:nvCxnSpPr>
        <p:spPr>
          <a:xfrm flipV="1">
            <a:off x="4200427" y="2314397"/>
            <a:ext cx="780550" cy="2979"/>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6" name="Text Box 13"/>
          <p:cNvSpPr txBox="1">
            <a:spLocks noChangeArrowheads="1"/>
          </p:cNvSpPr>
          <p:nvPr/>
        </p:nvSpPr>
        <p:spPr bwMode="auto">
          <a:xfrm>
            <a:off x="472501" y="3462639"/>
            <a:ext cx="3739457" cy="338554"/>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spcBef>
                <a:spcPct val="50000"/>
              </a:spcBef>
            </a:pPr>
            <a:r>
              <a:rPr lang="de-DE" sz="1600" b="1" dirty="0" smtClean="0">
                <a:solidFill>
                  <a:schemeClr val="bg1"/>
                </a:solidFill>
              </a:rPr>
              <a:t>Jugendbeauftragte der Kommunen</a:t>
            </a:r>
            <a:endParaRPr lang="de-DE" sz="1600" b="1" dirty="0">
              <a:solidFill>
                <a:schemeClr val="bg1"/>
              </a:solidFill>
            </a:endParaRPr>
          </a:p>
        </p:txBody>
      </p:sp>
      <p:sp>
        <p:nvSpPr>
          <p:cNvPr id="27" name="Text Box 23"/>
          <p:cNvSpPr txBox="1">
            <a:spLocks noChangeArrowheads="1"/>
          </p:cNvSpPr>
          <p:nvPr/>
        </p:nvSpPr>
        <p:spPr bwMode="auto">
          <a:xfrm>
            <a:off x="4992508" y="3459660"/>
            <a:ext cx="3680769" cy="338554"/>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spcBef>
                <a:spcPct val="50000"/>
              </a:spcBef>
            </a:pPr>
            <a:r>
              <a:rPr lang="de-DE" sz="1600" b="1" dirty="0" smtClean="0">
                <a:solidFill>
                  <a:schemeClr val="tx2">
                    <a:lumMod val="75000"/>
                  </a:schemeClr>
                </a:solidFill>
              </a:rPr>
              <a:t>Jugendbeauftragter Markt </a:t>
            </a:r>
            <a:r>
              <a:rPr lang="de-DE" sz="1600" b="1" dirty="0" err="1" smtClean="0">
                <a:solidFill>
                  <a:schemeClr val="tx2">
                    <a:lumMod val="75000"/>
                  </a:schemeClr>
                </a:solidFill>
              </a:rPr>
              <a:t>Elfershausen</a:t>
            </a:r>
            <a:endParaRPr lang="de-DE" sz="1600" b="1" dirty="0">
              <a:solidFill>
                <a:schemeClr val="tx2">
                  <a:lumMod val="75000"/>
                </a:schemeClr>
              </a:solidFill>
            </a:endParaRPr>
          </a:p>
        </p:txBody>
      </p:sp>
      <p:cxnSp>
        <p:nvCxnSpPr>
          <p:cNvPr id="28" name="Gerade Verbindung mit Pfeil 27"/>
          <p:cNvCxnSpPr>
            <a:stCxn id="26" idx="3"/>
            <a:endCxn id="27" idx="1"/>
          </p:cNvCxnSpPr>
          <p:nvPr/>
        </p:nvCxnSpPr>
        <p:spPr>
          <a:xfrm flipV="1">
            <a:off x="4211958" y="3628937"/>
            <a:ext cx="780550" cy="2979"/>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9" name="Text Box 13"/>
          <p:cNvSpPr txBox="1">
            <a:spLocks noChangeArrowheads="1"/>
          </p:cNvSpPr>
          <p:nvPr/>
        </p:nvSpPr>
        <p:spPr bwMode="auto">
          <a:xfrm>
            <a:off x="460968" y="3900819"/>
            <a:ext cx="3739457" cy="338554"/>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spcBef>
                <a:spcPct val="50000"/>
              </a:spcBef>
            </a:pPr>
            <a:r>
              <a:rPr lang="de-DE" sz="1600" b="1" dirty="0" smtClean="0">
                <a:solidFill>
                  <a:schemeClr val="bg1"/>
                </a:solidFill>
              </a:rPr>
              <a:t>Jugendliche</a:t>
            </a:r>
            <a:endParaRPr lang="de-DE" sz="1600" b="1" dirty="0">
              <a:solidFill>
                <a:schemeClr val="bg1"/>
              </a:solidFill>
            </a:endParaRPr>
          </a:p>
        </p:txBody>
      </p:sp>
      <p:sp>
        <p:nvSpPr>
          <p:cNvPr id="30" name="Text Box 23"/>
          <p:cNvSpPr txBox="1">
            <a:spLocks noChangeArrowheads="1"/>
          </p:cNvSpPr>
          <p:nvPr/>
        </p:nvSpPr>
        <p:spPr bwMode="auto">
          <a:xfrm>
            <a:off x="4980975" y="3897840"/>
            <a:ext cx="3680769" cy="338554"/>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spcBef>
                <a:spcPct val="50000"/>
              </a:spcBef>
            </a:pPr>
            <a:r>
              <a:rPr lang="de-DE" sz="1600" b="1" dirty="0" smtClean="0">
                <a:solidFill>
                  <a:schemeClr val="tx2">
                    <a:lumMod val="75000"/>
                  </a:schemeClr>
                </a:solidFill>
              </a:rPr>
              <a:t>Jugendleiterinnen der </a:t>
            </a:r>
            <a:r>
              <a:rPr lang="de-DE" sz="1600" b="1" dirty="0" err="1" smtClean="0">
                <a:solidFill>
                  <a:schemeClr val="tx2">
                    <a:lumMod val="75000"/>
                  </a:schemeClr>
                </a:solidFill>
              </a:rPr>
              <a:t>Kom</a:t>
            </a:r>
            <a:r>
              <a:rPr lang="de-DE" sz="1600" b="1" dirty="0" smtClean="0">
                <a:solidFill>
                  <a:schemeClr val="tx2">
                    <a:lumMod val="75000"/>
                  </a:schemeClr>
                </a:solidFill>
              </a:rPr>
              <a:t>. Jugendarbeit</a:t>
            </a:r>
            <a:endParaRPr lang="de-DE" sz="1600" b="1" dirty="0">
              <a:solidFill>
                <a:schemeClr val="tx2">
                  <a:lumMod val="75000"/>
                </a:schemeClr>
              </a:solidFill>
            </a:endParaRPr>
          </a:p>
        </p:txBody>
      </p:sp>
      <p:cxnSp>
        <p:nvCxnSpPr>
          <p:cNvPr id="31" name="Gerade Verbindung mit Pfeil 30"/>
          <p:cNvCxnSpPr>
            <a:stCxn id="29" idx="3"/>
            <a:endCxn id="30" idx="1"/>
          </p:cNvCxnSpPr>
          <p:nvPr/>
        </p:nvCxnSpPr>
        <p:spPr>
          <a:xfrm flipV="1">
            <a:off x="4200425" y="4067117"/>
            <a:ext cx="780550" cy="2979"/>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32" name="Text Box 13"/>
          <p:cNvSpPr txBox="1">
            <a:spLocks noChangeArrowheads="1"/>
          </p:cNvSpPr>
          <p:nvPr/>
        </p:nvSpPr>
        <p:spPr bwMode="auto">
          <a:xfrm>
            <a:off x="460967" y="4338999"/>
            <a:ext cx="3739457" cy="338554"/>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spcBef>
                <a:spcPct val="50000"/>
              </a:spcBef>
            </a:pPr>
            <a:r>
              <a:rPr lang="de-DE" sz="1600" b="1" dirty="0" smtClean="0">
                <a:solidFill>
                  <a:schemeClr val="bg1"/>
                </a:solidFill>
              </a:rPr>
              <a:t>Vertreter des Bay. Gemeindetags</a:t>
            </a:r>
            <a:endParaRPr lang="de-DE" sz="1600" b="1" dirty="0">
              <a:solidFill>
                <a:schemeClr val="bg1"/>
              </a:solidFill>
            </a:endParaRPr>
          </a:p>
        </p:txBody>
      </p:sp>
      <p:sp>
        <p:nvSpPr>
          <p:cNvPr id="33" name="Text Box 23"/>
          <p:cNvSpPr txBox="1">
            <a:spLocks noChangeArrowheads="1"/>
          </p:cNvSpPr>
          <p:nvPr/>
        </p:nvSpPr>
        <p:spPr bwMode="auto">
          <a:xfrm>
            <a:off x="4980974" y="4336020"/>
            <a:ext cx="3680769" cy="338554"/>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spcBef>
                <a:spcPct val="50000"/>
              </a:spcBef>
            </a:pPr>
            <a:r>
              <a:rPr lang="de-DE" sz="1600" b="1" dirty="0" smtClean="0">
                <a:solidFill>
                  <a:schemeClr val="tx2">
                    <a:lumMod val="75000"/>
                  </a:schemeClr>
                </a:solidFill>
              </a:rPr>
              <a:t>BGM Oerlenbach/Oberthulba</a:t>
            </a:r>
            <a:endParaRPr lang="de-DE" sz="1600" b="1" dirty="0">
              <a:solidFill>
                <a:schemeClr val="tx2">
                  <a:lumMod val="75000"/>
                </a:schemeClr>
              </a:solidFill>
            </a:endParaRPr>
          </a:p>
        </p:txBody>
      </p:sp>
      <p:cxnSp>
        <p:nvCxnSpPr>
          <p:cNvPr id="34" name="Gerade Verbindung mit Pfeil 33"/>
          <p:cNvCxnSpPr>
            <a:stCxn id="32" idx="3"/>
            <a:endCxn id="33" idx="1"/>
          </p:cNvCxnSpPr>
          <p:nvPr/>
        </p:nvCxnSpPr>
        <p:spPr>
          <a:xfrm flipV="1">
            <a:off x="4200424" y="4505297"/>
            <a:ext cx="780550" cy="2979"/>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35" name="Text Box 13"/>
          <p:cNvSpPr txBox="1">
            <a:spLocks noChangeArrowheads="1"/>
          </p:cNvSpPr>
          <p:nvPr/>
        </p:nvSpPr>
        <p:spPr bwMode="auto">
          <a:xfrm>
            <a:off x="472502" y="5183192"/>
            <a:ext cx="3739457" cy="338554"/>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spcBef>
                <a:spcPct val="50000"/>
              </a:spcBef>
            </a:pPr>
            <a:r>
              <a:rPr lang="de-DE" sz="1600" b="1" dirty="0" smtClean="0">
                <a:solidFill>
                  <a:schemeClr val="bg1"/>
                </a:solidFill>
              </a:rPr>
              <a:t>Abteilungsleitung/</a:t>
            </a:r>
            <a:r>
              <a:rPr lang="de-DE" sz="1600" b="1" dirty="0" err="1" smtClean="0">
                <a:solidFill>
                  <a:schemeClr val="bg1"/>
                </a:solidFill>
              </a:rPr>
              <a:t>generationenfr</a:t>
            </a:r>
            <a:r>
              <a:rPr lang="de-DE" sz="1600" b="1" dirty="0" smtClean="0">
                <a:solidFill>
                  <a:schemeClr val="bg1"/>
                </a:solidFill>
              </a:rPr>
              <a:t>. </a:t>
            </a:r>
            <a:r>
              <a:rPr lang="de-DE" sz="1600" b="1" dirty="0" err="1" smtClean="0">
                <a:solidFill>
                  <a:schemeClr val="bg1"/>
                </a:solidFill>
              </a:rPr>
              <a:t>Lkr</a:t>
            </a:r>
            <a:endParaRPr lang="de-DE" sz="1600" b="1" dirty="0">
              <a:solidFill>
                <a:schemeClr val="bg1"/>
              </a:solidFill>
            </a:endParaRPr>
          </a:p>
        </p:txBody>
      </p:sp>
      <p:sp>
        <p:nvSpPr>
          <p:cNvPr id="36" name="Text Box 23"/>
          <p:cNvSpPr txBox="1">
            <a:spLocks noChangeArrowheads="1"/>
          </p:cNvSpPr>
          <p:nvPr/>
        </p:nvSpPr>
        <p:spPr bwMode="auto">
          <a:xfrm>
            <a:off x="4992509" y="5180213"/>
            <a:ext cx="3680769" cy="338554"/>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spcBef>
                <a:spcPct val="50000"/>
              </a:spcBef>
            </a:pPr>
            <a:r>
              <a:rPr lang="de-DE" sz="1600" b="1" dirty="0" smtClean="0">
                <a:solidFill>
                  <a:schemeClr val="tx2">
                    <a:lumMod val="75000"/>
                  </a:schemeClr>
                </a:solidFill>
              </a:rPr>
              <a:t>LRA KG</a:t>
            </a:r>
            <a:endParaRPr lang="de-DE" sz="1600" b="1" dirty="0">
              <a:solidFill>
                <a:schemeClr val="tx2">
                  <a:lumMod val="75000"/>
                </a:schemeClr>
              </a:solidFill>
            </a:endParaRPr>
          </a:p>
        </p:txBody>
      </p:sp>
      <p:cxnSp>
        <p:nvCxnSpPr>
          <p:cNvPr id="37" name="Gerade Verbindung mit Pfeil 36"/>
          <p:cNvCxnSpPr>
            <a:stCxn id="35" idx="3"/>
            <a:endCxn id="36" idx="1"/>
          </p:cNvCxnSpPr>
          <p:nvPr/>
        </p:nvCxnSpPr>
        <p:spPr>
          <a:xfrm flipV="1">
            <a:off x="4211959" y="5349490"/>
            <a:ext cx="780550" cy="2979"/>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38" name="Text Box 13"/>
          <p:cNvSpPr txBox="1">
            <a:spLocks noChangeArrowheads="1"/>
          </p:cNvSpPr>
          <p:nvPr/>
        </p:nvSpPr>
        <p:spPr bwMode="auto">
          <a:xfrm>
            <a:off x="472502" y="2586279"/>
            <a:ext cx="3739457" cy="338554"/>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spcBef>
                <a:spcPct val="50000"/>
              </a:spcBef>
            </a:pPr>
            <a:r>
              <a:rPr lang="de-DE" sz="1600" b="1" dirty="0" smtClean="0">
                <a:solidFill>
                  <a:schemeClr val="bg1"/>
                </a:solidFill>
              </a:rPr>
              <a:t>Gemeindliche Jugendarbeit</a:t>
            </a:r>
            <a:endParaRPr lang="de-DE" sz="1600" b="1" dirty="0">
              <a:solidFill>
                <a:schemeClr val="bg1"/>
              </a:solidFill>
            </a:endParaRPr>
          </a:p>
        </p:txBody>
      </p:sp>
      <p:sp>
        <p:nvSpPr>
          <p:cNvPr id="39" name="Text Box 23"/>
          <p:cNvSpPr txBox="1">
            <a:spLocks noChangeArrowheads="1"/>
          </p:cNvSpPr>
          <p:nvPr/>
        </p:nvSpPr>
        <p:spPr bwMode="auto">
          <a:xfrm>
            <a:off x="4992509" y="2583300"/>
            <a:ext cx="3680769" cy="338554"/>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spcBef>
                <a:spcPct val="50000"/>
              </a:spcBef>
            </a:pPr>
            <a:r>
              <a:rPr lang="de-DE" sz="1600" b="1" dirty="0" smtClean="0">
                <a:solidFill>
                  <a:schemeClr val="tx2">
                    <a:lumMod val="75000"/>
                  </a:schemeClr>
                </a:solidFill>
              </a:rPr>
              <a:t>Geschäftsführer </a:t>
            </a:r>
            <a:r>
              <a:rPr lang="de-DE" sz="1600" b="1" dirty="0" err="1" smtClean="0">
                <a:solidFill>
                  <a:schemeClr val="tx2">
                    <a:lumMod val="75000"/>
                  </a:schemeClr>
                </a:solidFill>
              </a:rPr>
              <a:t>ProJugend</a:t>
            </a:r>
            <a:r>
              <a:rPr lang="de-DE" sz="1600" b="1" dirty="0" smtClean="0">
                <a:solidFill>
                  <a:schemeClr val="tx2">
                    <a:lumMod val="75000"/>
                  </a:schemeClr>
                </a:solidFill>
              </a:rPr>
              <a:t> e. V.</a:t>
            </a:r>
            <a:endParaRPr lang="de-DE" sz="1600" b="1" dirty="0">
              <a:solidFill>
                <a:schemeClr val="tx2">
                  <a:lumMod val="75000"/>
                </a:schemeClr>
              </a:solidFill>
            </a:endParaRPr>
          </a:p>
        </p:txBody>
      </p:sp>
      <p:cxnSp>
        <p:nvCxnSpPr>
          <p:cNvPr id="40" name="Gerade Verbindung mit Pfeil 39"/>
          <p:cNvCxnSpPr>
            <a:stCxn id="38" idx="3"/>
            <a:endCxn id="39" idx="1"/>
          </p:cNvCxnSpPr>
          <p:nvPr/>
        </p:nvCxnSpPr>
        <p:spPr>
          <a:xfrm flipV="1">
            <a:off x="4211959" y="2752577"/>
            <a:ext cx="780550" cy="2979"/>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41" name="Text Box 13"/>
          <p:cNvSpPr txBox="1">
            <a:spLocks noChangeArrowheads="1"/>
          </p:cNvSpPr>
          <p:nvPr/>
        </p:nvSpPr>
        <p:spPr bwMode="auto">
          <a:xfrm>
            <a:off x="472504" y="5604594"/>
            <a:ext cx="3739457" cy="338554"/>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spcBef>
                <a:spcPct val="50000"/>
              </a:spcBef>
            </a:pPr>
            <a:r>
              <a:rPr lang="de-DE" sz="1600" b="1" dirty="0" smtClean="0">
                <a:solidFill>
                  <a:schemeClr val="bg1"/>
                </a:solidFill>
              </a:rPr>
              <a:t>Jugendamt</a:t>
            </a:r>
            <a:endParaRPr lang="de-DE" sz="1600" b="1" dirty="0">
              <a:solidFill>
                <a:schemeClr val="bg1"/>
              </a:solidFill>
            </a:endParaRPr>
          </a:p>
        </p:txBody>
      </p:sp>
      <p:sp>
        <p:nvSpPr>
          <p:cNvPr id="42" name="Text Box 23"/>
          <p:cNvSpPr txBox="1">
            <a:spLocks noChangeArrowheads="1"/>
          </p:cNvSpPr>
          <p:nvPr/>
        </p:nvSpPr>
        <p:spPr bwMode="auto">
          <a:xfrm>
            <a:off x="4992511" y="5601615"/>
            <a:ext cx="3680769" cy="338554"/>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spcBef>
                <a:spcPct val="50000"/>
              </a:spcBef>
            </a:pPr>
            <a:r>
              <a:rPr lang="de-DE" sz="1600" b="1" dirty="0" smtClean="0">
                <a:solidFill>
                  <a:schemeClr val="tx2">
                    <a:lumMod val="75000"/>
                  </a:schemeClr>
                </a:solidFill>
              </a:rPr>
              <a:t>Jugendamtsleitung + Fachkraft JHPL</a:t>
            </a:r>
            <a:endParaRPr lang="de-DE" sz="1600" b="1" dirty="0">
              <a:solidFill>
                <a:schemeClr val="tx2">
                  <a:lumMod val="75000"/>
                </a:schemeClr>
              </a:solidFill>
            </a:endParaRPr>
          </a:p>
        </p:txBody>
      </p:sp>
      <p:cxnSp>
        <p:nvCxnSpPr>
          <p:cNvPr id="43" name="Gerade Verbindung mit Pfeil 42"/>
          <p:cNvCxnSpPr>
            <a:stCxn id="41" idx="3"/>
            <a:endCxn id="42" idx="1"/>
          </p:cNvCxnSpPr>
          <p:nvPr/>
        </p:nvCxnSpPr>
        <p:spPr>
          <a:xfrm flipV="1">
            <a:off x="4211961" y="5770892"/>
            <a:ext cx="780550" cy="2979"/>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44" name="Text Box 13"/>
          <p:cNvSpPr txBox="1">
            <a:spLocks noChangeArrowheads="1"/>
          </p:cNvSpPr>
          <p:nvPr/>
        </p:nvSpPr>
        <p:spPr bwMode="auto">
          <a:xfrm>
            <a:off x="472504" y="6042774"/>
            <a:ext cx="3739457" cy="338554"/>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spcBef>
                <a:spcPct val="50000"/>
              </a:spcBef>
            </a:pPr>
            <a:r>
              <a:rPr lang="de-DE" sz="1600" b="1" dirty="0" smtClean="0">
                <a:solidFill>
                  <a:schemeClr val="bg1"/>
                </a:solidFill>
              </a:rPr>
              <a:t>Institutsbegleitung (bei Bedarf)</a:t>
            </a:r>
            <a:endParaRPr lang="de-DE" sz="1600" b="1" dirty="0">
              <a:solidFill>
                <a:schemeClr val="bg1"/>
              </a:solidFill>
            </a:endParaRPr>
          </a:p>
        </p:txBody>
      </p:sp>
      <p:sp>
        <p:nvSpPr>
          <p:cNvPr id="45" name="Text Box 23"/>
          <p:cNvSpPr txBox="1">
            <a:spLocks noChangeArrowheads="1"/>
          </p:cNvSpPr>
          <p:nvPr/>
        </p:nvSpPr>
        <p:spPr bwMode="auto">
          <a:xfrm>
            <a:off x="4992511" y="6039804"/>
            <a:ext cx="3680769" cy="338554"/>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spcBef>
                <a:spcPct val="50000"/>
              </a:spcBef>
            </a:pPr>
            <a:r>
              <a:rPr lang="de-DE" sz="1600" b="1" dirty="0" smtClean="0">
                <a:solidFill>
                  <a:schemeClr val="tx2">
                    <a:lumMod val="75000"/>
                  </a:schemeClr>
                </a:solidFill>
              </a:rPr>
              <a:t>MODUS Bamberg</a:t>
            </a:r>
            <a:endParaRPr lang="de-DE" sz="1600" b="1" dirty="0">
              <a:solidFill>
                <a:schemeClr val="tx2">
                  <a:lumMod val="75000"/>
                </a:schemeClr>
              </a:solidFill>
            </a:endParaRPr>
          </a:p>
        </p:txBody>
      </p:sp>
      <p:cxnSp>
        <p:nvCxnSpPr>
          <p:cNvPr id="46" name="Gerade Verbindung mit Pfeil 45"/>
          <p:cNvCxnSpPr>
            <a:stCxn id="44" idx="3"/>
            <a:endCxn id="45" idx="1"/>
          </p:cNvCxnSpPr>
          <p:nvPr/>
        </p:nvCxnSpPr>
        <p:spPr>
          <a:xfrm flipV="1">
            <a:off x="4211961" y="6209081"/>
            <a:ext cx="780550" cy="297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47" name="Text Box 13"/>
          <p:cNvSpPr txBox="1">
            <a:spLocks noChangeArrowheads="1"/>
          </p:cNvSpPr>
          <p:nvPr/>
        </p:nvSpPr>
        <p:spPr bwMode="auto">
          <a:xfrm>
            <a:off x="472501" y="3024459"/>
            <a:ext cx="3739457" cy="338554"/>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spcBef>
                <a:spcPct val="50000"/>
              </a:spcBef>
            </a:pPr>
            <a:r>
              <a:rPr lang="de-DE" sz="1600" b="1" dirty="0" smtClean="0">
                <a:solidFill>
                  <a:schemeClr val="bg1"/>
                </a:solidFill>
              </a:rPr>
              <a:t>Kommunale Jugendarbeit</a:t>
            </a:r>
            <a:endParaRPr lang="de-DE" sz="1600" b="1" dirty="0">
              <a:solidFill>
                <a:schemeClr val="bg1"/>
              </a:solidFill>
            </a:endParaRPr>
          </a:p>
        </p:txBody>
      </p:sp>
      <p:sp>
        <p:nvSpPr>
          <p:cNvPr id="48" name="Text Box 23"/>
          <p:cNvSpPr txBox="1">
            <a:spLocks noChangeArrowheads="1"/>
          </p:cNvSpPr>
          <p:nvPr/>
        </p:nvSpPr>
        <p:spPr bwMode="auto">
          <a:xfrm>
            <a:off x="4992508" y="3021480"/>
            <a:ext cx="3680769" cy="338554"/>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spcBef>
                <a:spcPct val="50000"/>
              </a:spcBef>
            </a:pPr>
            <a:r>
              <a:rPr lang="de-DE" sz="1600" b="1" dirty="0" smtClean="0">
                <a:solidFill>
                  <a:schemeClr val="tx2">
                    <a:lumMod val="75000"/>
                  </a:schemeClr>
                </a:solidFill>
              </a:rPr>
              <a:t>LRA KG</a:t>
            </a:r>
            <a:endParaRPr lang="de-DE" sz="1600" b="1" dirty="0">
              <a:solidFill>
                <a:schemeClr val="tx2">
                  <a:lumMod val="75000"/>
                </a:schemeClr>
              </a:solidFill>
            </a:endParaRPr>
          </a:p>
        </p:txBody>
      </p:sp>
      <p:cxnSp>
        <p:nvCxnSpPr>
          <p:cNvPr id="49" name="Gerade Verbindung mit Pfeil 48"/>
          <p:cNvCxnSpPr>
            <a:stCxn id="47" idx="3"/>
            <a:endCxn id="48" idx="1"/>
          </p:cNvCxnSpPr>
          <p:nvPr/>
        </p:nvCxnSpPr>
        <p:spPr>
          <a:xfrm flipV="1">
            <a:off x="4211958" y="3190757"/>
            <a:ext cx="780550" cy="2979"/>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50" name="Text Box 13"/>
          <p:cNvSpPr txBox="1">
            <a:spLocks noChangeArrowheads="1"/>
          </p:cNvSpPr>
          <p:nvPr/>
        </p:nvSpPr>
        <p:spPr bwMode="auto">
          <a:xfrm>
            <a:off x="458954" y="4766575"/>
            <a:ext cx="3739457" cy="338554"/>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spcBef>
                <a:spcPct val="50000"/>
              </a:spcBef>
            </a:pPr>
            <a:r>
              <a:rPr lang="de-DE" sz="1600" b="1" dirty="0" smtClean="0">
                <a:solidFill>
                  <a:schemeClr val="bg1"/>
                </a:solidFill>
              </a:rPr>
              <a:t>Jugendkontaktbeamte Polizei</a:t>
            </a:r>
            <a:endParaRPr lang="de-DE" sz="1600" b="1" dirty="0">
              <a:solidFill>
                <a:schemeClr val="bg1"/>
              </a:solidFill>
            </a:endParaRPr>
          </a:p>
        </p:txBody>
      </p:sp>
      <p:sp>
        <p:nvSpPr>
          <p:cNvPr id="51" name="Text Box 23"/>
          <p:cNvSpPr txBox="1">
            <a:spLocks noChangeArrowheads="1"/>
          </p:cNvSpPr>
          <p:nvPr/>
        </p:nvSpPr>
        <p:spPr bwMode="auto">
          <a:xfrm>
            <a:off x="4978961" y="4763596"/>
            <a:ext cx="3680769" cy="338554"/>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spcBef>
                <a:spcPct val="50000"/>
              </a:spcBef>
            </a:pPr>
            <a:r>
              <a:rPr lang="de-DE" sz="1600" b="1" smtClean="0">
                <a:solidFill>
                  <a:schemeClr val="tx2">
                    <a:lumMod val="75000"/>
                  </a:schemeClr>
                </a:solidFill>
              </a:rPr>
              <a:t>Jugendkontaktbeamtin PI KG</a:t>
            </a:r>
            <a:endParaRPr lang="de-DE" sz="1600" b="1" dirty="0">
              <a:solidFill>
                <a:schemeClr val="tx2">
                  <a:lumMod val="75000"/>
                </a:schemeClr>
              </a:solidFill>
            </a:endParaRPr>
          </a:p>
        </p:txBody>
      </p:sp>
      <p:cxnSp>
        <p:nvCxnSpPr>
          <p:cNvPr id="52" name="Gerade Verbindung mit Pfeil 51"/>
          <p:cNvCxnSpPr>
            <a:stCxn id="50" idx="3"/>
            <a:endCxn id="51" idx="1"/>
          </p:cNvCxnSpPr>
          <p:nvPr/>
        </p:nvCxnSpPr>
        <p:spPr>
          <a:xfrm flipV="1">
            <a:off x="4198411" y="4932873"/>
            <a:ext cx="780550" cy="2979"/>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1410851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bgerundetes Rechteck 14"/>
          <p:cNvSpPr/>
          <p:nvPr/>
        </p:nvSpPr>
        <p:spPr>
          <a:xfrm>
            <a:off x="251520" y="0"/>
            <a:ext cx="6696744"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Für einen interessanten Verein würde ich schon mal umsonst arbeiten.</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140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Diagramm 10"/>
          <p:cNvGraphicFramePr/>
          <p:nvPr>
            <p:extLst>
              <p:ext uri="{D42A27DB-BD31-4B8C-83A1-F6EECF244321}">
                <p14:modId xmlns:p14="http://schemas.microsoft.com/office/powerpoint/2010/main" val="4213566582"/>
              </p:ext>
            </p:extLst>
          </p:nvPr>
        </p:nvGraphicFramePr>
        <p:xfrm>
          <a:off x="683568" y="1790818"/>
          <a:ext cx="7308812" cy="3276364"/>
        </p:xfrm>
        <a:graphic>
          <a:graphicData uri="http://schemas.openxmlformats.org/drawingml/2006/chart">
            <c:chart xmlns:c="http://schemas.openxmlformats.org/drawingml/2006/chart" xmlns:r="http://schemas.openxmlformats.org/officeDocument/2006/relationships" r:id="rId4"/>
          </a:graphicData>
        </a:graphic>
      </p:graphicFrame>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55681327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bgerundetes Rechteck 11"/>
          <p:cNvSpPr/>
          <p:nvPr/>
        </p:nvSpPr>
        <p:spPr>
          <a:xfrm>
            <a:off x="251520" y="0"/>
            <a:ext cx="6696744"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Für einen interessanten Verein würde ich schon mal umsonst arbeiten.</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141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Diagramm 10"/>
          <p:cNvGraphicFramePr/>
          <p:nvPr>
            <p:extLst>
              <p:ext uri="{D42A27DB-BD31-4B8C-83A1-F6EECF244321}">
                <p14:modId xmlns:p14="http://schemas.microsoft.com/office/powerpoint/2010/main" val="3112116039"/>
              </p:ext>
            </p:extLst>
          </p:nvPr>
        </p:nvGraphicFramePr>
        <p:xfrm>
          <a:off x="1148974" y="1525434"/>
          <a:ext cx="6477745" cy="4512056"/>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feld 1"/>
          <p:cNvSpPr txBox="1"/>
          <p:nvPr/>
        </p:nvSpPr>
        <p:spPr>
          <a:xfrm>
            <a:off x="1115616" y="1340768"/>
            <a:ext cx="1863780" cy="369332"/>
          </a:xfrm>
          <a:prstGeom prst="rect">
            <a:avLst/>
          </a:prstGeom>
          <a:noFill/>
        </p:spPr>
        <p:txBody>
          <a:bodyPr wrap="none" rtlCol="0">
            <a:spAutoFit/>
          </a:bodyPr>
          <a:lstStyle/>
          <a:p>
            <a:r>
              <a:rPr lang="de-DE" b="1" u="sng" dirty="0" smtClean="0">
                <a:solidFill>
                  <a:schemeClr val="tx2">
                    <a:lumMod val="75000"/>
                  </a:schemeClr>
                </a:solidFill>
              </a:rPr>
              <a:t>Tätigkeit zurzeit...</a:t>
            </a:r>
            <a:endParaRPr lang="de-DE" b="1" u="sng" dirty="0">
              <a:solidFill>
                <a:schemeClr val="tx2">
                  <a:lumMod val="75000"/>
                </a:schemeClr>
              </a:solidFill>
            </a:endParaRPr>
          </a:p>
        </p:txBody>
      </p: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72136132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bgerundetes Rechteck 11"/>
          <p:cNvSpPr/>
          <p:nvPr/>
        </p:nvSpPr>
        <p:spPr>
          <a:xfrm>
            <a:off x="251520" y="0"/>
            <a:ext cx="6696744"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Für einen interessanten Verein würde ich schon mal umsonst arbeiten.</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142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Diagramm 10"/>
          <p:cNvGraphicFramePr/>
          <p:nvPr>
            <p:extLst>
              <p:ext uri="{D42A27DB-BD31-4B8C-83A1-F6EECF244321}">
                <p14:modId xmlns:p14="http://schemas.microsoft.com/office/powerpoint/2010/main" val="3493493298"/>
              </p:ext>
            </p:extLst>
          </p:nvPr>
        </p:nvGraphicFramePr>
        <p:xfrm>
          <a:off x="1187624" y="1628801"/>
          <a:ext cx="6768752" cy="4491816"/>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feld 1"/>
          <p:cNvSpPr txBox="1"/>
          <p:nvPr/>
        </p:nvSpPr>
        <p:spPr>
          <a:xfrm>
            <a:off x="692848" y="1340768"/>
            <a:ext cx="2434128" cy="369332"/>
          </a:xfrm>
          <a:prstGeom prst="rect">
            <a:avLst/>
          </a:prstGeom>
          <a:noFill/>
        </p:spPr>
        <p:txBody>
          <a:bodyPr wrap="none" rtlCol="0">
            <a:spAutoFit/>
          </a:bodyPr>
          <a:lstStyle/>
          <a:p>
            <a:r>
              <a:rPr lang="de-DE" b="1" u="sng" dirty="0" smtClean="0">
                <a:solidFill>
                  <a:schemeClr val="tx2">
                    <a:lumMod val="75000"/>
                  </a:schemeClr>
                </a:solidFill>
              </a:rPr>
              <a:t>Schulbesuch (zuletzt) ...</a:t>
            </a:r>
            <a:endParaRPr lang="de-DE" b="1" u="sng" dirty="0">
              <a:solidFill>
                <a:schemeClr val="tx2">
                  <a:lumMod val="75000"/>
                </a:schemeClr>
              </a:solidFill>
            </a:endParaRPr>
          </a:p>
        </p:txBody>
      </p: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10871079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bgerundetes Rechteck 15"/>
          <p:cNvSpPr/>
          <p:nvPr/>
        </p:nvSpPr>
        <p:spPr>
          <a:xfrm>
            <a:off x="251520" y="0"/>
            <a:ext cx="6696744"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Für einen interessanten Verein würde ich schon mal umsonst arbeiten.</a:t>
            </a:r>
            <a:endParaRPr lang="de-DE" sz="2800" b="1" spc="200" dirty="0">
              <a:solidFill>
                <a:schemeClr val="tx2">
                  <a:lumMod val="75000"/>
                </a:schemeClr>
              </a:solidFill>
            </a:endParaRPr>
          </a:p>
        </p:txBody>
      </p:sp>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siehe 4.0, Bewertung zum ehrenamtlichen Engagement allgemein, Seite 116</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Obwohl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knapp 80% dieser Aussage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zustimmen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sind tatsächlich „nur“ ¼ der Kinder und Jugendlichen ehrenamtlich in Vereinen/ Verbänden tätig. Dies ist eine große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Differenz. 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Zustimmung zu dieser Aussage zeigt deutlich, dass die Kinder und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Jugendlichen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zwischen „schon mal“ und festem Engagement unterscheiden. Vier von fünf Kindern und Jugendlichen würden sich „schon mal“, also kurzfristig, einmalig oder unregelmäßig ehrenamtlich in den Vereinen und Verbänden vor Ort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engagieren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Dies beinhaltet großes Potential für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Vereine/Verbände.</a:t>
            </a: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r>
              <a:rPr lang="de-DE" sz="1800" b="1" u="sng" dirty="0">
                <a:solidFill>
                  <a:srgbClr val="C00000"/>
                </a:solidFill>
                <a:latin typeface="Calibri" panose="020F0502020204030204" pitchFamily="34" charset="0"/>
                <a:ea typeface="Calibri" panose="020F0502020204030204" pitchFamily="34" charset="0"/>
                <a:cs typeface="Calibri" panose="020F0502020204030204" pitchFamily="34" charset="0"/>
              </a:rPr>
              <a:t>Handlungsempfehlung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a:r>
            <a:b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b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siehe 4.0, Empfehlung zum ehrenamtlichen Engagement allgemein, Seite 118 </a:t>
            </a: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143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7" name="Gestreifter Pfeil nach rechts 16">
            <a:hlinkClick r:id="rId4" action="ppaction://hlinksldjump"/>
          </p:cNvPr>
          <p:cNvSpPr/>
          <p:nvPr/>
        </p:nvSpPr>
        <p:spPr>
          <a:xfrm>
            <a:off x="7966234" y="1406382"/>
            <a:ext cx="949899"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800" b="1" dirty="0" smtClean="0"/>
              <a:t>direkt dorthin</a:t>
            </a:r>
            <a:endParaRPr lang="de-DE" sz="800" b="1" dirty="0"/>
          </a:p>
        </p:txBody>
      </p:sp>
      <p:sp>
        <p:nvSpPr>
          <p:cNvPr id="13" name="Gestreifter Pfeil nach rechts 12">
            <a:hlinkClick r:id="rId5" action="ppaction://hlinksldjump"/>
          </p:cNvPr>
          <p:cNvSpPr/>
          <p:nvPr/>
        </p:nvSpPr>
        <p:spPr>
          <a:xfrm>
            <a:off x="7755459" y="4640580"/>
            <a:ext cx="1152128" cy="334772"/>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050" b="1" dirty="0" smtClean="0"/>
              <a:t>direkt dorthin</a:t>
            </a:r>
            <a:endParaRPr lang="de-DE" sz="1050" b="1" dirty="0"/>
          </a:p>
        </p:txBody>
      </p:sp>
      <p:sp>
        <p:nvSpPr>
          <p:cNvPr id="18" name="Gestreifter Pfeil nach rechts 17">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17991377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19" y="756873"/>
            <a:ext cx="7501311" cy="1231967"/>
          </a:xfrm>
        </p:spPr>
        <p:txBody>
          <a:bodyPr>
            <a:normAutofit fontScale="90000"/>
          </a:bodyPr>
          <a:lstStyle/>
          <a:p>
            <a:pPr algn="l"/>
            <a:r>
              <a:rPr lang="de-DE" b="1" dirty="0" smtClean="0">
                <a:solidFill>
                  <a:srgbClr val="C00000"/>
                </a:solidFill>
              </a:rPr>
              <a:t>4.3 Ehrenamtliches Engagement in der eigenen Stadt/Gemeinde</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22502"/>
            <a:ext cx="8604954" cy="26642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Sind die jungen Menschen in ihrer Stadt/Gemeinde ehrenamtlich engagiert?</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Wo engagierst du dich ehrenamtlich in deiner Stadt/Gemeinde? </a:t>
            </a:r>
            <a:b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b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Wenn nicht, warum nicht?</a:t>
            </a:r>
            <a:endParaRPr lang="de-DE" sz="1800" b="1" dirty="0" smtClean="0">
              <a:solidFill>
                <a:schemeClr val="tx2">
                  <a:lumMod val="75000"/>
                </a:schemeClr>
              </a:solidFill>
            </a:endParaRPr>
          </a:p>
          <a:p>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144</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4076682211"/>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knapp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2/3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der jungen Menschen engagieren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sich ehrenamtlich in ihrer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Gemeinde, 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Jungs knapp 8%Punkte mehr als die Mädchen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gibt wenig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Unterschied zwischen den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Altersgruppen</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rund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46% der ehrenamtlich Tätigen sind dies in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Vereinen (bestätigt die Angaben bei der anderen Frage) und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rund 35% engagieren sich bei Festen im Ort</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nur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13% von denjenigen, die sich nicht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engagieren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haben grundsätzlich kein Interesse an ehrenamtlichem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Engagement;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zusammen mit denjenigen, die keine regelmäßigen Verpflichtungen eingehen wollen passt das Ergebnis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ebenfalls zur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anderen Frage</a:t>
            </a: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145</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Ehrenamtliches Engagement in der eigenen Stadt/Gemeinde</a:t>
            </a:r>
            <a:endParaRPr lang="de-DE" sz="2800" b="1" spc="200" dirty="0">
              <a:solidFill>
                <a:schemeClr val="tx2">
                  <a:lumMod val="75000"/>
                </a:schemeClr>
              </a:solidFill>
            </a:endParaRPr>
          </a:p>
        </p:txBody>
      </p:sp>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Gestreifter Pfeil nach rechts 15">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62524671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5" name="Abgerundetes Rechteck 14"/>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Ehrenamtliches Engagement in der eigenen Stadt/Gemeinde</a:t>
            </a:r>
            <a:endParaRPr lang="de-DE" sz="2800" b="1" spc="200" dirty="0">
              <a:solidFill>
                <a:schemeClr val="tx2">
                  <a:lumMod val="75000"/>
                </a:schemeClr>
              </a:solidFill>
            </a:endParaRPr>
          </a:p>
        </p:txBody>
      </p:sp>
      <p:cxnSp>
        <p:nvCxnSpPr>
          <p:cNvPr id="17"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146</a:t>
            </a:fld>
            <a:endParaRPr lang="de-DE" sz="1000" dirty="0">
              <a:solidFill>
                <a:schemeClr val="tx2">
                  <a:lumMod val="75000"/>
                </a:schemeClr>
              </a:solidFill>
            </a:endParaRPr>
          </a:p>
        </p:txBody>
      </p:sp>
      <p:pic>
        <p:nvPicPr>
          <p:cNvPr id="118" name="Grafik 1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graphicFrame>
        <p:nvGraphicFramePr>
          <p:cNvPr id="16" name="Diagramm 15"/>
          <p:cNvGraphicFramePr/>
          <p:nvPr>
            <p:extLst>
              <p:ext uri="{D42A27DB-BD31-4B8C-83A1-F6EECF244321}">
                <p14:modId xmlns:p14="http://schemas.microsoft.com/office/powerpoint/2010/main" val="229669738"/>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4"/>
          </a:graphicData>
        </a:graphic>
      </p:graphicFrame>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852748881"/>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147</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graphicFrame>
        <p:nvGraphicFramePr>
          <p:cNvPr id="15" name="Diagramm 14"/>
          <p:cNvGraphicFramePr/>
          <p:nvPr>
            <p:extLst>
              <p:ext uri="{D42A27DB-BD31-4B8C-83A1-F6EECF244321}">
                <p14:modId xmlns:p14="http://schemas.microsoft.com/office/powerpoint/2010/main" val="656186123"/>
              </p:ext>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3"/>
          </a:graphicData>
        </a:graphic>
      </p:graphicFrame>
      <p:pic>
        <p:nvPicPr>
          <p:cNvPr id="12" name="Grafi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6" name="Abgerundetes Rechteck 15"/>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Ehrenamtliches Engagement in der eigenen Stadt/Gemeinde</a:t>
            </a:r>
            <a:endParaRPr lang="de-DE" sz="2800" b="1" spc="200" dirty="0">
              <a:solidFill>
                <a:schemeClr val="tx2">
                  <a:lumMod val="75000"/>
                </a:schemeClr>
              </a:solidFill>
            </a:endParaRPr>
          </a:p>
        </p:txBody>
      </p:sp>
      <p:cxnSp>
        <p:nvCxnSpPr>
          <p:cNvPr id="17"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7133796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148</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graphicFrame>
        <p:nvGraphicFramePr>
          <p:cNvPr id="15" name="Diagramm 14"/>
          <p:cNvGraphicFramePr/>
          <p:nvPr>
            <p:extLst>
              <p:ext uri="{D42A27DB-BD31-4B8C-83A1-F6EECF244321}">
                <p14:modId xmlns:p14="http://schemas.microsoft.com/office/powerpoint/2010/main" val="1787373958"/>
              </p:ext>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3"/>
          </a:graphicData>
        </a:graphic>
      </p:graphicFrame>
      <p:pic>
        <p:nvPicPr>
          <p:cNvPr id="12" name="Grafi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6" name="Abgerundetes Rechteck 15"/>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Ehrenamtliches Engagement in der eigenen Stadt/Gemeinde</a:t>
            </a:r>
            <a:endParaRPr lang="de-DE" sz="2800" b="1" spc="200" dirty="0">
              <a:solidFill>
                <a:schemeClr val="tx2">
                  <a:lumMod val="75000"/>
                </a:schemeClr>
              </a:solidFill>
            </a:endParaRPr>
          </a:p>
        </p:txBody>
      </p:sp>
      <p:cxnSp>
        <p:nvCxnSpPr>
          <p:cNvPr id="17"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30938694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149</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2" name="Textfeld 1"/>
          <p:cNvSpPr txBox="1"/>
          <p:nvPr/>
        </p:nvSpPr>
        <p:spPr>
          <a:xfrm>
            <a:off x="5272716" y="1438627"/>
            <a:ext cx="3068661" cy="369332"/>
          </a:xfrm>
          <a:prstGeom prst="rect">
            <a:avLst/>
          </a:prstGeom>
          <a:noFill/>
        </p:spPr>
        <p:txBody>
          <a:bodyPr wrap="none" rtlCol="0">
            <a:spAutoFit/>
          </a:bodyPr>
          <a:lstStyle/>
          <a:p>
            <a:r>
              <a:rPr lang="de-DE" b="1" dirty="0">
                <a:solidFill>
                  <a:schemeClr val="tx2">
                    <a:lumMod val="75000"/>
                  </a:schemeClr>
                </a:solidFill>
              </a:rPr>
              <a:t>Mehrfachnennungen </a:t>
            </a:r>
            <a:r>
              <a:rPr lang="de-DE" b="1" dirty="0" smtClean="0">
                <a:solidFill>
                  <a:schemeClr val="tx2">
                    <a:lumMod val="75000"/>
                  </a:schemeClr>
                </a:solidFill>
              </a:rPr>
              <a:t>möglich!</a:t>
            </a:r>
            <a:endParaRPr lang="de-DE" b="1" dirty="0">
              <a:solidFill>
                <a:schemeClr val="tx2">
                  <a:lumMod val="75000"/>
                </a:schemeClr>
              </a:solidFill>
            </a:endParaRPr>
          </a:p>
        </p:txBody>
      </p:sp>
      <p:graphicFrame>
        <p:nvGraphicFramePr>
          <p:cNvPr id="15" name="Diagramm 14"/>
          <p:cNvGraphicFramePr/>
          <p:nvPr>
            <p:extLst>
              <p:ext uri="{D42A27DB-BD31-4B8C-83A1-F6EECF244321}">
                <p14:modId xmlns:p14="http://schemas.microsoft.com/office/powerpoint/2010/main" val="3886098206"/>
              </p:ext>
            </p:extLst>
          </p:nvPr>
        </p:nvGraphicFramePr>
        <p:xfrm>
          <a:off x="2267744" y="1844824"/>
          <a:ext cx="6480000" cy="432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Diagramm 11"/>
          <p:cNvGraphicFramePr/>
          <p:nvPr>
            <p:extLst>
              <p:ext uri="{D42A27DB-BD31-4B8C-83A1-F6EECF244321}">
                <p14:modId xmlns:p14="http://schemas.microsoft.com/office/powerpoint/2010/main" val="1724000823"/>
              </p:ext>
            </p:extLst>
          </p:nvPr>
        </p:nvGraphicFramePr>
        <p:xfrm>
          <a:off x="276812" y="1079906"/>
          <a:ext cx="2183904" cy="1671960"/>
        </p:xfrm>
        <a:graphic>
          <a:graphicData uri="http://schemas.openxmlformats.org/drawingml/2006/chart">
            <c:chart xmlns:c="http://schemas.openxmlformats.org/drawingml/2006/chart" xmlns:r="http://schemas.openxmlformats.org/officeDocument/2006/relationships" r:id="rId4"/>
          </a:graphicData>
        </a:graphic>
      </p:graphicFrame>
      <p:sp>
        <p:nvSpPr>
          <p:cNvPr id="16" name="Pfeil nach rechts 15"/>
          <p:cNvSpPr/>
          <p:nvPr/>
        </p:nvSpPr>
        <p:spPr>
          <a:xfrm>
            <a:off x="2339752" y="1725829"/>
            <a:ext cx="527108" cy="404664"/>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8" name="Abgerundetes Rechteck 17"/>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Ehrenamtliches Engagement in der eigenen Stadt/Gemeinde – WO?</a:t>
            </a:r>
            <a:endParaRPr lang="de-DE" sz="2800" b="1" spc="200" dirty="0">
              <a:solidFill>
                <a:schemeClr val="tx2">
                  <a:lumMod val="75000"/>
                </a:schemeClr>
              </a:solidFill>
            </a:endParaRPr>
          </a:p>
        </p:txBody>
      </p:sp>
      <p:cxnSp>
        <p:nvCxnSpPr>
          <p:cNvPr id="19"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3894584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15</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Zeitschiene der Jugendbefragung</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5270"/>
            <a:ext cx="9144000" cy="4867460"/>
          </a:xfrm>
          <a:prstGeom prst="rect">
            <a:avLst/>
          </a:prstGeom>
        </p:spPr>
      </p:pic>
    </p:spTree>
    <p:extLst>
      <p:ext uri="{BB962C8B-B14F-4D97-AF65-F5344CB8AC3E}">
        <p14:creationId xmlns:p14="http://schemas.microsoft.com/office/powerpoint/2010/main" val="36985414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bgerundetes Rechteck 11"/>
          <p:cNvSpPr/>
          <p:nvPr/>
        </p:nvSpPr>
        <p:spPr>
          <a:xfrm>
            <a:off x="251520" y="0"/>
            <a:ext cx="662473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600" b="1" spc="200" dirty="0" err="1" smtClean="0">
                <a:solidFill>
                  <a:schemeClr val="tx2">
                    <a:lumMod val="75000"/>
                  </a:schemeClr>
                </a:solidFill>
              </a:rPr>
              <a:t>Ehrenamtl</a:t>
            </a:r>
            <a:r>
              <a:rPr lang="de-DE" sz="2600" b="1" spc="200" dirty="0" smtClean="0">
                <a:solidFill>
                  <a:schemeClr val="tx2">
                    <a:lumMod val="75000"/>
                  </a:schemeClr>
                </a:solidFill>
              </a:rPr>
              <a:t>. Engagement in der eigenen Stadt/Gemeinde – WARUM NICHT?</a:t>
            </a: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150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3" name="Diagramm 2"/>
          <p:cNvGraphicFramePr/>
          <p:nvPr>
            <p:extLst>
              <p:ext uri="{D42A27DB-BD31-4B8C-83A1-F6EECF244321}">
                <p14:modId xmlns:p14="http://schemas.microsoft.com/office/powerpoint/2010/main" val="2933683935"/>
              </p:ext>
            </p:extLst>
          </p:nvPr>
        </p:nvGraphicFramePr>
        <p:xfrm>
          <a:off x="256481" y="836712"/>
          <a:ext cx="2183904" cy="1671960"/>
        </p:xfrm>
        <a:graphic>
          <a:graphicData uri="http://schemas.openxmlformats.org/drawingml/2006/chart">
            <c:chart xmlns:c="http://schemas.openxmlformats.org/drawingml/2006/chart" xmlns:r="http://schemas.openxmlformats.org/officeDocument/2006/relationships" r:id="rId4"/>
          </a:graphicData>
        </a:graphic>
      </p:graphicFrame>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4" name="Diagramm 13"/>
          <p:cNvGraphicFramePr/>
          <p:nvPr>
            <p:extLst>
              <p:ext uri="{D42A27DB-BD31-4B8C-83A1-F6EECF244321}">
                <p14:modId xmlns:p14="http://schemas.microsoft.com/office/powerpoint/2010/main" val="3041618510"/>
              </p:ext>
            </p:extLst>
          </p:nvPr>
        </p:nvGraphicFramePr>
        <p:xfrm>
          <a:off x="2483768" y="1747186"/>
          <a:ext cx="6444714" cy="4490125"/>
        </p:xfrm>
        <a:graphic>
          <a:graphicData uri="http://schemas.openxmlformats.org/drawingml/2006/chart">
            <c:chart xmlns:c="http://schemas.openxmlformats.org/drawingml/2006/chart" xmlns:r="http://schemas.openxmlformats.org/officeDocument/2006/relationships" r:id="rId5"/>
          </a:graphicData>
        </a:graphic>
      </p:graphicFrame>
      <p:sp>
        <p:nvSpPr>
          <p:cNvPr id="11" name="Pfeil nach rechts 10"/>
          <p:cNvSpPr/>
          <p:nvPr/>
        </p:nvSpPr>
        <p:spPr>
          <a:xfrm>
            <a:off x="2607498" y="1923972"/>
            <a:ext cx="504056" cy="385669"/>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p:cNvSpPr txBox="1"/>
          <p:nvPr/>
        </p:nvSpPr>
        <p:spPr>
          <a:xfrm>
            <a:off x="6111078" y="1406700"/>
            <a:ext cx="1530355" cy="369332"/>
          </a:xfrm>
          <a:prstGeom prst="rect">
            <a:avLst/>
          </a:prstGeom>
          <a:noFill/>
        </p:spPr>
        <p:txBody>
          <a:bodyPr wrap="none" rtlCol="0">
            <a:spAutoFit/>
          </a:bodyPr>
          <a:lstStyle/>
          <a:p>
            <a:r>
              <a:rPr lang="de-DE" b="1" u="sng" dirty="0" smtClean="0">
                <a:solidFill>
                  <a:schemeClr val="tx2">
                    <a:lumMod val="75000"/>
                  </a:schemeClr>
                </a:solidFill>
              </a:rPr>
              <a:t>Warum nicht?</a:t>
            </a:r>
            <a:endParaRPr lang="de-DE" b="1" u="sng" dirty="0">
              <a:solidFill>
                <a:schemeClr val="tx2">
                  <a:lumMod val="75000"/>
                </a:schemeClr>
              </a:solidFill>
            </a:endParaRPr>
          </a:p>
        </p:txBody>
      </p:sp>
      <p:sp>
        <p:nvSpPr>
          <p:cNvPr id="16" name="Gestreifter Pfeil nach rechts 15">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314355231"/>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siehe 4.1, Bewertung zum ehrenamtlichen Engagement in der Verbandlichen Jugendarbeit, Seite 134</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siehe 4.2, Bewertung zur Aussage über die Einstellung zum ehrenamtlichen Engagement im Verein/Verband, Seite 143 </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Mit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einem Anteil von nur 1, 7%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Tätigen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ist das aktuelle politische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Engagement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von Kindern, Jugendlichen und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jungen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Erwachsenen in einem Gremium vor Ort fast nicht vorhanden</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r>
              <a:rPr lang="de-DE" sz="1800" b="1" u="sng" dirty="0">
                <a:solidFill>
                  <a:srgbClr val="C00000"/>
                </a:solidFill>
                <a:latin typeface="Calibri" panose="020F0502020204030204" pitchFamily="34" charset="0"/>
                <a:ea typeface="Calibri" panose="020F0502020204030204" pitchFamily="34" charset="0"/>
                <a:cs typeface="Calibri" panose="020F0502020204030204" pitchFamily="34" charset="0"/>
              </a:rPr>
              <a:t>Handlungsempfehlung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a:r>
            <a:b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b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siehe 4.0, Empfehlung zum ehrenamtlichen Engagement allgemein, Seite 118</a:t>
            </a: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151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sp>
        <p:nvSpPr>
          <p:cNvPr id="17" name="Gestreifter Pfeil nach rechts 16">
            <a:hlinkClick r:id="rId3" action="ppaction://hlinksldjump"/>
          </p:cNvPr>
          <p:cNvSpPr/>
          <p:nvPr/>
        </p:nvSpPr>
        <p:spPr>
          <a:xfrm>
            <a:off x="3041360" y="1700808"/>
            <a:ext cx="1170600" cy="36036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100" b="1" dirty="0" smtClean="0"/>
              <a:t>direkt dorthin</a:t>
            </a:r>
            <a:endParaRPr lang="de-DE" sz="1100" b="1" dirty="0"/>
          </a:p>
        </p:txBody>
      </p:sp>
      <p:sp>
        <p:nvSpPr>
          <p:cNvPr id="13" name="Gestreifter Pfeil nach rechts 12">
            <a:hlinkClick r:id="rId4" action="ppaction://hlinksldjump"/>
          </p:cNvPr>
          <p:cNvSpPr/>
          <p:nvPr/>
        </p:nvSpPr>
        <p:spPr>
          <a:xfrm>
            <a:off x="7740352" y="5013176"/>
            <a:ext cx="1146178"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050" b="1" dirty="0" smtClean="0"/>
              <a:t>direkt dorthin</a:t>
            </a:r>
            <a:endParaRPr lang="de-DE" sz="1050" b="1" dirty="0"/>
          </a:p>
        </p:txBody>
      </p:sp>
      <p:pic>
        <p:nvPicPr>
          <p:cNvPr id="18" name="Grafik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9" name="Abgerundetes Rechteck 18"/>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Ehrenamtliches Engagement in der eigenen Stadt/Gemeinde</a:t>
            </a:r>
            <a:endParaRPr lang="de-DE" sz="2800" b="1" spc="200" dirty="0">
              <a:solidFill>
                <a:schemeClr val="tx2">
                  <a:lumMod val="75000"/>
                </a:schemeClr>
              </a:solidFill>
            </a:endParaRPr>
          </a:p>
        </p:txBody>
      </p:sp>
      <p:cxnSp>
        <p:nvCxnSpPr>
          <p:cNvPr id="20"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1" name="Gestreifter Pfeil nach rechts 20">
            <a:hlinkClick r:id="rId6" action="ppaction://hlinksldjump"/>
          </p:cNvPr>
          <p:cNvSpPr/>
          <p:nvPr/>
        </p:nvSpPr>
        <p:spPr>
          <a:xfrm>
            <a:off x="4834394" y="2389513"/>
            <a:ext cx="1198308" cy="374323"/>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100" b="1" dirty="0" smtClean="0"/>
              <a:t>direkt dorthin</a:t>
            </a:r>
            <a:endParaRPr lang="de-DE" sz="1100" b="1" dirty="0"/>
          </a:p>
        </p:txBody>
      </p:sp>
      <p:sp>
        <p:nvSpPr>
          <p:cNvPr id="14" name="Gestreifter Pfeil nach rechts 13">
            <a:hlinkClick r:id="rId7"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255222357"/>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19" y="756873"/>
            <a:ext cx="7501311" cy="1231967"/>
          </a:xfrm>
        </p:spPr>
        <p:txBody>
          <a:bodyPr>
            <a:normAutofit fontScale="90000"/>
          </a:bodyPr>
          <a:lstStyle/>
          <a:p>
            <a:pPr algn="l"/>
            <a:r>
              <a:rPr lang="de-DE" b="1" dirty="0" smtClean="0">
                <a:solidFill>
                  <a:srgbClr val="C00000"/>
                </a:solidFill>
              </a:rPr>
              <a:t>4.4 Aussage allgemein zum ehrenamtlichen Engagement</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22502"/>
            <a:ext cx="8604954" cy="26642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Sind junge Menschen bereit, sich ehrenamtlich zu engagieren?</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Ich habe keine Lust, mich ehrenamtlich zu engagieren. Stimmt – stimmt nicht.</a:t>
            </a:r>
            <a:endParaRPr lang="de-DE" sz="1800" b="1" dirty="0" smtClean="0">
              <a:solidFill>
                <a:schemeClr val="tx2">
                  <a:lumMod val="75000"/>
                </a:schemeClr>
              </a:solidFill>
            </a:endParaRPr>
          </a:p>
          <a:p>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152</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79140942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¾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stimmen dem nicht zu, das ist eine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positive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Veränderung gegenüber 1999 um 7,5%-Punkte</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Mädchen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und junge Frauen stimmen dem häufiger nicht zu als Jungen und junge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Männer</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mit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zunehmendem Alter stimmen noch mehr junge Menschen nicht zu</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Vereins-</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/Verbandsmitglieder sind 15%-Punkte häufiger positiv gegenüber ehren-amtlichem Engagement eingestellt als Nicht-Mitglieder</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Anteil derjenigen, die keine Lust haben sich ehrenamtlich zu engagieren, ist unter den Arbeitslosen doppelt so hoch wie bei den Studierenden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leichte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Unterschiede je nach (zuletzt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besuchter</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Schulart</a:t>
            </a: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153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sp>
        <p:nvSpPr>
          <p:cNvPr id="16" name="Abgerundetes Rechteck 15"/>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habe keine Lust, mich ehrenamtlich zu engagieren.</a:t>
            </a:r>
            <a:endParaRPr lang="de-DE" sz="2800" b="1" spc="200" dirty="0">
              <a:solidFill>
                <a:schemeClr val="tx2">
                  <a:lumMod val="75000"/>
                </a:schemeClr>
              </a:solidFill>
            </a:endParaRPr>
          </a:p>
        </p:txBody>
      </p:sp>
      <p:pic>
        <p:nvPicPr>
          <p:cNvPr id="17" name="Grafik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8"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93378679"/>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habe keine Lust, mich ehrenamtlich zu engagieren.</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154</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ext uri="{D42A27DB-BD31-4B8C-83A1-F6EECF244321}">
                <p14:modId xmlns:p14="http://schemas.microsoft.com/office/powerpoint/2010/main" val="586097088"/>
              </p:ext>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043683700"/>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habe keine Lust, mich ehrenamtlich zu engagieren.</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155</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ext uri="{D42A27DB-BD31-4B8C-83A1-F6EECF244321}">
                <p14:modId xmlns:p14="http://schemas.microsoft.com/office/powerpoint/2010/main" val="2403212709"/>
              </p:ext>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406983170"/>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habe keine Lust, mich ehrenamtlich zu engagieren.</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156</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ext uri="{D42A27DB-BD31-4B8C-83A1-F6EECF244321}">
                <p14:modId xmlns:p14="http://schemas.microsoft.com/office/powerpoint/2010/main" val="3390884961"/>
              </p:ext>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602242133"/>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habe keine Lust, mich ehrenamtlich zu engagieren.</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157</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Diagramm 10"/>
          <p:cNvGraphicFramePr/>
          <p:nvPr>
            <p:extLst>
              <p:ext uri="{D42A27DB-BD31-4B8C-83A1-F6EECF244321}">
                <p14:modId xmlns:p14="http://schemas.microsoft.com/office/powerpoint/2010/main" val="108864356"/>
              </p:ext>
            </p:extLst>
          </p:nvPr>
        </p:nvGraphicFramePr>
        <p:xfrm>
          <a:off x="1151620" y="1790818"/>
          <a:ext cx="6840760" cy="3276364"/>
        </p:xfrm>
        <a:graphic>
          <a:graphicData uri="http://schemas.openxmlformats.org/drawingml/2006/chart">
            <c:chart xmlns:c="http://schemas.openxmlformats.org/drawingml/2006/chart" xmlns:r="http://schemas.openxmlformats.org/officeDocument/2006/relationships" r:id="rId4"/>
          </a:graphicData>
        </a:graphic>
      </p:graphicFrame>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23690795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habe keine Lust, mich ehrenamtlich zu engagieren.</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158</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Diagramm 10"/>
          <p:cNvGraphicFramePr/>
          <p:nvPr>
            <p:extLst>
              <p:ext uri="{D42A27DB-BD31-4B8C-83A1-F6EECF244321}">
                <p14:modId xmlns:p14="http://schemas.microsoft.com/office/powerpoint/2010/main" val="4081177521"/>
              </p:ext>
            </p:extLst>
          </p:nvPr>
        </p:nvGraphicFramePr>
        <p:xfrm>
          <a:off x="1148974" y="1525434"/>
          <a:ext cx="6477745" cy="4512056"/>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feld 1"/>
          <p:cNvSpPr txBox="1"/>
          <p:nvPr/>
        </p:nvSpPr>
        <p:spPr>
          <a:xfrm>
            <a:off x="1115616" y="1340768"/>
            <a:ext cx="1863780" cy="369332"/>
          </a:xfrm>
          <a:prstGeom prst="rect">
            <a:avLst/>
          </a:prstGeom>
          <a:noFill/>
        </p:spPr>
        <p:txBody>
          <a:bodyPr wrap="none" rtlCol="0">
            <a:spAutoFit/>
          </a:bodyPr>
          <a:lstStyle/>
          <a:p>
            <a:r>
              <a:rPr lang="de-DE" b="1" u="sng" dirty="0" smtClean="0">
                <a:solidFill>
                  <a:schemeClr val="tx2">
                    <a:lumMod val="75000"/>
                  </a:schemeClr>
                </a:solidFill>
              </a:rPr>
              <a:t>Tätigkeit zurzeit...</a:t>
            </a:r>
            <a:endParaRPr lang="de-DE" b="1" u="sng" dirty="0">
              <a:solidFill>
                <a:schemeClr val="tx2">
                  <a:lumMod val="75000"/>
                </a:schemeClr>
              </a:solidFill>
            </a:endParaRPr>
          </a:p>
        </p:txBody>
      </p: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342431090"/>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habe keine Lust, mich ehrenamtlich zu engagieren.</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159</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Diagramm 10"/>
          <p:cNvGraphicFramePr/>
          <p:nvPr>
            <p:extLst>
              <p:ext uri="{D42A27DB-BD31-4B8C-83A1-F6EECF244321}">
                <p14:modId xmlns:p14="http://schemas.microsoft.com/office/powerpoint/2010/main" val="2320612957"/>
              </p:ext>
            </p:extLst>
          </p:nvPr>
        </p:nvGraphicFramePr>
        <p:xfrm>
          <a:off x="1187624" y="1772815"/>
          <a:ext cx="6768752" cy="4347801"/>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feld 1"/>
          <p:cNvSpPr txBox="1"/>
          <p:nvPr/>
        </p:nvSpPr>
        <p:spPr>
          <a:xfrm>
            <a:off x="692848" y="1340768"/>
            <a:ext cx="2434128" cy="369332"/>
          </a:xfrm>
          <a:prstGeom prst="rect">
            <a:avLst/>
          </a:prstGeom>
          <a:noFill/>
        </p:spPr>
        <p:txBody>
          <a:bodyPr wrap="none" rtlCol="0">
            <a:spAutoFit/>
          </a:bodyPr>
          <a:lstStyle/>
          <a:p>
            <a:r>
              <a:rPr lang="de-DE" b="1" u="sng" dirty="0" smtClean="0">
                <a:solidFill>
                  <a:schemeClr val="tx2">
                    <a:lumMod val="75000"/>
                  </a:schemeClr>
                </a:solidFill>
              </a:rPr>
              <a:t>Schulbesuch (zuletzt) ...</a:t>
            </a:r>
            <a:endParaRPr lang="de-DE" b="1" u="sng" dirty="0">
              <a:solidFill>
                <a:schemeClr val="tx2">
                  <a:lumMod val="75000"/>
                </a:schemeClr>
              </a:solidFill>
            </a:endParaRPr>
          </a:p>
        </p:txBody>
      </p: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3398257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20" y="756873"/>
            <a:ext cx="7152100" cy="1231967"/>
          </a:xfrm>
        </p:spPr>
        <p:txBody>
          <a:bodyPr>
            <a:normAutofit/>
          </a:bodyPr>
          <a:lstStyle/>
          <a:p>
            <a:pPr algn="l"/>
            <a:r>
              <a:rPr lang="de-DE" b="1" dirty="0" smtClean="0">
                <a:solidFill>
                  <a:srgbClr val="C00000"/>
                </a:solidFill>
              </a:rPr>
              <a:t>1. Freizeit</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22502"/>
            <a:ext cx="8604954" cy="331075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u="sng" dirty="0" smtClean="0">
                <a:solidFill>
                  <a:schemeClr val="tx2">
                    <a:lumMod val="75000"/>
                  </a:schemeClr>
                </a:solidFill>
              </a:rPr>
              <a:t>Themen:</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1.1 	Besuchshäufigkeit von öffentlichen Einrichtungen und Veranstaltungen</a:t>
            </a:r>
            <a:r>
              <a:rPr lang="de-DE" sz="1800" b="1" dirty="0">
                <a:solidFill>
                  <a:schemeClr val="tx2">
                    <a:lumMod val="75000"/>
                  </a:schemeClr>
                </a:solidFill>
                <a:latin typeface="Arial" panose="020B0604020202020204" pitchFamily="34" charset="0"/>
                <a:ea typeface="Calibri" panose="020F0502020204030204" pitchFamily="34" charset="0"/>
              </a:rPr>
              <a:t> </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1.2  	Freizeitaktivitäten allgemein</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rPr>
              <a:t>1.3	Treffpunkte in der Freizeit</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rPr>
              <a:t>1.4 	Freizeit – im eigenen Wohnort?</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rPr>
              <a:t>1.5	Freizeit im eigenen Ort – warum?</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rPr>
              <a:t>1.6	Mobilität in der Freizeit</a:t>
            </a: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16</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8" name="Gestreifter Pfeil nach rechts 17">
            <a:hlinkClick r:id="rId5" action="ppaction://hlinksldjump"/>
          </p:cNvPr>
          <p:cNvSpPr/>
          <p:nvPr/>
        </p:nvSpPr>
        <p:spPr>
          <a:xfrm>
            <a:off x="7628762" y="2818078"/>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9" name="Gestreifter Pfeil nach rechts 18">
            <a:hlinkClick r:id="rId6" action="ppaction://hlinksldjump"/>
          </p:cNvPr>
          <p:cNvSpPr/>
          <p:nvPr/>
        </p:nvSpPr>
        <p:spPr>
          <a:xfrm>
            <a:off x="3596314" y="3244443"/>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6" name="Gestreifter Pfeil nach rechts 15">
            <a:hlinkClick r:id="rId7" action="ppaction://hlinksldjump"/>
          </p:cNvPr>
          <p:cNvSpPr/>
          <p:nvPr/>
        </p:nvSpPr>
        <p:spPr>
          <a:xfrm>
            <a:off x="3419872" y="3664363"/>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7" name="Gestreifter Pfeil nach rechts 16">
            <a:hlinkClick r:id="rId8" action="ppaction://hlinksldjump"/>
          </p:cNvPr>
          <p:cNvSpPr/>
          <p:nvPr/>
        </p:nvSpPr>
        <p:spPr>
          <a:xfrm>
            <a:off x="3912768" y="4083541"/>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20" name="Gestreifter Pfeil nach rechts 19">
            <a:hlinkClick r:id="rId9" action="ppaction://hlinksldjump"/>
          </p:cNvPr>
          <p:cNvSpPr/>
          <p:nvPr/>
        </p:nvSpPr>
        <p:spPr>
          <a:xfrm>
            <a:off x="4126772" y="4518960"/>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21" name="Gestreifter Pfeil nach rechts 20">
            <a:hlinkClick r:id="rId10" action="ppaction://hlinksldjump"/>
          </p:cNvPr>
          <p:cNvSpPr/>
          <p:nvPr/>
        </p:nvSpPr>
        <p:spPr>
          <a:xfrm>
            <a:off x="3196775" y="4949794"/>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Tree>
    <p:extLst>
      <p:ext uri="{BB962C8B-B14F-4D97-AF65-F5344CB8AC3E}">
        <p14:creationId xmlns:p14="http://schemas.microsoft.com/office/powerpoint/2010/main" val="3016633866"/>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160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4" name="Abgerundetes Rechteck 13"/>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habe keine Lust, mich ehrenamtlich zu engagieren.</a:t>
            </a:r>
            <a:endParaRPr lang="de-DE" sz="2800" b="1" spc="200" dirty="0">
              <a:solidFill>
                <a:schemeClr val="tx2">
                  <a:lumMod val="75000"/>
                </a:schemeClr>
              </a:solidFill>
            </a:endParaRPr>
          </a:p>
        </p:txBody>
      </p:sp>
      <p:pic>
        <p:nvPicPr>
          <p:cNvPr id="15" name="Grafik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siehe 4.1, Bewertung zum ehrenamtlichen Engagement in der Verbandlichen Jugendarbeit, Seite 134</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siehe 4.2, Bewertung zur Aussage über die Einstellung zum ehrenamtlichen Engagement im Verein/Verband, Seite 143 </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Mit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einem Anteil von nur 1, 7%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Tätigen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ist das aktuelle politische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Engagement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von Kindern, Jugendlichen und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jungen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Erwachsenen in einem Gremium vor Ort fast nicht vorhanden</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r>
              <a:rPr lang="de-DE" sz="1800" b="1" u="sng" dirty="0">
                <a:solidFill>
                  <a:srgbClr val="C00000"/>
                </a:solidFill>
                <a:latin typeface="Calibri" panose="020F0502020204030204" pitchFamily="34" charset="0"/>
                <a:ea typeface="Calibri" panose="020F0502020204030204" pitchFamily="34" charset="0"/>
                <a:cs typeface="Calibri" panose="020F0502020204030204" pitchFamily="34" charset="0"/>
              </a:rPr>
              <a:t>Handlungsempfehlung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a:r>
            <a:b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b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siehe 4.0, Empfehlung zum ehrenamtlichen Engagement allgemein, Seite 118</a:t>
            </a: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9" name="Rechteck 18"/>
          <p:cNvSpPr/>
          <p:nvPr/>
        </p:nvSpPr>
        <p:spPr>
          <a:xfrm>
            <a:off x="323528" y="1064065"/>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sp>
        <p:nvSpPr>
          <p:cNvPr id="20" name="Gestreifter Pfeil nach rechts 19">
            <a:hlinkClick r:id="rId4" action="ppaction://hlinksldjump"/>
          </p:cNvPr>
          <p:cNvSpPr/>
          <p:nvPr/>
        </p:nvSpPr>
        <p:spPr>
          <a:xfrm>
            <a:off x="3041360" y="1700808"/>
            <a:ext cx="1170600" cy="36036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100" b="1" dirty="0" smtClean="0"/>
              <a:t>direkt dorthin</a:t>
            </a:r>
            <a:endParaRPr lang="de-DE" sz="1100" b="1" dirty="0"/>
          </a:p>
        </p:txBody>
      </p:sp>
      <p:sp>
        <p:nvSpPr>
          <p:cNvPr id="22" name="Gestreifter Pfeil nach rechts 21">
            <a:hlinkClick r:id="rId5" action="ppaction://hlinksldjump"/>
          </p:cNvPr>
          <p:cNvSpPr/>
          <p:nvPr/>
        </p:nvSpPr>
        <p:spPr>
          <a:xfrm>
            <a:off x="7740352" y="5013176"/>
            <a:ext cx="1146178"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050" b="1" dirty="0" smtClean="0"/>
              <a:t>direkt dorthin</a:t>
            </a:r>
            <a:endParaRPr lang="de-DE" sz="1050" b="1" dirty="0"/>
          </a:p>
        </p:txBody>
      </p:sp>
      <p:sp>
        <p:nvSpPr>
          <p:cNvPr id="23" name="Gestreifter Pfeil nach rechts 22">
            <a:hlinkClick r:id="rId6" action="ppaction://hlinksldjump"/>
          </p:cNvPr>
          <p:cNvSpPr/>
          <p:nvPr/>
        </p:nvSpPr>
        <p:spPr>
          <a:xfrm>
            <a:off x="4834394" y="2374518"/>
            <a:ext cx="1198308" cy="374323"/>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100" b="1" dirty="0" smtClean="0"/>
              <a:t>direkt dorthin</a:t>
            </a:r>
            <a:endParaRPr lang="de-DE" sz="1100" b="1" dirty="0"/>
          </a:p>
        </p:txBody>
      </p:sp>
      <p:sp>
        <p:nvSpPr>
          <p:cNvPr id="17" name="Gestreifter Pfeil nach rechts 16">
            <a:hlinkClick r:id="rId7"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819460671"/>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19" y="756873"/>
            <a:ext cx="7501311" cy="1231967"/>
          </a:xfrm>
        </p:spPr>
        <p:txBody>
          <a:bodyPr>
            <a:normAutofit/>
          </a:bodyPr>
          <a:lstStyle/>
          <a:p>
            <a:pPr algn="l"/>
            <a:r>
              <a:rPr lang="de-DE" b="1" dirty="0" smtClean="0">
                <a:solidFill>
                  <a:srgbClr val="C00000"/>
                </a:solidFill>
              </a:rPr>
              <a:t>4.5 Dimension Ehrenamt</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22502"/>
            <a:ext cx="8604954" cy="26642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Überblick über das ehrenamtliche Engagement der jungen Menschen</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lvl="0">
              <a:spcBef>
                <a:spcPts val="200"/>
              </a:spcBef>
              <a:spcAft>
                <a:spcPts val="200"/>
              </a:spcAft>
            </a:pPr>
            <a:endParaRPr lang="de-DE" sz="1800" b="1" dirty="0" smtClean="0">
              <a:solidFill>
                <a:schemeClr val="tx2">
                  <a:lumMod val="75000"/>
                </a:schemeClr>
              </a:solidFill>
              <a:latin typeface="Calibri" panose="020F0502020204030204" pitchFamily="34" charset="0"/>
              <a:ea typeface="Calibri" panose="020F0502020204030204" pitchFamily="34" charset="0"/>
            </a:endParaRPr>
          </a:p>
          <a:p>
            <a:pPr lvl="0">
              <a:spcBef>
                <a:spcPts val="200"/>
              </a:spcBef>
              <a:spcAft>
                <a:spcPts val="200"/>
              </a:spcAft>
            </a:pPr>
            <a:r>
              <a:rPr lang="de-DE" sz="1800" b="1" u="sng" dirty="0" smtClean="0">
                <a:solidFill>
                  <a:schemeClr val="tx2">
                    <a:lumMod val="75000"/>
                  </a:schemeClr>
                </a:solidFill>
                <a:latin typeface="Calibri" panose="020F0502020204030204" pitchFamily="34" charset="0"/>
                <a:ea typeface="Calibri" panose="020F0502020204030204" pitchFamily="34" charset="0"/>
              </a:rPr>
              <a:t>Punkteverteilung auf die Aussagen zu folgenden Fragen:</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4.1 Ehrenamtliches Engagement im Verein</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4.2 Aussage zum ehrenamtlichen Engagement im Verein</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4.3 Ehrenamtliches Engagement in der eigenen Stadt/Gemeinde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4.4 Aussage allgemein zum ehrenamtlichen Engagement</a:t>
            </a:r>
            <a:endParaRPr lang="de-DE" sz="1800" b="1" dirty="0">
              <a:solidFill>
                <a:schemeClr val="tx2">
                  <a:lumMod val="75000"/>
                </a:schemeClr>
              </a:solidFill>
              <a:latin typeface="Calibri" panose="020F0502020204030204" pitchFamily="34" charset="0"/>
              <a:ea typeface="Calibri" panose="020F0502020204030204" pitchFamily="34" charset="0"/>
            </a:endParaRPr>
          </a:p>
          <a:p>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161</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285301459"/>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jungen Menschen zeigen eine sehr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positive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Einstellung gegenüber ehrenamtlichem Engagement, nur 8,5% beantworten alle Fragen in diese Richtung negativ</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über als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 Hälfte erreichen mehr als 3 Punkte hinsichtlich dem tatsächlichen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Engagement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und der positiven Einstellung zum Ehrenamt allgemein; rund 15% erreichen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sogar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 höchste Kategorie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von 5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und mehr Punkten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gibt kaum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Unterschied zwischen m/w</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höchste Punktzahl steigert sich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erwartungsgemäß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mit zunehmendem Alter,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insgesamt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jedoch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erreichen in jeder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Altersgruppe mehr als 50% 3 Punkte und mehr</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sehr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deutlich zeigt sich der Zusammenhang zwischen Mitgliedern im Verein/Verband und dem Ehrenamt bzw. der Einstellung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dazu</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während fast 70% der Mitglieder 3 und mehr Punkte erreichen, sind dies nur 15,5% derer, die kein Mitglied in einem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Verein/Verband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sind</a:t>
            </a: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162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pic>
        <p:nvPicPr>
          <p:cNvPr id="13" name="Grafi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4" name="Abgerundetes Rechteck 13"/>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Dimension Ehrenamt</a:t>
            </a:r>
          </a:p>
          <a:p>
            <a:r>
              <a:rPr lang="de-DE" sz="2800" b="1" spc="200" dirty="0" smtClean="0">
                <a:solidFill>
                  <a:schemeClr val="tx2">
                    <a:lumMod val="75000"/>
                  </a:schemeClr>
                </a:solidFill>
              </a:rPr>
              <a:t>- Punkte pro Ehrenamt -</a:t>
            </a:r>
            <a:endParaRPr lang="de-DE" sz="2800" b="1" spc="200" dirty="0">
              <a:solidFill>
                <a:schemeClr val="tx2">
                  <a:lumMod val="75000"/>
                </a:schemeClr>
              </a:solidFill>
            </a:endParaRPr>
          </a:p>
        </p:txBody>
      </p:sp>
      <p:cxnSp>
        <p:nvCxnSpPr>
          <p:cNvPr id="15"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Gestreifter Pfeil nach rechts 15">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763697192"/>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116632"/>
            <a:ext cx="6624736"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Dimension Ehrenamt</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163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3" name="Gerade Verbindung 12"/>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 name="Diagramm 1"/>
          <p:cNvGraphicFramePr/>
          <p:nvPr>
            <p:extLst>
              <p:ext uri="{D42A27DB-BD31-4B8C-83A1-F6EECF244321}">
                <p14:modId xmlns:p14="http://schemas.microsoft.com/office/powerpoint/2010/main" val="672478614"/>
              </p:ext>
            </p:extLst>
          </p:nvPr>
        </p:nvGraphicFramePr>
        <p:xfrm>
          <a:off x="336708" y="1196752"/>
          <a:ext cx="8496944" cy="4608512"/>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feld 2"/>
          <p:cNvSpPr txBox="1"/>
          <p:nvPr/>
        </p:nvSpPr>
        <p:spPr>
          <a:xfrm>
            <a:off x="1138512" y="6191726"/>
            <a:ext cx="6856364" cy="261610"/>
          </a:xfrm>
          <a:prstGeom prst="rect">
            <a:avLst/>
          </a:prstGeom>
          <a:noFill/>
        </p:spPr>
        <p:txBody>
          <a:bodyPr wrap="none" rtlCol="0">
            <a:spAutoFit/>
          </a:bodyPr>
          <a:lstStyle/>
          <a:p>
            <a:r>
              <a:rPr lang="de-DE" sz="1100" b="1" dirty="0" smtClean="0">
                <a:solidFill>
                  <a:schemeClr val="tx2">
                    <a:lumMod val="75000"/>
                  </a:schemeClr>
                </a:solidFill>
              </a:rPr>
              <a:t>* Punkteverteilung bei dieser Frage: Für jeden Bereich des ehrenamtlichen Engagements wurde 1 Punkt vergeben.</a:t>
            </a:r>
            <a:endParaRPr lang="de-DE" sz="1100" b="1" dirty="0">
              <a:solidFill>
                <a:schemeClr val="tx2">
                  <a:lumMod val="75000"/>
                </a:schemeClr>
              </a:solidFill>
            </a:endParaRPr>
          </a:p>
        </p:txBody>
      </p: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6432835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164</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5" name="Diagramm 14"/>
          <p:cNvGraphicFramePr/>
          <p:nvPr>
            <p:extLst>
              <p:ext uri="{D42A27DB-BD31-4B8C-83A1-F6EECF244321}">
                <p14:modId xmlns:p14="http://schemas.microsoft.com/office/powerpoint/2010/main" val="3783844680"/>
              </p:ext>
            </p:extLst>
          </p:nvPr>
        </p:nvGraphicFramePr>
        <p:xfrm>
          <a:off x="1332000" y="1269000"/>
          <a:ext cx="648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Abgerundetes Rechteck 11"/>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Dimension Ehrenamt</a:t>
            </a:r>
          </a:p>
          <a:p>
            <a:r>
              <a:rPr lang="de-DE" sz="2800" b="1" spc="200" dirty="0" smtClean="0">
                <a:solidFill>
                  <a:schemeClr val="tx2">
                    <a:lumMod val="75000"/>
                  </a:schemeClr>
                </a:solidFill>
              </a:rPr>
              <a:t>- Punkte pro Ehrenamt -</a:t>
            </a:r>
            <a:endParaRPr lang="de-DE" sz="2800" b="1" spc="200" dirty="0">
              <a:solidFill>
                <a:schemeClr val="tx2">
                  <a:lumMod val="75000"/>
                </a:schemeClr>
              </a:solidFill>
            </a:endParaRPr>
          </a:p>
        </p:txBody>
      </p:sp>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637601907"/>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165</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2" name="Abgerundetes Rechteck 11"/>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Dimension Ehrenamt</a:t>
            </a:r>
          </a:p>
          <a:p>
            <a:r>
              <a:rPr lang="de-DE" sz="2800" b="1" spc="200" dirty="0" smtClean="0">
                <a:solidFill>
                  <a:schemeClr val="tx2">
                    <a:lumMod val="75000"/>
                  </a:schemeClr>
                </a:solidFill>
              </a:rPr>
              <a:t>- Punkte pro Ehrenamt -</a:t>
            </a:r>
            <a:endParaRPr lang="de-DE" sz="2800" b="1" spc="200" dirty="0">
              <a:solidFill>
                <a:schemeClr val="tx2">
                  <a:lumMod val="75000"/>
                </a:schemeClr>
              </a:solidFill>
            </a:endParaRPr>
          </a:p>
        </p:txBody>
      </p:sp>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Diagramm 12"/>
          <p:cNvGraphicFramePr/>
          <p:nvPr>
            <p:extLst>
              <p:ext uri="{D42A27DB-BD31-4B8C-83A1-F6EECF244321}">
                <p14:modId xmlns:p14="http://schemas.microsoft.com/office/powerpoint/2010/main" val="1729738149"/>
              </p:ext>
            </p:extLst>
          </p:nvPr>
        </p:nvGraphicFramePr>
        <p:xfrm>
          <a:off x="1332000" y="1269000"/>
          <a:ext cx="648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956378783"/>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166</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2" name="Abgerundetes Rechteck 11"/>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Dimension Ehrenamt</a:t>
            </a:r>
          </a:p>
          <a:p>
            <a:r>
              <a:rPr lang="de-DE" sz="2800" b="1" spc="200" dirty="0" smtClean="0">
                <a:solidFill>
                  <a:schemeClr val="tx2">
                    <a:lumMod val="75000"/>
                  </a:schemeClr>
                </a:solidFill>
              </a:rPr>
              <a:t>- Punkte pro Ehrenamt -</a:t>
            </a:r>
            <a:endParaRPr lang="de-DE" sz="2800" b="1" spc="200" dirty="0">
              <a:solidFill>
                <a:schemeClr val="tx2">
                  <a:lumMod val="75000"/>
                </a:schemeClr>
              </a:solidFill>
            </a:endParaRPr>
          </a:p>
        </p:txBody>
      </p:sp>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Diagramm 12"/>
          <p:cNvGraphicFramePr/>
          <p:nvPr>
            <p:extLst>
              <p:ext uri="{D42A27DB-BD31-4B8C-83A1-F6EECF244321}">
                <p14:modId xmlns:p14="http://schemas.microsoft.com/office/powerpoint/2010/main" val="1075045790"/>
              </p:ext>
            </p:extLst>
          </p:nvPr>
        </p:nvGraphicFramePr>
        <p:xfrm>
          <a:off x="972000" y="1269000"/>
          <a:ext cx="720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feld 1"/>
          <p:cNvSpPr txBox="1"/>
          <p:nvPr/>
        </p:nvSpPr>
        <p:spPr>
          <a:xfrm>
            <a:off x="1692195" y="1916832"/>
            <a:ext cx="787548" cy="30505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1800" b="1" dirty="0" smtClean="0">
                <a:solidFill>
                  <a:schemeClr val="tx2">
                    <a:lumMod val="75000"/>
                  </a:schemeClr>
                </a:solidFill>
              </a:rPr>
              <a:t>in %</a:t>
            </a:r>
            <a:endParaRPr lang="de-DE" sz="1800" b="1" dirty="0">
              <a:solidFill>
                <a:schemeClr val="tx2">
                  <a:lumMod val="75000"/>
                </a:schemeClr>
              </a:solidFill>
            </a:endParaRPr>
          </a:p>
        </p:txBody>
      </p:sp>
      <p:sp>
        <p:nvSpPr>
          <p:cNvPr id="15" name="Gestreifter Pfeil nach rechts 14">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369995251"/>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167</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2" name="Abgerundetes Rechteck 11"/>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Dimension Ehrenamt</a:t>
            </a:r>
          </a:p>
          <a:p>
            <a:r>
              <a:rPr lang="de-DE" sz="2800" b="1" spc="200" dirty="0" smtClean="0">
                <a:solidFill>
                  <a:schemeClr val="tx2">
                    <a:lumMod val="75000"/>
                  </a:schemeClr>
                </a:solidFill>
              </a:rPr>
              <a:t>- Punkte pro Ehrenamt -</a:t>
            </a:r>
            <a:endParaRPr lang="de-DE" sz="2800" b="1" spc="200" dirty="0">
              <a:solidFill>
                <a:schemeClr val="tx2">
                  <a:lumMod val="75000"/>
                </a:schemeClr>
              </a:solidFill>
            </a:endParaRPr>
          </a:p>
        </p:txBody>
      </p:sp>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Diagramm 12"/>
          <p:cNvGraphicFramePr/>
          <p:nvPr>
            <p:extLst>
              <p:ext uri="{D42A27DB-BD31-4B8C-83A1-F6EECF244321}">
                <p14:modId xmlns:p14="http://schemas.microsoft.com/office/powerpoint/2010/main" val="1391579090"/>
              </p:ext>
            </p:extLst>
          </p:nvPr>
        </p:nvGraphicFramePr>
        <p:xfrm>
          <a:off x="1332000" y="1269000"/>
          <a:ext cx="648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79470214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168</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2" name="Abgerundetes Rechteck 11"/>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Dimension Ehrenamt</a:t>
            </a:r>
          </a:p>
          <a:p>
            <a:r>
              <a:rPr lang="de-DE" sz="2800" b="1" spc="200" dirty="0" smtClean="0">
                <a:solidFill>
                  <a:schemeClr val="tx2">
                    <a:lumMod val="75000"/>
                  </a:schemeClr>
                </a:solidFill>
              </a:rPr>
              <a:t>- 5 Punkte und mehr pro Ehrenamt -</a:t>
            </a:r>
            <a:endParaRPr lang="de-DE" sz="2800" b="1" spc="200" dirty="0">
              <a:solidFill>
                <a:schemeClr val="tx2">
                  <a:lumMod val="75000"/>
                </a:schemeClr>
              </a:solidFill>
            </a:endParaRPr>
          </a:p>
        </p:txBody>
      </p:sp>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Diagramm 10"/>
          <p:cNvGraphicFramePr/>
          <p:nvPr>
            <p:extLst>
              <p:ext uri="{D42A27DB-BD31-4B8C-83A1-F6EECF244321}">
                <p14:modId xmlns:p14="http://schemas.microsoft.com/office/powerpoint/2010/main" val="1271378042"/>
              </p:ext>
            </p:extLst>
          </p:nvPr>
        </p:nvGraphicFramePr>
        <p:xfrm>
          <a:off x="971600" y="1034441"/>
          <a:ext cx="7408889" cy="5411332"/>
        </p:xfrm>
        <a:graphic>
          <a:graphicData uri="http://schemas.openxmlformats.org/drawingml/2006/chart">
            <c:chart xmlns:c="http://schemas.openxmlformats.org/drawingml/2006/chart" xmlns:r="http://schemas.openxmlformats.org/officeDocument/2006/relationships" r:id="rId4"/>
          </a:graphicData>
        </a:graphic>
      </p:graphicFrame>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0110726"/>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Das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Ergebnis der Dimensionsanalyse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verdeutlicht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 positiven Ergebnisse zum ehrenamtlichen Engagement der 12 - 21-Jährigen. Nur 8,5% beantworten alle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Fragen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zum Ehrenamt negativ. </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positive Haltung der jungen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Menschen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zum ehrenamtlichen Engagement ist bei der Bevölkerung nicht bekannt. Die Berichterstattung in den Medien und die landläufige Einschätzung zeigen ein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gegenläufiges</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negatives, Bild. Hier besteht Handlungsbedarf. Die durch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Jugendbefragung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belegte positive Haltung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junger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Menschen zum Ehrenamt muss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öffentlich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bekannt werden.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Das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positive Ergebnis ist vor allem auch der Verdienst von aktiven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Ehrenamtlichen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in Vereinen und Verbänden. Diese führen durch ihre vielfältige,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motivierende</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engagierte und kontinuierliche Arbeit die Kinder und Jugendliche an das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Ehrenamt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heran.</a:t>
            </a: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r>
              <a:rPr lang="de-DE" sz="1800" b="1" u="sng" dirty="0">
                <a:solidFill>
                  <a:srgbClr val="C00000"/>
                </a:solidFill>
                <a:latin typeface="Calibri" panose="020F0502020204030204" pitchFamily="34" charset="0"/>
                <a:ea typeface="Calibri" panose="020F0502020204030204" pitchFamily="34" charset="0"/>
                <a:cs typeface="Calibri" panose="020F0502020204030204" pitchFamily="34" charset="0"/>
              </a:rPr>
              <a:t>Handlungsempfehlung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a:r>
            <a:b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b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siehe 4.0, Empfehlung zum ehrenamtlichen Engagement allgemein, Seite 118</a:t>
            </a:r>
          </a:p>
          <a:p>
            <a:pPr>
              <a:spcBef>
                <a:spcPts val="600"/>
              </a:spcBef>
              <a:spcAft>
                <a:spcPts val="6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169</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sp>
        <p:nvSpPr>
          <p:cNvPr id="13" name="Gestreifter Pfeil nach rechts 12">
            <a:hlinkClick r:id="rId3" action="ppaction://hlinksldjump"/>
          </p:cNvPr>
          <p:cNvSpPr/>
          <p:nvPr/>
        </p:nvSpPr>
        <p:spPr>
          <a:xfrm>
            <a:off x="7740352" y="5848895"/>
            <a:ext cx="1188130"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100" b="1" dirty="0" smtClean="0"/>
              <a:t>direkt dorthin</a:t>
            </a:r>
            <a:endParaRPr lang="de-DE" sz="1100" b="1" dirty="0"/>
          </a:p>
        </p:txBody>
      </p:sp>
      <p:pic>
        <p:nvPicPr>
          <p:cNvPr id="18" name="Grafik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9" name="Abgerundetes Rechteck 18"/>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Dimension Ehrenamt</a:t>
            </a:r>
          </a:p>
          <a:p>
            <a:r>
              <a:rPr lang="de-DE" sz="2800" b="1" spc="200" dirty="0" smtClean="0">
                <a:solidFill>
                  <a:schemeClr val="tx2">
                    <a:lumMod val="75000"/>
                  </a:schemeClr>
                </a:solidFill>
              </a:rPr>
              <a:t>- Punkte pro Ehrenamt -</a:t>
            </a:r>
            <a:endParaRPr lang="de-DE" sz="2800" b="1" spc="200" dirty="0">
              <a:solidFill>
                <a:schemeClr val="tx2">
                  <a:lumMod val="75000"/>
                </a:schemeClr>
              </a:solidFill>
            </a:endParaRPr>
          </a:p>
        </p:txBody>
      </p:sp>
      <p:cxnSp>
        <p:nvCxnSpPr>
          <p:cNvPr id="20"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4" name="Gestreifter Pfeil nach rechts 13">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565921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20" y="756873"/>
            <a:ext cx="7152100" cy="1231967"/>
          </a:xfrm>
        </p:spPr>
        <p:txBody>
          <a:bodyPr>
            <a:normAutofit fontScale="90000"/>
          </a:bodyPr>
          <a:lstStyle/>
          <a:p>
            <a:pPr algn="l"/>
            <a:r>
              <a:rPr lang="de-DE" b="1" dirty="0" smtClean="0">
                <a:solidFill>
                  <a:srgbClr val="C00000"/>
                </a:solidFill>
              </a:rPr>
              <a:t>1.1 Besuch von öffentlichen Einrichtungen/Veranstaltungen</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22502"/>
            <a:ext cx="8604954" cy="26642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marL="342900" lvl="0" indent="-342900">
              <a:spcBef>
                <a:spcPts val="200"/>
              </a:spcBef>
              <a:spcAft>
                <a:spcPts val="200"/>
              </a:spcAft>
              <a:buFont typeface="Symbol" panose="05050102010706020507" pitchFamily="18" charset="2"/>
              <a:buChar char=""/>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Besuchshäufigkeit von öffentlichen Einrichtungen und Veranstaltungen</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Freizeitaktivitäten</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Was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machst du in deiner Freizeit?</a:t>
            </a:r>
          </a:p>
          <a:p>
            <a:endParaRPr lang="de-DE" sz="1800" b="1" dirty="0" smtClean="0">
              <a:solidFill>
                <a:schemeClr val="tx2">
                  <a:lumMod val="75000"/>
                </a:schemeClr>
              </a:solidFill>
            </a:endParaRPr>
          </a:p>
          <a:p>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17</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3771936267"/>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20" y="756873"/>
            <a:ext cx="7152100" cy="1231967"/>
          </a:xfrm>
        </p:spPr>
        <p:txBody>
          <a:bodyPr>
            <a:normAutofit/>
          </a:bodyPr>
          <a:lstStyle/>
          <a:p>
            <a:pPr algn="l"/>
            <a:r>
              <a:rPr lang="de-DE" b="1" dirty="0">
                <a:solidFill>
                  <a:srgbClr val="C00000"/>
                </a:solidFill>
              </a:rPr>
              <a:t>5</a:t>
            </a:r>
            <a:r>
              <a:rPr lang="de-DE" b="1" dirty="0" smtClean="0">
                <a:solidFill>
                  <a:srgbClr val="C00000"/>
                </a:solidFill>
              </a:rPr>
              <a:t>. Politisches Interesse</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1844824"/>
            <a:ext cx="8604954" cy="331075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u="sng" dirty="0" smtClean="0">
                <a:solidFill>
                  <a:schemeClr val="tx2">
                    <a:lumMod val="75000"/>
                  </a:schemeClr>
                </a:solidFill>
              </a:rPr>
              <a:t>Themen:</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5.1 	Mitarbeit in einem Jugendbeirat</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rPr>
              <a:t>5.2 	Mitarbeit in politischen Gremien</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rPr>
              <a:t>5.3  	Einstellung zum Wahlrecht ab 16 Jahren</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rPr>
              <a:t>5.4 	(spätere) Nutzung des Wahlrechts</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rPr>
              <a:t>5.5 	Bekanntheit des Bürgermeisters/ der Bürgermeisterin</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rPr>
              <a:t>5.6 	Veränderungsvorschläge für den eigenen Ort</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rPr>
              <a:t>5.7	Dimension „Politisches Interesse“</a:t>
            </a: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170</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8" name="Gestreifter Pfeil nach rechts 17">
            <a:hlinkClick r:id="rId5" action="ppaction://hlinksldjump"/>
          </p:cNvPr>
          <p:cNvSpPr/>
          <p:nvPr/>
        </p:nvSpPr>
        <p:spPr>
          <a:xfrm>
            <a:off x="3995936" y="2225871"/>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9" name="Gestreifter Pfeil nach rechts 18">
            <a:hlinkClick r:id="rId6" action="ppaction://hlinksldjump"/>
          </p:cNvPr>
          <p:cNvSpPr/>
          <p:nvPr/>
        </p:nvSpPr>
        <p:spPr>
          <a:xfrm>
            <a:off x="4028362" y="2663725"/>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6" name="Gestreifter Pfeil nach rechts 15">
            <a:hlinkClick r:id="rId7" action="ppaction://hlinksldjump"/>
          </p:cNvPr>
          <p:cNvSpPr/>
          <p:nvPr/>
        </p:nvSpPr>
        <p:spPr>
          <a:xfrm>
            <a:off x="4741862" y="3095905"/>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7" name="Gestreifter Pfeil nach rechts 16">
            <a:hlinkClick r:id="rId8" action="ppaction://hlinksldjump"/>
          </p:cNvPr>
          <p:cNvSpPr/>
          <p:nvPr/>
        </p:nvSpPr>
        <p:spPr>
          <a:xfrm>
            <a:off x="4172378" y="3522692"/>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20" name="Gestreifter Pfeil nach rechts 19">
            <a:hlinkClick r:id="rId9" action="ppaction://hlinksldjump"/>
          </p:cNvPr>
          <p:cNvSpPr/>
          <p:nvPr/>
        </p:nvSpPr>
        <p:spPr>
          <a:xfrm>
            <a:off x="6062881" y="3931229"/>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21" name="Gestreifter Pfeil nach rechts 20">
            <a:hlinkClick r:id="rId10" action="ppaction://hlinksldjump"/>
          </p:cNvPr>
          <p:cNvSpPr/>
          <p:nvPr/>
        </p:nvSpPr>
        <p:spPr>
          <a:xfrm>
            <a:off x="5220072" y="4369711"/>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22" name="Gestreifter Pfeil nach rechts 21">
            <a:hlinkClick r:id="rId11" action="ppaction://hlinksldjump"/>
          </p:cNvPr>
          <p:cNvSpPr/>
          <p:nvPr/>
        </p:nvSpPr>
        <p:spPr>
          <a:xfrm>
            <a:off x="4139952" y="4819513"/>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23" name="Gestreifter Pfeil nach rechts 22">
            <a:hlinkClick r:id="rId12" action="ppaction://hlinksldjump"/>
          </p:cNvPr>
          <p:cNvSpPr/>
          <p:nvPr/>
        </p:nvSpPr>
        <p:spPr>
          <a:xfrm>
            <a:off x="323528" y="5229200"/>
            <a:ext cx="5380554" cy="1191157"/>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Handlungsempfehlungen zum </a:t>
            </a:r>
            <a:br>
              <a:rPr lang="de-DE" sz="1600" b="1" dirty="0" smtClean="0"/>
            </a:br>
            <a:r>
              <a:rPr lang="de-DE" b="1" u="sng" dirty="0" smtClean="0"/>
              <a:t>POLITISCHEN  INTERESSE  ALLGEMEIN</a:t>
            </a:r>
            <a:endParaRPr lang="de-DE" sz="1200" u="sng" dirty="0"/>
          </a:p>
        </p:txBody>
      </p:sp>
    </p:spTree>
    <p:extLst>
      <p:ext uri="{BB962C8B-B14F-4D97-AF65-F5344CB8AC3E}">
        <p14:creationId xmlns:p14="http://schemas.microsoft.com/office/powerpoint/2010/main" val="4070496682"/>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171</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700" b="1" spc="200" dirty="0" smtClean="0">
                <a:solidFill>
                  <a:schemeClr val="tx2">
                    <a:lumMod val="75000"/>
                  </a:schemeClr>
                </a:solidFill>
              </a:rPr>
              <a:t>Politisches Interesse allgemein</a:t>
            </a:r>
            <a:endParaRPr lang="de-DE" sz="27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2" name="Rechteck 11"/>
          <p:cNvSpPr/>
          <p:nvPr/>
        </p:nvSpPr>
        <p:spPr>
          <a:xfrm>
            <a:off x="321544" y="733386"/>
            <a:ext cx="2404376" cy="369332"/>
          </a:xfrm>
          <a:prstGeom prst="rect">
            <a:avLst/>
          </a:prstGeom>
        </p:spPr>
        <p:txBody>
          <a:bodyPr wrap="none">
            <a:spAutoFit/>
          </a:bodyPr>
          <a:lstStyle/>
          <a:p>
            <a:r>
              <a:rPr lang="de-DE" b="1" u="sng" dirty="0" smtClean="0">
                <a:solidFill>
                  <a:srgbClr val="C00000"/>
                </a:solidFill>
              </a:rPr>
              <a:t>Handlungsempfehlung</a:t>
            </a:r>
            <a:endParaRPr lang="de-DE" b="1" u="sng" dirty="0">
              <a:solidFill>
                <a:srgbClr val="C00000"/>
              </a:solidFill>
            </a:endParaRPr>
          </a:p>
        </p:txBody>
      </p:sp>
      <p:sp>
        <p:nvSpPr>
          <p:cNvPr id="13" name="Textfeld 1"/>
          <p:cNvSpPr txBox="1"/>
          <p:nvPr/>
        </p:nvSpPr>
        <p:spPr>
          <a:xfrm>
            <a:off x="328617" y="1163166"/>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Auch wenn die aktive Beteiligung von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Kindern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Jugendlichen und jungen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Erwachsenen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aktuell noch kaum vorhanden ist,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zeigen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 Ergebnisse ein deutliches Potential für das politische Engagement der 12 -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21-Jährigen. Mit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dem Ziel, Kinder und Jugendliche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frühzeitig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für das politische Geschehen im Ort zu sensibilisieren, ihr Interesse zu wecken und sie altersgerecht zur aktiven Beteiligung in politischen Gremien zu motivieren, werden folgende Maßnahmen empfohlen:</a:t>
            </a:r>
          </a:p>
          <a:p>
            <a:pPr lvl="0">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Bürgermeisterinnen und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Bürgermeistern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im Landkreis Bad Kissingen wird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empfohlen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Kindern die grundlegenden Themen der Kommunalpolitik aufzuzeigen. Dabei sollten vor allem die „sichtbaren“ Bereiche aus dem Alltag wie z. B. Wasser, Abwasser, Straßen und Gehwege, Spielplätze, Wald, Standesamt, Friedhof und weitere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kommunale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Einrichtungen wie Energiewerke,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Kläranlagen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Büchereien usw. im Vordergrund stehen. Es eignen sich hierfür nicht nur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Besuche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von Schulklassen im Rathaus sondern auch Angebote der Kommune im Rahmen der Mittagsbetreuung an Schulen oder des Ferienprogramms.</a:t>
            </a:r>
          </a:p>
          <a:p>
            <a:pPr lvl="0">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Dem Städte- und Gemeindetag wird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empfohlen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die Kommunen hierbei durch die Entwicklung und Bereitstellung von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altersgerechtem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Informationsmaterial zu unter-stützen</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Gestreifter Pfeil nach rechts 10"/>
          <p:cNvSpPr/>
          <p:nvPr/>
        </p:nvSpPr>
        <p:spPr>
          <a:xfrm>
            <a:off x="8544266" y="5766351"/>
            <a:ext cx="383693" cy="326945"/>
          </a:xfrm>
          <a:prstGeom prst="stripedRightArrow">
            <a:avLst/>
          </a:prstGeom>
          <a:solidFill>
            <a:srgbClr val="1737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Gestreifter Pfeil nach rechts 13">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057192996"/>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172</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700" b="1" spc="200" dirty="0" smtClean="0">
                <a:solidFill>
                  <a:schemeClr val="tx2">
                    <a:lumMod val="75000"/>
                  </a:schemeClr>
                </a:solidFill>
              </a:rPr>
              <a:t>Politisches Interesse allgemein</a:t>
            </a:r>
            <a:endParaRPr lang="de-DE" sz="27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2" name="Rechteck 11"/>
          <p:cNvSpPr/>
          <p:nvPr/>
        </p:nvSpPr>
        <p:spPr>
          <a:xfrm>
            <a:off x="321544" y="733386"/>
            <a:ext cx="3933384" cy="369332"/>
          </a:xfrm>
          <a:prstGeom prst="rect">
            <a:avLst/>
          </a:prstGeom>
        </p:spPr>
        <p:txBody>
          <a:bodyPr wrap="none">
            <a:spAutoFit/>
          </a:bodyPr>
          <a:lstStyle/>
          <a:p>
            <a:r>
              <a:rPr lang="de-DE" b="1" u="sng" dirty="0" smtClean="0">
                <a:solidFill>
                  <a:srgbClr val="C00000"/>
                </a:solidFill>
              </a:rPr>
              <a:t>Handlungsempfehlung (FORTSETZUNG)</a:t>
            </a:r>
            <a:endParaRPr lang="de-DE" b="1" u="sng" dirty="0">
              <a:solidFill>
                <a:srgbClr val="C00000"/>
              </a:solidFill>
            </a:endParaRPr>
          </a:p>
        </p:txBody>
      </p:sp>
      <p:sp>
        <p:nvSpPr>
          <p:cNvPr id="13" name="Textfeld 1"/>
          <p:cNvSpPr txBox="1"/>
          <p:nvPr/>
        </p:nvSpPr>
        <p:spPr>
          <a:xfrm>
            <a:off x="328617" y="1163166"/>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Des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Weiteren wird allen Kommunen im Landkreis Bad Kissingen empfohlen, eine Form der Kinder- und Jugendbeteiligung dauerhaft in die örtliche Kommunalpolitik zu integrieren. Die gängigen Formen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Beteiligung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sind in der Praxis häufig nicht sehr erfolgreich verlaufen, deshalb sollten neue Möglichkeiten in Betracht gezogen werden (Newsletter, einmalige themenbezogene Beratungen u. v. m.).</a:t>
            </a:r>
          </a:p>
        </p:txBody>
      </p:sp>
      <p:sp>
        <p:nvSpPr>
          <p:cNvPr id="11" name="Gestreifter Pfeil nach rechts 10">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540122374"/>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19" y="756873"/>
            <a:ext cx="7501311" cy="1231967"/>
          </a:xfrm>
        </p:spPr>
        <p:txBody>
          <a:bodyPr>
            <a:normAutofit fontScale="90000"/>
          </a:bodyPr>
          <a:lstStyle/>
          <a:p>
            <a:pPr algn="l"/>
            <a:r>
              <a:rPr lang="de-DE" b="1" dirty="0" smtClean="0">
                <a:solidFill>
                  <a:srgbClr val="C00000"/>
                </a:solidFill>
              </a:rPr>
              <a:t>5.1 Mitarbeit in einem Jugend-beirat</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22502"/>
            <a:ext cx="8604954" cy="26642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marL="285750" lvl="0" indent="-285750">
              <a:spcBef>
                <a:spcPts val="200"/>
              </a:spcBef>
              <a:spcAft>
                <a:spcPts val="200"/>
              </a:spcAft>
              <a:buFont typeface="Arial" panose="020B0604020202020204" pitchFamily="34" charset="0"/>
              <a:buChar char="•"/>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Einstellung zum ehrenamtlichen Engagement</a:t>
            </a:r>
          </a:p>
          <a:p>
            <a:pPr marL="285750" lvl="0" indent="-285750">
              <a:spcBef>
                <a:spcPts val="200"/>
              </a:spcBef>
              <a:spcAft>
                <a:spcPts val="200"/>
              </a:spcAft>
              <a:buFont typeface="Arial" panose="020B0604020202020204" pitchFamily="34" charset="0"/>
              <a:buChar char="•"/>
            </a:pPr>
            <a:r>
              <a:rPr lang="de-DE" sz="1800" b="1" dirty="0">
                <a:solidFill>
                  <a:schemeClr val="tx2">
                    <a:lumMod val="75000"/>
                  </a:schemeClr>
                </a:solidFill>
                <a:latin typeface="Calibri" panose="020F0502020204030204" pitchFamily="34" charset="0"/>
                <a:ea typeface="Calibri" panose="020F0502020204030204" pitchFamily="34" charset="0"/>
              </a:rPr>
              <a:t>p</a:t>
            </a:r>
            <a:r>
              <a:rPr lang="de-DE" sz="1800" b="1" dirty="0" smtClean="0">
                <a:solidFill>
                  <a:schemeClr val="tx2">
                    <a:lumMod val="75000"/>
                  </a:schemeClr>
                </a:solidFill>
                <a:latin typeface="Calibri" panose="020F0502020204030204" pitchFamily="34" charset="0"/>
                <a:ea typeface="Calibri" panose="020F0502020204030204" pitchFamily="34" charset="0"/>
              </a:rPr>
              <a:t>olitisches Interesse</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In einem Jugendbeirat, der den Stadt- bzw. Gemeinderat in Jugendfragen berät, würde ich gerne mitarbeiten. Stimmt – stimmt nicht.</a:t>
            </a:r>
            <a:endParaRPr lang="de-DE" sz="1800" b="1" dirty="0" smtClean="0">
              <a:solidFill>
                <a:schemeClr val="tx2">
                  <a:lumMod val="75000"/>
                </a:schemeClr>
              </a:solidFill>
            </a:endParaRPr>
          </a:p>
          <a:p>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173</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366755202"/>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174</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988840"/>
            <a:ext cx="8604954" cy="432048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21</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 stimmen dem zu, das ist ein leichter Rückgang um 4%-Punkte im Vergleich zu 1999</a:t>
            </a:r>
          </a:p>
          <a:p>
            <a:pPr marL="342900" lvl="0" indent="-342900">
              <a:spcBef>
                <a:spcPts val="600"/>
              </a:spcBef>
              <a:spcAft>
                <a:spcPts val="600"/>
              </a:spcAft>
              <a:buFont typeface="Symbol" panose="05050102010706020507" pitchFamily="18" charset="2"/>
              <a:buChar char=""/>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es gibt keinen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Unterschied zwischen </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m/w</a:t>
            </a:r>
            <a:endPar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600"/>
              </a:spcBef>
              <a:spcAft>
                <a:spcPts val="600"/>
              </a:spcAft>
              <a:buFont typeface="Symbol" panose="05050102010706020507" pitchFamily="18" charset="2"/>
              <a:buChar char=""/>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es gibt keinen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Unterschied zwischen den </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Altersgruppen</a:t>
            </a:r>
            <a:endPar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endParaRPr lang="de-DE" sz="1800" b="1" dirty="0">
              <a:solidFill>
                <a:schemeClr val="tx2">
                  <a:lumMod val="75000"/>
                </a:schemeClr>
              </a:solidFill>
            </a:endParaRPr>
          </a:p>
          <a:p>
            <a:pPr>
              <a:spcBef>
                <a:spcPts val="600"/>
              </a:spcBef>
              <a:spcAft>
                <a:spcPts val="600"/>
              </a:spcAft>
            </a:pPr>
            <a:endParaRPr lang="de-DE" sz="1800" b="1" dirty="0">
              <a:solidFill>
                <a:schemeClr val="tx2">
                  <a:lumMod val="75000"/>
                </a:schemeClr>
              </a:solidFill>
            </a:endParaRPr>
          </a:p>
        </p:txBody>
      </p:sp>
      <p:sp>
        <p:nvSpPr>
          <p:cNvPr id="3" name="Rechteck 2"/>
          <p:cNvSpPr/>
          <p:nvPr/>
        </p:nvSpPr>
        <p:spPr>
          <a:xfrm>
            <a:off x="323528" y="1479581"/>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sp>
        <p:nvSpPr>
          <p:cNvPr id="12" name="Abgerundetes Rechteck 11"/>
          <p:cNvSpPr/>
          <p:nvPr/>
        </p:nvSpPr>
        <p:spPr>
          <a:xfrm>
            <a:off x="251520" y="0"/>
            <a:ext cx="6840760"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600" b="1" spc="200" dirty="0" smtClean="0">
                <a:solidFill>
                  <a:schemeClr val="tx2">
                    <a:lumMod val="75000"/>
                  </a:schemeClr>
                </a:solidFill>
              </a:rPr>
              <a:t>In einem Jugendbeirat, der den Stadt-/ Gemeinderat in Jugendfragen berät, würde ich gerne mitarbeiten.</a:t>
            </a:r>
            <a:endParaRPr lang="de-DE" sz="2600" b="1" spc="200" dirty="0">
              <a:solidFill>
                <a:schemeClr val="tx2">
                  <a:lumMod val="75000"/>
                </a:schemeClr>
              </a:solidFill>
            </a:endParaRPr>
          </a:p>
        </p:txBody>
      </p:sp>
      <p:pic>
        <p:nvPicPr>
          <p:cNvPr id="13" name="Grafi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4" name="Gerade Verbindung 14"/>
          <p:cNvCxnSpPr/>
          <p:nvPr/>
        </p:nvCxnSpPr>
        <p:spPr>
          <a:xfrm>
            <a:off x="360136" y="1412776"/>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5" name="Gestreifter Pfeil nach rechts 14">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113147330"/>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bgerundetes Rechteck 15"/>
          <p:cNvSpPr/>
          <p:nvPr/>
        </p:nvSpPr>
        <p:spPr>
          <a:xfrm>
            <a:off x="251520" y="0"/>
            <a:ext cx="6840760"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600" b="1" spc="200" dirty="0" smtClean="0">
                <a:solidFill>
                  <a:schemeClr val="tx2">
                    <a:lumMod val="75000"/>
                  </a:schemeClr>
                </a:solidFill>
              </a:rPr>
              <a:t>In einem Jugendbeirat, der den Stadt-/ Gemeinderat in Jugendfragen berät, würde ich gerne mitarbeiten.</a:t>
            </a:r>
            <a:endParaRPr lang="de-DE" sz="26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175</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ext uri="{D42A27DB-BD31-4B8C-83A1-F6EECF244321}">
                <p14:modId xmlns:p14="http://schemas.microsoft.com/office/powerpoint/2010/main" val="1146391280"/>
              </p:ext>
            </p:extLst>
          </p:nvPr>
        </p:nvGraphicFramePr>
        <p:xfrm>
          <a:off x="1692000" y="16288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Gerade Verbindung 14"/>
          <p:cNvCxnSpPr/>
          <p:nvPr/>
        </p:nvCxnSpPr>
        <p:spPr>
          <a:xfrm>
            <a:off x="360136" y="1412776"/>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 name="Textfeld 1"/>
          <p:cNvSpPr txBox="1"/>
          <p:nvPr/>
        </p:nvSpPr>
        <p:spPr>
          <a:xfrm>
            <a:off x="7060837" y="6129147"/>
            <a:ext cx="1825693" cy="276999"/>
          </a:xfrm>
          <a:prstGeom prst="rect">
            <a:avLst/>
          </a:prstGeom>
          <a:noFill/>
        </p:spPr>
        <p:txBody>
          <a:bodyPr wrap="none" rtlCol="0">
            <a:spAutoFit/>
          </a:bodyPr>
          <a:lstStyle/>
          <a:p>
            <a:r>
              <a:rPr lang="de-DE" sz="1200" b="1" dirty="0" smtClean="0">
                <a:solidFill>
                  <a:schemeClr val="accent1">
                    <a:lumMod val="50000"/>
                  </a:schemeClr>
                </a:solidFill>
              </a:rPr>
              <a:t>1999: keine Angabe: 7,6%</a:t>
            </a:r>
            <a:endParaRPr lang="de-DE" sz="1200" b="1" dirty="0">
              <a:solidFill>
                <a:schemeClr val="accent1">
                  <a:lumMod val="50000"/>
                </a:schemeClr>
              </a:solidFill>
            </a:endParaRPr>
          </a:p>
        </p:txBody>
      </p: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962852673"/>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bgerundetes Rechteck 14"/>
          <p:cNvSpPr/>
          <p:nvPr/>
        </p:nvSpPr>
        <p:spPr>
          <a:xfrm>
            <a:off x="251520" y="0"/>
            <a:ext cx="6840760"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600" b="1" spc="200" dirty="0" smtClean="0">
                <a:solidFill>
                  <a:schemeClr val="tx2">
                    <a:lumMod val="75000"/>
                  </a:schemeClr>
                </a:solidFill>
              </a:rPr>
              <a:t>In einem Jugendbeirat, der den Stadt-/ Gemeinderat in Jugendfragen berät, würde ich gerne mitarbeiten.</a:t>
            </a:r>
            <a:endParaRPr lang="de-DE" sz="26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176</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nvPr>
        </p:nvGraphicFramePr>
        <p:xfrm>
          <a:off x="1692000" y="1700808"/>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1" name="Gerade Verbindung 10"/>
          <p:cNvCxnSpPr/>
          <p:nvPr/>
        </p:nvCxnSpPr>
        <p:spPr>
          <a:xfrm>
            <a:off x="360136" y="1412776"/>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365800093"/>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840760"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600" b="1" spc="200" dirty="0" smtClean="0">
                <a:solidFill>
                  <a:schemeClr val="tx2">
                    <a:lumMod val="75000"/>
                  </a:schemeClr>
                </a:solidFill>
              </a:rPr>
              <a:t>In einem Jugendbeirat, der den Stadt-/ Gemeinderat in Jugendfragen berät, würde ich gerne mitarbeiten.</a:t>
            </a:r>
            <a:endParaRPr lang="de-DE" sz="26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177</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nvPr>
        </p:nvGraphicFramePr>
        <p:xfrm>
          <a:off x="1692000" y="16288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3" name="Gerade Verbindung 12"/>
          <p:cNvCxnSpPr/>
          <p:nvPr/>
        </p:nvCxnSpPr>
        <p:spPr>
          <a:xfrm>
            <a:off x="360136" y="1412776"/>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5" name="Gestreifter Pfeil nach rechts 14">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512569057"/>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
          <p:cNvSpPr txBox="1"/>
          <p:nvPr/>
        </p:nvSpPr>
        <p:spPr>
          <a:xfrm>
            <a:off x="323528" y="1772816"/>
            <a:ext cx="8604954" cy="437806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Obwohl aktuell nur sehr wenige Kinder und Jugendliche in einem Jugendbeirat engagiert sind (siehe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4.3, Seite 149                        ),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wären rund 1/5 dazu bereit und würden gerne in einem Jugendbeirat, der den Stadt-</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/Gemeinderat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Jugendfragen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berät,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mitarbeiten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t>
            </a:r>
          </a:p>
          <a:p>
            <a:pPr>
              <a:spcBef>
                <a:spcPts val="600"/>
              </a:spcBef>
              <a:spcAft>
                <a:spcPts val="600"/>
              </a:spcAft>
            </a:pPr>
            <a:endParaRPr lang="de-DE" sz="1800" b="1" u="sng" dirty="0" smtClean="0">
              <a:solidFill>
                <a:srgbClr val="C00000"/>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r>
              <a:rPr lang="de-DE" sz="1800" b="1" u="sng" dirty="0" smtClean="0">
                <a:solidFill>
                  <a:srgbClr val="C00000"/>
                </a:solidFill>
                <a:latin typeface="Calibri" panose="020F0502020204030204" pitchFamily="34" charset="0"/>
                <a:ea typeface="Calibri" panose="020F0502020204030204" pitchFamily="34" charset="0"/>
                <a:cs typeface="Calibri" panose="020F0502020204030204" pitchFamily="34" charset="0"/>
              </a:rPr>
              <a:t>Handlungsempfehlung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a:r>
            <a:b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b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siehe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5.0, Empfehlung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zum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politischen Interesse allgemein,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Seite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171</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178</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484784"/>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sp>
        <p:nvSpPr>
          <p:cNvPr id="13" name="Gestreifter Pfeil nach rechts 12">
            <a:hlinkClick r:id="rId3" action="ppaction://hlinksldjump"/>
          </p:cNvPr>
          <p:cNvSpPr/>
          <p:nvPr/>
        </p:nvSpPr>
        <p:spPr>
          <a:xfrm>
            <a:off x="2843808" y="2060848"/>
            <a:ext cx="1152128" cy="347812"/>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050" b="1" dirty="0" smtClean="0"/>
              <a:t>direkt dorthin</a:t>
            </a:r>
            <a:endParaRPr lang="de-DE" sz="1050" b="1" dirty="0"/>
          </a:p>
        </p:txBody>
      </p:sp>
      <p:sp>
        <p:nvSpPr>
          <p:cNvPr id="14" name="Abgerundetes Rechteck 13"/>
          <p:cNvSpPr/>
          <p:nvPr/>
        </p:nvSpPr>
        <p:spPr>
          <a:xfrm>
            <a:off x="251520" y="0"/>
            <a:ext cx="6840760"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600" b="1" spc="200" dirty="0" smtClean="0">
                <a:solidFill>
                  <a:schemeClr val="tx2">
                    <a:lumMod val="75000"/>
                  </a:schemeClr>
                </a:solidFill>
              </a:rPr>
              <a:t>In einem Jugendbeirat, der den Stadt-/ Gemeinderat in Jugendfragen berät, würde ich gerne mitarbeiten.</a:t>
            </a:r>
            <a:endParaRPr lang="de-DE" sz="2600" b="1" spc="200" dirty="0">
              <a:solidFill>
                <a:schemeClr val="tx2">
                  <a:lumMod val="75000"/>
                </a:schemeClr>
              </a:solidFill>
            </a:endParaRPr>
          </a:p>
        </p:txBody>
      </p:sp>
      <p:pic>
        <p:nvPicPr>
          <p:cNvPr id="15" name="Grafik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6" name="Gerade Verbindung 12"/>
          <p:cNvCxnSpPr/>
          <p:nvPr/>
        </p:nvCxnSpPr>
        <p:spPr>
          <a:xfrm>
            <a:off x="360136" y="1412776"/>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7" name="Gestreifter Pfeil nach rechts 16">
            <a:hlinkClick r:id="rId5" action="ppaction://hlinksldjump"/>
          </p:cNvPr>
          <p:cNvSpPr/>
          <p:nvPr/>
        </p:nvSpPr>
        <p:spPr>
          <a:xfrm>
            <a:off x="6980690" y="3429000"/>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8" name="Gestreifter Pfeil nach rechts 17">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62306779"/>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19" y="756873"/>
            <a:ext cx="7501311" cy="1231967"/>
          </a:xfrm>
        </p:spPr>
        <p:txBody>
          <a:bodyPr>
            <a:normAutofit fontScale="90000"/>
          </a:bodyPr>
          <a:lstStyle/>
          <a:p>
            <a:pPr algn="l"/>
            <a:r>
              <a:rPr lang="de-DE" b="1" dirty="0" smtClean="0">
                <a:solidFill>
                  <a:srgbClr val="C00000"/>
                </a:solidFill>
              </a:rPr>
              <a:t>5.2 Mitarbeit in politischen Gremien</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348879"/>
            <a:ext cx="8604954" cy="286044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marL="285750" lvl="0" indent="-285750">
              <a:spcBef>
                <a:spcPts val="200"/>
              </a:spcBef>
              <a:spcAft>
                <a:spcPts val="200"/>
              </a:spcAft>
              <a:buFont typeface="Arial" panose="020B0604020202020204" pitchFamily="34" charset="0"/>
              <a:buChar char="•"/>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Einstellung zum politischen Engagement</a:t>
            </a:r>
          </a:p>
          <a:p>
            <a:pPr marL="285750" lvl="0" indent="-285750">
              <a:spcBef>
                <a:spcPts val="200"/>
              </a:spcBef>
              <a:spcAft>
                <a:spcPts val="200"/>
              </a:spcAft>
              <a:buFont typeface="Arial" panose="020B0604020202020204" pitchFamily="34" charset="0"/>
              <a:buChar char="•"/>
            </a:pPr>
            <a:r>
              <a:rPr lang="de-DE" sz="1800" b="1" dirty="0">
                <a:solidFill>
                  <a:schemeClr val="tx2">
                    <a:lumMod val="75000"/>
                  </a:schemeClr>
                </a:solidFill>
                <a:latin typeface="Calibri" panose="020F0502020204030204" pitchFamily="34" charset="0"/>
                <a:ea typeface="Calibri" panose="020F0502020204030204" pitchFamily="34" charset="0"/>
              </a:rPr>
              <a:t>p</a:t>
            </a:r>
            <a:r>
              <a:rPr lang="de-DE" sz="1800" b="1" dirty="0" smtClean="0">
                <a:solidFill>
                  <a:schemeClr val="tx2">
                    <a:lumMod val="75000"/>
                  </a:schemeClr>
                </a:solidFill>
                <a:latin typeface="Calibri" panose="020F0502020204030204" pitchFamily="34" charset="0"/>
                <a:ea typeface="Calibri" panose="020F0502020204030204" pitchFamily="34" charset="0"/>
              </a:rPr>
              <a:t>olitisches Interesse</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Kinder, Jugendliche und junge Erwachsene können nur dann direkt in ihrer Gemeinde politisch mitbestimmen, wenn sie sich in einem Gremium (Jugendbeirat, Stadt- oder Gemeinderat...) engagieren. Hast du Interesse daran, dort mitzuarbeiten?</a:t>
            </a:r>
          </a:p>
          <a:p>
            <a:pPr lvl="0">
              <a:spcBef>
                <a:spcPts val="200"/>
              </a:spcBef>
              <a:spcAft>
                <a:spcPts val="200"/>
              </a:spcAft>
            </a:pPr>
            <a:r>
              <a:rPr lang="de-DE" sz="1800" b="1" dirty="0" smtClean="0">
                <a:solidFill>
                  <a:schemeClr val="tx2">
                    <a:lumMod val="75000"/>
                  </a:schemeClr>
                </a:solidFill>
                <a:latin typeface="Calibri" panose="020F0502020204030204" pitchFamily="34" charset="0"/>
              </a:rPr>
              <a:t>ja regelmäßig – ja, aber nur ab und zu - nein</a:t>
            </a:r>
            <a:endParaRPr lang="de-DE" sz="1800" b="1" dirty="0" smtClean="0">
              <a:solidFill>
                <a:schemeClr val="tx2">
                  <a:lumMod val="75000"/>
                </a:schemeClr>
              </a:solidFill>
            </a:endParaRPr>
          </a:p>
          <a:p>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179</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37872068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18</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Freizeitaktivitäten – Besuch von...</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71267"/>
            <a:ext cx="8604954" cy="513805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rund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¼ der 12 - 21-Jährigen besuchen mindestens 1x wöchentlich Cafés, Kneipen oder Lokale, das sind über 10%-Punkte </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weniger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als noch 1999</a:t>
            </a:r>
            <a:endParaRPr lang="de-DE" sz="2000" b="1" dirty="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600"/>
              </a:spcBef>
              <a:spcAft>
                <a:spcPts val="600"/>
              </a:spcAft>
              <a:buFont typeface="Symbol" panose="05050102010706020507" pitchFamily="18" charset="2"/>
              <a:buChar char=""/>
            </a:pP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auch die Besuchshäufigkeit mindestens 1x wöchentlich von Discos und Beatabenden usw. ist um 7%-Punkte im Vergleich zu 1999 gesunken</a:t>
            </a:r>
            <a:endParaRPr lang="de-DE" sz="2000" b="1" dirty="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600"/>
              </a:spcBef>
              <a:spcAft>
                <a:spcPts val="600"/>
              </a:spcAft>
              <a:buFont typeface="Symbol" panose="05050102010706020507" pitchFamily="18" charset="2"/>
              <a:buChar char=""/>
            </a:pP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ungefähr jeder Sechste geht unverändert mindestens 1x wöchentlich ins JUZ/ Jugendraum/ Bauwagen/ Hütte</a:t>
            </a:r>
            <a:endParaRPr lang="de-DE" sz="2000" b="1" dirty="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600"/>
              </a:spcBef>
              <a:spcAft>
                <a:spcPts val="600"/>
              </a:spcAft>
              <a:buFont typeface="Symbol" panose="05050102010706020507" pitchFamily="18" charset="2"/>
              <a:buChar char=""/>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es gibt kaum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Unterschiede zwischen m/w bei den </a:t>
            </a:r>
            <a:r>
              <a:rPr lang="de-DE" sz="1800" b="1" dirty="0" err="1"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Cafès</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 /Kneipen/Lokalen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und </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Discos/Beatabenden</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 ins </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Jugendzentrum/-raum/Bauwagen/Hütte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gehen allerdings die Jungs mit 21% um fast 10%-Punkte häufiger als die </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Mädchen</a:t>
            </a:r>
          </a:p>
          <a:p>
            <a:pPr marL="342900" lvl="0" indent="-342900">
              <a:spcBef>
                <a:spcPts val="600"/>
              </a:spcBef>
              <a:spcAft>
                <a:spcPts val="600"/>
              </a:spcAft>
              <a:buFont typeface="Symbol" panose="05050102010706020507" pitchFamily="18" charset="2"/>
              <a:buChar char=""/>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erwartungsgemäß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gibt es große Unterschiede zwischen den Altersgruppen – die 12 - 14-Jährigen gehen kaum in Cafés und Discos, während schon jeder Fünfte Jugendliche mindestens 1x wöchentlich dorthin geht; bei den Volljährigen sind dies jeweils rund 40%</a:t>
            </a:r>
            <a:endParaRPr lang="de-DE" sz="1800" b="1" dirty="0" smtClean="0">
              <a:solidFill>
                <a:schemeClr val="tx2">
                  <a:lumMod val="75000"/>
                </a:schemeClr>
              </a:solidFill>
            </a:endParaRPr>
          </a:p>
          <a:p>
            <a:pPr>
              <a:spcBef>
                <a:spcPts val="600"/>
              </a:spcBef>
              <a:spcAft>
                <a:spcPts val="600"/>
              </a:spcAft>
            </a:pPr>
            <a:endParaRPr lang="de-DE" sz="1800" b="1" dirty="0">
              <a:solidFill>
                <a:schemeClr val="tx2">
                  <a:lumMod val="75000"/>
                </a:schemeClr>
              </a:solidFill>
            </a:endParaRPr>
          </a:p>
          <a:p>
            <a:pPr>
              <a:spcBef>
                <a:spcPts val="600"/>
              </a:spcBef>
              <a:spcAft>
                <a:spcPts val="600"/>
              </a:spcAft>
            </a:pPr>
            <a:endParaRPr lang="de-DE" sz="1800" b="1" dirty="0">
              <a:solidFill>
                <a:schemeClr val="tx2">
                  <a:lumMod val="75000"/>
                </a:schemeClr>
              </a:solidFill>
            </a:endParaRPr>
          </a:p>
        </p:txBody>
      </p:sp>
      <p:sp>
        <p:nvSpPr>
          <p:cNvPr id="3" name="Rechteck 2"/>
          <p:cNvSpPr/>
          <p:nvPr/>
        </p:nvSpPr>
        <p:spPr>
          <a:xfrm>
            <a:off x="321544" y="733386"/>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sp>
        <p:nvSpPr>
          <p:cNvPr id="12" name="Gestreifter Pfeil nach rechts 11">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851494839"/>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
          <p:cNvSpPr txBox="1"/>
          <p:nvPr/>
        </p:nvSpPr>
        <p:spPr>
          <a:xfrm>
            <a:off x="323528" y="1772816"/>
            <a:ext cx="8604954" cy="463871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knapp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40% haben ab und zu Interesse an einer Mitarbeit, nur knapp 7% möchten sich regelmäßig engagieren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nur wenig Unterschiede zwischen m/w</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wenig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Unterschied zwischen den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Altersgruppen</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180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331476"/>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sp>
        <p:nvSpPr>
          <p:cNvPr id="16" name="Abgerundetes Rechteck 15"/>
          <p:cNvSpPr/>
          <p:nvPr/>
        </p:nvSpPr>
        <p:spPr>
          <a:xfrm>
            <a:off x="251520" y="0"/>
            <a:ext cx="734481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habe Interesse an der Mitarbeit </a:t>
            </a:r>
            <a:br>
              <a:rPr lang="de-DE" sz="2800" b="1" spc="200" dirty="0" smtClean="0">
                <a:solidFill>
                  <a:schemeClr val="tx2">
                    <a:lumMod val="75000"/>
                  </a:schemeClr>
                </a:solidFill>
              </a:rPr>
            </a:br>
            <a:r>
              <a:rPr lang="de-DE" sz="2800" b="1" spc="200" dirty="0" smtClean="0">
                <a:solidFill>
                  <a:schemeClr val="tx2">
                    <a:lumMod val="75000"/>
                  </a:schemeClr>
                </a:solidFill>
              </a:rPr>
              <a:t>in einem politischen Gremium*.</a:t>
            </a:r>
          </a:p>
        </p:txBody>
      </p:sp>
      <p:pic>
        <p:nvPicPr>
          <p:cNvPr id="17" name="Grafik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8"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feld 18"/>
          <p:cNvSpPr txBox="1"/>
          <p:nvPr/>
        </p:nvSpPr>
        <p:spPr>
          <a:xfrm>
            <a:off x="322714" y="1041617"/>
            <a:ext cx="3410998" cy="307777"/>
          </a:xfrm>
          <a:prstGeom prst="rect">
            <a:avLst/>
          </a:prstGeom>
          <a:noFill/>
        </p:spPr>
        <p:txBody>
          <a:bodyPr wrap="none" rtlCol="0">
            <a:spAutoFit/>
          </a:bodyPr>
          <a:lstStyle/>
          <a:p>
            <a:r>
              <a:rPr lang="de-DE" sz="1400" b="1" dirty="0" smtClean="0">
                <a:solidFill>
                  <a:schemeClr val="tx2">
                    <a:lumMod val="75000"/>
                  </a:schemeClr>
                </a:solidFill>
              </a:rPr>
              <a:t>*Jugendbeirat, Stadt- oder Gemeinderat ...</a:t>
            </a:r>
            <a:endParaRPr lang="de-DE" sz="1400" b="1" dirty="0">
              <a:solidFill>
                <a:schemeClr val="tx2">
                  <a:lumMod val="75000"/>
                </a:schemeClr>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484179254"/>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bgerundetes Rechteck 11"/>
          <p:cNvSpPr/>
          <p:nvPr/>
        </p:nvSpPr>
        <p:spPr>
          <a:xfrm>
            <a:off x="251520" y="0"/>
            <a:ext cx="734481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habe Interesse an der Mitarbeit </a:t>
            </a:r>
            <a:br>
              <a:rPr lang="de-DE" sz="2800" b="1" spc="200" dirty="0" smtClean="0">
                <a:solidFill>
                  <a:schemeClr val="tx2">
                    <a:lumMod val="75000"/>
                  </a:schemeClr>
                </a:solidFill>
              </a:rPr>
            </a:br>
            <a:r>
              <a:rPr lang="de-DE" sz="2800" b="1" spc="200" dirty="0" smtClean="0">
                <a:solidFill>
                  <a:schemeClr val="tx2">
                    <a:lumMod val="75000"/>
                  </a:schemeClr>
                </a:solidFill>
              </a:rPr>
              <a:t>in einem politischen Gremium*.</a:t>
            </a: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181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3" name="Diagramm 2"/>
          <p:cNvGraphicFramePr/>
          <p:nvPr>
            <p:extLst>
              <p:ext uri="{D42A27DB-BD31-4B8C-83A1-F6EECF244321}">
                <p14:modId xmlns:p14="http://schemas.microsoft.com/office/powerpoint/2010/main" val="3372656613"/>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4" name="Textfeld 3"/>
          <p:cNvSpPr txBox="1"/>
          <p:nvPr/>
        </p:nvSpPr>
        <p:spPr>
          <a:xfrm>
            <a:off x="322714" y="1041617"/>
            <a:ext cx="3410998" cy="307777"/>
          </a:xfrm>
          <a:prstGeom prst="rect">
            <a:avLst/>
          </a:prstGeom>
          <a:noFill/>
        </p:spPr>
        <p:txBody>
          <a:bodyPr wrap="none" rtlCol="0">
            <a:spAutoFit/>
          </a:bodyPr>
          <a:lstStyle/>
          <a:p>
            <a:r>
              <a:rPr lang="de-DE" sz="1400" b="1" dirty="0" smtClean="0">
                <a:solidFill>
                  <a:schemeClr val="tx2">
                    <a:lumMod val="75000"/>
                  </a:schemeClr>
                </a:solidFill>
              </a:rPr>
              <a:t>*Jugendbeirat, Stadt- oder Gemeinderat ...</a:t>
            </a:r>
            <a:endParaRPr lang="de-DE" sz="1400" b="1" dirty="0">
              <a:solidFill>
                <a:schemeClr val="tx2">
                  <a:lumMod val="75000"/>
                </a:schemeClr>
              </a:solidFill>
            </a:endParaRPr>
          </a:p>
        </p:txBody>
      </p: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541487132"/>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734481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habe Interesse an der Mitarbeit </a:t>
            </a:r>
            <a:br>
              <a:rPr lang="de-DE" sz="2800" b="1" spc="200" dirty="0" smtClean="0">
                <a:solidFill>
                  <a:schemeClr val="tx2">
                    <a:lumMod val="75000"/>
                  </a:schemeClr>
                </a:solidFill>
              </a:rPr>
            </a:br>
            <a:r>
              <a:rPr lang="de-DE" sz="2800" b="1" spc="200" dirty="0" smtClean="0">
                <a:solidFill>
                  <a:schemeClr val="tx2">
                    <a:lumMod val="75000"/>
                  </a:schemeClr>
                </a:solidFill>
              </a:rPr>
              <a:t>in einem politischen Gremium*.</a:t>
            </a: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182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feld 14"/>
          <p:cNvSpPr txBox="1"/>
          <p:nvPr/>
        </p:nvSpPr>
        <p:spPr>
          <a:xfrm>
            <a:off x="322714" y="1041617"/>
            <a:ext cx="3410998" cy="307777"/>
          </a:xfrm>
          <a:prstGeom prst="rect">
            <a:avLst/>
          </a:prstGeom>
          <a:noFill/>
        </p:spPr>
        <p:txBody>
          <a:bodyPr wrap="none" rtlCol="0">
            <a:spAutoFit/>
          </a:bodyPr>
          <a:lstStyle/>
          <a:p>
            <a:r>
              <a:rPr lang="de-DE" sz="1400" b="1" dirty="0" smtClean="0">
                <a:solidFill>
                  <a:schemeClr val="tx2">
                    <a:lumMod val="75000"/>
                  </a:schemeClr>
                </a:solidFill>
              </a:rPr>
              <a:t>*Jugendbeirat, Stadt- oder Gemeinderat ...</a:t>
            </a:r>
            <a:endParaRPr lang="de-DE" sz="1400" b="1" dirty="0">
              <a:solidFill>
                <a:schemeClr val="tx2">
                  <a:lumMod val="75000"/>
                </a:schemeClr>
              </a:solidFill>
            </a:endParaRPr>
          </a:p>
        </p:txBody>
      </p:sp>
      <p:graphicFrame>
        <p:nvGraphicFramePr>
          <p:cNvPr id="12" name="Diagramm 11"/>
          <p:cNvGraphicFramePr/>
          <p:nvPr>
            <p:extLst/>
          </p:nvPr>
        </p:nvGraphicFramePr>
        <p:xfrm>
          <a:off x="1692000" y="1772816"/>
          <a:ext cx="576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4" name="Gestreifter Pfeil nach rechts 13">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026845276"/>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734481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habe Interesse an der Mitarbeit </a:t>
            </a:r>
            <a:br>
              <a:rPr lang="de-DE" sz="2800" b="1" spc="200" dirty="0" smtClean="0">
                <a:solidFill>
                  <a:schemeClr val="tx2">
                    <a:lumMod val="75000"/>
                  </a:schemeClr>
                </a:solidFill>
              </a:rPr>
            </a:br>
            <a:r>
              <a:rPr lang="de-DE" sz="2800" b="1" spc="200" dirty="0" smtClean="0">
                <a:solidFill>
                  <a:schemeClr val="tx2">
                    <a:lumMod val="75000"/>
                  </a:schemeClr>
                </a:solidFill>
              </a:rPr>
              <a:t>in einem politischen Gremium*.</a:t>
            </a: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183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feld 14"/>
          <p:cNvSpPr txBox="1"/>
          <p:nvPr/>
        </p:nvSpPr>
        <p:spPr>
          <a:xfrm>
            <a:off x="322714" y="1041617"/>
            <a:ext cx="3410998" cy="307777"/>
          </a:xfrm>
          <a:prstGeom prst="rect">
            <a:avLst/>
          </a:prstGeom>
          <a:noFill/>
        </p:spPr>
        <p:txBody>
          <a:bodyPr wrap="none" rtlCol="0">
            <a:spAutoFit/>
          </a:bodyPr>
          <a:lstStyle/>
          <a:p>
            <a:r>
              <a:rPr lang="de-DE" sz="1400" b="1" dirty="0" smtClean="0">
                <a:solidFill>
                  <a:schemeClr val="tx2">
                    <a:lumMod val="75000"/>
                  </a:schemeClr>
                </a:solidFill>
              </a:rPr>
              <a:t>*Jugendbeirat, Stadt- oder Gemeinderat ...</a:t>
            </a:r>
            <a:endParaRPr lang="de-DE" sz="1400" b="1" dirty="0">
              <a:solidFill>
                <a:schemeClr val="tx2">
                  <a:lumMod val="75000"/>
                </a:schemeClr>
              </a:solidFill>
            </a:endParaRPr>
          </a:p>
        </p:txBody>
      </p:sp>
      <p:graphicFrame>
        <p:nvGraphicFramePr>
          <p:cNvPr id="12" name="Diagramm 11"/>
          <p:cNvGraphicFramePr/>
          <p:nvPr>
            <p:extLst/>
          </p:nvPr>
        </p:nvGraphicFramePr>
        <p:xfrm>
          <a:off x="1405135" y="1628800"/>
          <a:ext cx="6333729" cy="4608512"/>
        </p:xfrm>
        <a:graphic>
          <a:graphicData uri="http://schemas.openxmlformats.org/drawingml/2006/chart">
            <c:chart xmlns:c="http://schemas.openxmlformats.org/drawingml/2006/chart" xmlns:r="http://schemas.openxmlformats.org/officeDocument/2006/relationships" r:id="rId4"/>
          </a:graphicData>
        </a:graphic>
      </p:graphicFrame>
      <p:sp>
        <p:nvSpPr>
          <p:cNvPr id="14" name="Gestreifter Pfeil nach rechts 13">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011377266"/>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184</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2714" y="1403484"/>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sp>
        <p:nvSpPr>
          <p:cNvPr id="13" name="Abgerundetes Rechteck 12"/>
          <p:cNvSpPr/>
          <p:nvPr/>
        </p:nvSpPr>
        <p:spPr>
          <a:xfrm>
            <a:off x="251520" y="0"/>
            <a:ext cx="734481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habe Interesse an der Mitarbeit </a:t>
            </a:r>
            <a:br>
              <a:rPr lang="de-DE" sz="2800" b="1" spc="200" dirty="0" smtClean="0">
                <a:solidFill>
                  <a:schemeClr val="tx2">
                    <a:lumMod val="75000"/>
                  </a:schemeClr>
                </a:solidFill>
              </a:rPr>
            </a:br>
            <a:r>
              <a:rPr lang="de-DE" sz="2800" b="1" spc="200" dirty="0" smtClean="0">
                <a:solidFill>
                  <a:schemeClr val="tx2">
                    <a:lumMod val="75000"/>
                  </a:schemeClr>
                </a:solidFill>
              </a:rPr>
              <a:t>in einem politischen Gremium*.</a:t>
            </a:r>
          </a:p>
        </p:txBody>
      </p:sp>
      <p:pic>
        <p:nvPicPr>
          <p:cNvPr id="16" name="Grafik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8"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feld 18"/>
          <p:cNvSpPr txBox="1"/>
          <p:nvPr/>
        </p:nvSpPr>
        <p:spPr>
          <a:xfrm>
            <a:off x="322714" y="1041617"/>
            <a:ext cx="3410998" cy="307777"/>
          </a:xfrm>
          <a:prstGeom prst="rect">
            <a:avLst/>
          </a:prstGeom>
          <a:noFill/>
        </p:spPr>
        <p:txBody>
          <a:bodyPr wrap="none" rtlCol="0">
            <a:spAutoFit/>
          </a:bodyPr>
          <a:lstStyle/>
          <a:p>
            <a:r>
              <a:rPr lang="de-DE" sz="1400" b="1" dirty="0" smtClean="0">
                <a:solidFill>
                  <a:schemeClr val="tx2">
                    <a:lumMod val="75000"/>
                  </a:schemeClr>
                </a:solidFill>
              </a:rPr>
              <a:t>*Jugendbeirat, Stadt- oder Gemeinderat ...</a:t>
            </a:r>
            <a:endParaRPr lang="de-DE" sz="1400" b="1" dirty="0">
              <a:solidFill>
                <a:schemeClr val="tx2">
                  <a:lumMod val="75000"/>
                </a:schemeClr>
              </a:solidFill>
            </a:endParaRPr>
          </a:p>
        </p:txBody>
      </p:sp>
      <p:sp>
        <p:nvSpPr>
          <p:cNvPr id="20" name="Textfeld 1"/>
          <p:cNvSpPr txBox="1"/>
          <p:nvPr/>
        </p:nvSpPr>
        <p:spPr>
          <a:xfrm>
            <a:off x="323528" y="1772816"/>
            <a:ext cx="8604954" cy="463871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Hier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zeigt sich wieder, dass die Kinder, Jugendlichen und jungen Erwachsenen zwischen einem regelmäßigen und einem gelegentlichen ehrenamtlichen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Engagement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deutlich unterscheiden. </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siehe Seite 143, 4.2  </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Auch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dieses Ergebnis zeigt, dass das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Interesse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an einem politischen Engagement vorhanden ist, tatsächlich jedoch noch nicht erfolgt. Das Potential sollte von den Kommunen auf alle Fälle genutzt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werden!</a:t>
            </a: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r>
              <a:rPr lang="de-DE" sz="1800" b="1" u="sng" dirty="0">
                <a:solidFill>
                  <a:srgbClr val="C00000"/>
                </a:solidFill>
                <a:latin typeface="Calibri" panose="020F0502020204030204" pitchFamily="34" charset="0"/>
                <a:ea typeface="Calibri" panose="020F0502020204030204" pitchFamily="34" charset="0"/>
                <a:cs typeface="Calibri" panose="020F0502020204030204" pitchFamily="34" charset="0"/>
              </a:rPr>
              <a:t>Handlungsempfehlung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a:r>
            <a:b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b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siehe 5.0, Empfehlung zum politischen Interesse allgemein, Seite 171</a:t>
            </a: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23" name="Gestreifter Pfeil nach rechts 22">
            <a:hlinkClick r:id="rId4" action="ppaction://hlinksldjump"/>
          </p:cNvPr>
          <p:cNvSpPr/>
          <p:nvPr/>
        </p:nvSpPr>
        <p:spPr>
          <a:xfrm>
            <a:off x="2699792" y="2708920"/>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24" name="Gestreifter Pfeil nach rechts 23">
            <a:hlinkClick r:id="rId5" action="ppaction://hlinksldjump"/>
          </p:cNvPr>
          <p:cNvSpPr/>
          <p:nvPr/>
        </p:nvSpPr>
        <p:spPr>
          <a:xfrm>
            <a:off x="6994634" y="4810898"/>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4" name="Gestreifter Pfeil nach rechts 13">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164322677"/>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19" y="756873"/>
            <a:ext cx="7501311" cy="1231967"/>
          </a:xfrm>
        </p:spPr>
        <p:txBody>
          <a:bodyPr>
            <a:normAutofit fontScale="90000"/>
          </a:bodyPr>
          <a:lstStyle/>
          <a:p>
            <a:pPr algn="l"/>
            <a:r>
              <a:rPr lang="de-DE" b="1" dirty="0" smtClean="0">
                <a:solidFill>
                  <a:srgbClr val="C00000"/>
                </a:solidFill>
              </a:rPr>
              <a:t>5.3 Einstellung zum Wahlrecht </a:t>
            </a:r>
            <a:br>
              <a:rPr lang="de-DE" b="1" dirty="0" smtClean="0">
                <a:solidFill>
                  <a:srgbClr val="C00000"/>
                </a:solidFill>
              </a:rPr>
            </a:br>
            <a:r>
              <a:rPr lang="de-DE" b="1" dirty="0" smtClean="0">
                <a:solidFill>
                  <a:srgbClr val="C00000"/>
                </a:solidFill>
              </a:rPr>
              <a:t>ab 16 Jahren</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22502"/>
            <a:ext cx="8604954" cy="26642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marL="285750" lvl="0" indent="-285750">
              <a:spcBef>
                <a:spcPts val="200"/>
              </a:spcBef>
              <a:spcAft>
                <a:spcPts val="200"/>
              </a:spcAft>
              <a:buFont typeface="Arial" panose="020B0604020202020204" pitchFamily="34" charset="0"/>
              <a:buChar char="•"/>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Einstellung zur Diskussion „Wahlrecht ab 16 Jahren“</a:t>
            </a:r>
          </a:p>
          <a:p>
            <a:pPr marL="285750" lvl="0" indent="-285750">
              <a:spcBef>
                <a:spcPts val="200"/>
              </a:spcBef>
              <a:spcAft>
                <a:spcPts val="200"/>
              </a:spcAft>
              <a:buFont typeface="Arial" panose="020B0604020202020204" pitchFamily="34" charset="0"/>
              <a:buChar char="•"/>
            </a:pPr>
            <a:r>
              <a:rPr lang="de-DE" sz="1800" b="1" dirty="0">
                <a:solidFill>
                  <a:schemeClr val="tx2">
                    <a:lumMod val="75000"/>
                  </a:schemeClr>
                </a:solidFill>
                <a:latin typeface="Calibri" panose="020F0502020204030204" pitchFamily="34" charset="0"/>
                <a:ea typeface="Calibri" panose="020F0502020204030204" pitchFamily="34" charset="0"/>
              </a:rPr>
              <a:t>p</a:t>
            </a:r>
            <a:r>
              <a:rPr lang="de-DE" sz="1800" b="1" dirty="0" smtClean="0">
                <a:solidFill>
                  <a:schemeClr val="tx2">
                    <a:lumMod val="75000"/>
                  </a:schemeClr>
                </a:solidFill>
                <a:latin typeface="Calibri" panose="020F0502020204030204" pitchFamily="34" charset="0"/>
                <a:ea typeface="Calibri" panose="020F0502020204030204" pitchFamily="34" charset="0"/>
              </a:rPr>
              <a:t>olitisches Interesse</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16-Jährige sollten schon offiziell wählen dürfen. Stimmt – stimmt nicht</a:t>
            </a:r>
            <a:endParaRPr lang="de-DE" sz="1800" b="1" dirty="0" smtClean="0">
              <a:solidFill>
                <a:schemeClr val="tx2">
                  <a:lumMod val="75000"/>
                </a:schemeClr>
              </a:solidFill>
            </a:endParaRPr>
          </a:p>
          <a:p>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185</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710972708"/>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nur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etwas mehr als ¼ stimmen der Aussage zu</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wenig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Unterschied zwischen m/w</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mit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zunehmendem Alter stimmen dem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immer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weniger zu; während noch knapp 40% der 12 - 14-Jährigen zustimmen, sinkt dieser Wert bei den direkt betroffenen 15 – 17-Jährigen schon auf unter 1/3; noch nicht einmal mehr 1/5 der 18 - 21-Jährigen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stimmen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zu</a:t>
            </a: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186</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sp>
        <p:nvSpPr>
          <p:cNvPr id="16" name="Abgerundetes Rechteck 15"/>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16-Jährige sollten schon offiziell wählen dürfen.</a:t>
            </a:r>
            <a:endParaRPr lang="de-DE" sz="2800" b="1" spc="200" dirty="0">
              <a:solidFill>
                <a:schemeClr val="tx2">
                  <a:lumMod val="75000"/>
                </a:schemeClr>
              </a:solidFill>
            </a:endParaRPr>
          </a:p>
        </p:txBody>
      </p:sp>
      <p:pic>
        <p:nvPicPr>
          <p:cNvPr id="17" name="Grafik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8"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751358742"/>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bgerundetes Rechteck 15"/>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16-Jährige sollten schon offiziell wählen dürfen.</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187</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ext uri="{D42A27DB-BD31-4B8C-83A1-F6EECF244321}">
                <p14:modId xmlns:p14="http://schemas.microsoft.com/office/powerpoint/2010/main" val="2903232267"/>
              </p:ext>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994241166"/>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bgerundetes Rechteck 15"/>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16-Jährige sollten schon offiziell wählen dürfen.</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188</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769525515"/>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16-Jährige sollten schon offiziell wählen dürfen.</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189</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0664184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19</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Freizeitaktivitäten – Besuch von...</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5" name="Diagramm 4"/>
          <p:cNvGraphicFramePr/>
          <p:nvPr>
            <p:extLst>
              <p:ext uri="{D42A27DB-BD31-4B8C-83A1-F6EECF244321}">
                <p14:modId xmlns:p14="http://schemas.microsoft.com/office/powerpoint/2010/main" val="2827405204"/>
              </p:ext>
            </p:extLst>
          </p:nvPr>
        </p:nvGraphicFramePr>
        <p:xfrm>
          <a:off x="1332000" y="1340768"/>
          <a:ext cx="648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726164766"/>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190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115452"/>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16-Jährige sollten schon offiziell wählen dürfen.</a:t>
            </a:r>
            <a:endParaRPr lang="de-DE" sz="2800" b="1" spc="200" dirty="0">
              <a:solidFill>
                <a:schemeClr val="tx2">
                  <a:lumMod val="75000"/>
                </a:schemeClr>
              </a:solidFill>
            </a:endParaRPr>
          </a:p>
        </p:txBody>
      </p:sp>
      <p:pic>
        <p:nvPicPr>
          <p:cNvPr id="16" name="Grafik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8"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feld 1"/>
          <p:cNvSpPr txBox="1"/>
          <p:nvPr/>
        </p:nvSpPr>
        <p:spPr>
          <a:xfrm>
            <a:off x="323528" y="1410731"/>
            <a:ext cx="8604954" cy="500079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Nur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etwas mehr als ¼ sind der Meinung, 16-Jährige sollten schon wählen dürfen. Dieser Wert ist ein Durchschnittswert, denn die Zustimmung hängt stark vom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Alter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ab. Je älter die Kinder und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Jugendlichen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werden, umso häufiger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widersprechen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sie der Aussage.</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Altersgruppe der 15 - 17-Jährigen, die von einer Änderung betroffen ist und wählen gehen dürften, stimmt bereits seltener zu als die Jüngeren.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Dieses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Ergebnis sollte bei der immer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wieder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aufkommenden Diskussion in Politik und Jugendarbeit berücksichtigt werden.</a:t>
            </a: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r>
              <a:rPr lang="de-DE" sz="1800" b="1" u="sng" dirty="0">
                <a:solidFill>
                  <a:srgbClr val="C00000"/>
                </a:solidFill>
                <a:latin typeface="Calibri" panose="020F0502020204030204" pitchFamily="34" charset="0"/>
                <a:ea typeface="Calibri" panose="020F0502020204030204" pitchFamily="34" charset="0"/>
                <a:cs typeface="Calibri" panose="020F0502020204030204" pitchFamily="34" charset="0"/>
              </a:rPr>
              <a:t>Handlungsempfehlung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a:r>
            <a:b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b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siehe 5.0, Empfehlung zum politischen Interesse allgemein, Seite 171</a:t>
            </a: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22" name="Gestreifter Pfeil nach rechts 21">
            <a:hlinkClick r:id="rId4" action="ppaction://hlinksldjump"/>
          </p:cNvPr>
          <p:cNvSpPr/>
          <p:nvPr/>
        </p:nvSpPr>
        <p:spPr>
          <a:xfrm>
            <a:off x="7020272" y="4725144"/>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4" name="Gestreifter Pfeil nach rechts 13">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555618677"/>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19" y="756873"/>
            <a:ext cx="7501311" cy="1231967"/>
          </a:xfrm>
        </p:spPr>
        <p:txBody>
          <a:bodyPr>
            <a:normAutofit/>
          </a:bodyPr>
          <a:lstStyle/>
          <a:p>
            <a:pPr algn="l"/>
            <a:r>
              <a:rPr lang="de-DE" b="1" dirty="0" smtClean="0">
                <a:solidFill>
                  <a:srgbClr val="C00000"/>
                </a:solidFill>
              </a:rPr>
              <a:t>5.4 Nutzung des Wahlrechts</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22502"/>
            <a:ext cx="8604954" cy="26642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marL="285750" lvl="0" indent="-285750">
              <a:spcBef>
                <a:spcPts val="200"/>
              </a:spcBef>
              <a:spcAft>
                <a:spcPts val="200"/>
              </a:spcAft>
              <a:buFont typeface="Arial" panose="020B0604020202020204" pitchFamily="34" charset="0"/>
              <a:buChar char="•"/>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(zukünftige) Wahrnehmung des Wahlrechts</a:t>
            </a:r>
          </a:p>
          <a:p>
            <a:pPr marL="285750" lvl="0" indent="-285750">
              <a:spcBef>
                <a:spcPts val="200"/>
              </a:spcBef>
              <a:spcAft>
                <a:spcPts val="200"/>
              </a:spcAft>
              <a:buFont typeface="Arial" panose="020B0604020202020204" pitchFamily="34" charset="0"/>
              <a:buChar char="•"/>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Warum wird das Wahlrecht nicht genutzt?</a:t>
            </a:r>
          </a:p>
          <a:p>
            <a:pPr marL="285750" lvl="0" indent="-285750">
              <a:spcBef>
                <a:spcPts val="200"/>
              </a:spcBef>
              <a:spcAft>
                <a:spcPts val="200"/>
              </a:spcAft>
              <a:buFont typeface="Arial" panose="020B0604020202020204" pitchFamily="34" charset="0"/>
              <a:buChar char="•"/>
            </a:pPr>
            <a:r>
              <a:rPr lang="de-DE" sz="1800" b="1" dirty="0">
                <a:solidFill>
                  <a:schemeClr val="tx2">
                    <a:lumMod val="75000"/>
                  </a:schemeClr>
                </a:solidFill>
                <a:latin typeface="Calibri" panose="020F0502020204030204" pitchFamily="34" charset="0"/>
                <a:ea typeface="Calibri" panose="020F0502020204030204" pitchFamily="34" charset="0"/>
              </a:rPr>
              <a:t>p</a:t>
            </a:r>
            <a:r>
              <a:rPr lang="de-DE" sz="1800" b="1" dirty="0" smtClean="0">
                <a:solidFill>
                  <a:schemeClr val="tx2">
                    <a:lumMod val="75000"/>
                  </a:schemeClr>
                </a:solidFill>
                <a:latin typeface="Calibri" panose="020F0502020204030204" pitchFamily="34" charset="0"/>
                <a:ea typeface="Calibri" panose="020F0502020204030204" pitchFamily="34" charset="0"/>
              </a:rPr>
              <a:t>olitisches Interesse</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Gehst du wählen (bzw. würdest du gehen wenn du schon alt genug wärst)? Wenn nicht, warum nicht?</a:t>
            </a:r>
            <a:endParaRPr lang="de-DE" sz="1800" b="1" dirty="0" smtClean="0">
              <a:solidFill>
                <a:schemeClr val="tx2">
                  <a:lumMod val="75000"/>
                </a:schemeClr>
              </a:solidFill>
            </a:endParaRPr>
          </a:p>
          <a:p>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191</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2193052228"/>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bgerundetes Rechteck 18"/>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gehe wählen (bzw. ich würde, wenn ich alt genug wäre).</a:t>
            </a:r>
          </a:p>
        </p:txBody>
      </p:sp>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knapp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86% geben an, sie nutzen ihr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Wahlrecht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bzw. würden es nutzen, wenn sie alt genug wären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in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der Altersgruppe der 18 - 21-Jährigen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geben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91% an, dass sie ihr Wahlrecht nutzen </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wenig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Unterschied zwischen m/w</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rund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14% nutzen ihr Wahlrecht (später) nicht; als Grund hierfür geben aus dieser Gruppe knapp 38% Desinteresse an, weitere 27% denken, es würde eh nix ändern und rund 1/5 verstehen die Zusammenhänge nicht</a:t>
            </a: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192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040490871"/>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bgerundetes Rechteck 11"/>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gehe wählen (bzw. ich würde, wenn ich alt genug wäre).</a:t>
            </a: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193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3" name="Diagramm 2"/>
          <p:cNvGraphicFramePr/>
          <p:nvPr>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02279225"/>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bgerundetes Rechteck 13"/>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gehe wählen (bzw. ich würde, wenn ich alt genug wäre).</a:t>
            </a: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194</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Diagramm 10"/>
          <p:cNvGraphicFramePr/>
          <p:nvPr>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434317760"/>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bgerundetes Rechteck 13"/>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gehe wählen (bzw. ich würde, wenn ich alt genug wäre).</a:t>
            </a: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195</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Diagramm 10"/>
          <p:cNvGraphicFramePr/>
          <p:nvPr>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63545436"/>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bgerundetes Rechteck 11"/>
          <p:cNvSpPr/>
          <p:nvPr/>
        </p:nvSpPr>
        <p:spPr>
          <a:xfrm>
            <a:off x="251520" y="0"/>
            <a:ext cx="734481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gehe nicht wählen, hauptsächlich</a:t>
            </a:r>
          </a:p>
          <a:p>
            <a:r>
              <a:rPr lang="de-DE" sz="2800" b="1" spc="200" dirty="0" smtClean="0">
                <a:solidFill>
                  <a:schemeClr val="tx2">
                    <a:lumMod val="75000"/>
                  </a:schemeClr>
                </a:solidFill>
              </a:rPr>
              <a:t>weil...</a:t>
            </a: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196</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3" name="Diagramm 2"/>
          <p:cNvGraphicFramePr/>
          <p:nvPr>
            <p:extLst/>
          </p:nvPr>
        </p:nvGraphicFramePr>
        <p:xfrm>
          <a:off x="256481" y="836712"/>
          <a:ext cx="2183904" cy="1671960"/>
        </p:xfrm>
        <a:graphic>
          <a:graphicData uri="http://schemas.openxmlformats.org/drawingml/2006/chart">
            <c:chart xmlns:c="http://schemas.openxmlformats.org/drawingml/2006/chart" xmlns:r="http://schemas.openxmlformats.org/officeDocument/2006/relationships" r:id="rId4"/>
          </a:graphicData>
        </a:graphic>
      </p:graphicFrame>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4" name="Diagramm 13"/>
          <p:cNvGraphicFramePr/>
          <p:nvPr>
            <p:extLst/>
          </p:nvPr>
        </p:nvGraphicFramePr>
        <p:xfrm>
          <a:off x="2411760" y="1700808"/>
          <a:ext cx="5760000" cy="4320000"/>
        </p:xfrm>
        <a:graphic>
          <a:graphicData uri="http://schemas.openxmlformats.org/drawingml/2006/chart">
            <c:chart xmlns:c="http://schemas.openxmlformats.org/drawingml/2006/chart" xmlns:r="http://schemas.openxmlformats.org/officeDocument/2006/relationships" r:id="rId5"/>
          </a:graphicData>
        </a:graphic>
      </p:graphicFrame>
      <p:sp>
        <p:nvSpPr>
          <p:cNvPr id="11" name="Gestreifter Pfeil nach rechts 10">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083542314"/>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197</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115452"/>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pic>
        <p:nvPicPr>
          <p:cNvPr id="16" name="Grafik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8"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feld 1"/>
          <p:cNvSpPr txBox="1"/>
          <p:nvPr/>
        </p:nvSpPr>
        <p:spPr>
          <a:xfrm>
            <a:off x="323528" y="1410731"/>
            <a:ext cx="8604954" cy="500079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Auch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wenn das politische Engagement von Kindern, Jugendlichen und jungen Menschen in Gremien vor Ort fast nicht vorhanden ist, zeigt sich in der sehr hohen Nutzung des Wahlrechts ein deutliches politisches Interesse</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p>
          <a:p>
            <a:pPr lvl="0">
              <a:spcBef>
                <a:spcPts val="600"/>
              </a:spcBef>
              <a:spcAft>
                <a:spcPts val="6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r>
              <a:rPr lang="de-DE" sz="1800" b="1" u="sng" dirty="0">
                <a:solidFill>
                  <a:srgbClr val="C00000"/>
                </a:solidFill>
                <a:latin typeface="Calibri" panose="020F0502020204030204" pitchFamily="34" charset="0"/>
                <a:ea typeface="Calibri" panose="020F0502020204030204" pitchFamily="34" charset="0"/>
                <a:cs typeface="Calibri" panose="020F0502020204030204" pitchFamily="34" charset="0"/>
              </a:rPr>
              <a:t>Handlungsempfehlung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a:r>
            <a:b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b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siehe 5.0, Empfehlung zum politischen Interesse allgemein, Seite 171</a:t>
            </a: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22" name="Gestreifter Pfeil nach rechts 21">
            <a:hlinkClick r:id="rId4" action="ppaction://hlinksldjump"/>
          </p:cNvPr>
          <p:cNvSpPr/>
          <p:nvPr/>
        </p:nvSpPr>
        <p:spPr>
          <a:xfrm>
            <a:off x="7020272" y="3043322"/>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4" name="Abgerundetes Rechteck 13"/>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gehe wählen (bzw. ich würde, wenn ich alt genug wäre).</a:t>
            </a:r>
          </a:p>
        </p:txBody>
      </p: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840620983"/>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19" y="756873"/>
            <a:ext cx="7501311" cy="1231967"/>
          </a:xfrm>
        </p:spPr>
        <p:txBody>
          <a:bodyPr>
            <a:normAutofit fontScale="90000"/>
          </a:bodyPr>
          <a:lstStyle/>
          <a:p>
            <a:pPr algn="l"/>
            <a:r>
              <a:rPr lang="de-DE" b="1" dirty="0" smtClean="0">
                <a:solidFill>
                  <a:srgbClr val="C00000"/>
                </a:solidFill>
              </a:rPr>
              <a:t>5.5 Bekanntheit des Bürger-meisters/ der Bürgermeisterin</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22502"/>
            <a:ext cx="8604954" cy="26642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marL="285750" lvl="0" indent="-285750">
              <a:spcBef>
                <a:spcPts val="200"/>
              </a:spcBef>
              <a:spcAft>
                <a:spcPts val="200"/>
              </a:spcAft>
              <a:buFont typeface="Arial" panose="020B0604020202020204" pitchFamily="34" charset="0"/>
              <a:buChar char="•"/>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Bekanntheitsgrad des Bürgermeisters/der Bürgermeisterin</a:t>
            </a:r>
          </a:p>
          <a:p>
            <a:pPr marL="285750" lvl="0" indent="-285750">
              <a:spcBef>
                <a:spcPts val="200"/>
              </a:spcBef>
              <a:spcAft>
                <a:spcPts val="200"/>
              </a:spcAft>
              <a:buFont typeface="Arial" panose="020B0604020202020204" pitchFamily="34" charset="0"/>
              <a:buChar char="•"/>
            </a:pPr>
            <a:r>
              <a:rPr lang="de-DE" sz="1800" b="1" dirty="0">
                <a:solidFill>
                  <a:schemeClr val="tx2">
                    <a:lumMod val="75000"/>
                  </a:schemeClr>
                </a:solidFill>
                <a:latin typeface="Calibri" panose="020F0502020204030204" pitchFamily="34" charset="0"/>
                <a:ea typeface="Calibri" panose="020F0502020204030204" pitchFamily="34" charset="0"/>
              </a:rPr>
              <a:t>p</a:t>
            </a:r>
            <a:r>
              <a:rPr lang="de-DE" sz="1800" b="1" dirty="0" smtClean="0">
                <a:solidFill>
                  <a:schemeClr val="tx2">
                    <a:lumMod val="75000"/>
                  </a:schemeClr>
                </a:solidFill>
                <a:latin typeface="Calibri" panose="020F0502020204030204" pitchFamily="34" charset="0"/>
                <a:ea typeface="Calibri" panose="020F0502020204030204" pitchFamily="34" charset="0"/>
              </a:rPr>
              <a:t>olitisches Interesse</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Weißt du, wie der Bürgermeister oder die Bürgermeisterin in deinem Ort heißt?</a:t>
            </a:r>
            <a:endParaRPr lang="de-DE" sz="1800" b="1" dirty="0" smtClean="0">
              <a:solidFill>
                <a:schemeClr val="tx2">
                  <a:lumMod val="75000"/>
                </a:schemeClr>
              </a:solidFill>
            </a:endParaRPr>
          </a:p>
          <a:p>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198</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3864351013"/>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6" name="Abgerundetes Rechteck 15"/>
          <p:cNvSpPr/>
          <p:nvPr/>
        </p:nvSpPr>
        <p:spPr>
          <a:xfrm>
            <a:off x="251520" y="0"/>
            <a:ext cx="734481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weiß, wie der Bürgermeister oder </a:t>
            </a:r>
            <a:br>
              <a:rPr lang="de-DE" sz="2800" b="1" spc="200" dirty="0" smtClean="0">
                <a:solidFill>
                  <a:schemeClr val="tx2">
                    <a:lumMod val="75000"/>
                  </a:schemeClr>
                </a:solidFill>
              </a:rPr>
            </a:br>
            <a:r>
              <a:rPr lang="de-DE" sz="2800" b="1" spc="200" dirty="0" smtClean="0">
                <a:solidFill>
                  <a:schemeClr val="tx2">
                    <a:lumMod val="75000"/>
                  </a:schemeClr>
                </a:solidFill>
              </a:rPr>
              <a:t>die Bürgermeisterin in meinem Ort heißt.</a:t>
            </a:r>
            <a:endParaRPr lang="de-DE" sz="2800" b="1" u="sng" spc="200" dirty="0">
              <a:solidFill>
                <a:schemeClr val="tx2">
                  <a:lumMod val="75000"/>
                </a:schemeClr>
              </a:solidFill>
            </a:endParaRPr>
          </a:p>
        </p:txBody>
      </p:sp>
      <p:cxnSp>
        <p:nvCxnSpPr>
          <p:cNvPr id="17"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nur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11, 4% müssten den Namen des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Bürgermeisters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oder der Bürgermeisterin in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ihrem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Ort googeln, alle anderen kennen den Namen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gibt keinen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Unterschied zwischen m/w</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kein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Unterschied zwischen den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Altersgruppen</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in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einem Viertel der Gemeinden kennen 100% den Namen ihres Bürgermeisters; in weiteren 10 Gemeinden (40% aller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Gemeinden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wissen über 90% wie ihr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Bürgermeister/ihre Bürgermeisterin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heißt</a:t>
            </a: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199</a:t>
            </a:fld>
            <a:endParaRPr lang="de-DE" sz="1000" dirty="0">
              <a:solidFill>
                <a:schemeClr val="tx2">
                  <a:lumMod val="75000"/>
                </a:schemeClr>
              </a:solidFill>
            </a:endParaRPr>
          </a:p>
        </p:txBody>
      </p:sp>
      <p:pic>
        <p:nvPicPr>
          <p:cNvPr id="118" name="Grafik 1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sp>
        <p:nvSpPr>
          <p:cNvPr id="14" name="Gestreifter Pfeil nach rechts 13">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8336657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el 1"/>
          <p:cNvSpPr>
            <a:spLocks noGrp="1"/>
          </p:cNvSpPr>
          <p:nvPr>
            <p:ph type="ctrTitle"/>
          </p:nvPr>
        </p:nvSpPr>
        <p:spPr>
          <a:xfrm>
            <a:off x="254386" y="768471"/>
            <a:ext cx="4533638" cy="749074"/>
          </a:xfrm>
        </p:spPr>
        <p:txBody>
          <a:bodyPr anchor="t" anchorCtr="0">
            <a:noAutofit/>
          </a:bodyPr>
          <a:lstStyle/>
          <a:p>
            <a:pPr algn="l"/>
            <a:r>
              <a:rPr lang="de-DE" b="1" dirty="0" smtClean="0">
                <a:solidFill>
                  <a:srgbClr val="C00000"/>
                </a:solidFill>
              </a:rPr>
              <a:t>Inhalt </a:t>
            </a:r>
            <a:r>
              <a:rPr lang="de-DE" sz="2000" b="1" u="sng" dirty="0" smtClean="0">
                <a:solidFill>
                  <a:srgbClr val="C00000"/>
                </a:solidFill>
                <a:sym typeface="Wingdings" panose="05000000000000000000" pitchFamily="2" charset="2"/>
              </a:rPr>
              <a:t>(1 von 2)</a:t>
            </a:r>
            <a:endParaRPr lang="de-DE" sz="2000" b="1" u="sng" dirty="0">
              <a:solidFill>
                <a:srgbClr val="C00000"/>
              </a:solidFill>
            </a:endParaRPr>
          </a:p>
        </p:txBody>
      </p:sp>
      <p:sp>
        <p:nvSpPr>
          <p:cNvPr id="13" name="Abgerundetes Rechteck 12">
            <a:hlinkClick r:id="rId3" action="ppaction://hlinksldjump"/>
          </p:cNvPr>
          <p:cNvSpPr/>
          <p:nvPr/>
        </p:nvSpPr>
        <p:spPr>
          <a:xfrm>
            <a:off x="871484" y="4421094"/>
            <a:ext cx="3384376" cy="43204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600" b="1" dirty="0" smtClean="0">
                <a:solidFill>
                  <a:schemeClr val="tx2"/>
                </a:solidFill>
              </a:rPr>
              <a:t>4. Ehrenamt</a:t>
            </a:r>
            <a:endParaRPr lang="de-DE" sz="1600" b="1" dirty="0">
              <a:solidFill>
                <a:schemeClr val="tx2"/>
              </a:solidFill>
            </a:endParaRPr>
          </a:p>
        </p:txBody>
      </p:sp>
      <p:sp>
        <p:nvSpPr>
          <p:cNvPr id="16" name="Abgerundetes Rechteck 15">
            <a:hlinkClick r:id="rId4" action="ppaction://hlinksldjump"/>
          </p:cNvPr>
          <p:cNvSpPr/>
          <p:nvPr/>
        </p:nvSpPr>
        <p:spPr>
          <a:xfrm>
            <a:off x="877402" y="3732938"/>
            <a:ext cx="3384376" cy="43204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600" b="1" dirty="0" smtClean="0">
                <a:solidFill>
                  <a:schemeClr val="tx2"/>
                </a:solidFill>
              </a:rPr>
              <a:t>3. Verbandliche Jugendarbeit</a:t>
            </a:r>
            <a:endParaRPr lang="de-DE" sz="1600" b="1" dirty="0">
              <a:solidFill>
                <a:schemeClr val="tx2"/>
              </a:solidFill>
            </a:endParaRPr>
          </a:p>
        </p:txBody>
      </p:sp>
      <p:sp>
        <p:nvSpPr>
          <p:cNvPr id="17" name="Abgerundetes Rechteck 16">
            <a:hlinkClick r:id="rId5" action="ppaction://hlinksldjump"/>
          </p:cNvPr>
          <p:cNvSpPr/>
          <p:nvPr/>
        </p:nvSpPr>
        <p:spPr>
          <a:xfrm>
            <a:off x="861108" y="5109250"/>
            <a:ext cx="3384376" cy="43204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600" b="1" dirty="0" smtClean="0">
                <a:solidFill>
                  <a:schemeClr val="tx2"/>
                </a:solidFill>
              </a:rPr>
              <a:t>5. Politisches Interesse</a:t>
            </a:r>
            <a:endParaRPr lang="de-DE" sz="1600" b="1" dirty="0">
              <a:solidFill>
                <a:schemeClr val="tx2"/>
              </a:solidFill>
            </a:endParaRPr>
          </a:p>
        </p:txBody>
      </p:sp>
      <p:sp>
        <p:nvSpPr>
          <p:cNvPr id="19" name="Abgerundetes Rechteck 18">
            <a:hlinkClick r:id="rId6" action="ppaction://hlinksldjump"/>
          </p:cNvPr>
          <p:cNvSpPr/>
          <p:nvPr/>
        </p:nvSpPr>
        <p:spPr>
          <a:xfrm>
            <a:off x="877402" y="3044782"/>
            <a:ext cx="3384376" cy="43204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600" b="1" dirty="0" smtClean="0">
                <a:solidFill>
                  <a:schemeClr val="tx2"/>
                </a:solidFill>
              </a:rPr>
              <a:t>2. Offene Jugendarbeit</a:t>
            </a:r>
            <a:endParaRPr lang="de-DE" sz="1600" b="1" dirty="0">
              <a:solidFill>
                <a:schemeClr val="tx2"/>
              </a:solidFill>
            </a:endParaRPr>
          </a:p>
        </p:txBody>
      </p:sp>
      <p:sp>
        <p:nvSpPr>
          <p:cNvPr id="22" name="Abgerundetes Rechteck 21">
            <a:hlinkClick r:id="rId7" action="ppaction://hlinksldjump"/>
          </p:cNvPr>
          <p:cNvSpPr/>
          <p:nvPr/>
        </p:nvSpPr>
        <p:spPr>
          <a:xfrm>
            <a:off x="871484" y="2356626"/>
            <a:ext cx="3384376" cy="43204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600" b="1" dirty="0" smtClean="0">
                <a:solidFill>
                  <a:schemeClr val="tx2"/>
                </a:solidFill>
              </a:rPr>
              <a:t>1. Freizeit</a:t>
            </a:r>
            <a:endParaRPr lang="de-DE" sz="1600" b="1" dirty="0">
              <a:solidFill>
                <a:schemeClr val="tx2"/>
              </a:solidFill>
            </a:endParaRPr>
          </a:p>
        </p:txBody>
      </p:sp>
      <p:sp>
        <p:nvSpPr>
          <p:cNvPr id="24" name="Abgerundetes Rechteck 23">
            <a:hlinkClick r:id="rId8" action="ppaction://hlinksldjump"/>
          </p:cNvPr>
          <p:cNvSpPr/>
          <p:nvPr/>
        </p:nvSpPr>
        <p:spPr>
          <a:xfrm>
            <a:off x="1802172" y="1627082"/>
            <a:ext cx="2625812" cy="43204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de-DE" sz="1600" b="1" dirty="0" smtClean="0">
                <a:solidFill>
                  <a:schemeClr val="tx2"/>
                </a:solidFill>
              </a:rPr>
              <a:t>Vorwort</a:t>
            </a:r>
            <a:endParaRPr lang="de-DE" sz="1600" b="1" dirty="0">
              <a:solidFill>
                <a:schemeClr val="tx2"/>
              </a:solidFill>
            </a:endParaRPr>
          </a:p>
        </p:txBody>
      </p:sp>
      <p:sp>
        <p:nvSpPr>
          <p:cNvPr id="15" name="Abgerundetes Rechteck 14">
            <a:hlinkClick r:id="rId9" action="ppaction://hlinksldjump"/>
          </p:cNvPr>
          <p:cNvSpPr/>
          <p:nvPr/>
        </p:nvSpPr>
        <p:spPr>
          <a:xfrm>
            <a:off x="4788024" y="2356626"/>
            <a:ext cx="3384376" cy="43204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600" b="1" dirty="0" smtClean="0">
                <a:solidFill>
                  <a:schemeClr val="tx2"/>
                </a:solidFill>
              </a:rPr>
              <a:t>6. Jugendschutz</a:t>
            </a:r>
            <a:endParaRPr lang="de-DE" sz="1600" b="1" dirty="0">
              <a:solidFill>
                <a:schemeClr val="tx2"/>
              </a:solidFill>
            </a:endParaRPr>
          </a:p>
        </p:txBody>
      </p:sp>
      <p:sp>
        <p:nvSpPr>
          <p:cNvPr id="18" name="Abgerundetes Rechteck 17">
            <a:hlinkClick r:id="rId10" action="ppaction://hlinksldjump"/>
          </p:cNvPr>
          <p:cNvSpPr/>
          <p:nvPr/>
        </p:nvSpPr>
        <p:spPr>
          <a:xfrm>
            <a:off x="4795921" y="3044782"/>
            <a:ext cx="3384376" cy="43204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600" b="1" dirty="0" smtClean="0">
                <a:solidFill>
                  <a:schemeClr val="tx2"/>
                </a:solidFill>
              </a:rPr>
              <a:t>7. Konsum legaler Drogen</a:t>
            </a:r>
            <a:endParaRPr lang="de-DE" sz="1600" b="1" dirty="0">
              <a:solidFill>
                <a:schemeClr val="tx2"/>
              </a:solidFill>
            </a:endParaRPr>
          </a:p>
        </p:txBody>
      </p:sp>
      <p:sp>
        <p:nvSpPr>
          <p:cNvPr id="20" name="Abgerundetes Rechteck 19">
            <a:hlinkClick r:id="rId11" action="ppaction://hlinksldjump"/>
          </p:cNvPr>
          <p:cNvSpPr/>
          <p:nvPr/>
        </p:nvSpPr>
        <p:spPr>
          <a:xfrm>
            <a:off x="4795921" y="3732938"/>
            <a:ext cx="3384376" cy="43204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600" b="1" dirty="0" smtClean="0">
                <a:solidFill>
                  <a:schemeClr val="tx2"/>
                </a:solidFill>
              </a:rPr>
              <a:t>8. Einstellung zu illegalen Drogen</a:t>
            </a:r>
            <a:endParaRPr lang="de-DE" sz="1600" b="1" dirty="0">
              <a:solidFill>
                <a:schemeClr val="tx2"/>
              </a:solidFill>
            </a:endParaRPr>
          </a:p>
        </p:txBody>
      </p:sp>
      <p:sp>
        <p:nvSpPr>
          <p:cNvPr id="21" name="Abgerundetes Rechteck 20">
            <a:hlinkClick r:id="rId12" action="ppaction://hlinksldjump"/>
          </p:cNvPr>
          <p:cNvSpPr/>
          <p:nvPr/>
        </p:nvSpPr>
        <p:spPr>
          <a:xfrm>
            <a:off x="4795921" y="4421094"/>
            <a:ext cx="3384376" cy="43204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600" b="1" dirty="0" smtClean="0">
                <a:solidFill>
                  <a:schemeClr val="tx2"/>
                </a:solidFill>
              </a:rPr>
              <a:t>9. Einstellung zur Gewalt</a:t>
            </a:r>
            <a:endParaRPr lang="de-DE" sz="1600" b="1" dirty="0">
              <a:solidFill>
                <a:schemeClr val="tx2"/>
              </a:solidFill>
            </a:endParaRPr>
          </a:p>
        </p:txBody>
      </p:sp>
      <p:sp>
        <p:nvSpPr>
          <p:cNvPr id="26" name="Abgerundetes Rechteck 25">
            <a:hlinkClick r:id="rId13" action="ppaction://hlinksldjump"/>
          </p:cNvPr>
          <p:cNvSpPr/>
          <p:nvPr/>
        </p:nvSpPr>
        <p:spPr>
          <a:xfrm>
            <a:off x="4788024" y="5109250"/>
            <a:ext cx="3384376" cy="43204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600" b="1" dirty="0" smtClean="0">
                <a:solidFill>
                  <a:schemeClr val="tx2"/>
                </a:solidFill>
              </a:rPr>
              <a:t>10. Nationalität/Herkunft</a:t>
            </a:r>
            <a:endParaRPr lang="de-DE" sz="1600" b="1" dirty="0">
              <a:solidFill>
                <a:schemeClr val="tx2"/>
              </a:solidFill>
            </a:endParaRPr>
          </a:p>
        </p:txBody>
      </p:sp>
      <p:sp>
        <p:nvSpPr>
          <p:cNvPr id="23" name="Abgerundetes Rechteck 22">
            <a:hlinkClick r:id="rId14" action="ppaction://hlinksldjump"/>
          </p:cNvPr>
          <p:cNvSpPr/>
          <p:nvPr/>
        </p:nvSpPr>
        <p:spPr>
          <a:xfrm>
            <a:off x="2879812" y="5838794"/>
            <a:ext cx="3384376" cy="43204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de-DE" sz="1600" b="1" dirty="0" smtClean="0">
                <a:solidFill>
                  <a:schemeClr val="tx2"/>
                </a:solidFill>
              </a:rPr>
              <a:t>Detailliertes Inhaltsverzeichnis</a:t>
            </a:r>
            <a:endParaRPr lang="de-DE" sz="1600" b="1" dirty="0">
              <a:solidFill>
                <a:schemeClr val="tx2"/>
              </a:solidFill>
            </a:endParaRPr>
          </a:p>
        </p:txBody>
      </p:sp>
      <p:sp>
        <p:nvSpPr>
          <p:cNvPr id="25" name="Abgerundetes Rechteck 24">
            <a:hlinkClick r:id="rId15" action="ppaction://hlinksldjump"/>
          </p:cNvPr>
          <p:cNvSpPr/>
          <p:nvPr/>
        </p:nvSpPr>
        <p:spPr>
          <a:xfrm>
            <a:off x="4610484" y="1627082"/>
            <a:ext cx="2625812" cy="43204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de-DE" sz="1600" b="1" dirty="0" smtClean="0">
                <a:solidFill>
                  <a:schemeClr val="tx2"/>
                </a:solidFill>
              </a:rPr>
              <a:t>Details zur Befragung</a:t>
            </a:r>
            <a:endParaRPr lang="de-DE" sz="1600" b="1" dirty="0">
              <a:solidFill>
                <a:schemeClr val="tx2"/>
              </a:solidFill>
            </a:endParaRPr>
          </a:p>
        </p:txBody>
      </p:sp>
      <p:sp>
        <p:nvSpPr>
          <p:cNvPr id="27" name="Gestreifter Pfeil nach rechts 26"/>
          <p:cNvSpPr/>
          <p:nvPr/>
        </p:nvSpPr>
        <p:spPr>
          <a:xfrm>
            <a:off x="8508787" y="6107369"/>
            <a:ext cx="383693" cy="326945"/>
          </a:xfrm>
          <a:prstGeom prst="stripedRightArrow">
            <a:avLst/>
          </a:prstGeom>
          <a:solidFill>
            <a:srgbClr val="1737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072677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20</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Freizeitaktivitäten – Besuch von...</a:t>
            </a:r>
            <a:endParaRPr lang="de-DE" sz="2800" b="1" spc="200" dirty="0">
              <a:solidFill>
                <a:schemeClr val="tx2">
                  <a:lumMod val="75000"/>
                </a:schemeClr>
              </a:solidFill>
            </a:endParaRPr>
          </a:p>
        </p:txBody>
      </p:sp>
      <p:pic>
        <p:nvPicPr>
          <p:cNvPr id="118" name="Grafik 1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5" name="Diagramm 4"/>
          <p:cNvGraphicFramePr/>
          <p:nvPr>
            <p:extLst>
              <p:ext uri="{D42A27DB-BD31-4B8C-83A1-F6EECF244321}">
                <p14:modId xmlns:p14="http://schemas.microsoft.com/office/powerpoint/2010/main" val="3051259822"/>
              </p:ext>
            </p:extLst>
          </p:nvPr>
        </p:nvGraphicFramePr>
        <p:xfrm>
          <a:off x="1332000" y="1269000"/>
          <a:ext cx="6480000" cy="4320000"/>
        </p:xfrm>
        <a:graphic>
          <a:graphicData uri="http://schemas.openxmlformats.org/drawingml/2006/chart">
            <c:chart xmlns:c="http://schemas.openxmlformats.org/drawingml/2006/chart" xmlns:r="http://schemas.openxmlformats.org/officeDocument/2006/relationships" r:id="rId5"/>
          </a:graphicData>
        </a:graphic>
      </p:graphicFrame>
      <p:sp>
        <p:nvSpPr>
          <p:cNvPr id="11" name="Gestreifter Pfeil nach rechts 10">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286099694"/>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200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3" name="Diagramm 2"/>
          <p:cNvGraphicFramePr/>
          <p:nvPr>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Abgerundetes Rechteck 11"/>
          <p:cNvSpPr/>
          <p:nvPr/>
        </p:nvSpPr>
        <p:spPr>
          <a:xfrm>
            <a:off x="251520" y="0"/>
            <a:ext cx="734481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weiß, wie der Bürgermeister oder </a:t>
            </a:r>
            <a:br>
              <a:rPr lang="de-DE" sz="2800" b="1" spc="200" dirty="0" smtClean="0">
                <a:solidFill>
                  <a:schemeClr val="tx2">
                    <a:lumMod val="75000"/>
                  </a:schemeClr>
                </a:solidFill>
              </a:rPr>
            </a:br>
            <a:r>
              <a:rPr lang="de-DE" sz="2800" b="1" spc="200" dirty="0" smtClean="0">
                <a:solidFill>
                  <a:schemeClr val="tx2">
                    <a:lumMod val="75000"/>
                  </a:schemeClr>
                </a:solidFill>
              </a:rPr>
              <a:t>die Bürgermeisterin in meinem Ort heißt.</a:t>
            </a:r>
            <a:endParaRPr lang="de-DE" sz="2800" b="1" u="sng" spc="200" dirty="0">
              <a:solidFill>
                <a:schemeClr val="tx2">
                  <a:lumMod val="75000"/>
                </a:schemeClr>
              </a:solidFill>
            </a:endParaRPr>
          </a:p>
        </p:txBody>
      </p:sp>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21064598"/>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bgerundetes Rechteck 11"/>
          <p:cNvSpPr/>
          <p:nvPr/>
        </p:nvSpPr>
        <p:spPr>
          <a:xfrm>
            <a:off x="251520" y="0"/>
            <a:ext cx="691276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muss den Namen unserer/s Bürger-</a:t>
            </a:r>
            <a:br>
              <a:rPr lang="de-DE" sz="2800" b="1" spc="200" dirty="0" smtClean="0">
                <a:solidFill>
                  <a:schemeClr val="tx2">
                    <a:lumMod val="75000"/>
                  </a:schemeClr>
                </a:solidFill>
              </a:rPr>
            </a:br>
            <a:r>
              <a:rPr lang="de-DE" sz="2800" b="1" spc="200" dirty="0" smtClean="0">
                <a:solidFill>
                  <a:schemeClr val="tx2">
                    <a:lumMod val="75000"/>
                  </a:schemeClr>
                </a:solidFill>
              </a:rPr>
              <a:t>meister/in googeln o. nachfragen.</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201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Diagramm 10"/>
          <p:cNvGraphicFramePr/>
          <p:nvPr>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4" name="Gestreifter Pfeil nach rechts 13">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3239069"/>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bgerundetes Rechteck 13"/>
          <p:cNvSpPr/>
          <p:nvPr/>
        </p:nvSpPr>
        <p:spPr>
          <a:xfrm>
            <a:off x="251520" y="0"/>
            <a:ext cx="691276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muss den Namen unserer/s Bürger-</a:t>
            </a:r>
            <a:br>
              <a:rPr lang="de-DE" sz="2800" b="1" spc="200" dirty="0" smtClean="0">
                <a:solidFill>
                  <a:schemeClr val="tx2">
                    <a:lumMod val="75000"/>
                  </a:schemeClr>
                </a:solidFill>
              </a:rPr>
            </a:br>
            <a:r>
              <a:rPr lang="de-DE" sz="2800" b="1" spc="200" dirty="0" smtClean="0">
                <a:solidFill>
                  <a:schemeClr val="tx2">
                    <a:lumMod val="75000"/>
                  </a:schemeClr>
                </a:solidFill>
              </a:rPr>
              <a:t>meister/in googeln o. nachfragen.</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202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Diagramm 10"/>
          <p:cNvGraphicFramePr/>
          <p:nvPr>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699694972"/>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91276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muss den Namen unserer/s Bürger-</a:t>
            </a:r>
            <a:br>
              <a:rPr lang="de-DE" sz="2800" b="1" spc="200" dirty="0" smtClean="0">
                <a:solidFill>
                  <a:schemeClr val="tx2">
                    <a:lumMod val="75000"/>
                  </a:schemeClr>
                </a:solidFill>
              </a:rPr>
            </a:br>
            <a:r>
              <a:rPr lang="de-DE" sz="2800" b="1" spc="200" dirty="0" smtClean="0">
                <a:solidFill>
                  <a:schemeClr val="tx2">
                    <a:lumMod val="75000"/>
                  </a:schemeClr>
                </a:solidFill>
              </a:rPr>
              <a:t>meister/in googeln o. nachfragen.</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203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Diagramm 12"/>
          <p:cNvGraphicFramePr/>
          <p:nvPr>
            <p:extLst/>
          </p:nvPr>
        </p:nvGraphicFramePr>
        <p:xfrm>
          <a:off x="1547664" y="1083815"/>
          <a:ext cx="5904656" cy="5411332"/>
        </p:xfrm>
        <a:graphic>
          <a:graphicData uri="http://schemas.openxmlformats.org/drawingml/2006/chart">
            <c:chart xmlns:c="http://schemas.openxmlformats.org/drawingml/2006/chart" xmlns:r="http://schemas.openxmlformats.org/officeDocument/2006/relationships" r:id="rId4"/>
          </a:graphicData>
        </a:graphic>
      </p:graphicFrame>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640752478"/>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0"/>
            <a:ext cx="691276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muss den Namen unserer/s Bürger-</a:t>
            </a:r>
            <a:br>
              <a:rPr lang="de-DE" sz="2800" b="1" spc="200" dirty="0" smtClean="0">
                <a:solidFill>
                  <a:schemeClr val="tx2">
                    <a:lumMod val="75000"/>
                  </a:schemeClr>
                </a:solidFill>
              </a:rPr>
            </a:br>
            <a:r>
              <a:rPr lang="de-DE" sz="2800" b="1" spc="200" dirty="0" smtClean="0">
                <a:solidFill>
                  <a:schemeClr val="tx2">
                    <a:lumMod val="75000"/>
                  </a:schemeClr>
                </a:solidFill>
              </a:rPr>
              <a:t>meister/in googeln o. nachfragen.</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204</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6" name="Grafik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8"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feld 1"/>
          <p:cNvSpPr txBox="1"/>
          <p:nvPr/>
        </p:nvSpPr>
        <p:spPr>
          <a:xfrm>
            <a:off x="323528" y="1410731"/>
            <a:ext cx="8604954" cy="500079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u="sng" dirty="0" smtClean="0">
                <a:solidFill>
                  <a:srgbClr val="C00000"/>
                </a:solidFill>
                <a:latin typeface="Calibri" panose="020F0502020204030204" pitchFamily="34" charset="0"/>
                <a:ea typeface="Calibri" panose="020F0502020204030204" pitchFamily="34" charset="0"/>
                <a:cs typeface="Calibri" panose="020F0502020204030204" pitchFamily="34" charset="0"/>
              </a:rPr>
              <a:t>Handlungsempfehlung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a:r>
            <a:b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b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siehe 5.0, Empfehlung zum politischen Interesse allgemein, Seite 171</a:t>
            </a: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22" name="Gestreifter Pfeil nach rechts 21">
            <a:hlinkClick r:id="rId4" action="ppaction://hlinksldjump"/>
          </p:cNvPr>
          <p:cNvSpPr/>
          <p:nvPr/>
        </p:nvSpPr>
        <p:spPr>
          <a:xfrm>
            <a:off x="7020272" y="1644440"/>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438938466"/>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19" y="756873"/>
            <a:ext cx="7501311" cy="1231967"/>
          </a:xfrm>
        </p:spPr>
        <p:txBody>
          <a:bodyPr>
            <a:normAutofit fontScale="90000"/>
          </a:bodyPr>
          <a:lstStyle/>
          <a:p>
            <a:pPr algn="l"/>
            <a:r>
              <a:rPr lang="de-DE" b="1" dirty="0" smtClean="0">
                <a:solidFill>
                  <a:srgbClr val="C00000"/>
                </a:solidFill>
              </a:rPr>
              <a:t>5.6 Veränderungsvorschläge für den eigenen Ort</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22502"/>
            <a:ext cx="8604954" cy="26642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marL="285750" lvl="0" indent="-285750">
              <a:spcBef>
                <a:spcPts val="200"/>
              </a:spcBef>
              <a:spcAft>
                <a:spcPts val="200"/>
              </a:spcAft>
              <a:buFont typeface="Arial" panose="020B0604020202020204" pitchFamily="34" charset="0"/>
              <a:buChar char="•"/>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Veränderungsvorschläge für den eigenen Ort</a:t>
            </a:r>
          </a:p>
          <a:p>
            <a:pPr marL="285750" lvl="0" indent="-285750">
              <a:spcBef>
                <a:spcPts val="200"/>
              </a:spcBef>
              <a:spcAft>
                <a:spcPts val="200"/>
              </a:spcAft>
              <a:buFont typeface="Arial" panose="020B0604020202020204" pitchFamily="34" charset="0"/>
              <a:buChar char="•"/>
            </a:pPr>
            <a:r>
              <a:rPr lang="de-DE" sz="1800" b="1" dirty="0" smtClean="0">
                <a:solidFill>
                  <a:schemeClr val="tx2">
                    <a:lumMod val="75000"/>
                  </a:schemeClr>
                </a:solidFill>
                <a:latin typeface="Calibri" panose="020F0502020204030204" pitchFamily="34" charset="0"/>
                <a:ea typeface="Calibri" panose="020F0502020204030204" pitchFamily="34" charset="0"/>
              </a:rPr>
              <a:t>politisches Interesse</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Was würdest du in deinem Ort verändern, wenn du Bürgermeister/in wärst?</a:t>
            </a:r>
            <a:endParaRPr lang="de-DE" sz="1800" b="1" dirty="0" smtClean="0">
              <a:solidFill>
                <a:schemeClr val="tx2">
                  <a:lumMod val="75000"/>
                </a:schemeClr>
              </a:solidFill>
            </a:endParaRPr>
          </a:p>
          <a:p>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205</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83940395"/>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7"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rund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70% der 12 - 21-Jährigen würden in ihrem Ort etwas verändern, wenn sie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Bürgermeister/in wären</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gibt keinen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Unterschied zwischen m/w</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zwischen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den ersten beiden Altersgruppen besteht kein Unterschied, ca. 77% würden etwas verändern; bei den 18 - 21-Jährigen hingegen fällt der Wert um rund 15%-Punkte auf 62,7% ab</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Anzahl der gemachten Vorschläge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verteilt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sich gleichmäßig auf die max. drei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Möglichkeiten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etwas vorzuschlagen; jeweils ca. 1/3 nennen einen, zwei oder drei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Vorschläge</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es besteht dabei kein Unterschied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zwischen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m/w oder den Altersgruppen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Aussagen wurden verschiedenen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Kategorien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zugeordnet und zur Übersicht noch weiter zusammengefasst; 40%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Vorschläge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betreffen kommunale Angelegenheiten wie Straßenbau, Ortsbild, Kindergärten, Schule und Bildung; weitere knapp 30% schlagen die Erweiterung von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Freizeitangeboten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und Infrastruktur für junge Menschen vor</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1/6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würde einen Jugendtreff errichten oder das vorhandene Angebot verbessern</a:t>
            </a: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206</a:t>
            </a:fld>
            <a:endParaRPr lang="de-DE" sz="1000" dirty="0">
              <a:solidFill>
                <a:schemeClr val="tx2">
                  <a:lumMod val="75000"/>
                </a:schemeClr>
              </a:solidFill>
            </a:endParaRPr>
          </a:p>
        </p:txBody>
      </p:sp>
      <p:pic>
        <p:nvPicPr>
          <p:cNvPr id="118" name="Grafik 1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sp>
        <p:nvSpPr>
          <p:cNvPr id="14" name="Abgerundetes Rechteck 13"/>
          <p:cNvSpPr/>
          <p:nvPr/>
        </p:nvSpPr>
        <p:spPr>
          <a:xfrm>
            <a:off x="251520" y="0"/>
            <a:ext cx="734481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würde etwas in meinem Ort </a:t>
            </a:r>
            <a:r>
              <a:rPr lang="de-DE" sz="2800" b="1" spc="200" dirty="0" err="1" smtClean="0">
                <a:solidFill>
                  <a:schemeClr val="tx2">
                    <a:lumMod val="75000"/>
                  </a:schemeClr>
                </a:solidFill>
              </a:rPr>
              <a:t>ver</a:t>
            </a:r>
            <a:r>
              <a:rPr lang="de-DE" sz="2800" b="1" spc="200" dirty="0" smtClean="0">
                <a:solidFill>
                  <a:schemeClr val="tx2">
                    <a:lumMod val="75000"/>
                  </a:schemeClr>
                </a:solidFill>
              </a:rPr>
              <a:t>-</a:t>
            </a:r>
            <a:br>
              <a:rPr lang="de-DE" sz="2800" b="1" spc="200" dirty="0" smtClean="0">
                <a:solidFill>
                  <a:schemeClr val="tx2">
                    <a:lumMod val="75000"/>
                  </a:schemeClr>
                </a:solidFill>
              </a:rPr>
            </a:br>
            <a:r>
              <a:rPr lang="de-DE" sz="2800" b="1" spc="200" dirty="0" smtClean="0">
                <a:solidFill>
                  <a:schemeClr val="tx2">
                    <a:lumMod val="75000"/>
                  </a:schemeClr>
                </a:solidFill>
              </a:rPr>
              <a:t>ändern, wenn ich Bürgermeister/in wäre.</a:t>
            </a:r>
            <a:endParaRPr lang="de-DE" sz="2800" b="1" u="sng" spc="200" dirty="0">
              <a:solidFill>
                <a:schemeClr val="tx2">
                  <a:lumMod val="75000"/>
                </a:schemeClr>
              </a:solidFill>
            </a:endParaRPr>
          </a:p>
        </p:txBody>
      </p:sp>
      <p:sp>
        <p:nvSpPr>
          <p:cNvPr id="15" name="Gestreifter Pfeil nach rechts 14">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955666105"/>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207</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3" name="Diagramm 2"/>
          <p:cNvGraphicFramePr/>
          <p:nvPr>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Abgerundetes Rechteck 11"/>
          <p:cNvSpPr/>
          <p:nvPr/>
        </p:nvSpPr>
        <p:spPr>
          <a:xfrm>
            <a:off x="251520" y="0"/>
            <a:ext cx="734481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würde etwas in meinem Ort </a:t>
            </a:r>
            <a:r>
              <a:rPr lang="de-DE" sz="2800" b="1" spc="200" dirty="0" err="1" smtClean="0">
                <a:solidFill>
                  <a:schemeClr val="tx2">
                    <a:lumMod val="75000"/>
                  </a:schemeClr>
                </a:solidFill>
              </a:rPr>
              <a:t>ver</a:t>
            </a:r>
            <a:r>
              <a:rPr lang="de-DE" sz="2800" b="1" spc="200" dirty="0" smtClean="0">
                <a:solidFill>
                  <a:schemeClr val="tx2">
                    <a:lumMod val="75000"/>
                  </a:schemeClr>
                </a:solidFill>
              </a:rPr>
              <a:t>-</a:t>
            </a:r>
            <a:br>
              <a:rPr lang="de-DE" sz="2800" b="1" spc="200" dirty="0" smtClean="0">
                <a:solidFill>
                  <a:schemeClr val="tx2">
                    <a:lumMod val="75000"/>
                  </a:schemeClr>
                </a:solidFill>
              </a:rPr>
            </a:br>
            <a:r>
              <a:rPr lang="de-DE" sz="2800" b="1" spc="200" dirty="0" smtClean="0">
                <a:solidFill>
                  <a:schemeClr val="tx2">
                    <a:lumMod val="75000"/>
                  </a:schemeClr>
                </a:solidFill>
              </a:rPr>
              <a:t>ändern, wenn ich Bürgermeister/in wäre.</a:t>
            </a:r>
            <a:endParaRPr lang="de-DE" sz="2800" b="1" u="sng" spc="200" dirty="0">
              <a:solidFill>
                <a:schemeClr val="tx2">
                  <a:lumMod val="75000"/>
                </a:schemeClr>
              </a:solidFill>
            </a:endParaRPr>
          </a:p>
        </p:txBody>
      </p:sp>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1150156"/>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bgerundetes Rechteck 13"/>
          <p:cNvSpPr/>
          <p:nvPr/>
        </p:nvSpPr>
        <p:spPr>
          <a:xfrm>
            <a:off x="251520" y="0"/>
            <a:ext cx="734481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würde etwas in meinem Ort </a:t>
            </a:r>
            <a:r>
              <a:rPr lang="de-DE" sz="2800" b="1" spc="200" dirty="0" err="1" smtClean="0">
                <a:solidFill>
                  <a:schemeClr val="tx2">
                    <a:lumMod val="75000"/>
                  </a:schemeClr>
                </a:solidFill>
              </a:rPr>
              <a:t>ver</a:t>
            </a:r>
            <a:r>
              <a:rPr lang="de-DE" sz="2800" b="1" spc="200" dirty="0" smtClean="0">
                <a:solidFill>
                  <a:schemeClr val="tx2">
                    <a:lumMod val="75000"/>
                  </a:schemeClr>
                </a:solidFill>
              </a:rPr>
              <a:t>-</a:t>
            </a:r>
            <a:br>
              <a:rPr lang="de-DE" sz="2800" b="1" spc="200" dirty="0" smtClean="0">
                <a:solidFill>
                  <a:schemeClr val="tx2">
                    <a:lumMod val="75000"/>
                  </a:schemeClr>
                </a:solidFill>
              </a:rPr>
            </a:br>
            <a:r>
              <a:rPr lang="de-DE" sz="2800" b="1" spc="200" dirty="0" smtClean="0">
                <a:solidFill>
                  <a:schemeClr val="tx2">
                    <a:lumMod val="75000"/>
                  </a:schemeClr>
                </a:solidFill>
              </a:rPr>
              <a:t>ändern, wenn ich Bürgermeister/in wäre.</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208</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Diagramm 10"/>
          <p:cNvGraphicFramePr/>
          <p:nvPr>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
        <p:nvSpPr>
          <p:cNvPr id="15" name="Gestreifter Pfeil nach rechts 14">
            <a:hlinkClick r:id="rId5" action="ppaction://hlinksldjump"/>
          </p:cNvPr>
          <p:cNvSpPr/>
          <p:nvPr/>
        </p:nvSpPr>
        <p:spPr>
          <a:xfrm>
            <a:off x="6452592" y="66673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000330166"/>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bgerundetes Rechteck 14"/>
          <p:cNvSpPr/>
          <p:nvPr/>
        </p:nvSpPr>
        <p:spPr>
          <a:xfrm>
            <a:off x="251520" y="0"/>
            <a:ext cx="734481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würde etwas in meinem Ort </a:t>
            </a:r>
            <a:r>
              <a:rPr lang="de-DE" sz="2800" b="1" spc="200" dirty="0" err="1" smtClean="0">
                <a:solidFill>
                  <a:schemeClr val="tx2">
                    <a:lumMod val="75000"/>
                  </a:schemeClr>
                </a:solidFill>
              </a:rPr>
              <a:t>ver</a:t>
            </a:r>
            <a:r>
              <a:rPr lang="de-DE" sz="2800" b="1" spc="200" dirty="0" smtClean="0">
                <a:solidFill>
                  <a:schemeClr val="tx2">
                    <a:lumMod val="75000"/>
                  </a:schemeClr>
                </a:solidFill>
              </a:rPr>
              <a:t>-</a:t>
            </a:r>
            <a:br>
              <a:rPr lang="de-DE" sz="2800" b="1" spc="200" dirty="0" smtClean="0">
                <a:solidFill>
                  <a:schemeClr val="tx2">
                    <a:lumMod val="75000"/>
                  </a:schemeClr>
                </a:solidFill>
              </a:rPr>
            </a:br>
            <a:r>
              <a:rPr lang="de-DE" sz="2800" b="1" spc="200" dirty="0" smtClean="0">
                <a:solidFill>
                  <a:schemeClr val="tx2">
                    <a:lumMod val="75000"/>
                  </a:schemeClr>
                </a:solidFill>
              </a:rPr>
              <a:t>ändern, wenn ich Bürgermeister/in wäre.</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209</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Diagramm 10"/>
          <p:cNvGraphicFramePr/>
          <p:nvPr>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2838529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5" name="Diagramm 4"/>
          <p:cNvGraphicFramePr/>
          <p:nvPr>
            <p:extLst>
              <p:ext uri="{D42A27DB-BD31-4B8C-83A1-F6EECF244321}">
                <p14:modId xmlns:p14="http://schemas.microsoft.com/office/powerpoint/2010/main" val="4221957143"/>
              </p:ext>
            </p:extLst>
          </p:nvPr>
        </p:nvGraphicFramePr>
        <p:xfrm>
          <a:off x="1332000" y="1269000"/>
          <a:ext cx="648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1" name="Abgerundetes Rechteck 10"/>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Freizeitaktivitäten – mindestens </a:t>
            </a:r>
            <a:br>
              <a:rPr lang="de-DE" sz="2800" b="1" spc="200" dirty="0" smtClean="0">
                <a:solidFill>
                  <a:schemeClr val="tx2">
                    <a:lumMod val="75000"/>
                  </a:schemeClr>
                </a:solidFill>
              </a:rPr>
            </a:br>
            <a:r>
              <a:rPr lang="de-DE" sz="2800" b="1" spc="200" dirty="0" smtClean="0">
                <a:solidFill>
                  <a:schemeClr val="tx2">
                    <a:lumMod val="75000"/>
                  </a:schemeClr>
                </a:solidFill>
              </a:rPr>
              <a:t>1x wöchentlich Besuch von...</a:t>
            </a:r>
            <a:endParaRPr lang="de-DE" sz="2800" b="1" spc="200" dirty="0">
              <a:solidFill>
                <a:schemeClr val="tx2">
                  <a:lumMod val="75000"/>
                </a:schemeClr>
              </a:solidFill>
            </a:endParaRPr>
          </a:p>
        </p:txBody>
      </p:sp>
      <p:cxnSp>
        <p:nvCxnSpPr>
          <p:cNvPr id="12" name="Gerade Verbindung 11"/>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107480071"/>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bgerundetes Rechteck 11"/>
          <p:cNvSpPr/>
          <p:nvPr/>
        </p:nvSpPr>
        <p:spPr>
          <a:xfrm>
            <a:off x="251520" y="0"/>
            <a:ext cx="734481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würde etwas in meinem Ort </a:t>
            </a:r>
            <a:r>
              <a:rPr lang="de-DE" sz="2800" b="1" spc="200" dirty="0" err="1" smtClean="0">
                <a:solidFill>
                  <a:schemeClr val="tx2">
                    <a:lumMod val="75000"/>
                  </a:schemeClr>
                </a:solidFill>
              </a:rPr>
              <a:t>ver</a:t>
            </a:r>
            <a:r>
              <a:rPr lang="de-DE" sz="2800" b="1" spc="200" dirty="0" smtClean="0">
                <a:solidFill>
                  <a:schemeClr val="tx2">
                    <a:lumMod val="75000"/>
                  </a:schemeClr>
                </a:solidFill>
              </a:rPr>
              <a:t>-</a:t>
            </a:r>
            <a:br>
              <a:rPr lang="de-DE" sz="2800" b="1" spc="200" dirty="0" smtClean="0">
                <a:solidFill>
                  <a:schemeClr val="tx2">
                    <a:lumMod val="75000"/>
                  </a:schemeClr>
                </a:solidFill>
              </a:rPr>
            </a:br>
            <a:r>
              <a:rPr lang="de-DE" sz="2800" b="1" spc="200" dirty="0" smtClean="0">
                <a:solidFill>
                  <a:schemeClr val="tx2">
                    <a:lumMod val="75000"/>
                  </a:schemeClr>
                </a:solidFill>
              </a:rPr>
              <a:t>ändern, wenn ich Bürgermeister/in wäre.</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210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3" name="Diagramm 2"/>
          <p:cNvGraphicFramePr/>
          <p:nvPr>
            <p:extLst/>
          </p:nvPr>
        </p:nvGraphicFramePr>
        <p:xfrm>
          <a:off x="107504" y="1064065"/>
          <a:ext cx="2687960" cy="1959992"/>
        </p:xfrm>
        <a:graphic>
          <a:graphicData uri="http://schemas.openxmlformats.org/drawingml/2006/chart">
            <c:chart xmlns:c="http://schemas.openxmlformats.org/drawingml/2006/chart" xmlns:r="http://schemas.openxmlformats.org/officeDocument/2006/relationships" r:id="rId4"/>
          </a:graphicData>
        </a:graphic>
      </p:graphicFrame>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Diagramm 10"/>
          <p:cNvGraphicFramePr/>
          <p:nvPr>
            <p:extLst/>
          </p:nvPr>
        </p:nvGraphicFramePr>
        <p:xfrm>
          <a:off x="1919102" y="1772816"/>
          <a:ext cx="7194849" cy="4320000"/>
        </p:xfrm>
        <a:graphic>
          <a:graphicData uri="http://schemas.openxmlformats.org/drawingml/2006/chart">
            <c:chart xmlns:c="http://schemas.openxmlformats.org/drawingml/2006/chart" xmlns:r="http://schemas.openxmlformats.org/officeDocument/2006/relationships" r:id="rId5"/>
          </a:graphicData>
        </a:graphic>
      </p:graphicFrame>
      <p:sp>
        <p:nvSpPr>
          <p:cNvPr id="4" name="Pfeil nach rechts 3"/>
          <p:cNvSpPr/>
          <p:nvPr/>
        </p:nvSpPr>
        <p:spPr>
          <a:xfrm>
            <a:off x="2915816" y="2420888"/>
            <a:ext cx="360040" cy="21602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362254496"/>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bgerundetes Rechteck 11"/>
          <p:cNvSpPr/>
          <p:nvPr/>
        </p:nvSpPr>
        <p:spPr>
          <a:xfrm>
            <a:off x="251520" y="0"/>
            <a:ext cx="734481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würde etwas in meinem Ort </a:t>
            </a:r>
            <a:r>
              <a:rPr lang="de-DE" sz="2800" b="1" spc="200" dirty="0" err="1" smtClean="0">
                <a:solidFill>
                  <a:schemeClr val="tx2">
                    <a:lumMod val="75000"/>
                  </a:schemeClr>
                </a:solidFill>
              </a:rPr>
              <a:t>ver</a:t>
            </a:r>
            <a:r>
              <a:rPr lang="de-DE" sz="2800" b="1" spc="200" dirty="0" smtClean="0">
                <a:solidFill>
                  <a:schemeClr val="tx2">
                    <a:lumMod val="75000"/>
                  </a:schemeClr>
                </a:solidFill>
              </a:rPr>
              <a:t>-</a:t>
            </a:r>
            <a:br>
              <a:rPr lang="de-DE" sz="2800" b="1" spc="200" dirty="0" smtClean="0">
                <a:solidFill>
                  <a:schemeClr val="tx2">
                    <a:lumMod val="75000"/>
                  </a:schemeClr>
                </a:solidFill>
              </a:rPr>
            </a:br>
            <a:r>
              <a:rPr lang="de-DE" sz="2800" b="1" spc="200" dirty="0" smtClean="0">
                <a:solidFill>
                  <a:schemeClr val="tx2">
                    <a:lumMod val="75000"/>
                  </a:schemeClr>
                </a:solidFill>
              </a:rPr>
              <a:t>ändern, wenn ich Bürgermeister/in wäre.</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211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3" name="Diagramm 2"/>
          <p:cNvGraphicFramePr/>
          <p:nvPr>
            <p:extLst/>
          </p:nvPr>
        </p:nvGraphicFramePr>
        <p:xfrm>
          <a:off x="107504" y="1064065"/>
          <a:ext cx="2687960" cy="1959992"/>
        </p:xfrm>
        <a:graphic>
          <a:graphicData uri="http://schemas.openxmlformats.org/drawingml/2006/chart">
            <c:chart xmlns:c="http://schemas.openxmlformats.org/drawingml/2006/chart" xmlns:r="http://schemas.openxmlformats.org/officeDocument/2006/relationships" r:id="rId4"/>
          </a:graphicData>
        </a:graphic>
      </p:graphicFrame>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4" name="Pfeil nach rechts 3"/>
          <p:cNvSpPr/>
          <p:nvPr/>
        </p:nvSpPr>
        <p:spPr>
          <a:xfrm>
            <a:off x="2430714" y="2013977"/>
            <a:ext cx="360040" cy="21602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graphicFrame>
        <p:nvGraphicFramePr>
          <p:cNvPr id="14" name="Diagramm 13"/>
          <p:cNvGraphicFramePr/>
          <p:nvPr>
            <p:extLst>
              <p:ext uri="{D42A27DB-BD31-4B8C-83A1-F6EECF244321}">
                <p14:modId xmlns:p14="http://schemas.microsoft.com/office/powerpoint/2010/main" val="236918785"/>
              </p:ext>
            </p:extLst>
          </p:nvPr>
        </p:nvGraphicFramePr>
        <p:xfrm>
          <a:off x="2987824" y="1206649"/>
          <a:ext cx="6048673" cy="5233475"/>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feld 4"/>
          <p:cNvSpPr txBox="1"/>
          <p:nvPr/>
        </p:nvSpPr>
        <p:spPr>
          <a:xfrm>
            <a:off x="6012160" y="1010950"/>
            <a:ext cx="2391624" cy="307777"/>
          </a:xfrm>
          <a:prstGeom prst="rect">
            <a:avLst/>
          </a:prstGeom>
          <a:noFill/>
        </p:spPr>
        <p:txBody>
          <a:bodyPr wrap="square" rtlCol="0">
            <a:spAutoFit/>
          </a:bodyPr>
          <a:lstStyle/>
          <a:p>
            <a:r>
              <a:rPr lang="de-DE" sz="1400" b="1" u="sng" dirty="0" smtClean="0">
                <a:solidFill>
                  <a:srgbClr val="17375E"/>
                </a:solidFill>
              </a:rPr>
              <a:t>Mehrfachnennungen möglich</a:t>
            </a:r>
            <a:endParaRPr lang="de-DE" sz="1400" b="1" u="sng" dirty="0">
              <a:solidFill>
                <a:srgbClr val="17375E"/>
              </a:solidFill>
            </a:endParaRPr>
          </a:p>
        </p:txBody>
      </p:sp>
      <p:sp>
        <p:nvSpPr>
          <p:cNvPr id="15" name="Textfeld 1"/>
          <p:cNvSpPr txBox="1"/>
          <p:nvPr/>
        </p:nvSpPr>
        <p:spPr>
          <a:xfrm>
            <a:off x="7778626" y="5861992"/>
            <a:ext cx="787548" cy="30002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1800" b="1" dirty="0" smtClean="0">
                <a:solidFill>
                  <a:schemeClr val="tx2">
                    <a:lumMod val="75000"/>
                  </a:schemeClr>
                </a:solidFill>
              </a:rPr>
              <a:t>in %</a:t>
            </a:r>
            <a:endParaRPr lang="de-DE" sz="1800" b="1" dirty="0">
              <a:solidFill>
                <a:schemeClr val="tx2">
                  <a:lumMod val="75000"/>
                </a:schemeClr>
              </a:solidFill>
            </a:endParaRPr>
          </a:p>
        </p:txBody>
      </p:sp>
      <p:sp>
        <p:nvSpPr>
          <p:cNvPr id="16" name="Gestreifter Pfeil nach rechts 15">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651174805"/>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m 13"/>
          <p:cNvGraphicFramePr/>
          <p:nvPr>
            <p:extLst>
              <p:ext uri="{D42A27DB-BD31-4B8C-83A1-F6EECF244321}">
                <p14:modId xmlns:p14="http://schemas.microsoft.com/office/powerpoint/2010/main" val="1874918214"/>
              </p:ext>
            </p:extLst>
          </p:nvPr>
        </p:nvGraphicFramePr>
        <p:xfrm>
          <a:off x="2430714" y="1206651"/>
          <a:ext cx="6605783" cy="5233474"/>
        </p:xfrm>
        <a:graphic>
          <a:graphicData uri="http://schemas.openxmlformats.org/drawingml/2006/chart">
            <c:chart xmlns:c="http://schemas.openxmlformats.org/drawingml/2006/chart" xmlns:r="http://schemas.openxmlformats.org/officeDocument/2006/relationships" r:id="rId2"/>
          </a:graphicData>
        </a:graphic>
      </p:graphicFrame>
      <p:sp>
        <p:nvSpPr>
          <p:cNvPr id="12" name="Abgerundetes Rechteck 11"/>
          <p:cNvSpPr/>
          <p:nvPr/>
        </p:nvSpPr>
        <p:spPr>
          <a:xfrm>
            <a:off x="251520" y="0"/>
            <a:ext cx="734481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würde etwas in meinem Ort </a:t>
            </a:r>
            <a:r>
              <a:rPr lang="de-DE" sz="2800" b="1" spc="200" dirty="0" err="1" smtClean="0">
                <a:solidFill>
                  <a:schemeClr val="tx2">
                    <a:lumMod val="75000"/>
                  </a:schemeClr>
                </a:solidFill>
              </a:rPr>
              <a:t>ver</a:t>
            </a:r>
            <a:r>
              <a:rPr lang="de-DE" sz="2800" b="1" spc="200" dirty="0" smtClean="0">
                <a:solidFill>
                  <a:schemeClr val="tx2">
                    <a:lumMod val="75000"/>
                  </a:schemeClr>
                </a:solidFill>
              </a:rPr>
              <a:t>-</a:t>
            </a:r>
            <a:br>
              <a:rPr lang="de-DE" sz="2800" b="1" spc="200" dirty="0" smtClean="0">
                <a:solidFill>
                  <a:schemeClr val="tx2">
                    <a:lumMod val="75000"/>
                  </a:schemeClr>
                </a:solidFill>
              </a:rPr>
            </a:br>
            <a:r>
              <a:rPr lang="de-DE" sz="2800" b="1" spc="200" dirty="0" smtClean="0">
                <a:solidFill>
                  <a:schemeClr val="tx2">
                    <a:lumMod val="75000"/>
                  </a:schemeClr>
                </a:solidFill>
              </a:rPr>
              <a:t>ändern, wenn ich Bürgermeister/in wäre.</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212</a:t>
            </a:fld>
            <a:endParaRPr lang="de-DE" sz="1000" dirty="0">
              <a:solidFill>
                <a:schemeClr val="tx2">
                  <a:lumMod val="75000"/>
                </a:schemeClr>
              </a:solidFill>
            </a:endParaRPr>
          </a:p>
        </p:txBody>
      </p:sp>
      <p:pic>
        <p:nvPicPr>
          <p:cNvPr id="118" name="Grafik 1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3" name="Diagramm 2"/>
          <p:cNvGraphicFramePr/>
          <p:nvPr>
            <p:extLst/>
          </p:nvPr>
        </p:nvGraphicFramePr>
        <p:xfrm>
          <a:off x="107504" y="1064065"/>
          <a:ext cx="2687960" cy="1959992"/>
        </p:xfrm>
        <a:graphic>
          <a:graphicData uri="http://schemas.openxmlformats.org/drawingml/2006/chart">
            <c:chart xmlns:c="http://schemas.openxmlformats.org/drawingml/2006/chart" xmlns:r="http://schemas.openxmlformats.org/officeDocument/2006/relationships" r:id="rId5"/>
          </a:graphicData>
        </a:graphic>
      </p:graphicFrame>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4" name="Pfeil nach rechts 3"/>
          <p:cNvSpPr/>
          <p:nvPr/>
        </p:nvSpPr>
        <p:spPr>
          <a:xfrm>
            <a:off x="2430714" y="2012991"/>
            <a:ext cx="360040" cy="21602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15" name="Textfeld 1"/>
          <p:cNvSpPr txBox="1"/>
          <p:nvPr/>
        </p:nvSpPr>
        <p:spPr>
          <a:xfrm>
            <a:off x="7881393" y="5373216"/>
            <a:ext cx="787548" cy="30002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1800" b="1" dirty="0" smtClean="0">
                <a:solidFill>
                  <a:schemeClr val="tx2">
                    <a:lumMod val="75000"/>
                  </a:schemeClr>
                </a:solidFill>
              </a:rPr>
              <a:t>in %</a:t>
            </a:r>
            <a:endParaRPr lang="de-DE" sz="1800" b="1" dirty="0">
              <a:solidFill>
                <a:schemeClr val="tx2">
                  <a:lumMod val="75000"/>
                </a:schemeClr>
              </a:solidFill>
            </a:endParaRPr>
          </a:p>
        </p:txBody>
      </p:sp>
      <p:sp>
        <p:nvSpPr>
          <p:cNvPr id="16" name="Gestreifter Pfeil nach rechts 15">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
        <p:nvSpPr>
          <p:cNvPr id="17" name="Gestreifter Pfeil nach rechts 16">
            <a:hlinkClick r:id="rId6" action="ppaction://hlinksldjump"/>
          </p:cNvPr>
          <p:cNvSpPr/>
          <p:nvPr/>
        </p:nvSpPr>
        <p:spPr>
          <a:xfrm>
            <a:off x="6452592" y="66673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040133394"/>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213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115452"/>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pic>
        <p:nvPicPr>
          <p:cNvPr id="16" name="Grafik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8"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feld 1"/>
          <p:cNvSpPr txBox="1"/>
          <p:nvPr/>
        </p:nvSpPr>
        <p:spPr>
          <a:xfrm>
            <a:off x="323528" y="1410731"/>
            <a:ext cx="8604954" cy="500079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In den gemachten Vorschlägen zeigt sich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erneut</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dass die jungen Menschen Interesse am (politischen) Geschehen in ihrem Ort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haben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Die Themen und Bereiche, zu denen Vorschläge gemacht wurden, sind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breitgefächert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und umfassen viele kommunale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Angelegenheiten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a:t>
            </a:r>
          </a:p>
          <a:p>
            <a:pPr lvl="0">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Es ist sinnvoll, die Auswertung dieser Frage auf Gemeindeebene zeitnah zur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Kommunalwahl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2014 durchzuführen und noch bereits vor der Vorstellung der kompletten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Auswertung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der Jugendbefragung den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Bürgermeister/innen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im Landkreis Bad Kissingen zur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Verfügung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zu stellen. </a:t>
            </a: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Abgerundetes Rechteck 12"/>
          <p:cNvSpPr/>
          <p:nvPr/>
        </p:nvSpPr>
        <p:spPr>
          <a:xfrm>
            <a:off x="251520" y="0"/>
            <a:ext cx="734481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würde etwas in meinem Ort </a:t>
            </a:r>
            <a:r>
              <a:rPr lang="de-DE" sz="2800" b="1" spc="200" dirty="0" err="1" smtClean="0">
                <a:solidFill>
                  <a:schemeClr val="tx2">
                    <a:lumMod val="75000"/>
                  </a:schemeClr>
                </a:solidFill>
              </a:rPr>
              <a:t>ver</a:t>
            </a:r>
            <a:r>
              <a:rPr lang="de-DE" sz="2800" b="1" spc="200" dirty="0" smtClean="0">
                <a:solidFill>
                  <a:schemeClr val="tx2">
                    <a:lumMod val="75000"/>
                  </a:schemeClr>
                </a:solidFill>
              </a:rPr>
              <a:t>-</a:t>
            </a:r>
            <a:br>
              <a:rPr lang="de-DE" sz="2800" b="1" spc="200" dirty="0" smtClean="0">
                <a:solidFill>
                  <a:schemeClr val="tx2">
                    <a:lumMod val="75000"/>
                  </a:schemeClr>
                </a:solidFill>
              </a:rPr>
            </a:br>
            <a:r>
              <a:rPr lang="de-DE" sz="2800" b="1" spc="200" dirty="0" smtClean="0">
                <a:solidFill>
                  <a:schemeClr val="tx2">
                    <a:lumMod val="75000"/>
                  </a:schemeClr>
                </a:solidFill>
              </a:rPr>
              <a:t>ändern, wenn ich Bürgermeister/in wäre.</a:t>
            </a:r>
            <a:endParaRPr lang="de-DE" sz="2800" b="1" u="sng" spc="200" dirty="0">
              <a:solidFill>
                <a:schemeClr val="tx2">
                  <a:lumMod val="75000"/>
                </a:schemeClr>
              </a:solidFill>
            </a:endParaRPr>
          </a:p>
        </p:txBody>
      </p:sp>
      <p:sp>
        <p:nvSpPr>
          <p:cNvPr id="11" name="Gestreifter Pfeil nach rechts 10">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03829958"/>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214</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115452"/>
            <a:ext cx="2340256" cy="369332"/>
          </a:xfrm>
          <a:prstGeom prst="rect">
            <a:avLst/>
          </a:prstGeom>
        </p:spPr>
        <p:txBody>
          <a:bodyPr wrap="none">
            <a:spAutoFit/>
          </a:bodyPr>
          <a:lstStyle/>
          <a:p>
            <a:r>
              <a:rPr lang="de-DE" b="1" u="sng" dirty="0" smtClean="0">
                <a:solidFill>
                  <a:srgbClr val="C00000"/>
                </a:solidFill>
              </a:rPr>
              <a:t>Handlungsempfehlung</a:t>
            </a:r>
            <a:endParaRPr lang="de-DE" b="1" u="sng" dirty="0">
              <a:solidFill>
                <a:srgbClr val="C00000"/>
              </a:solidFill>
            </a:endParaRPr>
          </a:p>
        </p:txBody>
      </p:sp>
      <p:pic>
        <p:nvPicPr>
          <p:cNvPr id="16" name="Grafik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8"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feld 1"/>
          <p:cNvSpPr txBox="1"/>
          <p:nvPr/>
        </p:nvSpPr>
        <p:spPr>
          <a:xfrm>
            <a:off x="323528" y="1410731"/>
            <a:ext cx="8604954" cy="500079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Dem Jugendamt (Jugendhilfeplanung) des Landkreises Bad Kissingen wird empfohlen, den Bürgermeister/innen zeitnah nach der Kommunalwahl das Ergebnis dieser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Auswertung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zur Verfügung zu stellen. </a:t>
            </a:r>
          </a:p>
        </p:txBody>
      </p:sp>
      <p:sp>
        <p:nvSpPr>
          <p:cNvPr id="13" name="Abgerundetes Rechteck 12"/>
          <p:cNvSpPr/>
          <p:nvPr/>
        </p:nvSpPr>
        <p:spPr>
          <a:xfrm>
            <a:off x="251520" y="0"/>
            <a:ext cx="734481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würde etwas in meinem Ort </a:t>
            </a:r>
            <a:r>
              <a:rPr lang="de-DE" sz="2800" b="1" spc="200" dirty="0" err="1" smtClean="0">
                <a:solidFill>
                  <a:schemeClr val="tx2">
                    <a:lumMod val="75000"/>
                  </a:schemeClr>
                </a:solidFill>
              </a:rPr>
              <a:t>ver</a:t>
            </a:r>
            <a:r>
              <a:rPr lang="de-DE" sz="2800" b="1" spc="200" dirty="0" smtClean="0">
                <a:solidFill>
                  <a:schemeClr val="tx2">
                    <a:lumMod val="75000"/>
                  </a:schemeClr>
                </a:solidFill>
              </a:rPr>
              <a:t>-</a:t>
            </a:r>
            <a:br>
              <a:rPr lang="de-DE" sz="2800" b="1" spc="200" dirty="0" smtClean="0">
                <a:solidFill>
                  <a:schemeClr val="tx2">
                    <a:lumMod val="75000"/>
                  </a:schemeClr>
                </a:solidFill>
              </a:rPr>
            </a:br>
            <a:r>
              <a:rPr lang="de-DE" sz="2800" b="1" spc="200" dirty="0" smtClean="0">
                <a:solidFill>
                  <a:schemeClr val="tx2">
                    <a:lumMod val="75000"/>
                  </a:schemeClr>
                </a:solidFill>
              </a:rPr>
              <a:t>ändern, wenn ich Bürgermeister/in wäre.</a:t>
            </a:r>
            <a:endParaRPr lang="de-DE" sz="2800" b="1" u="sng" spc="200" dirty="0">
              <a:solidFill>
                <a:schemeClr val="tx2">
                  <a:lumMod val="75000"/>
                </a:schemeClr>
              </a:solidFill>
            </a:endParaRPr>
          </a:p>
        </p:txBody>
      </p:sp>
      <p:sp>
        <p:nvSpPr>
          <p:cNvPr id="11" name="Gestreifter Pfeil nach rechts 10">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726072911"/>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19" y="756873"/>
            <a:ext cx="7501311" cy="1231967"/>
          </a:xfrm>
        </p:spPr>
        <p:txBody>
          <a:bodyPr>
            <a:normAutofit fontScale="90000"/>
          </a:bodyPr>
          <a:lstStyle/>
          <a:p>
            <a:pPr algn="l"/>
            <a:r>
              <a:rPr lang="de-DE" b="1" dirty="0" smtClean="0">
                <a:solidFill>
                  <a:srgbClr val="C00000"/>
                </a:solidFill>
              </a:rPr>
              <a:t>5.7 Dimension politisches Interesse</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126144"/>
            <a:ext cx="8604954" cy="296065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Überblick über das politische Interesse junger Menschen</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lvl="0">
              <a:spcBef>
                <a:spcPts val="200"/>
              </a:spcBef>
              <a:spcAft>
                <a:spcPts val="200"/>
              </a:spcAft>
            </a:pPr>
            <a:endParaRPr lang="de-DE" sz="1800" b="1" dirty="0" smtClean="0">
              <a:solidFill>
                <a:schemeClr val="tx2">
                  <a:lumMod val="75000"/>
                </a:schemeClr>
              </a:solidFill>
              <a:latin typeface="Calibri" panose="020F0502020204030204" pitchFamily="34" charset="0"/>
              <a:ea typeface="Calibri" panose="020F0502020204030204" pitchFamily="34" charset="0"/>
            </a:endParaRPr>
          </a:p>
          <a:p>
            <a:pPr lvl="0">
              <a:spcBef>
                <a:spcPts val="200"/>
              </a:spcBef>
              <a:spcAft>
                <a:spcPts val="200"/>
              </a:spcAft>
            </a:pPr>
            <a:r>
              <a:rPr lang="de-DE" sz="1800" b="1" u="sng" dirty="0" smtClean="0">
                <a:solidFill>
                  <a:schemeClr val="tx2">
                    <a:lumMod val="75000"/>
                  </a:schemeClr>
                </a:solidFill>
                <a:latin typeface="Calibri" panose="020F0502020204030204" pitchFamily="34" charset="0"/>
                <a:ea typeface="Calibri" panose="020F0502020204030204" pitchFamily="34" charset="0"/>
              </a:rPr>
              <a:t>Punkteverteilung auf die Aussagen zu folgenden Fragen:</a:t>
            </a:r>
          </a:p>
          <a:p>
            <a:pPr lvl="0">
              <a:spcBef>
                <a:spcPts val="200"/>
              </a:spcBef>
              <a:spcAft>
                <a:spcPts val="200"/>
              </a:spcAft>
            </a:pPr>
            <a:r>
              <a:rPr lang="de-DE" sz="1800" b="1" dirty="0">
                <a:solidFill>
                  <a:schemeClr val="tx2">
                    <a:lumMod val="75000"/>
                  </a:schemeClr>
                </a:solidFill>
                <a:latin typeface="Calibri" panose="020F0502020204030204" pitchFamily="34" charset="0"/>
                <a:ea typeface="Calibri" panose="020F0502020204030204" pitchFamily="34" charset="0"/>
              </a:rPr>
              <a:t>5</a:t>
            </a:r>
            <a:r>
              <a:rPr lang="de-DE" sz="1800" b="1" dirty="0" smtClean="0">
                <a:solidFill>
                  <a:schemeClr val="tx2">
                    <a:lumMod val="75000"/>
                  </a:schemeClr>
                </a:solidFill>
                <a:latin typeface="Calibri" panose="020F0502020204030204" pitchFamily="34" charset="0"/>
                <a:ea typeface="Calibri" panose="020F0502020204030204" pitchFamily="34" charset="0"/>
              </a:rPr>
              <a:t>.1 Mitarbeit in einem Jugendbeirat</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5.2 Mitarbeit in politischen Gremien</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5.4 Nutzung des Wahlrechts</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5.5 Bekanntheit des Bürgermeisters/ der Bürgermeisterin</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5.6 Veränderungsvorschläge für den eigenen Ort</a:t>
            </a:r>
            <a:endParaRPr lang="de-DE" sz="1800" b="1" dirty="0">
              <a:solidFill>
                <a:schemeClr val="tx2">
                  <a:lumMod val="75000"/>
                </a:schemeClr>
              </a:solidFill>
              <a:latin typeface="Calibri" panose="020F0502020204030204" pitchFamily="34" charset="0"/>
              <a:ea typeface="Calibri" panose="020F0502020204030204" pitchFamily="34" charset="0"/>
            </a:endParaRPr>
          </a:p>
          <a:p>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215</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3203888929"/>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bgerundetes Rechteck 13"/>
          <p:cNvSpPr/>
          <p:nvPr/>
        </p:nvSpPr>
        <p:spPr>
          <a:xfrm>
            <a:off x="251520" y="116632"/>
            <a:ext cx="6480720"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Dimension politisches Interesse</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216</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71267"/>
            <a:ext cx="8604954" cy="49892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12 - 21-Jährigen sind in hohem Maße politisch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interessiert, über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1/3 (37,2%) erreichen 4 Punkte und mehr in der Dimension politisches Interesse, ein weiteres Drittel erreicht 3 Punkte</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nur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knapp 3% geben keine einzige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zustimmende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Aussage zum politischen Interesse</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besteht kein Unterschied zwischen m/w oder den Altersgruppen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Auswertung auf Gemeindeebene zeigt eine Bandbreite von unter 30% bis über 60% in der Kategorie „4 Punkte und mehr“,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wobei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selbst der niedrigste Wert von knapp 30% kein negatives Ergebnis ist; in den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meisten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Gemeinden (17) erreichen diese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Kategorie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bis zu 40% der jungen Menschen; in sechs Gemeinden antworten die Hälfte oder mehr aller 12 - 21-Jährigen so, dass sie in der Dimension „4 Punkte und mehr“ erreichen</a:t>
            </a:r>
          </a:p>
        </p:txBody>
      </p:sp>
      <p:sp>
        <p:nvSpPr>
          <p:cNvPr id="12" name="Rechteck 11"/>
          <p:cNvSpPr/>
          <p:nvPr/>
        </p:nvSpPr>
        <p:spPr>
          <a:xfrm>
            <a:off x="321544" y="733386"/>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886828480"/>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116632"/>
            <a:ext cx="6480720"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Dimension politisches Interesse</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217</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3" name="Gerade Verbindung 12"/>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 name="Diagramm 1"/>
          <p:cNvGraphicFramePr/>
          <p:nvPr>
            <p:extLst/>
          </p:nvPr>
        </p:nvGraphicFramePr>
        <p:xfrm>
          <a:off x="323528" y="672938"/>
          <a:ext cx="8496944" cy="5841970"/>
        </p:xfrm>
        <a:graphic>
          <a:graphicData uri="http://schemas.openxmlformats.org/drawingml/2006/chart">
            <c:chart xmlns:c="http://schemas.openxmlformats.org/drawingml/2006/chart" xmlns:r="http://schemas.openxmlformats.org/officeDocument/2006/relationships" r:id="rId4"/>
          </a:graphicData>
        </a:graphic>
      </p:graphicFrame>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907553547"/>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116632"/>
            <a:ext cx="6624736"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Dimension politisches Interesse</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218</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5" name="Diagramm 14"/>
          <p:cNvGraphicFramePr/>
          <p:nvPr>
            <p:extLst/>
          </p:nvPr>
        </p:nvGraphicFramePr>
        <p:xfrm>
          <a:off x="612000" y="1269000"/>
          <a:ext cx="792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3" name="Gerade Verbindung 12"/>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441677"/>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116632"/>
            <a:ext cx="6624736"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Dimension politisches Interesse</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219</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3" name="Diagramm 12"/>
          <p:cNvGraphicFramePr/>
          <p:nvPr>
            <p:extLst/>
          </p:nvPr>
        </p:nvGraphicFramePr>
        <p:xfrm>
          <a:off x="612000" y="1269000"/>
          <a:ext cx="792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Gerade Verbindung 14"/>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9852111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5" name="Diagramm 4"/>
          <p:cNvGraphicFramePr/>
          <p:nvPr>
            <p:extLst>
              <p:ext uri="{D42A27DB-BD31-4B8C-83A1-F6EECF244321}">
                <p14:modId xmlns:p14="http://schemas.microsoft.com/office/powerpoint/2010/main" val="593991301"/>
              </p:ext>
            </p:extLst>
          </p:nvPr>
        </p:nvGraphicFramePr>
        <p:xfrm>
          <a:off x="1332000" y="1269000"/>
          <a:ext cx="648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1" name="Abgerundetes Rechteck 10"/>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Freizeitaktivitäten – mindestens </a:t>
            </a:r>
            <a:br>
              <a:rPr lang="de-DE" sz="2800" b="1" spc="200" dirty="0" smtClean="0">
                <a:solidFill>
                  <a:schemeClr val="tx2">
                    <a:lumMod val="75000"/>
                  </a:schemeClr>
                </a:solidFill>
              </a:rPr>
            </a:br>
            <a:r>
              <a:rPr lang="de-DE" sz="2800" b="1" spc="200" dirty="0" smtClean="0">
                <a:solidFill>
                  <a:schemeClr val="tx2">
                    <a:lumMod val="75000"/>
                  </a:schemeClr>
                </a:solidFill>
              </a:rPr>
              <a:t>1x wöchentlich Besuch von...</a:t>
            </a:r>
            <a:endParaRPr lang="de-DE" sz="2800" b="1" spc="200" dirty="0">
              <a:solidFill>
                <a:schemeClr val="tx2">
                  <a:lumMod val="75000"/>
                </a:schemeClr>
              </a:solidFill>
            </a:endParaRPr>
          </a:p>
        </p:txBody>
      </p:sp>
      <p:cxnSp>
        <p:nvCxnSpPr>
          <p:cNvPr id="12" name="Gerade Verbindung 11"/>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27388216"/>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116632"/>
            <a:ext cx="6624736"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Dimension politisches Interesse</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220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3" name="Diagramm 12"/>
          <p:cNvGraphicFramePr/>
          <p:nvPr>
            <p:extLst/>
          </p:nvPr>
        </p:nvGraphicFramePr>
        <p:xfrm>
          <a:off x="612000" y="1269000"/>
          <a:ext cx="792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Gerade Verbindung 14"/>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753555211"/>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116632"/>
            <a:ext cx="6624736"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Dimension politisches Interesse</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221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5" name="Diagramm 14"/>
          <p:cNvGraphicFramePr/>
          <p:nvPr>
            <p:extLst/>
          </p:nvPr>
        </p:nvGraphicFramePr>
        <p:xfrm>
          <a:off x="612000" y="1269000"/>
          <a:ext cx="792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3" name="Gerade Verbindung 12"/>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55179753"/>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bgerundetes Rechteck 15"/>
          <p:cNvSpPr/>
          <p:nvPr/>
        </p:nvSpPr>
        <p:spPr>
          <a:xfrm>
            <a:off x="251520" y="0"/>
            <a:ext cx="626469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Dimension politisches Interesse</a:t>
            </a:r>
          </a:p>
          <a:p>
            <a:r>
              <a:rPr lang="de-DE" sz="2800" b="1" spc="200" dirty="0" smtClean="0">
                <a:solidFill>
                  <a:schemeClr val="tx2">
                    <a:lumMod val="75000"/>
                  </a:schemeClr>
                </a:solidFill>
              </a:rPr>
              <a:t>- 4 Punkte und mehr -</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222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nvPr>
        </p:nvGraphicFramePr>
        <p:xfrm>
          <a:off x="971600" y="1034441"/>
          <a:ext cx="7408889" cy="5411332"/>
        </p:xfrm>
        <a:graphic>
          <a:graphicData uri="http://schemas.openxmlformats.org/drawingml/2006/chart">
            <c:chart xmlns:c="http://schemas.openxmlformats.org/drawingml/2006/chart" xmlns:r="http://schemas.openxmlformats.org/officeDocument/2006/relationships" r:id="rId4"/>
          </a:graphicData>
        </a:graphic>
      </p:graphicFrame>
      <p:cxnSp>
        <p:nvCxnSpPr>
          <p:cNvPr id="17" name="Gerade Verbindung 16"/>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091283266"/>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857131"/>
            <a:ext cx="8208912" cy="5804990"/>
          </a:xfrm>
          <a:prstGeom prst="rect">
            <a:avLst/>
          </a:prstGeom>
        </p:spPr>
      </p:pic>
      <p:sp>
        <p:nvSpPr>
          <p:cNvPr id="12" name="Abgerundetes Rechteck 11"/>
          <p:cNvSpPr/>
          <p:nvPr/>
        </p:nvSpPr>
        <p:spPr>
          <a:xfrm>
            <a:off x="251520" y="0"/>
            <a:ext cx="6336704"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Dimension politisches Interesse</a:t>
            </a:r>
          </a:p>
          <a:p>
            <a:r>
              <a:rPr lang="de-DE" sz="2800" b="1" spc="200" dirty="0" smtClean="0">
                <a:solidFill>
                  <a:schemeClr val="tx2">
                    <a:lumMod val="75000"/>
                  </a:schemeClr>
                </a:solidFill>
              </a:rPr>
              <a:t>- 4 Punkte und mehr -</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223</a:t>
            </a:fld>
            <a:endParaRPr lang="de-DE" sz="1000" dirty="0">
              <a:solidFill>
                <a:schemeClr val="tx2">
                  <a:lumMod val="75000"/>
                </a:schemeClr>
              </a:solidFill>
            </a:endParaRPr>
          </a:p>
        </p:txBody>
      </p:sp>
      <p:pic>
        <p:nvPicPr>
          <p:cNvPr id="118" name="Grafik 1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898198654"/>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116632"/>
            <a:ext cx="6624736"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Dimension politisches Interesse</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224</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63166"/>
            <a:ext cx="8604954" cy="50005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Dimensionsanalyse zeigt deutlich, dass über ein Drittel der jungen Menschen die höchste Kategorie erreichen. Sie haben vier bzw. alle fünf Fragen so beantwortet, dass ihr politisches Interesse deutlich wird.</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In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der Übersicht der Fragen zu dem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Thema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zeigt sich, dass vor allem die Mitarbeit in einem Jugendbeirat mit nur rund 20% Zustimmung auf den ersten Blick viel niedriger ist als bei den anderen Fragen. Im Vergleich zum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Bevölkerungsdurchschnitt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ist dieses Ergebnis aber als positiv zu bewerten, denn immerhin eine/r von fünf würde gerne mitarbeiten. Der Alltag in den Gemeinden zeigt häufig, dass das bei den Erwachsenen in der Bevölkerung im Durchschnitt sicherlich niedriger ist</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ist sehr wichtig, das politische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Interesse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der jungen Menschen auf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Gemeindeebene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wahrzunehmen und zu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berücksichtigen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Die gängigen offiziellen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Beteiligungsformen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von Kindern und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Jugendlichen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sind bisher in der Praxis selten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erfolgreich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verlaufen, es werden neue, kreative Wege zur Beteiligung junger Menschen in der Gemeinde benötigt. </a:t>
            </a:r>
          </a:p>
        </p:txBody>
      </p:sp>
      <p:sp>
        <p:nvSpPr>
          <p:cNvPr id="12" name="Rechteck 11"/>
          <p:cNvSpPr/>
          <p:nvPr/>
        </p:nvSpPr>
        <p:spPr>
          <a:xfrm>
            <a:off x="321544" y="733386"/>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sp>
        <p:nvSpPr>
          <p:cNvPr id="14" name="Gestreifter Pfeil nach rechts 13">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869983028"/>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225</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63166"/>
            <a:ext cx="8604954" cy="50005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200"/>
              </a:spcBef>
              <a:spcAft>
                <a:spcPts val="2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Jungen Menschen sind in einem sehr hohen Maß politisch Interessiert. Um dieses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bislang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in diesem Ausmaß nicht bekannte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Potential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in den Städten, Märkten und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Gemeinden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einbringen zu können, werden auf Gemeindeebene neue Wege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Einbindung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und Beteiligung junger Menschen benötigt. </a:t>
            </a:r>
          </a:p>
          <a:p>
            <a:pPr>
              <a:spcBef>
                <a:spcPts val="200"/>
              </a:spcBef>
              <a:spcAft>
                <a:spcPts val="2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200"/>
              </a:spcBef>
              <a:spcAft>
                <a:spcPts val="2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Mit dem Ziel, bei uns im Landkreis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praxiserprobte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sinnvolle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Einbindungs- und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Beteiligungsformen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für junge Menschen in die Kommunalpolitik zu erhalten, wird der Kommunalen Jugendarbeit des Landkreises Bad Kissingen empfohlen, ein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Arbeitsgremium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zu installieren und zu leiten. Es sollten darin junge Menschen,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Bürgermeister/innen, Jugendbeauftragte</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der Kreisjugendring, Pro-Jugend e. V. und bei Bedarf weitere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Personen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vertreten sein. </a:t>
            </a:r>
          </a:p>
          <a:p>
            <a:pPr>
              <a:spcBef>
                <a:spcPts val="200"/>
              </a:spcBef>
              <a:spcAft>
                <a:spcPts val="2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Dieses Arbeitsgremium hat die Aufgabe, neue, kreative Einbindungs- und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Beteiligungsformen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zu entwickeln. Die Umsetzung dieser Möglichkeiten sollte von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Kommunalen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Jugendarbeit begleitet werden und modellhaft gemeinsam mit allen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Akteuren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vor Ort in einer/ mehreren (Projekt-) Gemeinden erfolgen. Es wäre sinnvoll, hierbei zuerst eine der Gemeinden, die in der Dimension hohe Werte erreichen, zu berücksichtigen. </a:t>
            </a:r>
          </a:p>
        </p:txBody>
      </p:sp>
      <p:sp>
        <p:nvSpPr>
          <p:cNvPr id="12" name="Rechteck 11"/>
          <p:cNvSpPr/>
          <p:nvPr/>
        </p:nvSpPr>
        <p:spPr>
          <a:xfrm>
            <a:off x="321544" y="733386"/>
            <a:ext cx="2404376" cy="369332"/>
          </a:xfrm>
          <a:prstGeom prst="rect">
            <a:avLst/>
          </a:prstGeom>
        </p:spPr>
        <p:txBody>
          <a:bodyPr wrap="none">
            <a:spAutoFit/>
          </a:bodyPr>
          <a:lstStyle/>
          <a:p>
            <a:r>
              <a:rPr lang="de-DE" b="1" u="sng" dirty="0" smtClean="0">
                <a:solidFill>
                  <a:srgbClr val="C00000"/>
                </a:solidFill>
              </a:rPr>
              <a:t>Handlungsempfehlung</a:t>
            </a:r>
            <a:endParaRPr lang="de-DE" b="1" u="sng" dirty="0">
              <a:solidFill>
                <a:srgbClr val="C00000"/>
              </a:solidFill>
            </a:endParaRPr>
          </a:p>
        </p:txBody>
      </p:sp>
      <p:sp>
        <p:nvSpPr>
          <p:cNvPr id="13" name="Abgerundetes Rechteck 12"/>
          <p:cNvSpPr/>
          <p:nvPr/>
        </p:nvSpPr>
        <p:spPr>
          <a:xfrm>
            <a:off x="251520" y="116632"/>
            <a:ext cx="6624736"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Dimension politisches Interesse</a:t>
            </a:r>
            <a:endParaRPr lang="de-DE" sz="2800" b="1" u="sng" spc="200" dirty="0">
              <a:solidFill>
                <a:schemeClr val="tx2">
                  <a:lumMod val="75000"/>
                </a:schemeClr>
              </a:solidFill>
            </a:endParaRPr>
          </a:p>
        </p:txBody>
      </p:sp>
      <p:sp>
        <p:nvSpPr>
          <p:cNvPr id="14" name="Gestreifter Pfeil nach rechts 13">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687477135"/>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20" y="756873"/>
            <a:ext cx="7152100" cy="1231967"/>
          </a:xfrm>
        </p:spPr>
        <p:txBody>
          <a:bodyPr>
            <a:normAutofit/>
          </a:bodyPr>
          <a:lstStyle/>
          <a:p>
            <a:pPr algn="l"/>
            <a:r>
              <a:rPr lang="de-DE" b="1" dirty="0" smtClean="0">
                <a:solidFill>
                  <a:srgbClr val="C00000"/>
                </a:solidFill>
              </a:rPr>
              <a:t>6. Jugendschutz</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132856"/>
            <a:ext cx="8604954" cy="30138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u="sng" dirty="0" smtClean="0">
                <a:solidFill>
                  <a:schemeClr val="tx2">
                    <a:lumMod val="75000"/>
                  </a:schemeClr>
                </a:solidFill>
              </a:rPr>
              <a:t>Themen:</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6.1 	Jugendschutzgesetz – Anwesenheit für unter 16-Jährige in der Disco</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rPr>
              <a:t>6.2 	Jugendschutzgesetz – Anwesenheit für 16- und 17-Jährige in der Disco</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rPr>
              <a:t>6.3  	Jugendschutzgesetz – Altersgrenze für Branntwein/ –haltige Getränke</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rPr>
              <a:t>6.4 	Jugendschutzgesetz – Altersgrenze Tabakkonsum</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rPr>
              <a:t>6.5 	Jugendmedienschutz – verbotene Filme, Lieder und Texte</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rPr>
              <a:t>6.6 	Dimension „Jugendschutzgesetz“</a:t>
            </a: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226</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8" name="Gestreifter Pfeil nach rechts 17">
            <a:hlinkClick r:id="rId5" action="ppaction://hlinksldjump"/>
          </p:cNvPr>
          <p:cNvSpPr/>
          <p:nvPr/>
        </p:nvSpPr>
        <p:spPr>
          <a:xfrm>
            <a:off x="7394663" y="2553795"/>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9" name="Gestreifter Pfeil nach rechts 18">
            <a:hlinkClick r:id="rId6" action="ppaction://hlinksldjump"/>
          </p:cNvPr>
          <p:cNvSpPr/>
          <p:nvPr/>
        </p:nvSpPr>
        <p:spPr>
          <a:xfrm>
            <a:off x="7556754" y="2975798"/>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6" name="Gestreifter Pfeil nach rechts 15">
            <a:hlinkClick r:id="rId7" action="ppaction://hlinksldjump"/>
          </p:cNvPr>
          <p:cNvSpPr/>
          <p:nvPr/>
        </p:nvSpPr>
        <p:spPr>
          <a:xfrm>
            <a:off x="7524328" y="3373523"/>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7" name="Gestreifter Pfeil nach rechts 16">
            <a:hlinkClick r:id="rId8" action="ppaction://hlinksldjump"/>
          </p:cNvPr>
          <p:cNvSpPr/>
          <p:nvPr/>
        </p:nvSpPr>
        <p:spPr>
          <a:xfrm>
            <a:off x="5580112" y="3807831"/>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20" name="Gestreifter Pfeil nach rechts 19">
            <a:hlinkClick r:id="rId9" action="ppaction://hlinksldjump"/>
          </p:cNvPr>
          <p:cNvSpPr/>
          <p:nvPr/>
        </p:nvSpPr>
        <p:spPr>
          <a:xfrm>
            <a:off x="6372200" y="4238121"/>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21" name="Gestreifter Pfeil nach rechts 20">
            <a:hlinkClick r:id="rId10" action="ppaction://hlinksldjump"/>
          </p:cNvPr>
          <p:cNvSpPr/>
          <p:nvPr/>
        </p:nvSpPr>
        <p:spPr>
          <a:xfrm>
            <a:off x="4059292" y="4664071"/>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23" name="Gestreifter Pfeil nach rechts 22">
            <a:hlinkClick r:id="rId11" action="ppaction://hlinksldjump"/>
          </p:cNvPr>
          <p:cNvSpPr/>
          <p:nvPr/>
        </p:nvSpPr>
        <p:spPr>
          <a:xfrm>
            <a:off x="323528" y="5229200"/>
            <a:ext cx="5380554" cy="1191157"/>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zum </a:t>
            </a:r>
            <a:br>
              <a:rPr lang="de-DE" sz="1600" b="1" dirty="0" smtClean="0"/>
            </a:br>
            <a:r>
              <a:rPr lang="de-DE" b="1" u="sng" dirty="0" smtClean="0"/>
              <a:t>JUGENDSCHUTZ  ALLGEMEIN</a:t>
            </a:r>
            <a:endParaRPr lang="de-DE" sz="1200" u="sng" dirty="0"/>
          </a:p>
        </p:txBody>
      </p:sp>
    </p:spTree>
    <p:extLst>
      <p:ext uri="{BB962C8B-B14F-4D97-AF65-F5344CB8AC3E}">
        <p14:creationId xmlns:p14="http://schemas.microsoft.com/office/powerpoint/2010/main" val="4046574148"/>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227</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700" b="1" spc="200" dirty="0" smtClean="0">
                <a:solidFill>
                  <a:schemeClr val="tx2">
                    <a:lumMod val="75000"/>
                  </a:schemeClr>
                </a:solidFill>
              </a:rPr>
              <a:t>Jugendschutz allgemein</a:t>
            </a:r>
            <a:endParaRPr lang="de-DE" sz="27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2" name="Rechteck 11"/>
          <p:cNvSpPr/>
          <p:nvPr/>
        </p:nvSpPr>
        <p:spPr>
          <a:xfrm>
            <a:off x="321544" y="733386"/>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sp>
        <p:nvSpPr>
          <p:cNvPr id="13" name="Textfeld 1"/>
          <p:cNvSpPr txBox="1"/>
          <p:nvPr/>
        </p:nvSpPr>
        <p:spPr>
          <a:xfrm>
            <a:off x="328617" y="1163166"/>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Entgegen der landläufigen Meinung und der Berichterstattung in den Medien steht die Zielgruppe des Jugendschutzgesetzes, Kinder und Jugendliche, hinter den Regelungen und findet diese gut. </a:t>
            </a:r>
          </a:p>
          <a:p>
            <a:pPr lvl="0">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Auch in diesem Bereich zeigt sich, dass die personellen und finanziellen Ressourcen, die in den letzten Jahren in den Bereich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Jugendschutz</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investiert wurden, sinnvoll sind und die Maßnahmen und Aktionen bei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Zielgruppe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angekommen. Dies muss unbedingt weitergeführt werden.</a:t>
            </a:r>
          </a:p>
        </p:txBody>
      </p:sp>
      <p:sp>
        <p:nvSpPr>
          <p:cNvPr id="11" name="Gestreifter Pfeil nach rechts 10">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891647000"/>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228</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700" b="1" spc="200" dirty="0" smtClean="0">
                <a:solidFill>
                  <a:schemeClr val="tx2">
                    <a:lumMod val="75000"/>
                  </a:schemeClr>
                </a:solidFill>
              </a:rPr>
              <a:t>Politisches Interesse allgemein</a:t>
            </a:r>
            <a:endParaRPr lang="de-DE" sz="27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2" name="Rechteck 11"/>
          <p:cNvSpPr/>
          <p:nvPr/>
        </p:nvSpPr>
        <p:spPr>
          <a:xfrm>
            <a:off x="321544" y="733386"/>
            <a:ext cx="2340256" cy="369332"/>
          </a:xfrm>
          <a:prstGeom prst="rect">
            <a:avLst/>
          </a:prstGeom>
        </p:spPr>
        <p:txBody>
          <a:bodyPr wrap="none">
            <a:spAutoFit/>
          </a:bodyPr>
          <a:lstStyle/>
          <a:p>
            <a:r>
              <a:rPr lang="de-DE" b="1" u="sng" dirty="0" smtClean="0">
                <a:solidFill>
                  <a:srgbClr val="C00000"/>
                </a:solidFill>
              </a:rPr>
              <a:t>Handlungsempfehlung</a:t>
            </a:r>
            <a:endParaRPr lang="de-DE" b="1" u="sng" dirty="0">
              <a:solidFill>
                <a:srgbClr val="C00000"/>
              </a:solidFill>
            </a:endParaRPr>
          </a:p>
        </p:txBody>
      </p:sp>
      <p:sp>
        <p:nvSpPr>
          <p:cNvPr id="13" name="Textfeld 1"/>
          <p:cNvSpPr txBox="1"/>
          <p:nvPr/>
        </p:nvSpPr>
        <p:spPr>
          <a:xfrm>
            <a:off x="328617" y="1163166"/>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1.</a:t>
            </a:r>
            <a:b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b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Um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 Wirkung der Arbeit der letzten Jahre zu stabilisieren und fortzuführen ist es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notwendig</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die bisherigen personellen und finanziellen Ressourcen im Bereich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Jugendschutz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weiterhin einzusetzen. Dies gilt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sowohl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für den Landkreis Bad Kissingen, als auch für die Polizei und alle anderen im Jugendschutz tätigen Behörden,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Einrichtungen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Dienste.</a:t>
            </a:r>
            <a:b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b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vorhandenen Vernetzungen und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Kooperationen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zwischen dem Landkreis und der Polizei bei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Jugendschutzangelegenheiten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und weiteren Stellen z. B. im Rahmen des AK Prävention sind effektiv und sinnvoll und sollten fortgesetzt werden.</a:t>
            </a:r>
          </a:p>
          <a:p>
            <a:pPr lvl="0">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2</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b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b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Berichterstattung in den Medien und die landläufige Meinung der Bevölkerung zeigen ein falsches Bild hinsichtlich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Einstellung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junger Menschen zu den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Regelungen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des Jugendschutzgesetzes.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
            </a:r>
            <a:b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b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Um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dieses falsche Bild zu korrigieren, wird dem Landkreis Bad Kissingen (Jugendamt, Jugendhilfeplanung, Jugendschutz)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empfohlen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das Ergebnis der Jugendbefragung mittels geeigneter Öffentlichkeitsarbeit in Gremien und in der Bevölkerung bekannt machen. Sinnvoll wäre es z. B. auch,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Festveranstalter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über das Ergebnis in Kenntnis zu setzen.</a:t>
            </a:r>
          </a:p>
        </p:txBody>
      </p:sp>
      <p:sp>
        <p:nvSpPr>
          <p:cNvPr id="11" name="Gestreifter Pfeil nach rechts 10">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698406322"/>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19" y="756873"/>
            <a:ext cx="7501311" cy="1231967"/>
          </a:xfrm>
        </p:spPr>
        <p:txBody>
          <a:bodyPr>
            <a:normAutofit fontScale="90000"/>
          </a:bodyPr>
          <a:lstStyle/>
          <a:p>
            <a:pPr algn="l"/>
            <a:r>
              <a:rPr lang="de-DE" b="1" dirty="0" smtClean="0">
                <a:solidFill>
                  <a:srgbClr val="C00000"/>
                </a:solidFill>
              </a:rPr>
              <a:t>6.1 </a:t>
            </a:r>
            <a:r>
              <a:rPr lang="de-DE" b="1" dirty="0" err="1" smtClean="0">
                <a:solidFill>
                  <a:srgbClr val="C00000"/>
                </a:solidFill>
              </a:rPr>
              <a:t>JuSchG</a:t>
            </a:r>
            <a:r>
              <a:rPr lang="de-DE" b="1" dirty="0" smtClean="0">
                <a:solidFill>
                  <a:srgbClr val="C00000"/>
                </a:solidFill>
              </a:rPr>
              <a:t> – Anwesenheit für unter 16-Jährige in der Disco</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22502"/>
            <a:ext cx="8604954" cy="26642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Akzeptieren junge Menschen die gesetzlichen Regelungen des Jugendschutzgesetzes (</a:t>
            </a:r>
            <a:r>
              <a:rPr lang="de-DE" sz="1800" b="1" dirty="0" err="1"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JuSchG</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rPr>
              <a:t>Jugendliche unter 16 Jahren habe in einer Disco nichts zu suchen. </a:t>
            </a:r>
            <a:br>
              <a:rPr lang="de-DE" sz="1800" b="1" dirty="0" smtClean="0">
                <a:solidFill>
                  <a:schemeClr val="tx2">
                    <a:lumMod val="75000"/>
                  </a:schemeClr>
                </a:solidFill>
                <a:latin typeface="Calibri" panose="020F0502020204030204" pitchFamily="34" charset="0"/>
              </a:rPr>
            </a:br>
            <a:r>
              <a:rPr lang="de-DE" sz="1800" b="1" dirty="0" smtClean="0">
                <a:solidFill>
                  <a:schemeClr val="tx2">
                    <a:lumMod val="75000"/>
                  </a:schemeClr>
                </a:solidFill>
                <a:latin typeface="Calibri" panose="020F0502020204030204" pitchFamily="34" charset="0"/>
              </a:rPr>
              <a:t>Stimmt – stimmt nicht</a:t>
            </a:r>
            <a:endParaRPr lang="de-DE" sz="1800" b="1" dirty="0" smtClean="0">
              <a:solidFill>
                <a:schemeClr val="tx2">
                  <a:lumMod val="75000"/>
                </a:schemeClr>
              </a:solidFill>
            </a:endParaRPr>
          </a:p>
          <a:p>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229</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38226003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23</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Freizeitaktivitäten – Besuch von...</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63166"/>
            <a:ext cx="8604954" cy="50005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ist bemerkenswert, dass die Nutzung von kommerziellen Treffpunkten durch junge Menschen zurückgegangen ist. Die Nutzung der Offenen Jugendarbeit ist unverändert geblieben. Die Verteilung männlich/weiblich und die Altersverteilung lassen sich in der Praxis beobachten – Jungs sind fast doppelt so häufig in der Offenen Jugendarbeit vertreten und die Jugendlichen stellen die stärkste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Gruppe.</a:t>
            </a:r>
          </a:p>
          <a:p>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besteht aktuell </a:t>
            </a:r>
            <a:r>
              <a:rPr lang="de-DE" sz="18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kein Handlungsbedarf</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p>
        </p:txBody>
      </p:sp>
      <p:sp>
        <p:nvSpPr>
          <p:cNvPr id="12" name="Rechteck 11"/>
          <p:cNvSpPr/>
          <p:nvPr/>
        </p:nvSpPr>
        <p:spPr>
          <a:xfrm>
            <a:off x="321544" y="733386"/>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133001152"/>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Zustimmung zu dieser Aussage ist im Vergleich zu 1999 ist von knapp 50% auf rund 75% gestiegen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kein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Unterschied zwischen m/w</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erwartungsgemäß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steigt die Zustimmung mit zunehmendem Alter</a:t>
            </a: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230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Abgerundetes Rechteck 15"/>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Jugendliche unter 16 Jahren haben in einer Disco nichts zu suchen.</a:t>
            </a:r>
            <a:endParaRPr lang="de-DE" sz="2800" b="1" spc="200" dirty="0">
              <a:solidFill>
                <a:schemeClr val="tx2">
                  <a:lumMod val="75000"/>
                </a:schemeClr>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411948077"/>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Jugendliche unter 16 Jahren haben in einer Disco nichts zu suchen.</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231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ext uri="{D42A27DB-BD31-4B8C-83A1-F6EECF244321}">
                <p14:modId xmlns:p14="http://schemas.microsoft.com/office/powerpoint/2010/main" val="2849397947"/>
              </p:ext>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696355439"/>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Jugendliche unter 16 Jahren haben in einer Disco nichts zu suchen.</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232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ext uri="{D42A27DB-BD31-4B8C-83A1-F6EECF244321}">
                <p14:modId xmlns:p14="http://schemas.microsoft.com/office/powerpoint/2010/main" val="1311788150"/>
              </p:ext>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762977192"/>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48072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Jugendliche unter 16 Jahren haben in einer Disco nichts zu suchen.</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233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ext uri="{D42A27DB-BD31-4B8C-83A1-F6EECF244321}">
                <p14:modId xmlns:p14="http://schemas.microsoft.com/office/powerpoint/2010/main" val="547416181"/>
              </p:ext>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104452574"/>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234</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484784"/>
            <a:ext cx="8604954" cy="46789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endPar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wurde keine separate Bewertung/Handlungsempfehlung formuliert. </a:t>
            </a:r>
          </a:p>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iehe 6.0, Bewertung/Handlungsempfehlung „Jugendschutz allgemein“ ab Seite 227. </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3528" y="1115452"/>
            <a:ext cx="3557512" cy="369332"/>
          </a:xfrm>
          <a:prstGeom prst="rect">
            <a:avLst/>
          </a:prstGeom>
        </p:spPr>
        <p:txBody>
          <a:bodyPr wrap="none">
            <a:spAutoFit/>
          </a:bodyPr>
          <a:lstStyle/>
          <a:p>
            <a:r>
              <a:rPr lang="de-DE" b="1" u="sng" dirty="0" smtClean="0">
                <a:solidFill>
                  <a:srgbClr val="C00000"/>
                </a:solidFill>
              </a:rPr>
              <a:t>Bewertung/Handlungsempfehlung</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7"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Abgerundetes Rechteck 12"/>
          <p:cNvSpPr/>
          <p:nvPr/>
        </p:nvSpPr>
        <p:spPr>
          <a:xfrm>
            <a:off x="251520" y="0"/>
            <a:ext cx="648072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Jugendliche unter 16 Jahren haben in einer Disco nichts zu suchen.</a:t>
            </a:r>
            <a:endParaRPr lang="de-DE" sz="2800" b="1" spc="200" dirty="0">
              <a:solidFill>
                <a:schemeClr val="tx2">
                  <a:lumMod val="75000"/>
                </a:schemeClr>
              </a:solidFill>
            </a:endParaRPr>
          </a:p>
        </p:txBody>
      </p:sp>
      <p:sp>
        <p:nvSpPr>
          <p:cNvPr id="16" name="Gestreifter Pfeil nach rechts 15">
            <a:hlinkClick r:id="rId4" action="ppaction://hlinksldjump"/>
          </p:cNvPr>
          <p:cNvSpPr/>
          <p:nvPr/>
        </p:nvSpPr>
        <p:spPr>
          <a:xfrm>
            <a:off x="7184261" y="2636912"/>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5" name="Gestreifter Pfeil nach rechts 14">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2492845"/>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19" y="756873"/>
            <a:ext cx="7501311" cy="1231967"/>
          </a:xfrm>
        </p:spPr>
        <p:txBody>
          <a:bodyPr>
            <a:normAutofit fontScale="90000"/>
          </a:bodyPr>
          <a:lstStyle/>
          <a:p>
            <a:pPr algn="l"/>
            <a:r>
              <a:rPr lang="de-DE" b="1" dirty="0" smtClean="0">
                <a:solidFill>
                  <a:srgbClr val="C00000"/>
                </a:solidFill>
              </a:rPr>
              <a:t>6.2 </a:t>
            </a:r>
            <a:r>
              <a:rPr lang="de-DE" b="1" dirty="0" err="1" smtClean="0">
                <a:solidFill>
                  <a:srgbClr val="C00000"/>
                </a:solidFill>
              </a:rPr>
              <a:t>JuSchG</a:t>
            </a:r>
            <a:r>
              <a:rPr lang="de-DE" b="1" dirty="0" smtClean="0">
                <a:solidFill>
                  <a:srgbClr val="C00000"/>
                </a:solidFill>
              </a:rPr>
              <a:t> – Anwesenheit für 16- und 17-Jährige in der Disco</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22502"/>
            <a:ext cx="8604954" cy="26642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Akzeptieren junge Menschen die gesetzlichen Regelungen des Jugendschutzgesetzes (</a:t>
            </a:r>
            <a:r>
              <a:rPr lang="de-DE" sz="1800" b="1" dirty="0" err="1"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JuSchG</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rPr>
              <a:t>Es ist OK, dass 16- und 17-Jährige um 24 Uhr die Disco verlassen müssen.</a:t>
            </a:r>
            <a:br>
              <a:rPr lang="de-DE" sz="1800" b="1" dirty="0" smtClean="0">
                <a:solidFill>
                  <a:schemeClr val="tx2">
                    <a:lumMod val="75000"/>
                  </a:schemeClr>
                </a:solidFill>
                <a:latin typeface="Calibri" panose="020F0502020204030204" pitchFamily="34" charset="0"/>
              </a:rPr>
            </a:br>
            <a:r>
              <a:rPr lang="de-DE" sz="1800" b="1" dirty="0" smtClean="0">
                <a:solidFill>
                  <a:schemeClr val="tx2">
                    <a:lumMod val="75000"/>
                  </a:schemeClr>
                </a:solidFill>
                <a:latin typeface="Calibri" panose="020F0502020204030204" pitchFamily="34" charset="0"/>
              </a:rPr>
              <a:t>Stimmt – stimmt nicht</a:t>
            </a:r>
            <a:endParaRPr lang="de-DE" sz="1800" b="1" dirty="0" smtClean="0">
              <a:solidFill>
                <a:schemeClr val="tx2">
                  <a:lumMod val="75000"/>
                </a:schemeClr>
              </a:solidFill>
            </a:endParaRPr>
          </a:p>
          <a:p>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235</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2659201503"/>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0"/>
            <a:ext cx="6696744"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Es ist OK, dass 16- und 17Jährige um 24 Uhr die Disco verlassen müssen.</a:t>
            </a:r>
            <a:endParaRPr lang="de-DE" sz="2800" b="1" spc="200" dirty="0">
              <a:solidFill>
                <a:schemeClr val="tx2">
                  <a:lumMod val="75000"/>
                </a:schemeClr>
              </a:solidFill>
            </a:endParaRPr>
          </a:p>
        </p:txBody>
      </p:sp>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mit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rund 73% stimmen deutlich mehr junge Menschen der Aussage zu als noch 1999</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kaum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Unterschied zwischen m/w</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ein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sehr deutlicher Unterschied zeigt sich erwartungsgemäß zwischen den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Altersgruppen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während mit knapp 80% die Jüngeren noch fast genauso häufig dem zustimmen wie die Volljährigen mit rund 84%, stimmt nur knapp die Hälfte der 15- 17-Jährigen der Aussage zu</a:t>
            </a: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236</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Gestreifter Pfeil nach rechts 15">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33984034"/>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0"/>
            <a:ext cx="6696744"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Es ist OK, dass 16- und 17Jährige um 24 Uhr die Disco verlassen müssen.</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237</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ext uri="{D42A27DB-BD31-4B8C-83A1-F6EECF244321}">
                <p14:modId xmlns:p14="http://schemas.microsoft.com/office/powerpoint/2010/main" val="4076713424"/>
              </p:ext>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925484698"/>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323528" y="-1"/>
            <a:ext cx="6696744"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Es ist OK, dass 16- und 17Jährige um 24 Uhr die Disco verlassen müssen.</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238</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ext uri="{D42A27DB-BD31-4B8C-83A1-F6EECF244321}">
                <p14:modId xmlns:p14="http://schemas.microsoft.com/office/powerpoint/2010/main" val="3954055048"/>
              </p:ext>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928728761"/>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0"/>
            <a:ext cx="6696744"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Es ist OK, dass 16- und 17Jährige um 24 Uhr die Disco verlassen müssen.</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239</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ext uri="{D42A27DB-BD31-4B8C-83A1-F6EECF244321}">
                <p14:modId xmlns:p14="http://schemas.microsoft.com/office/powerpoint/2010/main" val="3359098107"/>
              </p:ext>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0096045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20" y="756873"/>
            <a:ext cx="7152100" cy="1231967"/>
          </a:xfrm>
        </p:spPr>
        <p:txBody>
          <a:bodyPr>
            <a:normAutofit fontScale="90000"/>
          </a:bodyPr>
          <a:lstStyle/>
          <a:p>
            <a:pPr algn="l"/>
            <a:r>
              <a:rPr lang="de-DE" b="1" dirty="0" smtClean="0">
                <a:solidFill>
                  <a:srgbClr val="C00000"/>
                </a:solidFill>
              </a:rPr>
              <a:t>1.2 Freizeitaktivitäten allgemein</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22502"/>
            <a:ext cx="8604954" cy="26642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marL="285750" lvl="0" indent="-285750">
              <a:spcBef>
                <a:spcPts val="200"/>
              </a:spcBef>
              <a:spcAft>
                <a:spcPts val="200"/>
              </a:spcAft>
              <a:buFont typeface="Arial" panose="020B0604020202020204" pitchFamily="34" charset="0"/>
              <a:buChar char="•"/>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Freizeitaktivitäten allgemein</a:t>
            </a:r>
          </a:p>
          <a:p>
            <a:pPr marL="285750" lvl="0" indent="-285750">
              <a:spcBef>
                <a:spcPts val="200"/>
              </a:spcBef>
              <a:spcAft>
                <a:spcPts val="200"/>
              </a:spcAft>
              <a:buFont typeface="Arial" panose="020B0604020202020204" pitchFamily="34" charset="0"/>
              <a:buChar char="•"/>
            </a:pPr>
            <a:r>
              <a:rPr lang="de-DE" sz="1800" b="1" dirty="0" smtClean="0">
                <a:solidFill>
                  <a:schemeClr val="tx2">
                    <a:lumMod val="75000"/>
                  </a:schemeClr>
                </a:solidFill>
                <a:latin typeface="Calibri" panose="020F0502020204030204" pitchFamily="34" charset="0"/>
                <a:ea typeface="Calibri" panose="020F0502020204030204" pitchFamily="34" charset="0"/>
              </a:rPr>
              <a:t>Sport treiben in der Freizeit</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Was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machst du in deiner Freizeit?</a:t>
            </a:r>
          </a:p>
          <a:p>
            <a:endParaRPr lang="de-DE" sz="1800" b="1" dirty="0" smtClean="0">
              <a:solidFill>
                <a:schemeClr val="tx2">
                  <a:lumMod val="75000"/>
                </a:schemeClr>
              </a:solidFill>
            </a:endParaRPr>
          </a:p>
          <a:p>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24</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720123756"/>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bgerundetes Rechteck 14"/>
          <p:cNvSpPr/>
          <p:nvPr/>
        </p:nvSpPr>
        <p:spPr>
          <a:xfrm>
            <a:off x="251520" y="0"/>
            <a:ext cx="6696744"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Es ist OK, dass 16- und 17Jährige um 24 Uhr die Disco verlassen müssen.</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240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484784"/>
            <a:ext cx="8604954" cy="46789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wurde keine separate Bewertung formuliert. </a:t>
            </a:r>
          </a:p>
          <a:p>
            <a:pPr>
              <a:spcBef>
                <a:spcPts val="600"/>
              </a:spcBef>
              <a:spcAft>
                <a:spcPts val="600"/>
              </a:spcAft>
            </a:pPr>
            <a:endParaRPr lang="de-DE" sz="1800" b="1" u="sng" dirty="0" smtClean="0">
              <a:solidFill>
                <a:srgbClr val="C00000"/>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r>
              <a:rPr lang="de-DE" sz="1800" b="1" u="sng" dirty="0" smtClean="0">
                <a:solidFill>
                  <a:srgbClr val="C00000"/>
                </a:solidFill>
                <a:latin typeface="Calibri" panose="020F0502020204030204" pitchFamily="34" charset="0"/>
                <a:ea typeface="Calibri" panose="020F0502020204030204" pitchFamily="34" charset="0"/>
                <a:cs typeface="Calibri" panose="020F0502020204030204" pitchFamily="34" charset="0"/>
              </a:rPr>
              <a:t>Handlungsempfehlung</a:t>
            </a:r>
            <a:endParaRPr lang="de-DE" sz="1800" b="1" u="sng" dirty="0">
              <a:solidFill>
                <a:srgbClr val="C00000"/>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siehe 6.0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„Jugendschutz allgemein</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Seite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228 </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3528" y="1115452"/>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7"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Gestreifter Pfeil nach rechts 15">
            <a:hlinkClick r:id="rId4" action="ppaction://hlinksldjump"/>
          </p:cNvPr>
          <p:cNvSpPr/>
          <p:nvPr/>
        </p:nvSpPr>
        <p:spPr>
          <a:xfrm>
            <a:off x="4788024" y="2743398"/>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742972035"/>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19" y="756873"/>
            <a:ext cx="7501311" cy="1231967"/>
          </a:xfrm>
        </p:spPr>
        <p:txBody>
          <a:bodyPr>
            <a:normAutofit fontScale="90000"/>
          </a:bodyPr>
          <a:lstStyle/>
          <a:p>
            <a:pPr algn="l"/>
            <a:r>
              <a:rPr lang="de-DE" b="1" dirty="0" smtClean="0">
                <a:solidFill>
                  <a:srgbClr val="C00000"/>
                </a:solidFill>
              </a:rPr>
              <a:t>6.3 </a:t>
            </a:r>
            <a:r>
              <a:rPr lang="de-DE" b="1" dirty="0" err="1" smtClean="0">
                <a:solidFill>
                  <a:srgbClr val="C00000"/>
                </a:solidFill>
              </a:rPr>
              <a:t>JuSchG</a:t>
            </a:r>
            <a:r>
              <a:rPr lang="de-DE" b="1" dirty="0" smtClean="0">
                <a:solidFill>
                  <a:srgbClr val="C00000"/>
                </a:solidFill>
              </a:rPr>
              <a:t> – Altersgrenze für Branntwein/ -haltige Getränke</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22502"/>
            <a:ext cx="8604954" cy="26642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marL="285750" lvl="0" indent="-285750">
              <a:spcBef>
                <a:spcPts val="200"/>
              </a:spcBef>
              <a:spcAft>
                <a:spcPts val="200"/>
              </a:spcAft>
              <a:buFont typeface="Arial" panose="020B0604020202020204" pitchFamily="34" charset="0"/>
              <a:buChar char="•"/>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Akzeptieren junge Menschen die gesetzlichen Regelungen des Jugendschutzgesetzes (</a:t>
            </a:r>
            <a:r>
              <a:rPr lang="de-DE" sz="1800" b="1" dirty="0" err="1"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JuSchG</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a:t>
            </a:r>
          </a:p>
          <a:p>
            <a:pPr marL="285750" lvl="0" indent="-285750">
              <a:spcBef>
                <a:spcPts val="200"/>
              </a:spcBef>
              <a:spcAft>
                <a:spcPts val="200"/>
              </a:spcAft>
              <a:buFont typeface="Arial" panose="020B0604020202020204" pitchFamily="34" charset="0"/>
              <a:buChar char="•"/>
            </a:pPr>
            <a:r>
              <a:rPr lang="de-DE" sz="1800" b="1" dirty="0" smtClean="0">
                <a:solidFill>
                  <a:schemeClr val="tx2">
                    <a:lumMod val="75000"/>
                  </a:schemeClr>
                </a:solidFill>
                <a:latin typeface="Calibri" panose="020F0502020204030204" pitchFamily="34" charset="0"/>
                <a:ea typeface="Calibri" panose="020F0502020204030204" pitchFamily="34" charset="0"/>
              </a:rPr>
              <a:t>Einstellung zum Konsum von Branntwein und branntweinhaltigen Getränken</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rPr>
              <a:t>Dass man Wodka und anderen Schnaps oder ähnliches erst mit 18 Jahren konsumieren darf, finde ich gut. </a:t>
            </a:r>
            <a:br>
              <a:rPr lang="de-DE" sz="1800" b="1" dirty="0" smtClean="0">
                <a:solidFill>
                  <a:schemeClr val="tx2">
                    <a:lumMod val="75000"/>
                  </a:schemeClr>
                </a:solidFill>
                <a:latin typeface="Calibri" panose="020F0502020204030204" pitchFamily="34" charset="0"/>
              </a:rPr>
            </a:br>
            <a:r>
              <a:rPr lang="de-DE" sz="1800" b="1" dirty="0" smtClean="0">
                <a:solidFill>
                  <a:schemeClr val="tx2">
                    <a:lumMod val="75000"/>
                  </a:schemeClr>
                </a:solidFill>
                <a:latin typeface="Calibri" panose="020F0502020204030204" pitchFamily="34" charset="0"/>
              </a:rPr>
              <a:t>Stimmt – stimmt nicht</a:t>
            </a:r>
            <a:endParaRPr lang="de-DE" sz="1800" b="1" dirty="0" smtClean="0">
              <a:solidFill>
                <a:schemeClr val="tx2">
                  <a:lumMod val="75000"/>
                </a:schemeClr>
              </a:solidFill>
            </a:endParaRPr>
          </a:p>
          <a:p>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241</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3698326604"/>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
          <p:cNvSpPr txBox="1"/>
          <p:nvPr/>
        </p:nvSpPr>
        <p:spPr>
          <a:xfrm>
            <a:off x="323528" y="1916832"/>
            <a:ext cx="8604954" cy="449469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Zustimmung zu dieser Aussage hat im Vergleich zu 1999 um mehr als die Hälfte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zugenommen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währen 1999 mit 49,5% nur knapp die Hälfte der 12 - 21-Jährigen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zugestimmt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hat, sind dies heute 84,4%</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kein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Unterschied zwischen m/w</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Altersgruppe der 15 - 17-Jährigen stimmt mit 73,0% erwartungsgemäß seltener zu als die Volljährigen mit 92,5%</a:t>
            </a: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242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6" name="Abgerundetes Rechteck 15"/>
          <p:cNvSpPr/>
          <p:nvPr/>
        </p:nvSpPr>
        <p:spPr>
          <a:xfrm>
            <a:off x="251520" y="0"/>
            <a:ext cx="6552728"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Dass man Wodka und anderen Schnaps o. ä. erst mit 18 Jahren konsumieren darf, finde ich gut.</a:t>
            </a:r>
            <a:endParaRPr lang="de-DE" sz="2800" b="1" spc="200" dirty="0">
              <a:solidFill>
                <a:schemeClr val="tx2">
                  <a:lumMod val="75000"/>
                </a:schemeClr>
              </a:solidFill>
            </a:endParaRPr>
          </a:p>
        </p:txBody>
      </p:sp>
      <p:pic>
        <p:nvPicPr>
          <p:cNvPr id="17" name="Grafik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8" name="Gerade Verbindung 14"/>
          <p:cNvCxnSpPr/>
          <p:nvPr/>
        </p:nvCxnSpPr>
        <p:spPr>
          <a:xfrm>
            <a:off x="360136" y="1412776"/>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9" name="Rechteck 18"/>
          <p:cNvSpPr/>
          <p:nvPr/>
        </p:nvSpPr>
        <p:spPr>
          <a:xfrm>
            <a:off x="323528" y="1547500"/>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sp>
        <p:nvSpPr>
          <p:cNvPr id="12" name="Gestreifter Pfeil nach rechts 11">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71396872"/>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bgerundetes Rechteck 15"/>
          <p:cNvSpPr/>
          <p:nvPr/>
        </p:nvSpPr>
        <p:spPr>
          <a:xfrm>
            <a:off x="251520" y="0"/>
            <a:ext cx="6552728"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Dass man Wodka und anderen Schnaps o. ä. erst mit 18 Jahren konsumieren darf, finde ich gut.</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243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ext uri="{D42A27DB-BD31-4B8C-83A1-F6EECF244321}">
                <p14:modId xmlns:p14="http://schemas.microsoft.com/office/powerpoint/2010/main" val="1805553990"/>
              </p:ext>
            </p:extLst>
          </p:nvPr>
        </p:nvGraphicFramePr>
        <p:xfrm>
          <a:off x="1692000" y="16288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Gerade Verbindung 14"/>
          <p:cNvCxnSpPr/>
          <p:nvPr/>
        </p:nvCxnSpPr>
        <p:spPr>
          <a:xfrm>
            <a:off x="360136" y="1412776"/>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944487565"/>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bgerundetes Rechteck 14"/>
          <p:cNvSpPr/>
          <p:nvPr/>
        </p:nvSpPr>
        <p:spPr>
          <a:xfrm>
            <a:off x="251520" y="0"/>
            <a:ext cx="6552728"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Dass man Wodka und anderen Schnaps o. ä. erst mit 18 Jahren konsumieren darf, finde ich gut.</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244</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ext uri="{D42A27DB-BD31-4B8C-83A1-F6EECF244321}">
                <p14:modId xmlns:p14="http://schemas.microsoft.com/office/powerpoint/2010/main" val="1264549433"/>
              </p:ext>
            </p:extLst>
          </p:nvPr>
        </p:nvGraphicFramePr>
        <p:xfrm>
          <a:off x="1692000" y="1700808"/>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1" name="Gerade Verbindung 10"/>
          <p:cNvCxnSpPr/>
          <p:nvPr/>
        </p:nvCxnSpPr>
        <p:spPr>
          <a:xfrm>
            <a:off x="360136" y="1412776"/>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309208658"/>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552728"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Dass man Wodka und anderen Schnaps o. ä. erst mit 18 Jahren konsumieren darf, finde ich gut.</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245</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ext uri="{D42A27DB-BD31-4B8C-83A1-F6EECF244321}">
                <p14:modId xmlns:p14="http://schemas.microsoft.com/office/powerpoint/2010/main" val="3356675282"/>
              </p:ext>
            </p:extLst>
          </p:nvPr>
        </p:nvGraphicFramePr>
        <p:xfrm>
          <a:off x="1692000" y="16288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3" name="Gerade Verbindung 12"/>
          <p:cNvCxnSpPr/>
          <p:nvPr/>
        </p:nvCxnSpPr>
        <p:spPr>
          <a:xfrm>
            <a:off x="360136" y="1412776"/>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5" name="Gestreifter Pfeil nach rechts 14">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055598525"/>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0"/>
            <a:ext cx="6552728"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Dass man Wodka und anderen Schnaps o. ä. erst mit 18 Jahren konsumieren darf, finde ich gut.</a:t>
            </a:r>
            <a:endParaRPr lang="de-DE" sz="2800" b="1" spc="200" dirty="0">
              <a:solidFill>
                <a:schemeClr val="tx2">
                  <a:lumMod val="75000"/>
                </a:schemeClr>
              </a:solidFill>
            </a:endParaRPr>
          </a:p>
        </p:txBody>
      </p:sp>
      <p:pic>
        <p:nvPicPr>
          <p:cNvPr id="18" name="Grafik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9" name="Gerade Verbindung 12"/>
          <p:cNvCxnSpPr/>
          <p:nvPr/>
        </p:nvCxnSpPr>
        <p:spPr>
          <a:xfrm>
            <a:off x="360136" y="1412776"/>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246</a:t>
            </a:fld>
            <a:endParaRPr lang="de-DE" sz="1000" dirty="0">
              <a:solidFill>
                <a:schemeClr val="tx2">
                  <a:lumMod val="75000"/>
                </a:schemeClr>
              </a:solidFill>
            </a:endParaRPr>
          </a:p>
        </p:txBody>
      </p:sp>
      <p:pic>
        <p:nvPicPr>
          <p:cNvPr id="118" name="Grafik 1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958642"/>
            <a:ext cx="8604954" cy="420505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 Praxis bestätigt dieses Ergebnis – junge Menschen haben heute dank der vielen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Präventionsmaßnahmen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ein deutlich größeres Verständnis und Bewusstsein um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Gefahren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die mit dem Konsum von Alkohol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verbunden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sind.</a:t>
            </a:r>
            <a:endPar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endParaRPr lang="de-DE" sz="1800" b="1" u="sng" dirty="0" smtClean="0">
              <a:solidFill>
                <a:srgbClr val="C00000"/>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r>
              <a:rPr lang="de-DE" sz="1800" b="1" u="sng" dirty="0" smtClean="0">
                <a:solidFill>
                  <a:srgbClr val="C00000"/>
                </a:solidFill>
                <a:latin typeface="Calibri" panose="020F0502020204030204" pitchFamily="34" charset="0"/>
                <a:ea typeface="Calibri" panose="020F0502020204030204" pitchFamily="34" charset="0"/>
                <a:cs typeface="Calibri" panose="020F0502020204030204" pitchFamily="34" charset="0"/>
              </a:rPr>
              <a:t>Handlungsempfehlung</a:t>
            </a:r>
          </a:p>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siehe 6.0 „Jugendschutz allgemein“, Seite 228 </a:t>
            </a:r>
            <a:endPar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64492" y="1547500"/>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sp>
        <p:nvSpPr>
          <p:cNvPr id="16" name="Gestreifter Pfeil nach rechts 15">
            <a:hlinkClick r:id="rId4" action="ppaction://hlinksldjump"/>
          </p:cNvPr>
          <p:cNvSpPr/>
          <p:nvPr/>
        </p:nvSpPr>
        <p:spPr>
          <a:xfrm>
            <a:off x="4860032" y="3774796"/>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4" name="Gestreifter Pfeil nach rechts 13">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385310708"/>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19" y="756873"/>
            <a:ext cx="7501311" cy="1231967"/>
          </a:xfrm>
        </p:spPr>
        <p:txBody>
          <a:bodyPr>
            <a:normAutofit fontScale="90000"/>
          </a:bodyPr>
          <a:lstStyle/>
          <a:p>
            <a:pPr algn="l"/>
            <a:r>
              <a:rPr lang="de-DE" b="1" dirty="0" smtClean="0">
                <a:solidFill>
                  <a:srgbClr val="C00000"/>
                </a:solidFill>
              </a:rPr>
              <a:t>6.4 </a:t>
            </a:r>
            <a:r>
              <a:rPr lang="de-DE" b="1" dirty="0" err="1" smtClean="0">
                <a:solidFill>
                  <a:srgbClr val="C00000"/>
                </a:solidFill>
              </a:rPr>
              <a:t>JuSchG</a:t>
            </a:r>
            <a:r>
              <a:rPr lang="de-DE" b="1" dirty="0" smtClean="0">
                <a:solidFill>
                  <a:srgbClr val="C00000"/>
                </a:solidFill>
              </a:rPr>
              <a:t> – Altersgrenze für den Tabakkonsum</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22502"/>
            <a:ext cx="8604954" cy="26642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marL="285750" lvl="0" indent="-285750">
              <a:spcBef>
                <a:spcPts val="200"/>
              </a:spcBef>
              <a:spcAft>
                <a:spcPts val="200"/>
              </a:spcAft>
              <a:buFont typeface="Arial" panose="020B0604020202020204" pitchFamily="34" charset="0"/>
              <a:buChar char="•"/>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Akzeptieren junge Menschen die gesetzlichen Regelungen des Jugendschutzgesetzes (</a:t>
            </a:r>
            <a:r>
              <a:rPr lang="de-DE" sz="1800" b="1" dirty="0" err="1"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JuSchG</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a:t>
            </a:r>
          </a:p>
          <a:p>
            <a:pPr marL="285750" lvl="0" indent="-285750">
              <a:spcBef>
                <a:spcPts val="200"/>
              </a:spcBef>
              <a:spcAft>
                <a:spcPts val="200"/>
              </a:spcAft>
              <a:buFont typeface="Arial" panose="020B0604020202020204" pitchFamily="34" charset="0"/>
              <a:buChar char="•"/>
            </a:pPr>
            <a:r>
              <a:rPr lang="de-DE" sz="1800" b="1" dirty="0" smtClean="0">
                <a:solidFill>
                  <a:schemeClr val="tx2">
                    <a:lumMod val="75000"/>
                  </a:schemeClr>
                </a:solidFill>
                <a:latin typeface="Calibri" panose="020F0502020204030204" pitchFamily="34" charset="0"/>
                <a:ea typeface="Calibri" panose="020F0502020204030204" pitchFamily="34" charset="0"/>
              </a:rPr>
              <a:t>Einstellung zum Tabakkonsum</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rPr>
              <a:t>Ich finde es gut, dass Jugendliche unter 18 Jahren nicht rauchen dürfen.</a:t>
            </a:r>
            <a:br>
              <a:rPr lang="de-DE" sz="1800" b="1" dirty="0" smtClean="0">
                <a:solidFill>
                  <a:schemeClr val="tx2">
                    <a:lumMod val="75000"/>
                  </a:schemeClr>
                </a:solidFill>
                <a:latin typeface="Calibri" panose="020F0502020204030204" pitchFamily="34" charset="0"/>
              </a:rPr>
            </a:br>
            <a:r>
              <a:rPr lang="de-DE" sz="1800" b="1" dirty="0" smtClean="0">
                <a:solidFill>
                  <a:schemeClr val="tx2">
                    <a:lumMod val="75000"/>
                  </a:schemeClr>
                </a:solidFill>
                <a:latin typeface="Calibri" panose="020F0502020204030204" pitchFamily="34" charset="0"/>
              </a:rPr>
              <a:t>Stimmt – stimmt nicht</a:t>
            </a:r>
            <a:endParaRPr lang="de-DE" sz="1800" b="1" dirty="0" smtClean="0">
              <a:solidFill>
                <a:schemeClr val="tx2">
                  <a:lumMod val="75000"/>
                </a:schemeClr>
              </a:solidFill>
            </a:endParaRPr>
          </a:p>
          <a:p>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247</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1838588122"/>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bgerundetes Rechteck 15"/>
          <p:cNvSpPr/>
          <p:nvPr/>
        </p:nvSpPr>
        <p:spPr>
          <a:xfrm>
            <a:off x="251520" y="0"/>
            <a:ext cx="698477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finde es gut, dass Jugendliche </a:t>
            </a:r>
            <a:br>
              <a:rPr lang="de-DE" sz="2800" b="1" spc="200" dirty="0" smtClean="0">
                <a:solidFill>
                  <a:schemeClr val="tx2">
                    <a:lumMod val="75000"/>
                  </a:schemeClr>
                </a:solidFill>
              </a:rPr>
            </a:br>
            <a:r>
              <a:rPr lang="de-DE" sz="2800" b="1" spc="200" dirty="0" smtClean="0">
                <a:solidFill>
                  <a:schemeClr val="tx2">
                    <a:lumMod val="75000"/>
                  </a:schemeClr>
                </a:solidFill>
              </a:rPr>
              <a:t>unter 18 Jahren* nicht rauchen dürfen.</a:t>
            </a:r>
            <a:endParaRPr lang="de-DE" sz="2800" b="1" spc="200" dirty="0">
              <a:solidFill>
                <a:schemeClr val="tx2">
                  <a:lumMod val="75000"/>
                </a:schemeClr>
              </a:solidFill>
            </a:endParaRPr>
          </a:p>
        </p:txBody>
      </p:sp>
      <p:sp>
        <p:nvSpPr>
          <p:cNvPr id="17" name="Textfeld 16"/>
          <p:cNvSpPr txBox="1"/>
          <p:nvPr/>
        </p:nvSpPr>
        <p:spPr>
          <a:xfrm>
            <a:off x="6572965" y="1017670"/>
            <a:ext cx="2355517" cy="369332"/>
          </a:xfrm>
          <a:prstGeom prst="rect">
            <a:avLst/>
          </a:prstGeom>
          <a:noFill/>
        </p:spPr>
        <p:txBody>
          <a:bodyPr wrap="none" rtlCol="0">
            <a:spAutoFit/>
          </a:bodyPr>
          <a:lstStyle/>
          <a:p>
            <a:r>
              <a:rPr lang="de-DE" b="1" dirty="0" smtClean="0">
                <a:solidFill>
                  <a:schemeClr val="tx2">
                    <a:lumMod val="75000"/>
                  </a:schemeClr>
                </a:solidFill>
              </a:rPr>
              <a:t>*1999: unter 16 Jahren</a:t>
            </a:r>
            <a:endParaRPr lang="de-DE" b="1" dirty="0">
              <a:solidFill>
                <a:schemeClr val="tx2">
                  <a:lumMod val="75000"/>
                </a:schemeClr>
              </a:solidFill>
            </a:endParaRPr>
          </a:p>
        </p:txBody>
      </p:sp>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knapp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87% stimmen zu, dass es gut ist, das Jugendliche unter 18 Jahren nicht rauchen dürfen; 1999 stimmten rund 15% weniger zu (damals noch unter 16 Jahren)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kein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Unterschied zwischen m/w</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gibt einen erwartungsgemäßen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Unterschied zwischen den Altersgruppen – mit einem Anteil von 80% stimmen die 15 - 17-Jährigen seltener zu als die Jüngeren und Älteren</a:t>
            </a: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248</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61014135"/>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98477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finde es gut, dass Jugendliche </a:t>
            </a:r>
            <a:br>
              <a:rPr lang="de-DE" sz="2800" b="1" spc="200" dirty="0" smtClean="0">
                <a:solidFill>
                  <a:schemeClr val="tx2">
                    <a:lumMod val="75000"/>
                  </a:schemeClr>
                </a:solidFill>
              </a:rPr>
            </a:br>
            <a:r>
              <a:rPr lang="de-DE" sz="2800" b="1" spc="200" dirty="0" smtClean="0">
                <a:solidFill>
                  <a:schemeClr val="tx2">
                    <a:lumMod val="75000"/>
                  </a:schemeClr>
                </a:solidFill>
              </a:rPr>
              <a:t>unter 18 Jahren* nicht rauchen dürfen.</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249</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ext uri="{D42A27DB-BD31-4B8C-83A1-F6EECF244321}">
                <p14:modId xmlns:p14="http://schemas.microsoft.com/office/powerpoint/2010/main" val="2871110017"/>
              </p:ext>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 name="Textfeld 1"/>
          <p:cNvSpPr txBox="1"/>
          <p:nvPr/>
        </p:nvSpPr>
        <p:spPr>
          <a:xfrm>
            <a:off x="323528" y="1124744"/>
            <a:ext cx="2355517" cy="369332"/>
          </a:xfrm>
          <a:prstGeom prst="rect">
            <a:avLst/>
          </a:prstGeom>
          <a:noFill/>
        </p:spPr>
        <p:txBody>
          <a:bodyPr wrap="none" rtlCol="0">
            <a:spAutoFit/>
          </a:bodyPr>
          <a:lstStyle/>
          <a:p>
            <a:r>
              <a:rPr lang="de-DE" b="1" dirty="0" smtClean="0">
                <a:solidFill>
                  <a:schemeClr val="tx2">
                    <a:lumMod val="75000"/>
                  </a:schemeClr>
                </a:solidFill>
              </a:rPr>
              <a:t>*1999: unter 16 Jahren</a:t>
            </a:r>
            <a:endParaRPr lang="de-DE" b="1" dirty="0">
              <a:solidFill>
                <a:schemeClr val="tx2">
                  <a:lumMod val="75000"/>
                </a:schemeClr>
              </a:solidFill>
            </a:endParaRPr>
          </a:p>
        </p:txBody>
      </p: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2126484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25</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Freizeitaktivitäten</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71267"/>
            <a:ext cx="8604954" cy="49892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ea typeface="Calibri" panose="020F0502020204030204" pitchFamily="34" charset="0"/>
                <a:cs typeface="Calibri" panose="020F0502020204030204" pitchFamily="34" charset="0"/>
              </a:rPr>
              <a:t>knapp </a:t>
            </a:r>
            <a:r>
              <a:rPr lang="de-DE" sz="1800" b="1" dirty="0">
                <a:solidFill>
                  <a:srgbClr val="17375E"/>
                </a:solidFill>
                <a:ea typeface="Calibri" panose="020F0502020204030204" pitchFamily="34" charset="0"/>
                <a:cs typeface="Calibri" panose="020F0502020204030204" pitchFamily="34" charset="0"/>
              </a:rPr>
              <a:t>98</a:t>
            </a:r>
            <a:r>
              <a:rPr lang="de-DE" sz="1800" b="1" dirty="0" smtClean="0">
                <a:solidFill>
                  <a:srgbClr val="17375E"/>
                </a:solidFill>
                <a:ea typeface="Calibri" panose="020F0502020204030204" pitchFamily="34" charset="0"/>
                <a:cs typeface="Calibri" panose="020F0502020204030204" pitchFamily="34" charset="0"/>
              </a:rPr>
              <a:t>% der jungen Menschen </a:t>
            </a:r>
            <a:r>
              <a:rPr lang="de-DE" sz="1800" b="1" dirty="0">
                <a:solidFill>
                  <a:srgbClr val="17375E"/>
                </a:solidFill>
                <a:ea typeface="Calibri" panose="020F0502020204030204" pitchFamily="34" charset="0"/>
                <a:cs typeface="Calibri" panose="020F0502020204030204" pitchFamily="34" charset="0"/>
              </a:rPr>
              <a:t>nutzen in ihrer Freizeit mind. 1x wöchentlich das Internet, 90% chillen und knapp 15% gehen shoppen; mit 44,4% zocken nicht ganz die Hälfte mindestens 1x wöchentlich</a:t>
            </a:r>
            <a:endParaRPr lang="de-DE" sz="1800" b="1" dirty="0">
              <a:solidFill>
                <a:srgbClr val="17375E"/>
              </a:solidFill>
              <a:ea typeface="Calibri" panose="020F0502020204030204" pitchFamily="34" charset="0"/>
            </a:endParaRPr>
          </a:p>
          <a:p>
            <a:pPr marL="342900" lvl="0" indent="-342900">
              <a:spcBef>
                <a:spcPts val="600"/>
              </a:spcBef>
              <a:spcAft>
                <a:spcPts val="600"/>
              </a:spcAft>
              <a:buFont typeface="Symbol" panose="05050102010706020507" pitchFamily="18" charset="2"/>
              <a:buChar char=""/>
            </a:pPr>
            <a:r>
              <a:rPr lang="de-DE" sz="1800" b="1" dirty="0">
                <a:solidFill>
                  <a:srgbClr val="17375E"/>
                </a:solidFill>
                <a:ea typeface="Calibri" panose="020F0502020204030204" pitchFamily="34" charset="0"/>
                <a:cs typeface="Calibri" panose="020F0502020204030204" pitchFamily="34" charset="0"/>
              </a:rPr>
              <a:t>nahezu unverändert im Vergleich zu 1999 schauen knapp über 90% </a:t>
            </a:r>
            <a:r>
              <a:rPr lang="de-DE" sz="1800" b="1" dirty="0" smtClean="0">
                <a:solidFill>
                  <a:srgbClr val="17375E"/>
                </a:solidFill>
                <a:ea typeface="Calibri" panose="020F0502020204030204" pitchFamily="34" charset="0"/>
                <a:cs typeface="Calibri" panose="020F0502020204030204" pitchFamily="34" charset="0"/>
              </a:rPr>
              <a:t>mindestens </a:t>
            </a:r>
            <a:r>
              <a:rPr lang="de-DE" sz="1800" b="1" dirty="0">
                <a:solidFill>
                  <a:srgbClr val="17375E"/>
                </a:solidFill>
                <a:ea typeface="Calibri" panose="020F0502020204030204" pitchFamily="34" charset="0"/>
                <a:cs typeface="Calibri" panose="020F0502020204030204" pitchFamily="34" charset="0"/>
              </a:rPr>
              <a:t>1x wöchentlich TV/Filme</a:t>
            </a:r>
            <a:endParaRPr lang="de-DE" sz="1800" b="1" dirty="0">
              <a:solidFill>
                <a:srgbClr val="17375E"/>
              </a:solidFill>
              <a:ea typeface="Calibri" panose="020F0502020204030204" pitchFamily="34" charset="0"/>
            </a:endParaRPr>
          </a:p>
          <a:p>
            <a:pPr marL="342900" lvl="0" indent="-342900">
              <a:spcBef>
                <a:spcPts val="600"/>
              </a:spcBef>
              <a:spcAft>
                <a:spcPts val="600"/>
              </a:spcAft>
              <a:buFont typeface="Symbol" panose="05050102010706020507" pitchFamily="18" charset="2"/>
              <a:buChar char=""/>
            </a:pPr>
            <a:r>
              <a:rPr lang="de-DE" sz="1800" b="1" dirty="0">
                <a:solidFill>
                  <a:srgbClr val="17375E"/>
                </a:solidFill>
                <a:ea typeface="Calibri" panose="020F0502020204030204" pitchFamily="34" charset="0"/>
                <a:cs typeface="Calibri" panose="020F0502020204030204" pitchFamily="34" charset="0"/>
              </a:rPr>
              <a:t>80% der 12 - 21-Jährigen treiben </a:t>
            </a:r>
            <a:r>
              <a:rPr lang="de-DE" sz="1800" b="1" dirty="0" smtClean="0">
                <a:solidFill>
                  <a:srgbClr val="17375E"/>
                </a:solidFill>
                <a:ea typeface="Calibri" panose="020F0502020204030204" pitchFamily="34" charset="0"/>
                <a:cs typeface="Calibri" panose="020F0502020204030204" pitchFamily="34" charset="0"/>
              </a:rPr>
              <a:t>mindestens </a:t>
            </a:r>
            <a:r>
              <a:rPr lang="de-DE" sz="1800" b="1" dirty="0">
                <a:solidFill>
                  <a:srgbClr val="17375E"/>
                </a:solidFill>
                <a:ea typeface="Calibri" panose="020F0502020204030204" pitchFamily="34" charset="0"/>
                <a:cs typeface="Calibri" panose="020F0502020204030204" pitchFamily="34" charset="0"/>
              </a:rPr>
              <a:t>1x wöchentlich in ihrer Freizeit Sport, das sind gut 5%-Punkte mehr als noch 1999; noch deutlicher ist die Steigerung in einem anderen Bereich: mit einem Anteil von 36% machen die jungen Menschen heute um knapp 10%-Punkte häufiger </a:t>
            </a:r>
            <a:r>
              <a:rPr lang="de-DE" sz="1800" b="1" dirty="0" smtClean="0">
                <a:solidFill>
                  <a:srgbClr val="17375E"/>
                </a:solidFill>
                <a:ea typeface="Calibri" panose="020F0502020204030204" pitchFamily="34" charset="0"/>
                <a:cs typeface="Calibri" panose="020F0502020204030204" pitchFamily="34" charset="0"/>
              </a:rPr>
              <a:t>mindestens </a:t>
            </a:r>
            <a:r>
              <a:rPr lang="de-DE" sz="1800" b="1" dirty="0">
                <a:solidFill>
                  <a:srgbClr val="17375E"/>
                </a:solidFill>
                <a:ea typeface="Calibri" panose="020F0502020204030204" pitchFamily="34" charset="0"/>
                <a:cs typeface="Calibri" panose="020F0502020204030204" pitchFamily="34" charset="0"/>
              </a:rPr>
              <a:t>1x wöchentlich Musik als noch 1999, das ist jetzt mehr als 1/3</a:t>
            </a:r>
            <a:endParaRPr lang="de-DE" sz="1800" b="1" dirty="0">
              <a:solidFill>
                <a:srgbClr val="17375E"/>
              </a:solidFill>
              <a:ea typeface="Calibri" panose="020F0502020204030204" pitchFamily="34" charset="0"/>
            </a:endParaRPr>
          </a:p>
          <a:p>
            <a:pPr>
              <a:spcBef>
                <a:spcPts val="600"/>
              </a:spcBef>
              <a:spcAft>
                <a:spcPts val="600"/>
              </a:spcAft>
            </a:pPr>
            <a:endParaRPr lang="de-DE" sz="1800" b="1" dirty="0">
              <a:solidFill>
                <a:srgbClr val="17375E"/>
              </a:solidFill>
            </a:endParaRPr>
          </a:p>
          <a:p>
            <a:pPr>
              <a:spcBef>
                <a:spcPts val="600"/>
              </a:spcBef>
              <a:spcAft>
                <a:spcPts val="600"/>
              </a:spcAft>
            </a:pPr>
            <a:endParaRPr lang="de-DE" sz="1800" b="1" dirty="0">
              <a:solidFill>
                <a:srgbClr val="17375E"/>
              </a:solidFill>
            </a:endParaRPr>
          </a:p>
        </p:txBody>
      </p:sp>
      <p:sp>
        <p:nvSpPr>
          <p:cNvPr id="12" name="Rechteck 11"/>
          <p:cNvSpPr/>
          <p:nvPr/>
        </p:nvSpPr>
        <p:spPr>
          <a:xfrm>
            <a:off x="321544" y="733386"/>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879210495"/>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0"/>
            <a:ext cx="6696744"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finde es gut, dass Jugendliche unter 18 Jahren nicht rauchen dürfen.</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250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ext uri="{D42A27DB-BD31-4B8C-83A1-F6EECF244321}">
                <p14:modId xmlns:p14="http://schemas.microsoft.com/office/powerpoint/2010/main" val="810333821"/>
              </p:ext>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216557024"/>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696744"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finde es gut, dass Jugendliche unter 18 Jahren nicht rauchen dürfen.</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251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ext uri="{D42A27DB-BD31-4B8C-83A1-F6EECF244321}">
                <p14:modId xmlns:p14="http://schemas.microsoft.com/office/powerpoint/2010/main" val="130904713"/>
              </p:ext>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825097143"/>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bgerundetes Rechteck 17"/>
          <p:cNvSpPr/>
          <p:nvPr/>
        </p:nvSpPr>
        <p:spPr>
          <a:xfrm>
            <a:off x="251520" y="0"/>
            <a:ext cx="6696744"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finde es gut, dass Jugendliche unter 18 Jahren nicht rauchen dürfen.</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252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484784"/>
            <a:ext cx="8604954" cy="46789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Das Ergebnis passt zu den Angaben zum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tatsächlichen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Tabakkonsum und spiegelt die Erfahrungen in der Praxis wieder</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p>
          <a:p>
            <a:pPr>
              <a:spcBef>
                <a:spcPts val="600"/>
              </a:spcBef>
              <a:spcAft>
                <a:spcPts val="600"/>
              </a:spcAft>
            </a:pPr>
            <a:endParaRPr lang="de-DE" sz="1800" b="1" u="sng" dirty="0" smtClean="0">
              <a:solidFill>
                <a:srgbClr val="C00000"/>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r>
              <a:rPr lang="de-DE" sz="1800" b="1" u="sng" dirty="0" smtClean="0">
                <a:solidFill>
                  <a:srgbClr val="C00000"/>
                </a:solidFill>
                <a:latin typeface="Calibri" panose="020F0502020204030204" pitchFamily="34" charset="0"/>
                <a:ea typeface="Calibri" panose="020F0502020204030204" pitchFamily="34" charset="0"/>
                <a:cs typeface="Calibri" panose="020F0502020204030204" pitchFamily="34" charset="0"/>
              </a:rPr>
              <a:t>Handlungsempfehlung</a:t>
            </a:r>
            <a:endParaRPr lang="de-DE" sz="1800" b="1" u="sng" dirty="0">
              <a:solidFill>
                <a:srgbClr val="C00000"/>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siehe 6.0 „Jugendschutz allgemein“, Seite 228 </a:t>
            </a:r>
          </a:p>
          <a:p>
            <a:pPr>
              <a:spcBef>
                <a:spcPts val="600"/>
              </a:spcBef>
              <a:spcAft>
                <a:spcPts val="6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3528" y="1115452"/>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7"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Gestreifter Pfeil nach rechts 15">
            <a:hlinkClick r:id="rId4" action="ppaction://hlinksldjump"/>
          </p:cNvPr>
          <p:cNvSpPr/>
          <p:nvPr/>
        </p:nvSpPr>
        <p:spPr>
          <a:xfrm>
            <a:off x="4932040" y="2996952"/>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990960461"/>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19" y="756873"/>
            <a:ext cx="7501311" cy="1231967"/>
          </a:xfrm>
        </p:spPr>
        <p:txBody>
          <a:bodyPr>
            <a:normAutofit fontScale="90000"/>
          </a:bodyPr>
          <a:lstStyle/>
          <a:p>
            <a:pPr algn="l"/>
            <a:r>
              <a:rPr lang="de-DE" b="1" dirty="0" smtClean="0">
                <a:solidFill>
                  <a:srgbClr val="C00000"/>
                </a:solidFill>
              </a:rPr>
              <a:t>6.5 Jugendmedienschutz – verbotene Filme, Lieder und Texte</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22502"/>
            <a:ext cx="8604954" cy="26642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marL="285750" lvl="0" indent="-285750">
              <a:spcBef>
                <a:spcPts val="200"/>
              </a:spcBef>
              <a:spcAft>
                <a:spcPts val="200"/>
              </a:spcAft>
              <a:buFont typeface="Arial" panose="020B0604020202020204" pitchFamily="34" charset="0"/>
              <a:buChar char="•"/>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Akzeptieren junge Menschen die gesetzlichen Regelungen des Jugendmedienschutzes?</a:t>
            </a:r>
          </a:p>
          <a:p>
            <a:pPr marL="285750" lvl="0" indent="-285750">
              <a:spcBef>
                <a:spcPts val="200"/>
              </a:spcBef>
              <a:spcAft>
                <a:spcPts val="200"/>
              </a:spcAft>
              <a:buFont typeface="Arial" panose="020B0604020202020204" pitchFamily="34" charset="0"/>
              <a:buChar char="•"/>
            </a:pPr>
            <a:r>
              <a:rPr lang="de-DE" sz="1800" b="1" dirty="0" smtClean="0">
                <a:solidFill>
                  <a:schemeClr val="tx2">
                    <a:lumMod val="75000"/>
                  </a:schemeClr>
                </a:solidFill>
                <a:latin typeface="Calibri" panose="020F0502020204030204" pitchFamily="34" charset="0"/>
                <a:ea typeface="Calibri" panose="020F0502020204030204" pitchFamily="34" charset="0"/>
              </a:rPr>
              <a:t>Einstellung zum Jugendmedienschutz</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rPr>
              <a:t>Dass bestimmte Filme, Lieder und Texte verboten sind, finde ich blöd.</a:t>
            </a:r>
            <a:br>
              <a:rPr lang="de-DE" sz="1800" b="1" dirty="0" smtClean="0">
                <a:solidFill>
                  <a:schemeClr val="tx2">
                    <a:lumMod val="75000"/>
                  </a:schemeClr>
                </a:solidFill>
                <a:latin typeface="Calibri" panose="020F0502020204030204" pitchFamily="34" charset="0"/>
              </a:rPr>
            </a:br>
            <a:r>
              <a:rPr lang="de-DE" sz="1800" b="1" dirty="0" smtClean="0">
                <a:solidFill>
                  <a:schemeClr val="tx2">
                    <a:lumMod val="75000"/>
                  </a:schemeClr>
                </a:solidFill>
                <a:latin typeface="Calibri" panose="020F0502020204030204" pitchFamily="34" charset="0"/>
              </a:rPr>
              <a:t>Stimmt – stimmt nicht</a:t>
            </a:r>
            <a:endParaRPr lang="de-DE" sz="1800" b="1" dirty="0" smtClean="0">
              <a:solidFill>
                <a:schemeClr val="tx2">
                  <a:lumMod val="75000"/>
                </a:schemeClr>
              </a:solidFill>
            </a:endParaRPr>
          </a:p>
          <a:p>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253</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1641052760"/>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Dass bestimmte Filme, Lieder und Texte verboten sind, finde ich blöd.</a:t>
            </a:r>
            <a:endParaRPr lang="de-DE" sz="2800" b="1" spc="200" dirty="0">
              <a:solidFill>
                <a:schemeClr val="tx2">
                  <a:lumMod val="75000"/>
                </a:schemeClr>
              </a:solidFill>
            </a:endParaRPr>
          </a:p>
        </p:txBody>
      </p:sp>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rund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7% mehr junge Menschen stimmen heute im Vergleich zu 1999 der Aussage zu, d. h. die Akzeptanz des Verbotes ist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gesunken</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kaum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Unterschied zwischen m/w</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Akzeptanz des Verbots steigt mit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zunehmendem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Alter um rund 17</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 an</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254</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Gestreifter Pfeil nach rechts 15">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015141809"/>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Dass bestimmte Filme, Lieder und Texte verboten sind, finde ich blöd.</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255</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ext uri="{D42A27DB-BD31-4B8C-83A1-F6EECF244321}">
                <p14:modId xmlns:p14="http://schemas.microsoft.com/office/powerpoint/2010/main" val="3814153250"/>
              </p:ext>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714522987"/>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Dass bestimmte Filme, Lieder und Texte verboten sind, finde ich blöd.</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256</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ext uri="{D42A27DB-BD31-4B8C-83A1-F6EECF244321}">
                <p14:modId xmlns:p14="http://schemas.microsoft.com/office/powerpoint/2010/main" val="301269200"/>
              </p:ext>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978025135"/>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bgerundetes Rechteck 14"/>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Dass bestimmte Filme, Lieder und Texte verboten sind, finde ich blöd.</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257</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ext uri="{D42A27DB-BD31-4B8C-83A1-F6EECF244321}">
                <p14:modId xmlns:p14="http://schemas.microsoft.com/office/powerpoint/2010/main" val="3158509586"/>
              </p:ext>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523693453"/>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Dass bestimmte Filme, Lieder und Texte verboten sind, finde ich blöd.</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258</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484784"/>
            <a:ext cx="8604954" cy="46789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In der Praxis spiegelt sich das Ergebnis wieder – Kinder und Jugendliche sind im Alltag an gewalttätige und „krasse“ Musiktexte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gewöhnt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und empfinden diese als normal und vor allem im Allgemeinen nicht als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bedrohlich</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oder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„ernst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gemeint“. Auch für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Altersfreigaben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von Filmen zeigen sie nur bedingt Verständnis, da sie im Internet an viele für sie nicht freigegebene Inhalte ohne Probleme kommen können.</a:t>
            </a:r>
            <a:endParaRPr lang="de-DE" sz="1800" b="1" u="sng" dirty="0" smtClean="0">
              <a:solidFill>
                <a:srgbClr val="C00000"/>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endParaRPr lang="de-DE" sz="1800" b="1" u="sng" dirty="0" smtClean="0">
              <a:solidFill>
                <a:srgbClr val="C00000"/>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r>
              <a:rPr lang="de-DE" sz="1800" b="1" u="sng" dirty="0" smtClean="0">
                <a:solidFill>
                  <a:srgbClr val="C00000"/>
                </a:solidFill>
                <a:latin typeface="Calibri" panose="020F0502020204030204" pitchFamily="34" charset="0"/>
                <a:ea typeface="Calibri" panose="020F0502020204030204" pitchFamily="34" charset="0"/>
                <a:cs typeface="Calibri" panose="020F0502020204030204" pitchFamily="34" charset="0"/>
              </a:rPr>
              <a:t>Handlungsempfehlung</a:t>
            </a:r>
            <a:endParaRPr lang="de-DE" sz="1800" b="1" u="sng" dirty="0">
              <a:solidFill>
                <a:srgbClr val="C00000"/>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siehe 6.0 „Jugendschutz allgemein“, Seite 228 </a:t>
            </a:r>
          </a:p>
          <a:p>
            <a:pPr>
              <a:spcBef>
                <a:spcPts val="600"/>
              </a:spcBef>
              <a:spcAft>
                <a:spcPts val="6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3528" y="1115452"/>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7"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Gestreifter Pfeil nach rechts 15">
            <a:hlinkClick r:id="rId4" action="ppaction://hlinksldjump"/>
          </p:cNvPr>
          <p:cNvSpPr/>
          <p:nvPr/>
        </p:nvSpPr>
        <p:spPr>
          <a:xfrm>
            <a:off x="4788024" y="3824240"/>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5" name="Gestreifter Pfeil nach rechts 14">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863785631"/>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19" y="756873"/>
            <a:ext cx="7501311" cy="1231967"/>
          </a:xfrm>
        </p:spPr>
        <p:txBody>
          <a:bodyPr>
            <a:normAutofit fontScale="90000"/>
          </a:bodyPr>
          <a:lstStyle/>
          <a:p>
            <a:pPr algn="l"/>
            <a:r>
              <a:rPr lang="de-DE" b="1" dirty="0" smtClean="0">
                <a:solidFill>
                  <a:srgbClr val="C00000"/>
                </a:solidFill>
              </a:rPr>
              <a:t>6.6 Dimension „Jugendschutzgesetz“</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86184"/>
            <a:ext cx="8604954" cy="26710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Akzeptieren junge Menschen die gesetzlichen Regelungen des </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Jugendmedienschutzes?</a:t>
            </a:r>
          </a:p>
          <a:p>
            <a:pPr lvl="0">
              <a:spcBef>
                <a:spcPts val="200"/>
              </a:spcBef>
              <a:spcAft>
                <a:spcPts val="200"/>
              </a:spcAft>
            </a:pPr>
            <a:endParaRPr lang="de-DE" sz="1800" b="1" dirty="0" smtClean="0">
              <a:solidFill>
                <a:schemeClr val="tx2">
                  <a:lumMod val="75000"/>
                </a:schemeClr>
              </a:solidFill>
              <a:latin typeface="Calibri" panose="020F0502020204030204" pitchFamily="34" charset="0"/>
              <a:ea typeface="Calibri" panose="020F0502020204030204" pitchFamily="34" charset="0"/>
            </a:endParaRPr>
          </a:p>
          <a:p>
            <a:pPr lvl="0">
              <a:spcBef>
                <a:spcPts val="200"/>
              </a:spcBef>
              <a:spcAft>
                <a:spcPts val="200"/>
              </a:spcAft>
            </a:pPr>
            <a:r>
              <a:rPr lang="de-DE" sz="1800" b="1" u="sng" dirty="0" smtClean="0">
                <a:solidFill>
                  <a:schemeClr val="tx2">
                    <a:lumMod val="75000"/>
                  </a:schemeClr>
                </a:solidFill>
                <a:latin typeface="Calibri" panose="020F0502020204030204" pitchFamily="34" charset="0"/>
                <a:ea typeface="Calibri" panose="020F0502020204030204" pitchFamily="34" charset="0"/>
              </a:rPr>
              <a:t>Punkteverteilung auf die Aussagen zu folgenden Fragen:</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6.1 Jugendschutzgesetz – Anwesenheit für unter 16-Jährige in der Disco</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6.2 Jugendschutzgesetz – Anwesenheit für 16- und 17-Jährige in der Disco</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6.3 Jugendschutzgesetz – Altersgrenze für Branntwein/ -haltige Getränke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6.4 Jugendschutzgesetz – Altersgrenzen für den Tabakkonsum</a:t>
            </a:r>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259</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29802795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26</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Freizeitaktivitäten</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5" name="Diagramm 4"/>
          <p:cNvGraphicFramePr/>
          <p:nvPr>
            <p:extLst/>
          </p:nvPr>
        </p:nvGraphicFramePr>
        <p:xfrm>
          <a:off x="296199" y="1052736"/>
          <a:ext cx="8551603" cy="4752528"/>
        </p:xfrm>
        <a:graphic>
          <a:graphicData uri="http://schemas.openxmlformats.org/drawingml/2006/chart">
            <c:chart xmlns:c="http://schemas.openxmlformats.org/drawingml/2006/chart" xmlns:r="http://schemas.openxmlformats.org/officeDocument/2006/relationships" r:id="rId4"/>
          </a:graphicData>
        </a:graphic>
      </p:graphicFrame>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481089979"/>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260</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Dimension Jugendschutzgesetz</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71267"/>
            <a:ext cx="8604954" cy="49892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Zustimmung zu den Regelungen des </a:t>
            </a:r>
            <a:r>
              <a:rPr lang="de-DE" sz="1800" b="1" dirty="0" err="1">
                <a:solidFill>
                  <a:srgbClr val="17375E"/>
                </a:solidFill>
                <a:latin typeface="Calibri" panose="020F0502020204030204" pitchFamily="34" charset="0"/>
                <a:ea typeface="Calibri" panose="020F0502020204030204" pitchFamily="34" charset="0"/>
                <a:cs typeface="Calibri" panose="020F0502020204030204" pitchFamily="34" charset="0"/>
              </a:rPr>
              <a:t>JuSchG</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hat sich sehr deutlich erhöht –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während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1999 mit 48,3% nur knapp die Hälfte die höchste Kategorie der Dimension erreichen, sind dies mit 78,3% mehr als 3/4</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kein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Unterschied zwischen m/w</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gibt eine erwartungsgemäße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Altersverteilung – fast 90% der Volljährigen erreichen die höchste Kategorie, bei der Altersgruppe der 15 - 17-Jährigen sind dies nicht ganz 2/3; mit rund 80% sind die Jüngeren häufiger in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höchsten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Kategorie vertreten</a:t>
            </a:r>
          </a:p>
        </p:txBody>
      </p:sp>
      <p:sp>
        <p:nvSpPr>
          <p:cNvPr id="12" name="Rechteck 11"/>
          <p:cNvSpPr/>
          <p:nvPr/>
        </p:nvSpPr>
        <p:spPr>
          <a:xfrm>
            <a:off x="321544" y="733386"/>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166758482"/>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116632"/>
            <a:ext cx="6552728"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Dimension Jugendschutz</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261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3" name="Gerade Verbindung 12"/>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 name="Diagramm 1"/>
          <p:cNvGraphicFramePr/>
          <p:nvPr>
            <p:extLst>
              <p:ext uri="{D42A27DB-BD31-4B8C-83A1-F6EECF244321}">
                <p14:modId xmlns:p14="http://schemas.microsoft.com/office/powerpoint/2010/main" val="3609698467"/>
              </p:ext>
            </p:extLst>
          </p:nvPr>
        </p:nvGraphicFramePr>
        <p:xfrm>
          <a:off x="323528" y="908720"/>
          <a:ext cx="8496944" cy="5510437"/>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feld 1"/>
          <p:cNvSpPr txBox="1"/>
          <p:nvPr/>
        </p:nvSpPr>
        <p:spPr>
          <a:xfrm>
            <a:off x="7596336" y="1217915"/>
            <a:ext cx="883139" cy="36007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1800" b="1" dirty="0" smtClean="0">
                <a:solidFill>
                  <a:schemeClr val="tx2">
                    <a:lumMod val="75000"/>
                  </a:schemeClr>
                </a:solidFill>
              </a:rPr>
              <a:t>in %</a:t>
            </a:r>
            <a:endParaRPr lang="de-DE" sz="1800" b="1" dirty="0">
              <a:solidFill>
                <a:schemeClr val="tx2">
                  <a:lumMod val="75000"/>
                </a:schemeClr>
              </a:solidFill>
            </a:endParaRPr>
          </a:p>
        </p:txBody>
      </p:sp>
      <p:sp>
        <p:nvSpPr>
          <p:cNvPr id="15" name="Gestreifter Pfeil nach rechts 14">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884702486"/>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116632"/>
            <a:ext cx="6552728"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Dimension Jugendschutz</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262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3" name="Gerade Verbindung 12"/>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 name="Diagramm 1"/>
          <p:cNvGraphicFramePr/>
          <p:nvPr>
            <p:extLst>
              <p:ext uri="{D42A27DB-BD31-4B8C-83A1-F6EECF244321}">
                <p14:modId xmlns:p14="http://schemas.microsoft.com/office/powerpoint/2010/main" val="2092241265"/>
              </p:ext>
            </p:extLst>
          </p:nvPr>
        </p:nvGraphicFramePr>
        <p:xfrm>
          <a:off x="9135" y="1052736"/>
          <a:ext cx="3341425" cy="5510437"/>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feld 1"/>
          <p:cNvSpPr txBox="1"/>
          <p:nvPr/>
        </p:nvSpPr>
        <p:spPr>
          <a:xfrm>
            <a:off x="1259632" y="836682"/>
            <a:ext cx="883139" cy="36007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2400" b="1" u="sng" dirty="0" smtClean="0">
                <a:solidFill>
                  <a:schemeClr val="tx2">
                    <a:lumMod val="75000"/>
                  </a:schemeClr>
                </a:solidFill>
              </a:rPr>
              <a:t>2013</a:t>
            </a:r>
            <a:endParaRPr lang="de-DE" sz="2400" b="1" u="sng" dirty="0">
              <a:solidFill>
                <a:schemeClr val="tx2">
                  <a:lumMod val="75000"/>
                </a:schemeClr>
              </a:solidFill>
            </a:endParaRPr>
          </a:p>
        </p:txBody>
      </p:sp>
      <p:sp>
        <p:nvSpPr>
          <p:cNvPr id="4" name="Textfeld 3"/>
          <p:cNvSpPr txBox="1"/>
          <p:nvPr/>
        </p:nvSpPr>
        <p:spPr>
          <a:xfrm>
            <a:off x="2987824" y="2060848"/>
            <a:ext cx="2808312" cy="830997"/>
          </a:xfrm>
          <a:prstGeom prst="rect">
            <a:avLst/>
          </a:prstGeom>
          <a:noFill/>
        </p:spPr>
        <p:txBody>
          <a:bodyPr wrap="square" rtlCol="0">
            <a:spAutoFit/>
          </a:bodyPr>
          <a:lstStyle/>
          <a:p>
            <a:pPr algn="ctr"/>
            <a:r>
              <a:rPr lang="de-DE" sz="1600" b="1" dirty="0">
                <a:solidFill>
                  <a:schemeClr val="tx2">
                    <a:lumMod val="75000"/>
                  </a:schemeClr>
                </a:solidFill>
              </a:rPr>
              <a:t>Es ist OK, dass 16- und 17jährige um 24 Uhr die Disco verlassen müssen</a:t>
            </a:r>
            <a:r>
              <a:rPr lang="de-DE" sz="1600" b="1" dirty="0" smtClean="0">
                <a:solidFill>
                  <a:schemeClr val="tx2">
                    <a:lumMod val="75000"/>
                  </a:schemeClr>
                </a:solidFill>
              </a:rPr>
              <a:t>.</a:t>
            </a:r>
            <a:endParaRPr lang="de-DE" sz="1600" b="1" dirty="0">
              <a:solidFill>
                <a:schemeClr val="tx2">
                  <a:lumMod val="75000"/>
                </a:schemeClr>
              </a:solidFill>
            </a:endParaRPr>
          </a:p>
        </p:txBody>
      </p:sp>
      <p:sp>
        <p:nvSpPr>
          <p:cNvPr id="15" name="Textfeld 14"/>
          <p:cNvSpPr txBox="1"/>
          <p:nvPr/>
        </p:nvSpPr>
        <p:spPr>
          <a:xfrm>
            <a:off x="2987824" y="4040950"/>
            <a:ext cx="2808312" cy="830997"/>
          </a:xfrm>
          <a:prstGeom prst="rect">
            <a:avLst/>
          </a:prstGeom>
          <a:noFill/>
        </p:spPr>
        <p:txBody>
          <a:bodyPr wrap="square" rtlCol="0">
            <a:spAutoFit/>
          </a:bodyPr>
          <a:lstStyle/>
          <a:p>
            <a:pPr algn="ctr"/>
            <a:r>
              <a:rPr lang="de-DE" sz="1600" b="1" dirty="0" smtClean="0">
                <a:solidFill>
                  <a:schemeClr val="tx2">
                    <a:lumMod val="75000"/>
                  </a:schemeClr>
                </a:solidFill>
              </a:rPr>
              <a:t>Jugendliche </a:t>
            </a:r>
            <a:r>
              <a:rPr lang="de-DE" sz="1600" b="1" dirty="0">
                <a:solidFill>
                  <a:schemeClr val="tx2">
                    <a:lumMod val="75000"/>
                  </a:schemeClr>
                </a:solidFill>
              </a:rPr>
              <a:t>unter 16 Jahren haben in einer Disco nichts zu suchen</a:t>
            </a:r>
            <a:r>
              <a:rPr lang="de-DE" sz="1600" b="1" dirty="0" smtClean="0">
                <a:solidFill>
                  <a:schemeClr val="tx2">
                    <a:lumMod val="75000"/>
                  </a:schemeClr>
                </a:solidFill>
              </a:rPr>
              <a:t>.</a:t>
            </a:r>
            <a:endParaRPr lang="de-DE" sz="1600" b="1" dirty="0">
              <a:solidFill>
                <a:schemeClr val="tx2">
                  <a:lumMod val="75000"/>
                </a:schemeClr>
              </a:solidFill>
            </a:endParaRPr>
          </a:p>
        </p:txBody>
      </p:sp>
      <p:sp>
        <p:nvSpPr>
          <p:cNvPr id="16" name="Textfeld 15"/>
          <p:cNvSpPr txBox="1"/>
          <p:nvPr/>
        </p:nvSpPr>
        <p:spPr>
          <a:xfrm>
            <a:off x="2987824" y="2924944"/>
            <a:ext cx="2808312" cy="1077218"/>
          </a:xfrm>
          <a:prstGeom prst="rect">
            <a:avLst/>
          </a:prstGeom>
          <a:noFill/>
        </p:spPr>
        <p:txBody>
          <a:bodyPr wrap="square" rtlCol="0">
            <a:spAutoFit/>
          </a:bodyPr>
          <a:lstStyle/>
          <a:p>
            <a:pPr algn="ctr"/>
            <a:r>
              <a:rPr lang="de-DE" sz="1600" b="1" dirty="0" smtClean="0">
                <a:solidFill>
                  <a:schemeClr val="tx2">
                    <a:lumMod val="75000"/>
                  </a:schemeClr>
                </a:solidFill>
              </a:rPr>
              <a:t>Dass </a:t>
            </a:r>
            <a:r>
              <a:rPr lang="de-DE" sz="1600" b="1" dirty="0">
                <a:solidFill>
                  <a:schemeClr val="tx2">
                    <a:lumMod val="75000"/>
                  </a:schemeClr>
                </a:solidFill>
              </a:rPr>
              <a:t>man Wodka und anderen Schnaps oder ähnliches erst mit 18 Jahren konsumieren darf, finde ich gut.	</a:t>
            </a:r>
            <a:endParaRPr lang="de-DE" sz="1600" b="1" dirty="0" smtClean="0">
              <a:solidFill>
                <a:schemeClr val="tx2">
                  <a:lumMod val="75000"/>
                </a:schemeClr>
              </a:solidFill>
            </a:endParaRPr>
          </a:p>
        </p:txBody>
      </p:sp>
      <p:sp>
        <p:nvSpPr>
          <p:cNvPr id="17" name="Textfeld 16"/>
          <p:cNvSpPr txBox="1"/>
          <p:nvPr/>
        </p:nvSpPr>
        <p:spPr>
          <a:xfrm>
            <a:off x="2987824" y="4989521"/>
            <a:ext cx="2808312" cy="830997"/>
          </a:xfrm>
          <a:prstGeom prst="rect">
            <a:avLst/>
          </a:prstGeom>
          <a:noFill/>
        </p:spPr>
        <p:txBody>
          <a:bodyPr wrap="square" rtlCol="0">
            <a:spAutoFit/>
          </a:bodyPr>
          <a:lstStyle/>
          <a:p>
            <a:pPr algn="ctr"/>
            <a:r>
              <a:rPr lang="de-DE" sz="1600" b="1" dirty="0" smtClean="0">
                <a:solidFill>
                  <a:schemeClr val="tx2">
                    <a:lumMod val="75000"/>
                  </a:schemeClr>
                </a:solidFill>
              </a:rPr>
              <a:t>Ich </a:t>
            </a:r>
            <a:r>
              <a:rPr lang="de-DE" sz="1600" b="1" dirty="0">
                <a:solidFill>
                  <a:schemeClr val="tx2">
                    <a:lumMod val="75000"/>
                  </a:schemeClr>
                </a:solidFill>
              </a:rPr>
              <a:t>finde es gut, dass Jugendliche unter 18 Jahren nicht rauchen dürfen.	</a:t>
            </a:r>
          </a:p>
        </p:txBody>
      </p:sp>
      <p:graphicFrame>
        <p:nvGraphicFramePr>
          <p:cNvPr id="18" name="Diagramm 17"/>
          <p:cNvGraphicFramePr/>
          <p:nvPr>
            <p:extLst>
              <p:ext uri="{D42A27DB-BD31-4B8C-83A1-F6EECF244321}">
                <p14:modId xmlns:p14="http://schemas.microsoft.com/office/powerpoint/2010/main" val="2579421683"/>
              </p:ext>
            </p:extLst>
          </p:nvPr>
        </p:nvGraphicFramePr>
        <p:xfrm>
          <a:off x="5574708" y="1071201"/>
          <a:ext cx="3341425" cy="5510437"/>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feld 1"/>
          <p:cNvSpPr txBox="1"/>
          <p:nvPr/>
        </p:nvSpPr>
        <p:spPr>
          <a:xfrm>
            <a:off x="6898952" y="836682"/>
            <a:ext cx="883139" cy="36007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2400" b="1" u="sng" dirty="0" smtClean="0">
                <a:solidFill>
                  <a:schemeClr val="tx2">
                    <a:lumMod val="75000"/>
                  </a:schemeClr>
                </a:solidFill>
              </a:rPr>
              <a:t>1999</a:t>
            </a:r>
          </a:p>
          <a:p>
            <a:pPr algn="ctr"/>
            <a:endParaRPr lang="de-DE" sz="2400" b="1" u="sng" dirty="0">
              <a:solidFill>
                <a:schemeClr val="tx2">
                  <a:lumMod val="75000"/>
                </a:schemeClr>
              </a:solidFill>
            </a:endParaRPr>
          </a:p>
        </p:txBody>
      </p:sp>
      <p:sp>
        <p:nvSpPr>
          <p:cNvPr id="20" name="Gestreifter Pfeil nach rechts 19">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599387301"/>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116632"/>
            <a:ext cx="6624736"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Dimension Jugendschutz</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263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3" name="Gerade Verbindung 12"/>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5" name="Diagramm 14"/>
          <p:cNvGraphicFramePr/>
          <p:nvPr>
            <p:extLst>
              <p:ext uri="{D42A27DB-BD31-4B8C-83A1-F6EECF244321}">
                <p14:modId xmlns:p14="http://schemas.microsoft.com/office/powerpoint/2010/main" val="774617942"/>
              </p:ext>
            </p:extLst>
          </p:nvPr>
        </p:nvGraphicFramePr>
        <p:xfrm>
          <a:off x="1332000" y="1269000"/>
          <a:ext cx="648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712053711"/>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116632"/>
            <a:ext cx="6552728"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Dimension Jugendschutz</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264</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1" name="Diagramm 10"/>
          <p:cNvGraphicFramePr/>
          <p:nvPr>
            <p:extLst>
              <p:ext uri="{D42A27DB-BD31-4B8C-83A1-F6EECF244321}">
                <p14:modId xmlns:p14="http://schemas.microsoft.com/office/powerpoint/2010/main" val="4201702244"/>
              </p:ext>
            </p:extLst>
          </p:nvPr>
        </p:nvGraphicFramePr>
        <p:xfrm>
          <a:off x="1332000" y="1269000"/>
          <a:ext cx="648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Gerade Verbindung 14"/>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919717164"/>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265</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1" name="Diagramm 10"/>
          <p:cNvGraphicFramePr/>
          <p:nvPr>
            <p:extLst>
              <p:ext uri="{D42A27DB-BD31-4B8C-83A1-F6EECF244321}">
                <p14:modId xmlns:p14="http://schemas.microsoft.com/office/powerpoint/2010/main" val="2486938777"/>
              </p:ext>
            </p:extLst>
          </p:nvPr>
        </p:nvGraphicFramePr>
        <p:xfrm>
          <a:off x="972000" y="1269000"/>
          <a:ext cx="720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8" name="Abgerundetes Rechteck 7"/>
          <p:cNvSpPr/>
          <p:nvPr/>
        </p:nvSpPr>
        <p:spPr>
          <a:xfrm>
            <a:off x="251520" y="116632"/>
            <a:ext cx="6552728"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Dimension Jugendschutz</a:t>
            </a:r>
            <a:endParaRPr lang="de-DE" sz="2800" b="1" u="sng" spc="200" dirty="0">
              <a:solidFill>
                <a:schemeClr val="tx2">
                  <a:lumMod val="75000"/>
                </a:schemeClr>
              </a:solidFill>
            </a:endParaRPr>
          </a:p>
        </p:txBody>
      </p:sp>
      <p:cxnSp>
        <p:nvCxnSpPr>
          <p:cNvPr id="12" name="Gerade Verbindung 11"/>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517434775"/>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266</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124744"/>
            <a:ext cx="8604954" cy="46789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Das Ergebnis macht die Wirkung der Arbeit im Bereich Jugendschutz in den letzten Jahren sichtbar. Junge Menschen akzeptieren die Regelungen des Jugendschutzgesetzes nicht nur, knapp 80% stehen zu allen Vorgaben und bestätigen, dass sie diese gut finden. </a:t>
            </a:r>
          </a:p>
          <a:p>
            <a:pPr>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Berichterstattung und die landläufige Meinung zeigt auch hier ein gegenteiliges Bild von jungen Menschen. Hier besteht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Handlungsbedarf</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t>
            </a:r>
          </a:p>
          <a:p>
            <a:pPr>
              <a:spcBef>
                <a:spcPts val="600"/>
              </a:spcBef>
              <a:spcAft>
                <a:spcPts val="600"/>
              </a:spcAft>
            </a:pPr>
            <a:endParaRPr lang="de-DE" sz="1800" b="1" u="sng" dirty="0" smtClean="0">
              <a:solidFill>
                <a:srgbClr val="C00000"/>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r>
              <a:rPr lang="de-DE" sz="1800" b="1" u="sng" dirty="0" smtClean="0">
                <a:solidFill>
                  <a:srgbClr val="C00000"/>
                </a:solidFill>
                <a:latin typeface="Calibri" panose="020F0502020204030204" pitchFamily="34" charset="0"/>
                <a:ea typeface="Calibri" panose="020F0502020204030204" pitchFamily="34" charset="0"/>
                <a:cs typeface="Calibri" panose="020F0502020204030204" pitchFamily="34" charset="0"/>
              </a:rPr>
              <a:t>Handlungsempfehlung</a:t>
            </a:r>
          </a:p>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siehe 6.0 „Jugendschutz allgemein“, Seite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228</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3528" y="764704"/>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sp>
        <p:nvSpPr>
          <p:cNvPr id="16" name="Gestreifter Pfeil nach rechts 15">
            <a:hlinkClick r:id="rId3" action="ppaction://hlinksldjump"/>
          </p:cNvPr>
          <p:cNvSpPr/>
          <p:nvPr/>
        </p:nvSpPr>
        <p:spPr>
          <a:xfrm>
            <a:off x="4788024" y="3645024"/>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pic>
        <p:nvPicPr>
          <p:cNvPr id="15" name="Grafik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8" name="Abgerundetes Rechteck 17"/>
          <p:cNvSpPr/>
          <p:nvPr/>
        </p:nvSpPr>
        <p:spPr>
          <a:xfrm>
            <a:off x="251520" y="116632"/>
            <a:ext cx="6552728"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Dimension Jugendschutz</a:t>
            </a:r>
            <a:endParaRPr lang="de-DE" sz="2800" b="1" u="sng" spc="200" dirty="0">
              <a:solidFill>
                <a:schemeClr val="tx2">
                  <a:lumMod val="75000"/>
                </a:schemeClr>
              </a:solidFill>
            </a:endParaRPr>
          </a:p>
        </p:txBody>
      </p:sp>
      <p:cxnSp>
        <p:nvCxnSpPr>
          <p:cNvPr id="19" name="Gerade Verbindung 11"/>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820467219"/>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20" y="756873"/>
            <a:ext cx="7152100" cy="1231967"/>
          </a:xfrm>
        </p:spPr>
        <p:txBody>
          <a:bodyPr>
            <a:normAutofit/>
          </a:bodyPr>
          <a:lstStyle/>
          <a:p>
            <a:pPr algn="l"/>
            <a:r>
              <a:rPr lang="de-DE" b="1" dirty="0" smtClean="0">
                <a:solidFill>
                  <a:srgbClr val="C00000"/>
                </a:solidFill>
              </a:rPr>
              <a:t>7. Konsum legaler Drogen </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65475"/>
            <a:ext cx="8604954" cy="21876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u="sng" dirty="0" smtClean="0">
                <a:solidFill>
                  <a:schemeClr val="tx2">
                    <a:lumMod val="75000"/>
                  </a:schemeClr>
                </a:solidFill>
              </a:rPr>
              <a:t>Themen:</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7.1 	Tabakkonsum</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rPr>
              <a:t>7.2 	Konsum von Alkohol – erlaubt ab 16 Jahren gem. </a:t>
            </a:r>
            <a:r>
              <a:rPr lang="de-DE" sz="1800" b="1" dirty="0" err="1" smtClean="0">
                <a:solidFill>
                  <a:schemeClr val="tx2">
                    <a:lumMod val="75000"/>
                  </a:schemeClr>
                </a:solidFill>
                <a:latin typeface="Calibri" panose="020F0502020204030204" pitchFamily="34" charset="0"/>
              </a:rPr>
              <a:t>JuSchG</a:t>
            </a:r>
            <a:endParaRPr lang="de-DE" sz="1800" b="1" dirty="0" smtClean="0">
              <a:solidFill>
                <a:schemeClr val="tx2">
                  <a:lumMod val="75000"/>
                </a:schemeClr>
              </a:solidFill>
              <a:latin typeface="Calibri" panose="020F0502020204030204" pitchFamily="34" charset="0"/>
            </a:endParaRP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rPr>
              <a:t>7.3  	Konsum von Branntwein/ -haltigen Getränken</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rPr>
              <a:t>7.4 	Alkoholkonsum insgesamt</a:t>
            </a: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267</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8" name="Gestreifter Pfeil nach rechts 17">
            <a:hlinkClick r:id="rId5" action="ppaction://hlinksldjump"/>
          </p:cNvPr>
          <p:cNvSpPr/>
          <p:nvPr/>
        </p:nvSpPr>
        <p:spPr>
          <a:xfrm>
            <a:off x="2292674" y="2852217"/>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9" name="Gestreifter Pfeil nach rechts 18">
            <a:hlinkClick r:id="rId6" action="ppaction://hlinksldjump"/>
          </p:cNvPr>
          <p:cNvSpPr/>
          <p:nvPr/>
        </p:nvSpPr>
        <p:spPr>
          <a:xfrm>
            <a:off x="6393444" y="3283640"/>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6" name="Gestreifter Pfeil nach rechts 15">
            <a:hlinkClick r:id="rId7" action="ppaction://hlinksldjump"/>
          </p:cNvPr>
          <p:cNvSpPr/>
          <p:nvPr/>
        </p:nvSpPr>
        <p:spPr>
          <a:xfrm>
            <a:off x="5364088" y="3705643"/>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7" name="Gestreifter Pfeil nach rechts 16">
            <a:hlinkClick r:id="rId8" action="ppaction://hlinksldjump"/>
          </p:cNvPr>
          <p:cNvSpPr/>
          <p:nvPr/>
        </p:nvSpPr>
        <p:spPr>
          <a:xfrm>
            <a:off x="3472089" y="4134588"/>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23" name="Gestreifter Pfeil nach rechts 22">
            <a:hlinkClick r:id="rId9" action="ppaction://hlinksldjump"/>
          </p:cNvPr>
          <p:cNvSpPr/>
          <p:nvPr/>
        </p:nvSpPr>
        <p:spPr>
          <a:xfrm>
            <a:off x="323528" y="5229200"/>
            <a:ext cx="5380554" cy="1191157"/>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Handlungsempfehlung zum </a:t>
            </a:r>
            <a:br>
              <a:rPr lang="de-DE" sz="1600" b="1" dirty="0" smtClean="0"/>
            </a:br>
            <a:r>
              <a:rPr lang="de-DE" b="1" u="sng" dirty="0" smtClean="0"/>
              <a:t>KONSUM  LEGALE  DROGEN  ALLGEMEIN</a:t>
            </a:r>
            <a:endParaRPr lang="de-DE" sz="1200" u="sng" dirty="0"/>
          </a:p>
        </p:txBody>
      </p:sp>
    </p:spTree>
    <p:extLst>
      <p:ext uri="{BB962C8B-B14F-4D97-AF65-F5344CB8AC3E}">
        <p14:creationId xmlns:p14="http://schemas.microsoft.com/office/powerpoint/2010/main" val="3333206765"/>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268</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700" b="1" spc="200" dirty="0" smtClean="0">
                <a:solidFill>
                  <a:schemeClr val="tx2">
                    <a:lumMod val="75000"/>
                  </a:schemeClr>
                </a:solidFill>
              </a:rPr>
              <a:t>Konsum legale Drogen allgemein</a:t>
            </a:r>
            <a:endParaRPr lang="de-DE" sz="27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2" name="Rechteck 11"/>
          <p:cNvSpPr/>
          <p:nvPr/>
        </p:nvSpPr>
        <p:spPr>
          <a:xfrm>
            <a:off x="321544" y="733386"/>
            <a:ext cx="2340256" cy="369332"/>
          </a:xfrm>
          <a:prstGeom prst="rect">
            <a:avLst/>
          </a:prstGeom>
        </p:spPr>
        <p:txBody>
          <a:bodyPr wrap="none">
            <a:spAutoFit/>
          </a:bodyPr>
          <a:lstStyle/>
          <a:p>
            <a:r>
              <a:rPr lang="de-DE" b="1" u="sng" dirty="0" smtClean="0">
                <a:solidFill>
                  <a:srgbClr val="C00000"/>
                </a:solidFill>
              </a:rPr>
              <a:t>Handlungsempfehlung</a:t>
            </a:r>
            <a:endParaRPr lang="de-DE" b="1" u="sng" dirty="0">
              <a:solidFill>
                <a:srgbClr val="C00000"/>
              </a:solidFill>
            </a:endParaRPr>
          </a:p>
        </p:txBody>
      </p:sp>
      <p:sp>
        <p:nvSpPr>
          <p:cNvPr id="13" name="Textfeld 1"/>
          <p:cNvSpPr txBox="1"/>
          <p:nvPr/>
        </p:nvSpPr>
        <p:spPr>
          <a:xfrm>
            <a:off x="328617" y="1163166"/>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Um die positive Entwicklung im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Konsumverhalten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von jungen Menschen bzgl. der legalen Drogen Alkohol und Tabak zu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stabilisieren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zu unterstützen und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weiterzuführen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wird Folgendes empfohlen:</a:t>
            </a:r>
          </a:p>
          <a:p>
            <a:pPr lvl="0">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1.</a:t>
            </a:r>
            <a:b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b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Dem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Landkreis Bad Kissingen, den örtlichen Polizeidienststellen und allen anderen in der Alkohol- und Tabakprävention tätigen Behörden, Einrichtungen, Diensten und den Schulen wird empfohlen, die bisherigen finanziellen und personellen Ressourcen auch weiterhin bereit zu stellen. </a:t>
            </a:r>
          </a:p>
          <a:p>
            <a:pPr lvl="0">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 vorhandenen Vernetzungs- und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Kooperationsstrukturen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wie z. B. der AK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Prävention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sollten fortgeführt werden.</a:t>
            </a:r>
          </a:p>
          <a:p>
            <a:pPr lvl="0">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2.</a:t>
            </a:r>
            <a:b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b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Vereinen und Verbänden wird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empfohlen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ihre präventive Arbeit in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Alkoholprävention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fortzusetzen und das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Selbstverständnis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des Alkoholkonsums noch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weiter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zu reduzieren</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Gestreifter Pfeil nach rechts 10"/>
          <p:cNvSpPr/>
          <p:nvPr/>
        </p:nvSpPr>
        <p:spPr>
          <a:xfrm>
            <a:off x="8544266" y="5766351"/>
            <a:ext cx="383693" cy="326945"/>
          </a:xfrm>
          <a:prstGeom prst="stripedRightArrow">
            <a:avLst/>
          </a:prstGeom>
          <a:solidFill>
            <a:srgbClr val="1737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Gestreifter Pfeil nach rechts 13">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148358941"/>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269</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700" b="1" spc="200" dirty="0" smtClean="0">
                <a:solidFill>
                  <a:schemeClr val="tx2">
                    <a:lumMod val="75000"/>
                  </a:schemeClr>
                </a:solidFill>
              </a:rPr>
              <a:t>Konsum legale Drogen allgemein</a:t>
            </a:r>
            <a:endParaRPr lang="de-DE" sz="27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2" name="Rechteck 11"/>
          <p:cNvSpPr/>
          <p:nvPr/>
        </p:nvSpPr>
        <p:spPr>
          <a:xfrm>
            <a:off x="321544" y="733386"/>
            <a:ext cx="3657155" cy="369332"/>
          </a:xfrm>
          <a:prstGeom prst="rect">
            <a:avLst/>
          </a:prstGeom>
        </p:spPr>
        <p:txBody>
          <a:bodyPr wrap="none">
            <a:spAutoFit/>
          </a:bodyPr>
          <a:lstStyle/>
          <a:p>
            <a:r>
              <a:rPr lang="de-DE" b="1" u="sng" dirty="0" smtClean="0">
                <a:solidFill>
                  <a:srgbClr val="C00000"/>
                </a:solidFill>
              </a:rPr>
              <a:t>Handlungsempfehlung (Fortsetzung)</a:t>
            </a:r>
            <a:endParaRPr lang="de-DE" b="1" u="sng" dirty="0">
              <a:solidFill>
                <a:srgbClr val="C00000"/>
              </a:solidFill>
            </a:endParaRPr>
          </a:p>
        </p:txBody>
      </p:sp>
      <p:sp>
        <p:nvSpPr>
          <p:cNvPr id="13" name="Textfeld 1"/>
          <p:cNvSpPr txBox="1"/>
          <p:nvPr/>
        </p:nvSpPr>
        <p:spPr>
          <a:xfrm>
            <a:off x="328617" y="1163166"/>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3.</a:t>
            </a:r>
            <a:b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b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Kinder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und Jugendliche im Landkreis Bad Kissingen haben heute ein anderes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Konsumverhalten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als dies die Medien oder die landläufige Meinung aufzeichnet. Um die positive Veränderung im Konsumverhalten sowohl bei politischen Gremien als auch bei der Bevölkerung bekannt zu machen, wird dem Landkreis Bad Kissingen (Jugendamt, Jugendhilfeplanung) empfohlen, hierfür Maßnahmen der Öffentlichkeitsarbeit durchzuführen. </a:t>
            </a:r>
          </a:p>
        </p:txBody>
      </p:sp>
      <p:sp>
        <p:nvSpPr>
          <p:cNvPr id="11" name="Gestreifter Pfeil nach rechts 10">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8487564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27</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Freizeitaktivitäten</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5" name="Diagramm 4"/>
          <p:cNvGraphicFramePr/>
          <p:nvPr>
            <p:extLst>
              <p:ext uri="{D42A27DB-BD31-4B8C-83A1-F6EECF244321}">
                <p14:modId xmlns:p14="http://schemas.microsoft.com/office/powerpoint/2010/main" val="144935075"/>
              </p:ext>
            </p:extLst>
          </p:nvPr>
        </p:nvGraphicFramePr>
        <p:xfrm>
          <a:off x="296199" y="1016732"/>
          <a:ext cx="8551603" cy="4824536"/>
        </p:xfrm>
        <a:graphic>
          <a:graphicData uri="http://schemas.openxmlformats.org/drawingml/2006/chart">
            <c:chart xmlns:c="http://schemas.openxmlformats.org/drawingml/2006/chart" xmlns:r="http://schemas.openxmlformats.org/officeDocument/2006/relationships" r:id="rId4"/>
          </a:graphicData>
        </a:graphic>
      </p:graphicFrame>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841579072"/>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19" y="756873"/>
            <a:ext cx="7501311" cy="1231967"/>
          </a:xfrm>
        </p:spPr>
        <p:txBody>
          <a:bodyPr>
            <a:normAutofit/>
          </a:bodyPr>
          <a:lstStyle/>
          <a:p>
            <a:pPr algn="l"/>
            <a:r>
              <a:rPr lang="de-DE" b="1" dirty="0" smtClean="0">
                <a:solidFill>
                  <a:srgbClr val="C00000"/>
                </a:solidFill>
              </a:rPr>
              <a:t>7.1 Tabakkonsum</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22502"/>
            <a:ext cx="8604954" cy="26642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Konsumverhalten der jungen Menschen</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rPr>
              <a:t>Für viele Menschen ist es selbstverständlich, Zigaretten zu rauchen oder Alkohol zu trinken. Wir möchten gerne von dir wissen, wie du damit umgehst. Rauchst du? </a:t>
            </a:r>
            <a:br>
              <a:rPr lang="de-DE" sz="1800" b="1" dirty="0" smtClean="0">
                <a:solidFill>
                  <a:schemeClr val="tx2">
                    <a:lumMod val="75000"/>
                  </a:schemeClr>
                </a:solidFill>
                <a:latin typeface="Calibri" panose="020F0502020204030204" pitchFamily="34" charset="0"/>
              </a:rPr>
            </a:br>
            <a:endParaRPr lang="de-DE" sz="1800" b="1" dirty="0" smtClean="0">
              <a:solidFill>
                <a:schemeClr val="tx2">
                  <a:lumMod val="75000"/>
                </a:schemeClr>
              </a:solidFill>
            </a:endParaRPr>
          </a:p>
          <a:p>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270</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1108201223"/>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271</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Tabakkonsum</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71267"/>
            <a:ext cx="8604954" cy="49892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knapp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10% der 12 - 21-Jährigen rauchen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regelmäßig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Zigaretten; das ist ein Rückgang um mehr als die Hälfte seit 1999 (23,9%)</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unverändert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geben rund 13% an,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gelegentlich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zu rauchen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entsprechend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ist die Zahl der 12 - 21-Jährigen, die nicht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rauchen,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auf knapp 78% gestiegen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kaum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Unterschied zwischen m/w</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Altersverteilung ist erwartungsgemäß; mit zunehmendem Alter steigt die Anzahl der Raucher/innen</a:t>
            </a:r>
          </a:p>
        </p:txBody>
      </p:sp>
      <p:sp>
        <p:nvSpPr>
          <p:cNvPr id="12" name="Rechteck 11"/>
          <p:cNvSpPr/>
          <p:nvPr/>
        </p:nvSpPr>
        <p:spPr>
          <a:xfrm>
            <a:off x="321544" y="733386"/>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49387765"/>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272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graphicFrame>
        <p:nvGraphicFramePr>
          <p:cNvPr id="3" name="Diagramm 2"/>
          <p:cNvGraphicFramePr/>
          <p:nvPr>
            <p:extLst/>
          </p:nvPr>
        </p:nvGraphicFramePr>
        <p:xfrm>
          <a:off x="899592" y="1484784"/>
          <a:ext cx="7056784" cy="4064000"/>
        </p:xfrm>
        <a:graphic>
          <a:graphicData uri="http://schemas.openxmlformats.org/drawingml/2006/chart">
            <c:chart xmlns:c="http://schemas.openxmlformats.org/drawingml/2006/chart" xmlns:r="http://schemas.openxmlformats.org/officeDocument/2006/relationships" r:id="rId3"/>
          </a:graphicData>
        </a:graphic>
      </p:graphicFrame>
      <p:pic>
        <p:nvPicPr>
          <p:cNvPr id="14" name="Grafik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Abgerundetes Rechteck 10"/>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Tabakkonsum</a:t>
            </a:r>
            <a:endParaRPr lang="de-DE" sz="2800" b="1" spc="200" dirty="0">
              <a:solidFill>
                <a:schemeClr val="tx2">
                  <a:lumMod val="75000"/>
                </a:schemeClr>
              </a:solidFill>
            </a:endParaRPr>
          </a:p>
        </p:txBody>
      </p:sp>
      <p:cxnSp>
        <p:nvCxnSpPr>
          <p:cNvPr id="13" name="Gerade Verbindung 12"/>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68727657"/>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273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3" name="Abgerundetes Rechteck 12"/>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Tabakkonsum</a:t>
            </a:r>
            <a:endParaRPr lang="de-DE" sz="2800" b="1" spc="200" dirty="0">
              <a:solidFill>
                <a:schemeClr val="tx2">
                  <a:lumMod val="75000"/>
                </a:schemeClr>
              </a:solidFill>
            </a:endParaRPr>
          </a:p>
        </p:txBody>
      </p:sp>
      <p:cxnSp>
        <p:nvCxnSpPr>
          <p:cNvPr id="15" name="Gerade Verbindung 14"/>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Diagramm 10"/>
          <p:cNvGraphicFramePr/>
          <p:nvPr>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43725044"/>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274</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3" name="Abgerundetes Rechteck 12"/>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Tabakkonsum</a:t>
            </a:r>
            <a:endParaRPr lang="de-DE" sz="2800" b="1" spc="200" dirty="0">
              <a:solidFill>
                <a:schemeClr val="tx2">
                  <a:lumMod val="75000"/>
                </a:schemeClr>
              </a:solidFill>
            </a:endParaRPr>
          </a:p>
        </p:txBody>
      </p:sp>
      <p:cxnSp>
        <p:nvCxnSpPr>
          <p:cNvPr id="15" name="Gerade Verbindung 14"/>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Diagramm 10"/>
          <p:cNvGraphicFramePr/>
          <p:nvPr>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69671824"/>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bgerundetes Rechteck 15"/>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Tabakkonsum</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275</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3" name="Gerade Verbindung 12"/>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Diagramm 10"/>
          <p:cNvGraphicFramePr/>
          <p:nvPr>
            <p:extLst/>
          </p:nvPr>
        </p:nvGraphicFramePr>
        <p:xfrm>
          <a:off x="1332000" y="1340768"/>
          <a:ext cx="648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502748910"/>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276</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124744"/>
            <a:ext cx="8604954" cy="46789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Das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erfreuliche Ergebnis entspricht den Beobachtungen in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Praxis.</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Zur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Stabilisierung des Ergebnisses und zur Weiterführung der positiven Entwicklung sollten die Maßnahmen zur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Tabakprävention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fortgesetzt werden.</a:t>
            </a:r>
          </a:p>
          <a:p>
            <a:pPr>
              <a:spcBef>
                <a:spcPts val="600"/>
              </a:spcBef>
              <a:spcAft>
                <a:spcPts val="600"/>
              </a:spcAft>
            </a:pPr>
            <a:endParaRPr lang="de-DE" sz="1800" b="1" u="sng" dirty="0" smtClean="0">
              <a:solidFill>
                <a:srgbClr val="C00000"/>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r>
              <a:rPr lang="de-DE" sz="1800" b="1" u="sng" dirty="0" smtClean="0">
                <a:solidFill>
                  <a:srgbClr val="C00000"/>
                </a:solidFill>
                <a:latin typeface="Calibri" panose="020F0502020204030204" pitchFamily="34" charset="0"/>
                <a:ea typeface="Calibri" panose="020F0502020204030204" pitchFamily="34" charset="0"/>
                <a:cs typeface="Calibri" panose="020F0502020204030204" pitchFamily="34" charset="0"/>
              </a:rPr>
              <a:t>Handlungsempfehlung</a:t>
            </a:r>
          </a:p>
          <a:p>
            <a:pPr>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siehe 7.0, „Konsum legale Drogen allgemein“ Seite 268 </a:t>
            </a:r>
          </a:p>
          <a:p>
            <a:pPr>
              <a:spcBef>
                <a:spcPts val="600"/>
              </a:spcBef>
              <a:spcAft>
                <a:spcPts val="6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3528" y="764704"/>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sp>
        <p:nvSpPr>
          <p:cNvPr id="16" name="Gestreifter Pfeil nach rechts 15">
            <a:hlinkClick r:id="rId3" action="ppaction://hlinksldjump"/>
          </p:cNvPr>
          <p:cNvSpPr/>
          <p:nvPr/>
        </p:nvSpPr>
        <p:spPr>
          <a:xfrm>
            <a:off x="5684546" y="3072465"/>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pic>
        <p:nvPicPr>
          <p:cNvPr id="15" name="Grafik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8" name="Abgerundetes Rechteck 17"/>
          <p:cNvSpPr/>
          <p:nvPr/>
        </p:nvSpPr>
        <p:spPr>
          <a:xfrm>
            <a:off x="251520" y="116632"/>
            <a:ext cx="6552728"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Tabakkonsum</a:t>
            </a:r>
            <a:endParaRPr lang="de-DE" sz="2800" b="1" u="sng" spc="200" dirty="0">
              <a:solidFill>
                <a:schemeClr val="tx2">
                  <a:lumMod val="75000"/>
                </a:schemeClr>
              </a:solidFill>
            </a:endParaRPr>
          </a:p>
        </p:txBody>
      </p:sp>
      <p:cxnSp>
        <p:nvCxnSpPr>
          <p:cNvPr id="19" name="Gerade Verbindung 11"/>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139051422"/>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19" y="756873"/>
            <a:ext cx="7501311" cy="1231967"/>
          </a:xfrm>
        </p:spPr>
        <p:txBody>
          <a:bodyPr>
            <a:normAutofit fontScale="90000"/>
          </a:bodyPr>
          <a:lstStyle/>
          <a:p>
            <a:pPr algn="l"/>
            <a:r>
              <a:rPr lang="de-DE" b="1" dirty="0" smtClean="0">
                <a:solidFill>
                  <a:srgbClr val="C00000"/>
                </a:solidFill>
              </a:rPr>
              <a:t>7.2 Konsum von Alkohol – erlaubt ab 16 Jahren gem. </a:t>
            </a:r>
            <a:r>
              <a:rPr lang="de-DE" b="1" dirty="0" err="1" smtClean="0">
                <a:solidFill>
                  <a:srgbClr val="C00000"/>
                </a:solidFill>
              </a:rPr>
              <a:t>JuSchG</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22502"/>
            <a:ext cx="8604954" cy="26642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Konsumverhalten der jungen Menschen</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rPr>
              <a:t>Für viele Menschen ist es selbstverständlich, Zigaretten zu rauchen oder Alkohol zu trinken. Wir möchten gerne von dir wissen, wie du damit umgehst. Wie häufig trinkst du Bier, Wein oder Sekt?</a:t>
            </a:r>
            <a:endParaRPr lang="de-DE" sz="1800" b="1" dirty="0" smtClean="0">
              <a:solidFill>
                <a:schemeClr val="tx2">
                  <a:lumMod val="75000"/>
                </a:schemeClr>
              </a:solidFill>
            </a:endParaRPr>
          </a:p>
          <a:p>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277</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3615930261"/>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278</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Konsum von Bier, Wein und Sekt</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71267"/>
            <a:ext cx="8604954" cy="49892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Konsum von Bier, Wein und Sekt ist im Durchschnitt der 12 - 21-Jährigen im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Vergleich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zu 1999 unverändert</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deutliche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Unterschiede zeigen sich nach wie vor zwischen m/w – während 16,4% der Jungs mehrmals in der Woche Bier, Wein und Sekt trinken, sind dies nur 4,4% der Mädchen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Verteilung des Alkoholkonsums in Bezug auf das Alter hat sich deutlich verändert seit 1999 – die Jüngeren trinken weniger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Alkohol</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während 1999 nicht ganz die Hälfte der 12 – 14-Jährigen keinen Alkohol trank, sind dies 2013 mehr als ¾</a:t>
            </a:r>
          </a:p>
        </p:txBody>
      </p:sp>
      <p:sp>
        <p:nvSpPr>
          <p:cNvPr id="12" name="Rechteck 11"/>
          <p:cNvSpPr/>
          <p:nvPr/>
        </p:nvSpPr>
        <p:spPr>
          <a:xfrm>
            <a:off x="321544" y="733386"/>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661431383"/>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279</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Abgerundetes Rechteck 10"/>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Konsum von Bier, Wein und Sekt</a:t>
            </a:r>
            <a:endParaRPr lang="de-DE" sz="2800" b="1" spc="200" dirty="0">
              <a:solidFill>
                <a:schemeClr val="tx2">
                  <a:lumMod val="75000"/>
                </a:schemeClr>
              </a:solidFill>
            </a:endParaRPr>
          </a:p>
        </p:txBody>
      </p:sp>
      <p:cxnSp>
        <p:nvCxnSpPr>
          <p:cNvPr id="13" name="Gerade Verbindung 12"/>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Diagramm 11"/>
          <p:cNvGraphicFramePr/>
          <p:nvPr>
            <p:extLst>
              <p:ext uri="{D42A27DB-BD31-4B8C-83A1-F6EECF244321}">
                <p14:modId xmlns:p14="http://schemas.microsoft.com/office/powerpoint/2010/main" val="3852089886"/>
              </p:ext>
            </p:extLst>
          </p:nvPr>
        </p:nvGraphicFramePr>
        <p:xfrm>
          <a:off x="972000" y="1269000"/>
          <a:ext cx="720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5" name="Gestreifter Pfeil nach rechts 14">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9230660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bgerundetes Rechteck 14"/>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Sport treiben mind. 1x wöchentlich</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28</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1" name="Gerade Verbindung 10"/>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8" name="Diagramm 17"/>
          <p:cNvGraphicFramePr/>
          <p:nvPr>
            <p:extLst>
              <p:ext uri="{D42A27DB-BD31-4B8C-83A1-F6EECF244321}">
                <p14:modId xmlns:p14="http://schemas.microsoft.com/office/powerpoint/2010/main" val="1721013358"/>
              </p:ext>
            </p:extLst>
          </p:nvPr>
        </p:nvGraphicFramePr>
        <p:xfrm>
          <a:off x="1691681" y="1269000"/>
          <a:ext cx="5760639"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feld 1"/>
          <p:cNvSpPr txBox="1"/>
          <p:nvPr/>
        </p:nvSpPr>
        <p:spPr>
          <a:xfrm>
            <a:off x="6588224" y="1971814"/>
            <a:ext cx="681806" cy="30505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1800" b="1" dirty="0" smtClean="0">
                <a:solidFill>
                  <a:schemeClr val="tx2">
                    <a:lumMod val="75000"/>
                  </a:schemeClr>
                </a:solidFill>
              </a:rPr>
              <a:t>in %</a:t>
            </a:r>
            <a:endParaRPr lang="de-DE" sz="1800" b="1" dirty="0">
              <a:solidFill>
                <a:schemeClr val="tx2">
                  <a:lumMod val="75000"/>
                </a:schemeClr>
              </a:solidFill>
            </a:endParaRPr>
          </a:p>
        </p:txBody>
      </p:sp>
      <p:cxnSp>
        <p:nvCxnSpPr>
          <p:cNvPr id="16" name="Gerade Verbindung 15"/>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713813706"/>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bgerundetes Rechteck 11"/>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Konsum von Bier, Wein und Sekt</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280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Diagramm 10"/>
          <p:cNvGraphicFramePr/>
          <p:nvPr>
            <p:extLst/>
          </p:nvPr>
        </p:nvGraphicFramePr>
        <p:xfrm>
          <a:off x="972000" y="1269000"/>
          <a:ext cx="720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708872518"/>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281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Abgerundetes Rechteck 10"/>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Konsum von Bier, Wein und Sekt</a:t>
            </a:r>
            <a:endParaRPr lang="de-DE" sz="2800" b="1" spc="200" dirty="0">
              <a:solidFill>
                <a:schemeClr val="tx2">
                  <a:lumMod val="75000"/>
                </a:schemeClr>
              </a:solidFill>
            </a:endParaRPr>
          </a:p>
        </p:txBody>
      </p:sp>
      <p:cxnSp>
        <p:nvCxnSpPr>
          <p:cNvPr id="12" name="Gerade Verbindung 11"/>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Diagramm 12"/>
          <p:cNvGraphicFramePr/>
          <p:nvPr>
            <p:extLst>
              <p:ext uri="{D42A27DB-BD31-4B8C-83A1-F6EECF244321}">
                <p14:modId xmlns:p14="http://schemas.microsoft.com/office/powerpoint/2010/main" val="4133640024"/>
              </p:ext>
            </p:extLst>
          </p:nvPr>
        </p:nvGraphicFramePr>
        <p:xfrm>
          <a:off x="972000" y="1269000"/>
          <a:ext cx="720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5" name="Gestreifter Pfeil nach rechts 14">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822067195"/>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282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ext uri="{D42A27DB-BD31-4B8C-83A1-F6EECF244321}">
                <p14:modId xmlns:p14="http://schemas.microsoft.com/office/powerpoint/2010/main" val="348782274"/>
              </p:ext>
            </p:extLst>
          </p:nvPr>
        </p:nvGraphicFramePr>
        <p:xfrm>
          <a:off x="323528" y="980728"/>
          <a:ext cx="8563002" cy="4608272"/>
        </p:xfrm>
        <a:graphic>
          <a:graphicData uri="http://schemas.openxmlformats.org/drawingml/2006/chart">
            <c:chart xmlns:c="http://schemas.openxmlformats.org/drawingml/2006/chart" xmlns:r="http://schemas.openxmlformats.org/officeDocument/2006/relationships" r:id="rId4"/>
          </a:graphicData>
        </a:graphic>
      </p:graphicFrame>
      <p:sp>
        <p:nvSpPr>
          <p:cNvPr id="11" name="Abgerundetes Rechteck 10"/>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Konsum von Bier, Wein und Sekt</a:t>
            </a:r>
            <a:endParaRPr lang="de-DE" sz="2800" b="1" spc="200" dirty="0">
              <a:solidFill>
                <a:schemeClr val="tx2">
                  <a:lumMod val="75000"/>
                </a:schemeClr>
              </a:solidFill>
            </a:endParaRPr>
          </a:p>
        </p:txBody>
      </p:sp>
      <p:cxnSp>
        <p:nvCxnSpPr>
          <p:cNvPr id="15" name="Gerade Verbindung 14"/>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56803357"/>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283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124743"/>
            <a:ext cx="8604954" cy="526702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Obwohl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der Alkoholkonsum im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Durchschnitt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gegenüber 1999 fast unverändert ist, gibt es einen herausragend positiven Unterschied im Konsumverhalten bei den 12 - 14-Jährigen. Die Anzahl derer, die gar keinen Alkohol trinken, ist in dieser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Altersgruppe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von knapp 50% auf fast 80% gestiegen.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Das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Ergebnis zeigt deutlich, dass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Bemühungen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Maßnahmen und Aktionen sowie die Ressourcen, die auch hier im Landkreis Bad Kissingen in den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Jugendschutz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und in die Prävention investiert wurden, bei der Zielgruppe angekommen sind. </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vorhanden Vernetzungsstrukturen und Kooperationen sind effektiv und sinnvoll und sollten weitergeführt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werden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Auch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in den Vereinen und Verbänden wurde das Thema Alkoholprävention in den letzten Jahren verstärkt aufgegriffen und der früher häufig selbstverständliche (meist Bier-/ Radler-)</a:t>
            </a:r>
            <a:r>
              <a:rPr lang="de-DE" sz="1800" b="1" dirty="0" err="1">
                <a:solidFill>
                  <a:srgbClr val="17375E"/>
                </a:solidFill>
                <a:latin typeface="Calibri" panose="020F0502020204030204" pitchFamily="34" charset="0"/>
                <a:ea typeface="Calibri" panose="020F0502020204030204" pitchFamily="34" charset="0"/>
                <a:cs typeface="Calibri" panose="020F0502020204030204" pitchFamily="34" charset="0"/>
              </a:rPr>
              <a:t>konsum</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von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Jugendlichen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wurde hinterfragt und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reduziert</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Diese erfreuliche Entwicklung sollte fortgesetzt werden.</a:t>
            </a:r>
          </a:p>
          <a:p>
            <a:pPr>
              <a:spcBef>
                <a:spcPts val="600"/>
              </a:spcBef>
              <a:spcAft>
                <a:spcPts val="600"/>
              </a:spcAft>
            </a:pPr>
            <a:r>
              <a:rPr lang="de-DE" sz="1800" b="1" u="sng" dirty="0" smtClean="0">
                <a:solidFill>
                  <a:srgbClr val="C00000"/>
                </a:solidFill>
                <a:latin typeface="Calibri" panose="020F0502020204030204" pitchFamily="34" charset="0"/>
                <a:ea typeface="Calibri" panose="020F0502020204030204" pitchFamily="34" charset="0"/>
                <a:cs typeface="Calibri" panose="020F0502020204030204" pitchFamily="34" charset="0"/>
              </a:rPr>
              <a:t/>
            </a:r>
            <a:br>
              <a:rPr lang="de-DE" sz="1800" b="1" u="sng" dirty="0" smtClean="0">
                <a:solidFill>
                  <a:srgbClr val="C00000"/>
                </a:solidFill>
                <a:latin typeface="Calibri" panose="020F0502020204030204" pitchFamily="34" charset="0"/>
                <a:ea typeface="Calibri" panose="020F0502020204030204" pitchFamily="34" charset="0"/>
                <a:cs typeface="Calibri" panose="020F0502020204030204" pitchFamily="34" charset="0"/>
              </a:rPr>
            </a:br>
            <a:r>
              <a:rPr lang="de-DE" sz="1800" b="1" u="sng" dirty="0" smtClean="0">
                <a:solidFill>
                  <a:srgbClr val="C00000"/>
                </a:solidFill>
                <a:latin typeface="Calibri" panose="020F0502020204030204" pitchFamily="34" charset="0"/>
                <a:ea typeface="Calibri" panose="020F0502020204030204" pitchFamily="34" charset="0"/>
                <a:cs typeface="Calibri" panose="020F0502020204030204" pitchFamily="34" charset="0"/>
              </a:rPr>
              <a:t>Handlungsempfehlung</a:t>
            </a:r>
          </a:p>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siehe 7.0, „Konsum legale Drogen allgemein“ Seite 268 </a:t>
            </a:r>
            <a:endPar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3528" y="764704"/>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sp>
        <p:nvSpPr>
          <p:cNvPr id="16" name="Gestreifter Pfeil nach rechts 15">
            <a:hlinkClick r:id="rId3" action="ppaction://hlinksldjump"/>
          </p:cNvPr>
          <p:cNvSpPr/>
          <p:nvPr/>
        </p:nvSpPr>
        <p:spPr>
          <a:xfrm>
            <a:off x="5684546" y="5980909"/>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pic>
        <p:nvPicPr>
          <p:cNvPr id="15" name="Grafik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8" name="Abgerundetes Rechteck 17"/>
          <p:cNvSpPr/>
          <p:nvPr/>
        </p:nvSpPr>
        <p:spPr>
          <a:xfrm>
            <a:off x="251520" y="116632"/>
            <a:ext cx="6552728"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Konsum von Bier, Wein und Sekt</a:t>
            </a:r>
            <a:endParaRPr lang="de-DE" sz="2800" b="1" u="sng" spc="200" dirty="0">
              <a:solidFill>
                <a:schemeClr val="tx2">
                  <a:lumMod val="75000"/>
                </a:schemeClr>
              </a:solidFill>
            </a:endParaRPr>
          </a:p>
        </p:txBody>
      </p:sp>
      <p:cxnSp>
        <p:nvCxnSpPr>
          <p:cNvPr id="19" name="Gerade Verbindung 11"/>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12446361"/>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19" y="756873"/>
            <a:ext cx="7501311" cy="1231967"/>
          </a:xfrm>
        </p:spPr>
        <p:txBody>
          <a:bodyPr>
            <a:normAutofit fontScale="90000"/>
          </a:bodyPr>
          <a:lstStyle/>
          <a:p>
            <a:pPr algn="l"/>
            <a:r>
              <a:rPr lang="de-DE" b="1" dirty="0" smtClean="0">
                <a:solidFill>
                  <a:srgbClr val="C00000"/>
                </a:solidFill>
              </a:rPr>
              <a:t>7.3 Konsum von Branntwein/</a:t>
            </a:r>
            <a:br>
              <a:rPr lang="de-DE" b="1" dirty="0" smtClean="0">
                <a:solidFill>
                  <a:srgbClr val="C00000"/>
                </a:solidFill>
              </a:rPr>
            </a:br>
            <a:r>
              <a:rPr lang="de-DE" b="1" dirty="0" smtClean="0">
                <a:solidFill>
                  <a:srgbClr val="C00000"/>
                </a:solidFill>
              </a:rPr>
              <a:t> -haltigen Getränken</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22502"/>
            <a:ext cx="8604954" cy="26642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Konsumverhalten der jungen Menschen</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rPr>
              <a:t>Für viele Menschen ist es selbstverständlich, Zigaretten zu rauchen oder Alkohol zu trinken. Wir möchten gerne von dir wissen, wie du damit umgehst. Wie häufig trinkst du stärkeren Alkohol (z. B. Wodka, Schnaps ....)?</a:t>
            </a:r>
            <a:endParaRPr lang="de-DE" sz="1800" b="1" dirty="0" smtClean="0">
              <a:solidFill>
                <a:schemeClr val="tx2">
                  <a:lumMod val="75000"/>
                </a:schemeClr>
              </a:solidFill>
            </a:endParaRPr>
          </a:p>
          <a:p>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284</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3113508571"/>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285</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464136"/>
            <a:ext cx="8604954" cy="490586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Konsum von branntweinhaltigem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Alkohol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ist im Durchschnitt der 12 – 21-Jährigen im Vergleich zu 1999 unverändert</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kaum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Unterschiede zwischen m/w</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auch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branntweinhaltiger Alkohol wird von den Jüngeren weniger getrunken als noch 1999; während damals etwas mehr als 70% nie Branntwein tranken, sind dies jetzt fast 90%; dementsprechend zugenommen hat der Branntweinkonsum bei den 18 - 21-Jährigen</a:t>
            </a:r>
          </a:p>
        </p:txBody>
      </p:sp>
      <p:sp>
        <p:nvSpPr>
          <p:cNvPr id="12" name="Rechteck 11"/>
          <p:cNvSpPr/>
          <p:nvPr/>
        </p:nvSpPr>
        <p:spPr>
          <a:xfrm>
            <a:off x="321544" y="1026254"/>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pic>
        <p:nvPicPr>
          <p:cNvPr id="13" name="Grafi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4" name="Abgerundetes Rechteck 13"/>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a:solidFill>
                  <a:schemeClr val="tx2">
                    <a:lumMod val="75000"/>
                  </a:schemeClr>
                </a:solidFill>
              </a:rPr>
              <a:t>Konsum von </a:t>
            </a:r>
            <a:r>
              <a:rPr lang="de-DE" sz="2800" b="1" spc="200" dirty="0" smtClean="0">
                <a:solidFill>
                  <a:schemeClr val="tx2">
                    <a:lumMod val="75000"/>
                  </a:schemeClr>
                </a:solidFill>
              </a:rPr>
              <a:t>stärkerem Alkohol </a:t>
            </a:r>
            <a:br>
              <a:rPr lang="de-DE" sz="2800" b="1" spc="200" dirty="0" smtClean="0">
                <a:solidFill>
                  <a:schemeClr val="tx2">
                    <a:lumMod val="75000"/>
                  </a:schemeClr>
                </a:solidFill>
              </a:rPr>
            </a:br>
            <a:r>
              <a:rPr lang="de-DE" sz="2800" b="1" spc="200" dirty="0" smtClean="0">
                <a:solidFill>
                  <a:schemeClr val="tx2">
                    <a:lumMod val="75000"/>
                  </a:schemeClr>
                </a:solidFill>
              </a:rPr>
              <a:t>(z. B. Wodka, Schnaps...)</a:t>
            </a:r>
            <a:endParaRPr lang="de-DE" sz="2800" b="1" u="sng" spc="200" dirty="0">
              <a:solidFill>
                <a:schemeClr val="tx2">
                  <a:lumMod val="75000"/>
                </a:schemeClr>
              </a:solidFill>
            </a:endParaRPr>
          </a:p>
        </p:txBody>
      </p:sp>
      <p:cxnSp>
        <p:nvCxnSpPr>
          <p:cNvPr id="15"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Gestreifter Pfeil nach rechts 15">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985921476"/>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286</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ext uri="{D42A27DB-BD31-4B8C-83A1-F6EECF244321}">
                <p14:modId xmlns:p14="http://schemas.microsoft.com/office/powerpoint/2010/main" val="771916873"/>
              </p:ext>
            </p:extLst>
          </p:nvPr>
        </p:nvGraphicFramePr>
        <p:xfrm>
          <a:off x="972000" y="1269000"/>
          <a:ext cx="720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5" name="Abgerundetes Rechteck 14"/>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a:solidFill>
                  <a:schemeClr val="tx2">
                    <a:lumMod val="75000"/>
                  </a:schemeClr>
                </a:solidFill>
              </a:rPr>
              <a:t>Konsum von </a:t>
            </a:r>
            <a:r>
              <a:rPr lang="de-DE" sz="2800" b="1" spc="200" dirty="0" smtClean="0">
                <a:solidFill>
                  <a:schemeClr val="tx2">
                    <a:lumMod val="75000"/>
                  </a:schemeClr>
                </a:solidFill>
              </a:rPr>
              <a:t>stärkerem Alkohol </a:t>
            </a:r>
            <a:br>
              <a:rPr lang="de-DE" sz="2800" b="1" spc="200" dirty="0" smtClean="0">
                <a:solidFill>
                  <a:schemeClr val="tx2">
                    <a:lumMod val="75000"/>
                  </a:schemeClr>
                </a:solidFill>
              </a:rPr>
            </a:br>
            <a:r>
              <a:rPr lang="de-DE" sz="2800" b="1" spc="200" dirty="0" smtClean="0">
                <a:solidFill>
                  <a:schemeClr val="tx2">
                    <a:lumMod val="75000"/>
                  </a:schemeClr>
                </a:solidFill>
              </a:rPr>
              <a:t>(z. B. Wodka, Schnaps...)</a:t>
            </a:r>
            <a:endParaRPr lang="de-DE" sz="2800" b="1" u="sng" spc="200" dirty="0">
              <a:solidFill>
                <a:schemeClr val="tx2">
                  <a:lumMod val="75000"/>
                </a:schemeClr>
              </a:solidFill>
            </a:endParaRPr>
          </a:p>
        </p:txBody>
      </p:sp>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983397081"/>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287</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a:solidFill>
                  <a:schemeClr val="tx2">
                    <a:lumMod val="75000"/>
                  </a:schemeClr>
                </a:solidFill>
              </a:rPr>
              <a:t>Konsum von </a:t>
            </a:r>
            <a:r>
              <a:rPr lang="de-DE" sz="2800" b="1" spc="200" dirty="0" smtClean="0">
                <a:solidFill>
                  <a:schemeClr val="tx2">
                    <a:lumMod val="75000"/>
                  </a:schemeClr>
                </a:solidFill>
              </a:rPr>
              <a:t>stärkerem Alkohol </a:t>
            </a:r>
            <a:br>
              <a:rPr lang="de-DE" sz="2800" b="1" spc="200" dirty="0" smtClean="0">
                <a:solidFill>
                  <a:schemeClr val="tx2">
                    <a:lumMod val="75000"/>
                  </a:schemeClr>
                </a:solidFill>
              </a:rPr>
            </a:br>
            <a:r>
              <a:rPr lang="de-DE" sz="2800" b="1" spc="200" dirty="0" smtClean="0">
                <a:solidFill>
                  <a:schemeClr val="tx2">
                    <a:lumMod val="75000"/>
                  </a:schemeClr>
                </a:solidFill>
              </a:rPr>
              <a:t>(z. B. Wodka, Schnaps...)</a:t>
            </a:r>
            <a:endParaRPr lang="de-DE" sz="2800" b="1" u="sng" spc="200" dirty="0">
              <a:solidFill>
                <a:schemeClr val="tx2">
                  <a:lumMod val="75000"/>
                </a:schemeClr>
              </a:solidFill>
            </a:endParaRPr>
          </a:p>
        </p:txBody>
      </p:sp>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Diagramm 10"/>
          <p:cNvGraphicFramePr/>
          <p:nvPr>
            <p:extLst/>
          </p:nvPr>
        </p:nvGraphicFramePr>
        <p:xfrm>
          <a:off x="972000" y="1269000"/>
          <a:ext cx="720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331037208"/>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a:solidFill>
                  <a:schemeClr val="tx2">
                    <a:lumMod val="75000"/>
                  </a:schemeClr>
                </a:solidFill>
              </a:rPr>
              <a:t>Konsum von </a:t>
            </a:r>
            <a:r>
              <a:rPr lang="de-DE" sz="2800" b="1" spc="200" dirty="0" smtClean="0">
                <a:solidFill>
                  <a:schemeClr val="tx2">
                    <a:lumMod val="75000"/>
                  </a:schemeClr>
                </a:solidFill>
              </a:rPr>
              <a:t>stärkerem Alkohol </a:t>
            </a:r>
            <a:br>
              <a:rPr lang="de-DE" sz="2800" b="1" spc="200" dirty="0" smtClean="0">
                <a:solidFill>
                  <a:schemeClr val="tx2">
                    <a:lumMod val="75000"/>
                  </a:schemeClr>
                </a:solidFill>
              </a:rPr>
            </a:br>
            <a:r>
              <a:rPr lang="de-DE" sz="2800" b="1" spc="200" dirty="0" smtClean="0">
                <a:solidFill>
                  <a:schemeClr val="tx2">
                    <a:lumMod val="75000"/>
                  </a:schemeClr>
                </a:solidFill>
              </a:rPr>
              <a:t>(z. B. Wodka, Schnaps...)</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288</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8" name="Gerade Verbindung 17"/>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Diagramm 11"/>
          <p:cNvGraphicFramePr/>
          <p:nvPr>
            <p:extLst/>
          </p:nvPr>
        </p:nvGraphicFramePr>
        <p:xfrm>
          <a:off x="972000" y="1269000"/>
          <a:ext cx="720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586733565"/>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a:solidFill>
                  <a:schemeClr val="tx2">
                    <a:lumMod val="75000"/>
                  </a:schemeClr>
                </a:solidFill>
              </a:rPr>
              <a:t>Konsum von </a:t>
            </a:r>
            <a:r>
              <a:rPr lang="de-DE" sz="2800" b="1" spc="200" dirty="0" smtClean="0">
                <a:solidFill>
                  <a:schemeClr val="tx2">
                    <a:lumMod val="75000"/>
                  </a:schemeClr>
                </a:solidFill>
              </a:rPr>
              <a:t>stärkerem Alkohol </a:t>
            </a:r>
            <a:br>
              <a:rPr lang="de-DE" sz="2800" b="1" spc="200" dirty="0" smtClean="0">
                <a:solidFill>
                  <a:schemeClr val="tx2">
                    <a:lumMod val="75000"/>
                  </a:schemeClr>
                </a:solidFill>
              </a:rPr>
            </a:br>
            <a:r>
              <a:rPr lang="de-DE" sz="2800" b="1" spc="200" dirty="0" smtClean="0">
                <a:solidFill>
                  <a:schemeClr val="tx2">
                    <a:lumMod val="75000"/>
                  </a:schemeClr>
                </a:solidFill>
              </a:rPr>
              <a:t>(z. B. Wodka, Schnaps...)</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289</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8" name="Gerade Verbindung 17"/>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Diagramm 11"/>
          <p:cNvGraphicFramePr/>
          <p:nvPr>
            <p:extLst/>
          </p:nvPr>
        </p:nvGraphicFramePr>
        <p:xfrm>
          <a:off x="364492" y="1269000"/>
          <a:ext cx="8522038"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5053344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bgerundetes Rechteck 14"/>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Sport treiben mind. 1x wöchentlich</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29</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1" name="Diagramm 10"/>
          <p:cNvGraphicFramePr/>
          <p:nvPr>
            <p:extLst>
              <p:ext uri="{D42A27DB-BD31-4B8C-83A1-F6EECF244321}">
                <p14:modId xmlns:p14="http://schemas.microsoft.com/office/powerpoint/2010/main" val="3395036021"/>
              </p:ext>
            </p:extLst>
          </p:nvPr>
        </p:nvGraphicFramePr>
        <p:xfrm>
          <a:off x="1692000" y="1412776"/>
          <a:ext cx="576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feld 1"/>
          <p:cNvSpPr txBox="1"/>
          <p:nvPr/>
        </p:nvSpPr>
        <p:spPr>
          <a:xfrm>
            <a:off x="6588224" y="2132856"/>
            <a:ext cx="681806" cy="30505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1800" b="1" dirty="0" smtClean="0">
                <a:solidFill>
                  <a:schemeClr val="tx2">
                    <a:lumMod val="75000"/>
                  </a:schemeClr>
                </a:solidFill>
              </a:rPr>
              <a:t>in %</a:t>
            </a:r>
            <a:endParaRPr lang="de-DE" sz="1800" b="1" dirty="0">
              <a:solidFill>
                <a:schemeClr val="tx2">
                  <a:lumMod val="75000"/>
                </a:schemeClr>
              </a:solidFill>
            </a:endParaRPr>
          </a:p>
        </p:txBody>
      </p:sp>
      <p:cxnSp>
        <p:nvCxnSpPr>
          <p:cNvPr id="17" name="Gerade Verbindung 16"/>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931084260"/>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290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474347"/>
            <a:ext cx="8604954" cy="526702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Auch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hier zeigt sich dasselbe Ergebnis wie beim Konsum von Bier und Wein – die 12 - 14-Jährigen trinken deutlich weniger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Alkohol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als noch 1999.</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Überraschend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ist, dass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Branntweinkonsum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auch in der Altersgruppe der 15 - 17-Jährigen im Vergleich zu 1999 leicht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zurück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gegangen ist. Die öffentliche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Wahrnehmung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ist hier eine andere.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Fachkräfte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hingegen können das Ergebnis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bestätigen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die Jugendlichen trinken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weniger</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aber Einzelne trinken exzessiv und fallen auf. </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Mit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einem Anteil von 38,5% ist der Anteil der Jugendlichen zwischen 15 – 17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Jahren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die ein paar Mal im Monat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branntweinhaltige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Getränke konsumieren,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immer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noch deutlich zu hoch.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Hier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besteht Handlungsbedarf, denn diese Altersgruppe darf gemäß Jugendschutzgesetz noch gar keine branntweinhaltigen Getränke konsumieren – trotzdem trinkt nur etwas mehr als ein Viertel dieser Altersgruppe nie Branntwein, drei Viertel der Jugendlichen kommen monatlich oder ein paar Mal im Jahr an Wodka, Schnaps usw</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3528" y="1114308"/>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a:solidFill>
                  <a:schemeClr val="tx2">
                    <a:lumMod val="75000"/>
                  </a:schemeClr>
                </a:solidFill>
              </a:rPr>
              <a:t>Konsum von </a:t>
            </a:r>
            <a:r>
              <a:rPr lang="de-DE" sz="2800" b="1" spc="200" dirty="0" smtClean="0">
                <a:solidFill>
                  <a:schemeClr val="tx2">
                    <a:lumMod val="75000"/>
                  </a:schemeClr>
                </a:solidFill>
              </a:rPr>
              <a:t>stärkerem Alkohol </a:t>
            </a:r>
            <a:br>
              <a:rPr lang="de-DE" sz="2800" b="1" spc="200" dirty="0" smtClean="0">
                <a:solidFill>
                  <a:schemeClr val="tx2">
                    <a:lumMod val="75000"/>
                  </a:schemeClr>
                </a:solidFill>
              </a:rPr>
            </a:br>
            <a:r>
              <a:rPr lang="de-DE" sz="2800" b="1" spc="200" dirty="0" smtClean="0">
                <a:solidFill>
                  <a:schemeClr val="tx2">
                    <a:lumMod val="75000"/>
                  </a:schemeClr>
                </a:solidFill>
              </a:rPr>
              <a:t>(z. B. Wodka, Schnaps...)</a:t>
            </a:r>
            <a:endParaRPr lang="de-DE" sz="2800" b="1" u="sng" spc="200" dirty="0">
              <a:solidFill>
                <a:schemeClr val="tx2">
                  <a:lumMod val="75000"/>
                </a:schemeClr>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7" name="Gerade Verbindung 17"/>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0" name="Gestreifter Pfeil nach rechts 19"/>
          <p:cNvSpPr/>
          <p:nvPr/>
        </p:nvSpPr>
        <p:spPr>
          <a:xfrm>
            <a:off x="8544266" y="5766351"/>
            <a:ext cx="383693" cy="326945"/>
          </a:xfrm>
          <a:prstGeom prst="stripedRightArrow">
            <a:avLst/>
          </a:prstGeom>
          <a:solidFill>
            <a:srgbClr val="1737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Gestreifter Pfeil nach rechts 14">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692360143"/>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291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474347"/>
            <a:ext cx="8604954" cy="526702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Das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Ergebnis zeigt auch hier, dass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Bemühungen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Maßnahmen und Aktionen sowie die Ressourcen, die auch hier im Landkreis Bad Kissingen in den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Jugendschutz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und in die Prävention investiert wurden, bei der Zielgruppe angekommen sind</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3528" y="1114308"/>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a:solidFill>
                  <a:schemeClr val="tx2">
                    <a:lumMod val="75000"/>
                  </a:schemeClr>
                </a:solidFill>
              </a:rPr>
              <a:t>Konsum von </a:t>
            </a:r>
            <a:r>
              <a:rPr lang="de-DE" sz="2800" b="1" spc="200" dirty="0" smtClean="0">
                <a:solidFill>
                  <a:schemeClr val="tx2">
                    <a:lumMod val="75000"/>
                  </a:schemeClr>
                </a:solidFill>
              </a:rPr>
              <a:t>stärkerem Alkohol </a:t>
            </a:r>
            <a:br>
              <a:rPr lang="de-DE" sz="2800" b="1" spc="200" dirty="0" smtClean="0">
                <a:solidFill>
                  <a:schemeClr val="tx2">
                    <a:lumMod val="75000"/>
                  </a:schemeClr>
                </a:solidFill>
              </a:rPr>
            </a:br>
            <a:r>
              <a:rPr lang="de-DE" sz="2800" b="1" spc="200" dirty="0" smtClean="0">
                <a:solidFill>
                  <a:schemeClr val="tx2">
                    <a:lumMod val="75000"/>
                  </a:schemeClr>
                </a:solidFill>
              </a:rPr>
              <a:t>(z. B. Wodka, Schnaps...)</a:t>
            </a:r>
            <a:endParaRPr lang="de-DE" sz="2800" b="1" u="sng" spc="200" dirty="0">
              <a:solidFill>
                <a:schemeClr val="tx2">
                  <a:lumMod val="75000"/>
                </a:schemeClr>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7" name="Gerade Verbindung 17"/>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5" name="Gestreifter Pfeil nach rechts 14">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552343054"/>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292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474347"/>
            <a:ext cx="8604954" cy="526702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1. </a:t>
            </a:r>
            <a:b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b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siehe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7.0, „Konsum legale Drogen allgemein“ Seite 268 </a:t>
            </a:r>
            <a:endPar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endParaRPr>
          </a:p>
          <a:p>
            <a:pPr lvl="0">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2.</a:t>
            </a:r>
            <a:b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b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in der Alkoholprävention tätigen Fachkräften wird empfohlen, in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laufenden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Projekten sowie bei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Konzeption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von neuen Maßnahmen und bei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Jugendschutzkontrollen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den Fokus auf die Abgabe von branntweinhaltigen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Getränken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durch (junge) Erwachsene an Minderjährige zu legen.</a:t>
            </a:r>
          </a:p>
          <a:p>
            <a:pPr lvl="0">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3.</a:t>
            </a:r>
            <a:b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b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Des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Weiteren wird dem Landkreis Bad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Kissingen/Jugendamt/Jugendschutz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empfohlen, gemeinsam mit den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Polizeidienststellen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im Landkreis mittels der vielerorts bewährten und inzwischen rechtlich gesicherten Methode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Testkäufe</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der Abgabe von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branntweinhaltigen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Getränken an Minderjährige durch Gewerbetreibende nachhaltig entgegenzuwirken.</a:t>
            </a:r>
          </a:p>
          <a:p>
            <a:pPr marL="342900" lvl="0" indent="-342900">
              <a:spcBef>
                <a:spcPts val="600"/>
              </a:spcBef>
              <a:spcAft>
                <a:spcPts val="600"/>
              </a:spcAft>
              <a:buFont typeface="Symbol" panose="05050102010706020507" pitchFamily="18" charset="2"/>
              <a:buChar char=""/>
            </a:pPr>
            <a:endPar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3528" y="1114308"/>
            <a:ext cx="2340256" cy="369332"/>
          </a:xfrm>
          <a:prstGeom prst="rect">
            <a:avLst/>
          </a:prstGeom>
        </p:spPr>
        <p:txBody>
          <a:bodyPr wrap="none">
            <a:spAutoFit/>
          </a:bodyPr>
          <a:lstStyle/>
          <a:p>
            <a:r>
              <a:rPr lang="de-DE" b="1" u="sng" dirty="0" smtClean="0">
                <a:solidFill>
                  <a:srgbClr val="C00000"/>
                </a:solidFill>
              </a:rPr>
              <a:t>Handlungsempfehlung</a:t>
            </a:r>
            <a:endParaRPr lang="de-DE" b="1" u="sng" dirty="0">
              <a:solidFill>
                <a:srgbClr val="C00000"/>
              </a:solidFill>
            </a:endParaRPr>
          </a:p>
        </p:txBody>
      </p:sp>
      <p:sp>
        <p:nvSpPr>
          <p:cNvPr id="16" name="Gestreifter Pfeil nach rechts 15">
            <a:hlinkClick r:id="rId3" action="ppaction://hlinksldjump"/>
          </p:cNvPr>
          <p:cNvSpPr/>
          <p:nvPr/>
        </p:nvSpPr>
        <p:spPr>
          <a:xfrm>
            <a:off x="5684546" y="1709354"/>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a:solidFill>
                  <a:schemeClr val="tx2">
                    <a:lumMod val="75000"/>
                  </a:schemeClr>
                </a:solidFill>
              </a:rPr>
              <a:t>Konsum von </a:t>
            </a:r>
            <a:r>
              <a:rPr lang="de-DE" sz="2800" b="1" spc="200" dirty="0" smtClean="0">
                <a:solidFill>
                  <a:schemeClr val="tx2">
                    <a:lumMod val="75000"/>
                  </a:schemeClr>
                </a:solidFill>
              </a:rPr>
              <a:t>stärkerem Alkohol </a:t>
            </a:r>
            <a:br>
              <a:rPr lang="de-DE" sz="2800" b="1" spc="200" dirty="0" smtClean="0">
                <a:solidFill>
                  <a:schemeClr val="tx2">
                    <a:lumMod val="75000"/>
                  </a:schemeClr>
                </a:solidFill>
              </a:rPr>
            </a:br>
            <a:r>
              <a:rPr lang="de-DE" sz="2800" b="1" spc="200" dirty="0" smtClean="0">
                <a:solidFill>
                  <a:schemeClr val="tx2">
                    <a:lumMod val="75000"/>
                  </a:schemeClr>
                </a:solidFill>
              </a:rPr>
              <a:t>(z. B. Wodka, Schnaps...)</a:t>
            </a:r>
            <a:endParaRPr lang="de-DE" sz="2800" b="1" u="sng" spc="200" dirty="0">
              <a:solidFill>
                <a:schemeClr val="tx2">
                  <a:lumMod val="75000"/>
                </a:schemeClr>
              </a:solidFill>
            </a:endParaRPr>
          </a:p>
        </p:txBody>
      </p:sp>
      <p:pic>
        <p:nvPicPr>
          <p:cNvPr id="14" name="Grafik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7" name="Gerade Verbindung 17"/>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5" name="Gestreifter Pfeil nach rechts 14">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304868879"/>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19" y="756873"/>
            <a:ext cx="7501311" cy="1231967"/>
          </a:xfrm>
        </p:spPr>
        <p:txBody>
          <a:bodyPr>
            <a:normAutofit/>
          </a:bodyPr>
          <a:lstStyle/>
          <a:p>
            <a:pPr algn="l"/>
            <a:r>
              <a:rPr lang="de-DE" b="1" dirty="0" smtClean="0">
                <a:solidFill>
                  <a:srgbClr val="C00000"/>
                </a:solidFill>
              </a:rPr>
              <a:t>7.4 Alkoholkonsum insgesamt</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22502"/>
            <a:ext cx="8604954" cy="26642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Alkoholkonsumverhalten der jungen Menschen</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Zusammenfassung der Fragen:</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rPr>
              <a:t>7.2  Wie häufig trinkst du Bier, Wein oder Sekt?</a:t>
            </a:r>
          </a:p>
          <a:p>
            <a:pPr>
              <a:spcBef>
                <a:spcPts val="200"/>
              </a:spcBef>
              <a:spcAft>
                <a:spcPts val="200"/>
              </a:spcAft>
            </a:pPr>
            <a:r>
              <a:rPr lang="de-DE" sz="1800" b="1" dirty="0" smtClean="0">
                <a:solidFill>
                  <a:schemeClr val="tx2">
                    <a:lumMod val="75000"/>
                  </a:schemeClr>
                </a:solidFill>
                <a:latin typeface="Calibri" panose="020F0502020204030204" pitchFamily="34" charset="0"/>
              </a:rPr>
              <a:t>7.3  Wie </a:t>
            </a:r>
            <a:r>
              <a:rPr lang="de-DE" sz="1800" b="1" dirty="0">
                <a:solidFill>
                  <a:schemeClr val="tx2">
                    <a:lumMod val="75000"/>
                  </a:schemeClr>
                </a:solidFill>
                <a:latin typeface="Calibri" panose="020F0502020204030204" pitchFamily="34" charset="0"/>
              </a:rPr>
              <a:t>häufig trinkst du stärkeren Alkohol (z. B. Wodka, Schnaps ....)?</a:t>
            </a:r>
            <a:endParaRPr lang="de-DE" sz="1800" b="1" dirty="0">
              <a:solidFill>
                <a:schemeClr val="tx2">
                  <a:lumMod val="75000"/>
                </a:schemeClr>
              </a:solidFill>
            </a:endParaRPr>
          </a:p>
          <a:p>
            <a:pPr lvl="0">
              <a:spcBef>
                <a:spcPts val="200"/>
              </a:spcBef>
              <a:spcAft>
                <a:spcPts val="200"/>
              </a:spcAft>
            </a:pPr>
            <a:endParaRPr lang="de-DE" sz="1800" b="1" dirty="0" smtClean="0">
              <a:solidFill>
                <a:schemeClr val="tx2">
                  <a:lumMod val="75000"/>
                </a:schemeClr>
              </a:solidFill>
            </a:endParaRPr>
          </a:p>
          <a:p>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293</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1626552500"/>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294</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Alkoholkonsum insgesamt</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71267"/>
            <a:ext cx="8604954" cy="49892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11,1</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der 12 - 21-Jährigen trinken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wöchentlich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Alkohol (täglich + mehrmals wöchentlich zusammen gefasst, ebenso wie Bier, Wein, Sekt und Branntwein)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gibt hier einen signifikanten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Zusammenhang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zwischen m/w (Cramer-V ,199;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Signifikanz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,000) – die Mädchen trinken mit einem Anteil von 5,1% wöchentlich Alkohol, die Jungs konsumieren den Alkohol mit 17% mehr als dreimal so häufig wöchentlich</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auch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 Verteilung auf die Altersgruppen zeigt einen signifikanten Zusammenhang; während bei den 12 - 14-Jährigen keiner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angibt</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wöchentlich Alkohol zu trinken, sind es bei den Jugendlichen knapp 10% und bei den jungen Erwachsenen rund 20%; die Zahl derer, die gar keinen Alkohol trinken, sinkt hingegen erwartungsgemäß mit zunehmen-dem Alter – während über 3/4 der Jüngeren keinen Alkohol trinken, sind dies nur noch knapp 12% der Jugendlichen und rund 6% der jungen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Erwachsenen</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1544" y="733386"/>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sp>
        <p:nvSpPr>
          <p:cNvPr id="13" name="Gestreifter Pfeil nach rechts 12"/>
          <p:cNvSpPr/>
          <p:nvPr/>
        </p:nvSpPr>
        <p:spPr>
          <a:xfrm>
            <a:off x="8544266" y="5766351"/>
            <a:ext cx="383693" cy="326945"/>
          </a:xfrm>
          <a:prstGeom prst="stripedRightArrow">
            <a:avLst/>
          </a:prstGeom>
          <a:solidFill>
            <a:srgbClr val="1737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Gestreifter Pfeil nach rechts 13">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780744831"/>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295</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Alkoholkonsum insgesamt</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71267"/>
            <a:ext cx="8604954" cy="49892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Auswertung auf Gemeindeebene zeigt eine große Spannbreite von 0 – 38,5% beim wöchentlichen Alkoholkonsum</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 4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Gemeinden erreichen Werte unter 5%,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7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Gemeinden erreichen 5% bis unter 10</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 10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Gemeinden erreichen 10% bis unter 20% und 5 Gemeinden haben einen höheren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Anteil</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dabei fällt eine Gemeinde mit 38,5% deutlich höher aus</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auch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 Verteilung derjenigen, die nie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Alkohol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trinken, weißt Werte zwischen 10% und knapp 40% auf wobei je 10 Gemeinden über 30% bzw. 20% erreichen und 6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Gemeinden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über 10%</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fällt auf, dass teilweise in Gemeinden, die einen vergleichsweise hohen Anteil an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wöchentlichem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Alkoholkonsum erreichen, auch ein hoher Anteil ohne Alkohol lebt</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b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b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z</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B. in Riedenberg, wo knapp 40% der 12 - 21-Jährigen wöchentlich Alkohol trinken, aber auch gut 30% gar keinen – auch in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Oberleichtersbach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sieht dies ähnlich aus; umgekehrt zeigt sich der Alkoholkonsum der 12 - 21-Jährigen in Aura – dort trinken nur 10%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wöchentlich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Alkohol aber auch nur 10% trinken gar keinen oder in Schondra, wo nur 4,2% wöchentlich Alkohol trinken aber 12,5% gar keinen; in Fuchsstadt allerdings trinken mit knapp 22% vergleichsweise viele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wöchentlich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Alkohol und mit 13% vergleichsweise wenige keine Alkohol</a:t>
            </a:r>
          </a:p>
        </p:txBody>
      </p:sp>
      <p:sp>
        <p:nvSpPr>
          <p:cNvPr id="12" name="Rechteck 11"/>
          <p:cNvSpPr/>
          <p:nvPr/>
        </p:nvSpPr>
        <p:spPr>
          <a:xfrm>
            <a:off x="321544" y="733386"/>
            <a:ext cx="5385449" cy="369332"/>
          </a:xfrm>
          <a:prstGeom prst="rect">
            <a:avLst/>
          </a:prstGeom>
        </p:spPr>
        <p:txBody>
          <a:bodyPr wrap="none">
            <a:spAutoFit/>
          </a:bodyPr>
          <a:lstStyle/>
          <a:p>
            <a:r>
              <a:rPr lang="de-DE" b="1" u="sng" dirty="0" smtClean="0">
                <a:solidFill>
                  <a:srgbClr val="C00000"/>
                </a:solidFill>
              </a:rPr>
              <a:t>Auswertung/Ergebnis zusammengefasst (Fortsetzung):</a:t>
            </a:r>
            <a:endParaRPr lang="de-DE" b="1" u="sng" dirty="0">
              <a:solidFill>
                <a:srgbClr val="C00000"/>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543138030"/>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296</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Abgerundetes Rechteck 10"/>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Konsum von Alkohol insgesamt</a:t>
            </a:r>
            <a:endParaRPr lang="de-DE" sz="2800" b="1" spc="200" dirty="0">
              <a:solidFill>
                <a:schemeClr val="tx2">
                  <a:lumMod val="75000"/>
                </a:schemeClr>
              </a:solidFill>
            </a:endParaRPr>
          </a:p>
        </p:txBody>
      </p:sp>
      <p:cxnSp>
        <p:nvCxnSpPr>
          <p:cNvPr id="13" name="Gerade Verbindung 12"/>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Diagramm 11"/>
          <p:cNvGraphicFramePr/>
          <p:nvPr>
            <p:extLst>
              <p:ext uri="{D42A27DB-BD31-4B8C-83A1-F6EECF244321}">
                <p14:modId xmlns:p14="http://schemas.microsoft.com/office/powerpoint/2010/main" val="3141807972"/>
              </p:ext>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5" name="Gestreifter Pfeil nach rechts 14">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99708087"/>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297</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Diagramm 10"/>
          <p:cNvGraphicFramePr/>
          <p:nvPr>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Abgerundetes Rechteck 15"/>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Konsum von Alkohol insgesamt</a:t>
            </a:r>
            <a:endParaRPr lang="de-DE" sz="2800" b="1" spc="200" dirty="0">
              <a:solidFill>
                <a:schemeClr val="tx2">
                  <a:lumMod val="75000"/>
                </a:schemeClr>
              </a:solidFill>
            </a:endParaRPr>
          </a:p>
        </p:txBody>
      </p:sp>
      <p:sp>
        <p:nvSpPr>
          <p:cNvPr id="17" name="Textfeld 16"/>
          <p:cNvSpPr txBox="1"/>
          <p:nvPr/>
        </p:nvSpPr>
        <p:spPr>
          <a:xfrm>
            <a:off x="3662439" y="6162374"/>
            <a:ext cx="1927131" cy="253916"/>
          </a:xfrm>
          <a:prstGeom prst="rect">
            <a:avLst/>
          </a:prstGeom>
          <a:noFill/>
        </p:spPr>
        <p:txBody>
          <a:bodyPr wrap="none" rtlCol="0">
            <a:spAutoFit/>
          </a:bodyPr>
          <a:lstStyle/>
          <a:p>
            <a:r>
              <a:rPr lang="de-DE" sz="1050" b="1" dirty="0" smtClean="0">
                <a:solidFill>
                  <a:schemeClr val="tx2">
                    <a:lumMod val="75000"/>
                  </a:schemeClr>
                </a:solidFill>
              </a:rPr>
              <a:t>Cramer-V ,199; Signifikanz ,000</a:t>
            </a:r>
            <a:endParaRPr lang="de-DE" sz="1050" b="1" dirty="0">
              <a:solidFill>
                <a:schemeClr val="tx2">
                  <a:lumMod val="75000"/>
                </a:schemeClr>
              </a:solidFill>
            </a:endParaRPr>
          </a:p>
        </p:txBody>
      </p: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994386452"/>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298</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2" name="Gerade Verbindung 11"/>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Diagramm 12"/>
          <p:cNvGraphicFramePr/>
          <p:nvPr>
            <p:extLst>
              <p:ext uri="{D42A27DB-BD31-4B8C-83A1-F6EECF244321}">
                <p14:modId xmlns:p14="http://schemas.microsoft.com/office/powerpoint/2010/main" val="3410597501"/>
              </p:ext>
            </p:extLst>
          </p:nvPr>
        </p:nvGraphicFramePr>
        <p:xfrm>
          <a:off x="972000" y="1269000"/>
          <a:ext cx="720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5" name="Abgerundetes Rechteck 14"/>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Konsum von Alkohol insgesamt</a:t>
            </a:r>
            <a:endParaRPr lang="de-DE" sz="2800" b="1" spc="200" dirty="0">
              <a:solidFill>
                <a:schemeClr val="tx2">
                  <a:lumMod val="75000"/>
                </a:schemeClr>
              </a:solidFill>
            </a:endParaRPr>
          </a:p>
        </p:txBody>
      </p:sp>
      <p:sp>
        <p:nvSpPr>
          <p:cNvPr id="16" name="Textfeld 15"/>
          <p:cNvSpPr txBox="1"/>
          <p:nvPr/>
        </p:nvSpPr>
        <p:spPr>
          <a:xfrm>
            <a:off x="3662439" y="6162374"/>
            <a:ext cx="1927131" cy="253916"/>
          </a:xfrm>
          <a:prstGeom prst="rect">
            <a:avLst/>
          </a:prstGeom>
          <a:noFill/>
        </p:spPr>
        <p:txBody>
          <a:bodyPr wrap="none" rtlCol="0">
            <a:spAutoFit/>
          </a:bodyPr>
          <a:lstStyle/>
          <a:p>
            <a:r>
              <a:rPr lang="de-DE" sz="1050" b="1" dirty="0" smtClean="0">
                <a:solidFill>
                  <a:schemeClr val="tx2">
                    <a:lumMod val="75000"/>
                  </a:schemeClr>
                </a:solidFill>
              </a:rPr>
              <a:t>Cramer-V ,500; Signifikanz ,000</a:t>
            </a:r>
            <a:endParaRPr lang="de-DE" sz="1050" b="1" dirty="0">
              <a:solidFill>
                <a:schemeClr val="tx2">
                  <a:lumMod val="75000"/>
                </a:schemeClr>
              </a:solidFill>
            </a:endParaRPr>
          </a:p>
        </p:txBody>
      </p: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187063145"/>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Konsum von Alkohol insg.*</a:t>
            </a:r>
            <a:endParaRPr lang="de-DE" sz="2800" b="1" spc="200" dirty="0">
              <a:solidFill>
                <a:schemeClr val="tx2">
                  <a:lumMod val="75000"/>
                </a:schemeClr>
              </a:solidFill>
            </a:endParaRPr>
          </a:p>
        </p:txBody>
      </p:sp>
      <p:cxnSp>
        <p:nvCxnSpPr>
          <p:cNvPr id="15" name="Gerade Verbindung 14"/>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299</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7" name="Diagramm 16"/>
          <p:cNvGraphicFramePr/>
          <p:nvPr>
            <p:extLst/>
          </p:nvPr>
        </p:nvGraphicFramePr>
        <p:xfrm>
          <a:off x="1524000" y="764705"/>
          <a:ext cx="6096000" cy="5688632"/>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feld 1"/>
          <p:cNvSpPr txBox="1"/>
          <p:nvPr/>
        </p:nvSpPr>
        <p:spPr>
          <a:xfrm>
            <a:off x="7556993" y="2420888"/>
            <a:ext cx="1230813" cy="738664"/>
          </a:xfrm>
          <a:prstGeom prst="rect">
            <a:avLst/>
          </a:prstGeom>
          <a:noFill/>
        </p:spPr>
        <p:txBody>
          <a:bodyPr wrap="square" rtlCol="0">
            <a:spAutoFit/>
          </a:bodyPr>
          <a:lstStyle/>
          <a:p>
            <a:r>
              <a:rPr lang="de-DE" sz="1400" b="1" dirty="0" smtClean="0">
                <a:solidFill>
                  <a:srgbClr val="17375E"/>
                </a:solidFill>
              </a:rPr>
              <a:t>*sortiert nach „Alkohol wöchentlich“</a:t>
            </a:r>
            <a:endParaRPr lang="de-DE" sz="1400" b="1" dirty="0">
              <a:solidFill>
                <a:srgbClr val="17375E"/>
              </a:solidFill>
            </a:endParaRPr>
          </a:p>
        </p:txBody>
      </p: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3639927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el 1"/>
          <p:cNvSpPr>
            <a:spLocks noGrp="1"/>
          </p:cNvSpPr>
          <p:nvPr>
            <p:ph type="ctrTitle"/>
          </p:nvPr>
        </p:nvSpPr>
        <p:spPr>
          <a:xfrm>
            <a:off x="254386" y="768471"/>
            <a:ext cx="3669542" cy="749074"/>
          </a:xfrm>
        </p:spPr>
        <p:txBody>
          <a:bodyPr anchor="t" anchorCtr="0">
            <a:noAutofit/>
          </a:bodyPr>
          <a:lstStyle/>
          <a:p>
            <a:pPr algn="l"/>
            <a:r>
              <a:rPr lang="de-DE" b="1" dirty="0" smtClean="0">
                <a:solidFill>
                  <a:srgbClr val="C00000"/>
                </a:solidFill>
              </a:rPr>
              <a:t>Inhalt </a:t>
            </a:r>
            <a:r>
              <a:rPr lang="de-DE" sz="2000" b="1" u="sng" dirty="0" smtClean="0">
                <a:solidFill>
                  <a:srgbClr val="C00000"/>
                </a:solidFill>
                <a:sym typeface="Wingdings" panose="05000000000000000000" pitchFamily="2" charset="2"/>
              </a:rPr>
              <a:t>(2 </a:t>
            </a:r>
            <a:r>
              <a:rPr lang="de-DE" sz="2000" b="1" u="sng" dirty="0">
                <a:solidFill>
                  <a:srgbClr val="C00000"/>
                </a:solidFill>
                <a:sym typeface="Wingdings" panose="05000000000000000000" pitchFamily="2" charset="2"/>
              </a:rPr>
              <a:t>von 2)</a:t>
            </a:r>
            <a:endParaRPr lang="de-DE" sz="2000" b="1" u="sng" dirty="0">
              <a:solidFill>
                <a:srgbClr val="C00000"/>
              </a:solidFill>
            </a:endParaRPr>
          </a:p>
        </p:txBody>
      </p:sp>
      <p:sp>
        <p:nvSpPr>
          <p:cNvPr id="12" name="Abgerundetes Rechteck 11">
            <a:hlinkClick r:id="rId3" action="ppaction://hlinksldjump"/>
          </p:cNvPr>
          <p:cNvSpPr/>
          <p:nvPr/>
        </p:nvSpPr>
        <p:spPr>
          <a:xfrm>
            <a:off x="870577" y="4161829"/>
            <a:ext cx="3384376" cy="43204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600" b="1" dirty="0" smtClean="0">
                <a:solidFill>
                  <a:schemeClr val="tx2"/>
                </a:solidFill>
              </a:rPr>
              <a:t>14. Leistungsdruck</a:t>
            </a:r>
            <a:endParaRPr lang="de-DE" sz="1600" b="1" dirty="0">
              <a:solidFill>
                <a:schemeClr val="tx2"/>
              </a:solidFill>
            </a:endParaRPr>
          </a:p>
        </p:txBody>
      </p:sp>
      <p:sp>
        <p:nvSpPr>
          <p:cNvPr id="19" name="Abgerundetes Rechteck 18">
            <a:hlinkClick r:id="rId4" action="ppaction://hlinksldjump"/>
          </p:cNvPr>
          <p:cNvSpPr/>
          <p:nvPr/>
        </p:nvSpPr>
        <p:spPr>
          <a:xfrm>
            <a:off x="4767060" y="4794720"/>
            <a:ext cx="3384376" cy="43204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600" b="1" dirty="0" smtClean="0">
                <a:solidFill>
                  <a:schemeClr val="tx2"/>
                </a:solidFill>
              </a:rPr>
              <a:t>20. Stärken-/Problemlagenanalyse</a:t>
            </a:r>
            <a:endParaRPr lang="de-DE" sz="1600" b="1" dirty="0">
              <a:solidFill>
                <a:schemeClr val="tx2"/>
              </a:solidFill>
            </a:endParaRPr>
          </a:p>
        </p:txBody>
      </p:sp>
      <p:sp>
        <p:nvSpPr>
          <p:cNvPr id="27" name="Abgerundetes Rechteck 26">
            <a:hlinkClick r:id="rId5" action="ppaction://hlinksldjump"/>
          </p:cNvPr>
          <p:cNvSpPr/>
          <p:nvPr/>
        </p:nvSpPr>
        <p:spPr>
          <a:xfrm>
            <a:off x="4767060" y="4111822"/>
            <a:ext cx="3384376" cy="43204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600" b="1" dirty="0" smtClean="0">
                <a:solidFill>
                  <a:schemeClr val="tx2"/>
                </a:solidFill>
              </a:rPr>
              <a:t>19. Demographischer Wandel</a:t>
            </a:r>
            <a:endParaRPr lang="de-DE" sz="1600" b="1" dirty="0">
              <a:solidFill>
                <a:schemeClr val="tx2"/>
              </a:solidFill>
            </a:endParaRPr>
          </a:p>
        </p:txBody>
      </p:sp>
      <p:sp>
        <p:nvSpPr>
          <p:cNvPr id="31" name="Abgerundetes Rechteck 30">
            <a:hlinkClick r:id="rId6" action="ppaction://hlinksldjump"/>
          </p:cNvPr>
          <p:cNvSpPr/>
          <p:nvPr/>
        </p:nvSpPr>
        <p:spPr>
          <a:xfrm>
            <a:off x="4767060" y="2063128"/>
            <a:ext cx="3384376" cy="43204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600" b="1" dirty="0" smtClean="0">
                <a:solidFill>
                  <a:schemeClr val="tx2"/>
                </a:solidFill>
              </a:rPr>
              <a:t>16. Ernährung/Fast-Food-Konsum</a:t>
            </a:r>
            <a:endParaRPr lang="de-DE" sz="1600" b="1" dirty="0">
              <a:solidFill>
                <a:schemeClr val="tx2"/>
              </a:solidFill>
            </a:endParaRPr>
          </a:p>
        </p:txBody>
      </p:sp>
      <p:sp>
        <p:nvSpPr>
          <p:cNvPr id="32" name="Abgerundetes Rechteck 31">
            <a:hlinkClick r:id="rId7" action="ppaction://hlinksldjump"/>
          </p:cNvPr>
          <p:cNvSpPr/>
          <p:nvPr/>
        </p:nvSpPr>
        <p:spPr>
          <a:xfrm>
            <a:off x="4767060" y="3428924"/>
            <a:ext cx="3384376" cy="43204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600" b="1" dirty="0" smtClean="0">
                <a:solidFill>
                  <a:schemeClr val="tx2"/>
                </a:solidFill>
              </a:rPr>
              <a:t>18. Finanzielle Situation</a:t>
            </a:r>
            <a:endParaRPr lang="de-DE" sz="1600" b="1" dirty="0">
              <a:solidFill>
                <a:schemeClr val="tx2"/>
              </a:solidFill>
            </a:endParaRPr>
          </a:p>
        </p:txBody>
      </p:sp>
      <p:sp>
        <p:nvSpPr>
          <p:cNvPr id="33" name="Abgerundetes Rechteck 32">
            <a:hlinkClick r:id="rId8" action="ppaction://hlinksldjump"/>
          </p:cNvPr>
          <p:cNvSpPr/>
          <p:nvPr/>
        </p:nvSpPr>
        <p:spPr>
          <a:xfrm>
            <a:off x="4767060" y="2746026"/>
            <a:ext cx="3384376" cy="43204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600" b="1" dirty="0" smtClean="0">
                <a:solidFill>
                  <a:schemeClr val="tx2"/>
                </a:solidFill>
              </a:rPr>
              <a:t>17. Alltagskompetenzen</a:t>
            </a:r>
            <a:endParaRPr lang="de-DE" sz="1600" b="1" dirty="0">
              <a:solidFill>
                <a:schemeClr val="tx2"/>
              </a:solidFill>
            </a:endParaRPr>
          </a:p>
        </p:txBody>
      </p:sp>
      <p:sp>
        <p:nvSpPr>
          <p:cNvPr id="34" name="Abgerundetes Rechteck 33">
            <a:hlinkClick r:id="rId9" action="ppaction://hlinksldjump"/>
          </p:cNvPr>
          <p:cNvSpPr/>
          <p:nvPr/>
        </p:nvSpPr>
        <p:spPr>
          <a:xfrm>
            <a:off x="870577" y="3421020"/>
            <a:ext cx="3384376" cy="54136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600" b="1" dirty="0" smtClean="0">
                <a:solidFill>
                  <a:schemeClr val="tx2"/>
                </a:solidFill>
              </a:rPr>
              <a:t>13. Schule/Ausbildung/Beruf und zeitliche Belastung</a:t>
            </a:r>
            <a:endParaRPr lang="de-DE" sz="1600" b="1" dirty="0">
              <a:solidFill>
                <a:schemeClr val="tx2"/>
              </a:solidFill>
            </a:endParaRPr>
          </a:p>
        </p:txBody>
      </p:sp>
      <p:sp>
        <p:nvSpPr>
          <p:cNvPr id="18" name="Abgerundetes Rechteck 17">
            <a:hlinkClick r:id="rId10" action="ppaction://hlinksldjump"/>
          </p:cNvPr>
          <p:cNvSpPr/>
          <p:nvPr/>
        </p:nvSpPr>
        <p:spPr>
          <a:xfrm>
            <a:off x="870577" y="4793462"/>
            <a:ext cx="3384376" cy="43204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600" b="1" dirty="0" smtClean="0">
                <a:solidFill>
                  <a:schemeClr val="tx2"/>
                </a:solidFill>
              </a:rPr>
              <a:t>15. Mediennutzung</a:t>
            </a:r>
            <a:endParaRPr lang="de-DE" sz="1600" b="1" dirty="0">
              <a:solidFill>
                <a:schemeClr val="tx2"/>
              </a:solidFill>
            </a:endParaRPr>
          </a:p>
        </p:txBody>
      </p:sp>
      <p:sp>
        <p:nvSpPr>
          <p:cNvPr id="15" name="Abgerundetes Rechteck 14">
            <a:hlinkClick r:id="rId11" action="ppaction://hlinksldjump"/>
          </p:cNvPr>
          <p:cNvSpPr/>
          <p:nvPr/>
        </p:nvSpPr>
        <p:spPr>
          <a:xfrm>
            <a:off x="861108" y="2043887"/>
            <a:ext cx="3384376" cy="54619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600" b="1" dirty="0" smtClean="0">
                <a:solidFill>
                  <a:schemeClr val="tx2"/>
                </a:solidFill>
              </a:rPr>
              <a:t>11. Aktuelle Problemlagen/ Ansprechpersonen und -stellen</a:t>
            </a:r>
            <a:endParaRPr lang="de-DE" sz="1600" b="1" dirty="0">
              <a:solidFill>
                <a:schemeClr val="tx2"/>
              </a:solidFill>
            </a:endParaRPr>
          </a:p>
        </p:txBody>
      </p:sp>
      <p:sp>
        <p:nvSpPr>
          <p:cNvPr id="16" name="Abgerundetes Rechteck 15">
            <a:hlinkClick r:id="rId12" action="ppaction://hlinksldjump"/>
          </p:cNvPr>
          <p:cNvSpPr/>
          <p:nvPr/>
        </p:nvSpPr>
        <p:spPr>
          <a:xfrm>
            <a:off x="860039" y="2789527"/>
            <a:ext cx="3384376" cy="43204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600" b="1" dirty="0" smtClean="0">
                <a:solidFill>
                  <a:schemeClr val="tx2"/>
                </a:solidFill>
              </a:rPr>
              <a:t>12. Prävention sexuelle Gewalt</a:t>
            </a:r>
            <a:endParaRPr lang="de-DE" sz="1600" b="1" dirty="0">
              <a:solidFill>
                <a:schemeClr val="tx2"/>
              </a:solidFill>
            </a:endParaRPr>
          </a:p>
        </p:txBody>
      </p:sp>
      <p:sp>
        <p:nvSpPr>
          <p:cNvPr id="17" name="Abgerundetes Rechteck 16">
            <a:hlinkClick r:id="rId13" action="ppaction://hlinksldjump"/>
          </p:cNvPr>
          <p:cNvSpPr/>
          <p:nvPr/>
        </p:nvSpPr>
        <p:spPr>
          <a:xfrm>
            <a:off x="2879812" y="5838794"/>
            <a:ext cx="3384376" cy="43204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de-DE" sz="1600" b="1" dirty="0" smtClean="0">
                <a:solidFill>
                  <a:schemeClr val="tx2"/>
                </a:solidFill>
              </a:rPr>
              <a:t>Detailliertes Inhaltsverzeichnis</a:t>
            </a:r>
            <a:endParaRPr lang="de-DE" sz="1600" b="1" dirty="0">
              <a:solidFill>
                <a:schemeClr val="tx2"/>
              </a:solidFill>
            </a:endParaRPr>
          </a:p>
        </p:txBody>
      </p:sp>
    </p:spTree>
    <p:extLst>
      <p:ext uri="{BB962C8B-B14F-4D97-AF65-F5344CB8AC3E}">
        <p14:creationId xmlns:p14="http://schemas.microsoft.com/office/powerpoint/2010/main" val="42598127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30</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Freizeitaktivitäten</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63166"/>
            <a:ext cx="8604954" cy="50005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Es ist erfreulich, dass die hohe Anzahl der jungen Menschen, die mindestens 1x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wöchentlich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Sport machen, seit 1999 noch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gestiegen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ist und nun 80% der 12 - 21-Jährigen wöchentlich Sport treiben. Noch deutlicher ist die Zahl derjenigen gestiegen, die Musik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machen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um knapp 10%-Punkte auf 36%, das ist jetzt etwas mehr als jeder Dritte</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p>
          <a:p>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besteht aktuell </a:t>
            </a:r>
            <a:r>
              <a:rPr lang="de-DE" sz="18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kein Handlungsbedarf</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p>
        </p:txBody>
      </p:sp>
      <p:sp>
        <p:nvSpPr>
          <p:cNvPr id="12" name="Rechteck 11"/>
          <p:cNvSpPr/>
          <p:nvPr/>
        </p:nvSpPr>
        <p:spPr>
          <a:xfrm>
            <a:off x="321544" y="733386"/>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302581286"/>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Konsum von Alkohol insg.*</a:t>
            </a:r>
            <a:endParaRPr lang="de-DE" sz="2800" b="1" spc="200" dirty="0">
              <a:solidFill>
                <a:schemeClr val="tx2">
                  <a:lumMod val="75000"/>
                </a:schemeClr>
              </a:solidFill>
            </a:endParaRPr>
          </a:p>
        </p:txBody>
      </p:sp>
      <p:cxnSp>
        <p:nvCxnSpPr>
          <p:cNvPr id="15" name="Gerade Verbindung 14"/>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300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7" name="Diagramm 16"/>
          <p:cNvGraphicFramePr/>
          <p:nvPr>
            <p:extLst/>
          </p:nvPr>
        </p:nvGraphicFramePr>
        <p:xfrm>
          <a:off x="1524000" y="764705"/>
          <a:ext cx="6096000" cy="5688632"/>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feld 10"/>
          <p:cNvSpPr txBox="1"/>
          <p:nvPr/>
        </p:nvSpPr>
        <p:spPr>
          <a:xfrm>
            <a:off x="7556993" y="2420888"/>
            <a:ext cx="1230813" cy="523220"/>
          </a:xfrm>
          <a:prstGeom prst="rect">
            <a:avLst/>
          </a:prstGeom>
          <a:noFill/>
        </p:spPr>
        <p:txBody>
          <a:bodyPr wrap="square" rtlCol="0">
            <a:spAutoFit/>
          </a:bodyPr>
          <a:lstStyle/>
          <a:p>
            <a:r>
              <a:rPr lang="de-DE" sz="1400" b="1" dirty="0" smtClean="0">
                <a:solidFill>
                  <a:srgbClr val="17375E"/>
                </a:solidFill>
              </a:rPr>
              <a:t>*sortiert nach „Alkohol nie“</a:t>
            </a:r>
            <a:endParaRPr lang="de-DE" sz="1400" b="1" dirty="0">
              <a:solidFill>
                <a:srgbClr val="17375E"/>
              </a:solidFill>
            </a:endParaRPr>
          </a:p>
        </p:txBody>
      </p: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178914466"/>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805" y="701711"/>
            <a:ext cx="8172400" cy="5779170"/>
          </a:xfrm>
          <a:prstGeom prst="rect">
            <a:avLst/>
          </a:prstGeom>
        </p:spPr>
      </p:pic>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301</a:t>
            </a:fld>
            <a:endParaRPr lang="de-DE" sz="1000" dirty="0">
              <a:solidFill>
                <a:schemeClr val="tx2">
                  <a:lumMod val="75000"/>
                </a:schemeClr>
              </a:solidFill>
            </a:endParaRPr>
          </a:p>
        </p:txBody>
      </p:sp>
      <p:pic>
        <p:nvPicPr>
          <p:cNvPr id="118" name="Grafik 1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Abgerundetes Rechteck 10"/>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u="sng" spc="200" dirty="0" smtClean="0">
                <a:solidFill>
                  <a:schemeClr val="tx2">
                    <a:lumMod val="75000"/>
                  </a:schemeClr>
                </a:solidFill>
              </a:rPr>
              <a:t>Wöchentlicher Konsum</a:t>
            </a:r>
            <a:r>
              <a:rPr lang="de-DE" sz="2800" b="1" spc="200" dirty="0" smtClean="0">
                <a:solidFill>
                  <a:schemeClr val="tx2">
                    <a:lumMod val="75000"/>
                  </a:schemeClr>
                </a:solidFill>
              </a:rPr>
              <a:t> von Alkohol</a:t>
            </a:r>
            <a:endParaRPr lang="de-DE" sz="2800" b="1" spc="200" dirty="0">
              <a:solidFill>
                <a:schemeClr val="tx2">
                  <a:lumMod val="75000"/>
                </a:schemeClr>
              </a:solidFill>
            </a:endParaRPr>
          </a:p>
        </p:txBody>
      </p:sp>
      <p:cxnSp>
        <p:nvCxnSpPr>
          <p:cNvPr id="12" name="Gerade Verbindung 11"/>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969301193"/>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504" y="693786"/>
            <a:ext cx="8439901" cy="5968336"/>
          </a:xfrm>
          <a:prstGeom prst="rect">
            <a:avLst/>
          </a:prstGeom>
        </p:spPr>
      </p:pic>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302</a:t>
            </a:fld>
            <a:endParaRPr lang="de-DE" sz="1000" dirty="0">
              <a:solidFill>
                <a:schemeClr val="tx2">
                  <a:lumMod val="75000"/>
                </a:schemeClr>
              </a:solidFill>
            </a:endParaRPr>
          </a:p>
        </p:txBody>
      </p:sp>
      <p:pic>
        <p:nvPicPr>
          <p:cNvPr id="118" name="Grafik 1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Abgerundetes Rechteck 10"/>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u="sng" spc="200" dirty="0" smtClean="0">
                <a:solidFill>
                  <a:schemeClr val="tx2">
                    <a:lumMod val="75000"/>
                  </a:schemeClr>
                </a:solidFill>
              </a:rPr>
              <a:t>Kein</a:t>
            </a:r>
            <a:r>
              <a:rPr lang="de-DE" sz="2800" b="1" spc="200" dirty="0" smtClean="0">
                <a:solidFill>
                  <a:schemeClr val="tx2">
                    <a:lumMod val="75000"/>
                  </a:schemeClr>
                </a:solidFill>
              </a:rPr>
              <a:t> Alkoholkonsum</a:t>
            </a:r>
            <a:endParaRPr lang="de-DE" sz="2800" b="1" spc="200" dirty="0">
              <a:solidFill>
                <a:schemeClr val="tx2">
                  <a:lumMod val="75000"/>
                </a:schemeClr>
              </a:solidFill>
            </a:endParaRPr>
          </a:p>
        </p:txBody>
      </p:sp>
      <p:cxnSp>
        <p:nvCxnSpPr>
          <p:cNvPr id="12" name="Gerade Verbindung 11"/>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822410487"/>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303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124743"/>
            <a:ext cx="8604954" cy="526702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Sehr erfreulich ist, was die präventiven Maß-nahmen der letzten Jahre erreicht haben: Keiner der 12 - 14-Jährigen trinkt wöchentlich Alkohol und immerhin über ¾ in diesem Alter trinken noch gar keinen Alkohol. </a:t>
            </a:r>
          </a:p>
          <a:p>
            <a:pPr marL="342900" lvl="0" indent="-342900">
              <a:spcBef>
                <a:spcPts val="600"/>
              </a:spcBef>
              <a:spcAft>
                <a:spcPts val="600"/>
              </a:spcAft>
              <a:buFont typeface="Symbol" panose="05050102010706020507" pitchFamily="18" charset="2"/>
              <a:buChar char=""/>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Der durchaus bekannte Unterschied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zwischen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dem Alkoholkonsum von Mädchen und Jungen wird hier sehr deutlich – die Jungen trinken mit 17,0% fast dreimal so häufig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wöchentlich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Alkohol wie die Mädchen mit 5,1%. Die Auswertungen zu 12.2 und 12.3 zeigen, dass es sich hierbei hauptsächlich um Bier handelt. </a:t>
            </a:r>
          </a:p>
          <a:p>
            <a:pPr marL="342900" lvl="0" indent="-342900">
              <a:spcBef>
                <a:spcPts val="600"/>
              </a:spcBef>
              <a:spcAft>
                <a:spcPts val="600"/>
              </a:spcAft>
              <a:buFont typeface="Symbol" panose="05050102010706020507" pitchFamily="18" charset="2"/>
              <a:buChar char=""/>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Nicht erklärbar sind dem Arbeitsgremium die großen Unterschiede auf Gemeindeebene, die vor Ort in den Kommunen diskutiert und bewertet werden sollten.</a:t>
            </a:r>
          </a:p>
          <a:p>
            <a:pPr>
              <a:spcBef>
                <a:spcPts val="600"/>
              </a:spcBef>
              <a:spcAft>
                <a:spcPts val="6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3528" y="764704"/>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pic>
        <p:nvPicPr>
          <p:cNvPr id="15" name="Grafik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8" name="Abgerundetes Rechteck 17"/>
          <p:cNvSpPr/>
          <p:nvPr/>
        </p:nvSpPr>
        <p:spPr>
          <a:xfrm>
            <a:off x="251520" y="116632"/>
            <a:ext cx="6552728"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Alkoholkonsum insgesamt</a:t>
            </a:r>
            <a:endParaRPr lang="de-DE" sz="2800" b="1" u="sng" spc="200" dirty="0">
              <a:solidFill>
                <a:schemeClr val="tx2">
                  <a:lumMod val="75000"/>
                </a:schemeClr>
              </a:solidFill>
            </a:endParaRPr>
          </a:p>
        </p:txBody>
      </p:sp>
      <p:cxnSp>
        <p:nvCxnSpPr>
          <p:cNvPr id="19" name="Gerade Verbindung 11"/>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359904036"/>
      </p:ext>
    </p:extLst>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304</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124743"/>
            <a:ext cx="8604954" cy="526702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1</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b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b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im Bereich der Alkoholprävention tätigen Fachkräften im Landkreis Bad Kissingen wird empfohlen, sowohl in der täglichen Arbeit als auch bei der Konzeption von neuen Projekten die Zielgruppe „männliche Jugendliche und junge Erwachsene“ zum Thema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Bierkonsum</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stärker in den Fokus zu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rücken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t>
            </a:r>
          </a:p>
          <a:p>
            <a:pPr lvl="0">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2</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b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b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Des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Weiteren wird der Jugendarbeit allgemein und im Besonderen überall dort, wo die Gruppen überwiegend mit männlichen Jugendlichen und jungen Erwachsenen besetzt sind, empfohlen, das Selbstverständnis des regelmäßigen Alkoholkonsums – v. a. des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Bierkonsums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weiter zu reduzieren (siehe auch Empfehlung zu 12.0; 2</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p>
          <a:p>
            <a:pPr lvl="0">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3.</a:t>
            </a:r>
            <a:b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b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Jugendhilfeplanung des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Landkreises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wird empfohlen, das Ergebnis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zeitnah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an die Kommunen weiter zu geben.</a:t>
            </a:r>
          </a:p>
          <a:p>
            <a:pPr>
              <a:spcBef>
                <a:spcPts val="600"/>
              </a:spcBef>
              <a:spcAft>
                <a:spcPts val="6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3528" y="764704"/>
            <a:ext cx="2340256" cy="369332"/>
          </a:xfrm>
          <a:prstGeom prst="rect">
            <a:avLst/>
          </a:prstGeom>
        </p:spPr>
        <p:txBody>
          <a:bodyPr wrap="none">
            <a:spAutoFit/>
          </a:bodyPr>
          <a:lstStyle/>
          <a:p>
            <a:r>
              <a:rPr lang="de-DE" b="1" u="sng" dirty="0" smtClean="0">
                <a:solidFill>
                  <a:srgbClr val="C00000"/>
                </a:solidFill>
              </a:rPr>
              <a:t>Handlungsempfehlung</a:t>
            </a:r>
            <a:endParaRPr lang="de-DE" b="1" u="sng" dirty="0">
              <a:solidFill>
                <a:srgbClr val="C00000"/>
              </a:solidFill>
            </a:endParaRPr>
          </a:p>
        </p:txBody>
      </p:sp>
      <p:pic>
        <p:nvPicPr>
          <p:cNvPr id="15" name="Grafik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8" name="Abgerundetes Rechteck 17"/>
          <p:cNvSpPr/>
          <p:nvPr/>
        </p:nvSpPr>
        <p:spPr>
          <a:xfrm>
            <a:off x="251520" y="116632"/>
            <a:ext cx="6552728"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Alkoholkonsum insgesamt</a:t>
            </a:r>
            <a:endParaRPr lang="de-DE" sz="2800" b="1" u="sng" spc="200" dirty="0">
              <a:solidFill>
                <a:schemeClr val="tx2">
                  <a:lumMod val="75000"/>
                </a:schemeClr>
              </a:solidFill>
            </a:endParaRPr>
          </a:p>
        </p:txBody>
      </p:sp>
      <p:cxnSp>
        <p:nvCxnSpPr>
          <p:cNvPr id="19" name="Gerade Verbindung 11"/>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577753035"/>
      </p:ext>
    </p:extLst>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20" y="756873"/>
            <a:ext cx="7152100" cy="1231967"/>
          </a:xfrm>
        </p:spPr>
        <p:txBody>
          <a:bodyPr>
            <a:normAutofit fontScale="90000"/>
          </a:bodyPr>
          <a:lstStyle/>
          <a:p>
            <a:pPr algn="l"/>
            <a:r>
              <a:rPr lang="de-DE" b="1" dirty="0">
                <a:solidFill>
                  <a:srgbClr val="C00000"/>
                </a:solidFill>
              </a:rPr>
              <a:t>8</a:t>
            </a:r>
            <a:r>
              <a:rPr lang="de-DE" b="1" dirty="0" smtClean="0">
                <a:solidFill>
                  <a:srgbClr val="C00000"/>
                </a:solidFill>
              </a:rPr>
              <a:t>. Einstellung zu illegale Drogen </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65475"/>
            <a:ext cx="8604954" cy="21876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u="sng" dirty="0" smtClean="0">
                <a:solidFill>
                  <a:schemeClr val="tx2">
                    <a:lumMod val="75000"/>
                  </a:schemeClr>
                </a:solidFill>
              </a:rPr>
              <a:t>Themen:</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8.1 	Einstellung zum Drogenkonsum</a:t>
            </a:r>
          </a:p>
          <a:p>
            <a:pPr lvl="0" defTabSz="534988">
              <a:spcBef>
                <a:spcPts val="600"/>
              </a:spcBef>
              <a:spcAft>
                <a:spcPts val="600"/>
              </a:spcAft>
            </a:pPr>
            <a:r>
              <a:rPr lang="de-DE" sz="1800" b="1" dirty="0">
                <a:solidFill>
                  <a:schemeClr val="tx2">
                    <a:lumMod val="75000"/>
                  </a:schemeClr>
                </a:solidFill>
                <a:latin typeface="Calibri" panose="020F0502020204030204" pitchFamily="34" charset="0"/>
              </a:rPr>
              <a:t>8</a:t>
            </a:r>
            <a:r>
              <a:rPr lang="de-DE" sz="1800" b="1" dirty="0" smtClean="0">
                <a:solidFill>
                  <a:schemeClr val="tx2">
                    <a:lumMod val="75000"/>
                  </a:schemeClr>
                </a:solidFill>
                <a:latin typeface="Calibri" panose="020F0502020204030204" pitchFamily="34" charset="0"/>
              </a:rPr>
              <a:t>.2 	Legalisierungsdiskussion sog. „weicher Drogen“</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rPr>
              <a:t>8.3  	Dimension „Einstellung zu illegalen Drogen“</a:t>
            </a: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305</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8" name="Gestreifter Pfeil nach rechts 17">
            <a:hlinkClick r:id="rId5" action="ppaction://hlinksldjump"/>
          </p:cNvPr>
          <p:cNvSpPr/>
          <p:nvPr/>
        </p:nvSpPr>
        <p:spPr>
          <a:xfrm>
            <a:off x="4028362" y="2862971"/>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9" name="Gestreifter Pfeil nach rechts 18">
            <a:hlinkClick r:id="rId6" action="ppaction://hlinksldjump"/>
          </p:cNvPr>
          <p:cNvSpPr/>
          <p:nvPr/>
        </p:nvSpPr>
        <p:spPr>
          <a:xfrm>
            <a:off x="5436096" y="3304822"/>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6" name="Gestreifter Pfeil nach rechts 15">
            <a:hlinkClick r:id="rId7" action="ppaction://hlinksldjump"/>
          </p:cNvPr>
          <p:cNvSpPr/>
          <p:nvPr/>
        </p:nvSpPr>
        <p:spPr>
          <a:xfrm>
            <a:off x="5076056" y="3745554"/>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Tree>
    <p:extLst>
      <p:ext uri="{BB962C8B-B14F-4D97-AF65-F5344CB8AC3E}">
        <p14:creationId xmlns:p14="http://schemas.microsoft.com/office/powerpoint/2010/main" val="3045751390"/>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19" y="756873"/>
            <a:ext cx="7501311" cy="1231967"/>
          </a:xfrm>
        </p:spPr>
        <p:txBody>
          <a:bodyPr>
            <a:normAutofit fontScale="90000"/>
          </a:bodyPr>
          <a:lstStyle/>
          <a:p>
            <a:pPr algn="l"/>
            <a:r>
              <a:rPr lang="de-DE" b="1" dirty="0" smtClean="0">
                <a:solidFill>
                  <a:srgbClr val="C00000"/>
                </a:solidFill>
              </a:rPr>
              <a:t>8.1 Einstellung zum Drogenkonsum</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22502"/>
            <a:ext cx="8604954" cy="26642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Zustimmung oder Ablehnung der Aussage zum Drogenkonsum allgemein</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rPr>
              <a:t>In Deutschland sollte bei Drogenkonsum härter durchgegriffen werden.</a:t>
            </a:r>
            <a:br>
              <a:rPr lang="de-DE" sz="1800" b="1" dirty="0" smtClean="0">
                <a:solidFill>
                  <a:schemeClr val="tx2">
                    <a:lumMod val="75000"/>
                  </a:schemeClr>
                </a:solidFill>
                <a:latin typeface="Calibri" panose="020F0502020204030204" pitchFamily="34" charset="0"/>
              </a:rPr>
            </a:br>
            <a:r>
              <a:rPr lang="de-DE" sz="1800" b="1" dirty="0" smtClean="0">
                <a:solidFill>
                  <a:schemeClr val="tx2">
                    <a:lumMod val="75000"/>
                  </a:schemeClr>
                </a:solidFill>
                <a:latin typeface="Calibri" panose="020F0502020204030204" pitchFamily="34" charset="0"/>
              </a:rPr>
              <a:t>Stimmt – stimmt nicht.</a:t>
            </a:r>
            <a:endParaRPr lang="de-DE" sz="1800" b="1" dirty="0" smtClean="0">
              <a:solidFill>
                <a:schemeClr val="tx2">
                  <a:lumMod val="75000"/>
                </a:schemeClr>
              </a:solidFill>
            </a:endParaRPr>
          </a:p>
          <a:p>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306</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3897853348"/>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3/4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der 12 - 21-Jährigen stimmen dieser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Aussage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zu; das sind etwas weniger als noch 1999 (82,4%)</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Mädchen stimmen knapp 10%-Punkte häufiger zu</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Zustimmung sinkt mit zunehmendem Alter um knapp 20%-Punkte deutlich von rund 87% bei den Jüngsten über 72% bei den 15 - 17-Jährigen bis hin zu 68,5% bei den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Volljährigen</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307</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sp>
        <p:nvSpPr>
          <p:cNvPr id="16" name="Abgerundetes Rechteck 15"/>
          <p:cNvSpPr/>
          <p:nvPr/>
        </p:nvSpPr>
        <p:spPr>
          <a:xfrm>
            <a:off x="251520" y="0"/>
            <a:ext cx="684076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In Deutschland sollte bei Drogen-konsum härter durchgegriffen werden.</a:t>
            </a:r>
            <a:endParaRPr lang="de-DE" sz="2800" b="1" spc="200" dirty="0">
              <a:solidFill>
                <a:schemeClr val="tx2">
                  <a:lumMod val="75000"/>
                </a:schemeClr>
              </a:solidFill>
            </a:endParaRPr>
          </a:p>
        </p:txBody>
      </p:sp>
      <p:pic>
        <p:nvPicPr>
          <p:cNvPr id="17" name="Grafik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8"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341507185"/>
      </p:ext>
    </p:extLst>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84076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In Deutschland sollte bei Drogen-konsum härter durchgegriffen werden.</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308</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ext uri="{D42A27DB-BD31-4B8C-83A1-F6EECF244321}">
                <p14:modId xmlns:p14="http://schemas.microsoft.com/office/powerpoint/2010/main" val="3097713015"/>
              </p:ext>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176579031"/>
      </p:ext>
    </p:extLst>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84076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In Deutschland sollte bei Drogen-konsum härter durchgegriffen werden.</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309</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6949030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20" y="756873"/>
            <a:ext cx="7152100" cy="1231967"/>
          </a:xfrm>
        </p:spPr>
        <p:txBody>
          <a:bodyPr>
            <a:normAutofit/>
          </a:bodyPr>
          <a:lstStyle/>
          <a:p>
            <a:pPr algn="l"/>
            <a:r>
              <a:rPr lang="de-DE" b="1" dirty="0" smtClean="0">
                <a:solidFill>
                  <a:srgbClr val="C00000"/>
                </a:solidFill>
              </a:rPr>
              <a:t>1.3 Treffpunkte in der Freizeit</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22502"/>
            <a:ext cx="8604954" cy="26642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Treffpunkte in der Freizeit</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Wo triffst du dich in deiner Freizeit mit Freunden?</a:t>
            </a:r>
            <a:endPar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endParaRPr>
          </a:p>
          <a:p>
            <a:endParaRPr lang="de-DE" sz="1800" b="1" dirty="0" smtClean="0">
              <a:solidFill>
                <a:schemeClr val="tx2">
                  <a:lumMod val="75000"/>
                </a:schemeClr>
              </a:solidFill>
            </a:endParaRPr>
          </a:p>
          <a:p>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31</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670974440"/>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84076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In Deutschland sollte bei Drogen-konsum härter durchgegriffen werden.</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310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755600387"/>
      </p:ext>
    </p:extLst>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311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484784"/>
            <a:ext cx="8604954" cy="54868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siehe 8.3, Dimension „Einstellung zu illegalen Drogen“ Seite 327 </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3528" y="1115452"/>
            <a:ext cx="3863365" cy="369332"/>
          </a:xfrm>
          <a:prstGeom prst="rect">
            <a:avLst/>
          </a:prstGeom>
        </p:spPr>
        <p:txBody>
          <a:bodyPr wrap="none">
            <a:spAutoFit/>
          </a:bodyPr>
          <a:lstStyle/>
          <a:p>
            <a:r>
              <a:rPr lang="de-DE" b="1" u="sng" dirty="0" smtClean="0">
                <a:solidFill>
                  <a:srgbClr val="C00000"/>
                </a:solidFill>
              </a:rPr>
              <a:t>Bewertung und Handlungsempfehlung</a:t>
            </a:r>
            <a:endParaRPr lang="de-DE" b="1" u="sng" dirty="0">
              <a:solidFill>
                <a:srgbClr val="C00000"/>
              </a:solidFill>
            </a:endParaRPr>
          </a:p>
        </p:txBody>
      </p:sp>
      <p:sp>
        <p:nvSpPr>
          <p:cNvPr id="13" name="Abgerundetes Rechteck 12"/>
          <p:cNvSpPr/>
          <p:nvPr/>
        </p:nvSpPr>
        <p:spPr>
          <a:xfrm>
            <a:off x="251520" y="0"/>
            <a:ext cx="684076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In Deutschland sollte bei Drogen-konsum härter durchgegriffen werden.</a:t>
            </a:r>
            <a:endParaRPr lang="de-DE" sz="2800" b="1" spc="200" dirty="0">
              <a:solidFill>
                <a:schemeClr val="tx2">
                  <a:lumMod val="75000"/>
                </a:schemeClr>
              </a:solidFill>
            </a:endParaRPr>
          </a:p>
        </p:txBody>
      </p:sp>
      <p:pic>
        <p:nvPicPr>
          <p:cNvPr id="16" name="Grafik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8"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9" name="Gestreifter Pfeil nach rechts 18">
            <a:hlinkClick r:id="rId4" action="ppaction://hlinksldjump"/>
          </p:cNvPr>
          <p:cNvSpPr/>
          <p:nvPr/>
        </p:nvSpPr>
        <p:spPr>
          <a:xfrm>
            <a:off x="6548642" y="1449044"/>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4" name="Gestreifter Pfeil nach rechts 13">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487550706"/>
      </p:ext>
    </p:extLst>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19" y="756873"/>
            <a:ext cx="7501311" cy="1231967"/>
          </a:xfrm>
        </p:spPr>
        <p:txBody>
          <a:bodyPr>
            <a:normAutofit fontScale="90000"/>
          </a:bodyPr>
          <a:lstStyle/>
          <a:p>
            <a:pPr algn="l"/>
            <a:r>
              <a:rPr lang="de-DE" b="1" dirty="0" smtClean="0">
                <a:solidFill>
                  <a:srgbClr val="C00000"/>
                </a:solidFill>
              </a:rPr>
              <a:t>8.2 Legalisierungsdiskussion sog. „weicher Drogen“</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22502"/>
            <a:ext cx="8604954" cy="26642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Einstellung zum Konsum sog. „weicher Drogen“</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rPr>
              <a:t>Der Konsum sogenannter weicher Drogen (z. B. Haschisch) sollte in Deutschland erlaubt werden. Stimmt – stimmt nicht.</a:t>
            </a:r>
            <a:endParaRPr lang="de-DE" sz="1800" b="1" dirty="0" smtClean="0">
              <a:solidFill>
                <a:schemeClr val="tx2">
                  <a:lumMod val="75000"/>
                </a:schemeClr>
              </a:solidFill>
            </a:endParaRPr>
          </a:p>
          <a:p>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312</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451629455"/>
      </p:ext>
    </p:extLst>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
          <p:cNvSpPr txBox="1"/>
          <p:nvPr/>
        </p:nvSpPr>
        <p:spPr>
          <a:xfrm>
            <a:off x="323528" y="1907255"/>
            <a:ext cx="8604954" cy="440206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vier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von fünf junge Menschen stimmten dieser Aussage nicht zu – das sind etwas mehr als noch 1999</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knapp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9%-Punkte Unterschied zwischen m/w – die Mädchen sprechen sich häufiger gegen die Legalisierung aus</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Jüngeren stimmen rund 15%-Punkte häufiger gegen die Erlaubnis als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Jugendlichen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ab 15 Jahren und die Volljährigen</a:t>
            </a: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313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537923"/>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sp>
        <p:nvSpPr>
          <p:cNvPr id="13" name="Abgerundetes Rechteck 12"/>
          <p:cNvSpPr/>
          <p:nvPr/>
        </p:nvSpPr>
        <p:spPr>
          <a:xfrm>
            <a:off x="251520" y="0"/>
            <a:ext cx="6552728"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600" b="1" spc="200" dirty="0" smtClean="0">
                <a:solidFill>
                  <a:schemeClr val="tx2">
                    <a:lumMod val="75000"/>
                  </a:schemeClr>
                </a:solidFill>
              </a:rPr>
              <a:t>Der Konsum sog. weicher Drogen </a:t>
            </a:r>
            <a:br>
              <a:rPr lang="de-DE" sz="2600" b="1" spc="200" dirty="0" smtClean="0">
                <a:solidFill>
                  <a:schemeClr val="tx2">
                    <a:lumMod val="75000"/>
                  </a:schemeClr>
                </a:solidFill>
              </a:rPr>
            </a:br>
            <a:r>
              <a:rPr lang="de-DE" sz="2600" b="1" spc="200" dirty="0" smtClean="0">
                <a:solidFill>
                  <a:schemeClr val="tx2">
                    <a:lumMod val="75000"/>
                  </a:schemeClr>
                </a:solidFill>
              </a:rPr>
              <a:t>(z. B. Haschisch) sollte in Deutschland erlaubt werden.</a:t>
            </a:r>
            <a:endParaRPr lang="de-DE" sz="2600" b="1" spc="200" dirty="0">
              <a:solidFill>
                <a:schemeClr val="tx2">
                  <a:lumMod val="75000"/>
                </a:schemeClr>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60136" y="1412776"/>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Gestreifter Pfeil nach rechts 15">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22317571"/>
      </p:ext>
    </p:extLst>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552728"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600" b="1" spc="200" dirty="0" smtClean="0">
                <a:solidFill>
                  <a:schemeClr val="tx2">
                    <a:lumMod val="75000"/>
                  </a:schemeClr>
                </a:solidFill>
              </a:rPr>
              <a:t>Der Konsum sog. weicher Drogen </a:t>
            </a:r>
            <a:br>
              <a:rPr lang="de-DE" sz="2600" b="1" spc="200" dirty="0" smtClean="0">
                <a:solidFill>
                  <a:schemeClr val="tx2">
                    <a:lumMod val="75000"/>
                  </a:schemeClr>
                </a:solidFill>
              </a:rPr>
            </a:br>
            <a:r>
              <a:rPr lang="de-DE" sz="2600" b="1" spc="200" dirty="0" smtClean="0">
                <a:solidFill>
                  <a:schemeClr val="tx2">
                    <a:lumMod val="75000"/>
                  </a:schemeClr>
                </a:solidFill>
              </a:rPr>
              <a:t>(z. B. Haschisch) sollte in Deutschland erlaubt werden.</a:t>
            </a:r>
            <a:endParaRPr lang="de-DE" sz="26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314</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nvPr>
        </p:nvGraphicFramePr>
        <p:xfrm>
          <a:off x="1692000" y="16288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Gerade Verbindung 14"/>
          <p:cNvCxnSpPr/>
          <p:nvPr/>
        </p:nvCxnSpPr>
        <p:spPr>
          <a:xfrm>
            <a:off x="360136" y="1412776"/>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63237587"/>
      </p:ext>
    </p:extLst>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bgerundetes Rechteck 14"/>
          <p:cNvSpPr/>
          <p:nvPr/>
        </p:nvSpPr>
        <p:spPr>
          <a:xfrm>
            <a:off x="251520" y="0"/>
            <a:ext cx="6552728"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600" b="1" spc="200" dirty="0" smtClean="0">
                <a:solidFill>
                  <a:schemeClr val="tx2">
                    <a:lumMod val="75000"/>
                  </a:schemeClr>
                </a:solidFill>
              </a:rPr>
              <a:t>Der Konsum sog. weicher Drogen </a:t>
            </a:r>
            <a:br>
              <a:rPr lang="de-DE" sz="2600" b="1" spc="200" dirty="0" smtClean="0">
                <a:solidFill>
                  <a:schemeClr val="tx2">
                    <a:lumMod val="75000"/>
                  </a:schemeClr>
                </a:solidFill>
              </a:rPr>
            </a:br>
            <a:r>
              <a:rPr lang="de-DE" sz="2600" b="1" spc="200" dirty="0" smtClean="0">
                <a:solidFill>
                  <a:schemeClr val="tx2">
                    <a:lumMod val="75000"/>
                  </a:schemeClr>
                </a:solidFill>
              </a:rPr>
              <a:t>(z. B. Haschisch) sollte in Deutschland erlaubt werden.</a:t>
            </a:r>
            <a:endParaRPr lang="de-DE" sz="26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315</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nvPr>
        </p:nvGraphicFramePr>
        <p:xfrm>
          <a:off x="1692000" y="1700808"/>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1" name="Gerade Verbindung 10"/>
          <p:cNvCxnSpPr/>
          <p:nvPr/>
        </p:nvCxnSpPr>
        <p:spPr>
          <a:xfrm>
            <a:off x="360136" y="1412776"/>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649003415"/>
      </p:ext>
    </p:extLst>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552728"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600" b="1" spc="200" dirty="0" smtClean="0">
                <a:solidFill>
                  <a:schemeClr val="tx2">
                    <a:lumMod val="75000"/>
                  </a:schemeClr>
                </a:solidFill>
              </a:rPr>
              <a:t>Der Konsum sog. weicher Drogen </a:t>
            </a:r>
            <a:br>
              <a:rPr lang="de-DE" sz="2600" b="1" spc="200" dirty="0" smtClean="0">
                <a:solidFill>
                  <a:schemeClr val="tx2">
                    <a:lumMod val="75000"/>
                  </a:schemeClr>
                </a:solidFill>
              </a:rPr>
            </a:br>
            <a:r>
              <a:rPr lang="de-DE" sz="2600" b="1" spc="200" dirty="0" smtClean="0">
                <a:solidFill>
                  <a:schemeClr val="tx2">
                    <a:lumMod val="75000"/>
                  </a:schemeClr>
                </a:solidFill>
              </a:rPr>
              <a:t>(z. B. Haschisch) sollte in Deutschland erlaubt werden.</a:t>
            </a:r>
            <a:endParaRPr lang="de-DE" sz="26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316</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nvPr>
        </p:nvGraphicFramePr>
        <p:xfrm>
          <a:off x="1692000" y="16288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3" name="Gerade Verbindung 12"/>
          <p:cNvCxnSpPr/>
          <p:nvPr/>
        </p:nvCxnSpPr>
        <p:spPr>
          <a:xfrm>
            <a:off x="360136" y="1412776"/>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5" name="Gestreifter Pfeil nach rechts 14">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303124906"/>
      </p:ext>
    </p:extLst>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317</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4" name="Abgerundetes Rechteck 13"/>
          <p:cNvSpPr/>
          <p:nvPr/>
        </p:nvSpPr>
        <p:spPr>
          <a:xfrm>
            <a:off x="251520" y="0"/>
            <a:ext cx="6552728"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600" b="1" spc="200" dirty="0" smtClean="0">
                <a:solidFill>
                  <a:schemeClr val="tx2">
                    <a:lumMod val="75000"/>
                  </a:schemeClr>
                </a:solidFill>
              </a:rPr>
              <a:t>Der Konsum sog. weicher Drogen </a:t>
            </a:r>
            <a:br>
              <a:rPr lang="de-DE" sz="2600" b="1" spc="200" dirty="0" smtClean="0">
                <a:solidFill>
                  <a:schemeClr val="tx2">
                    <a:lumMod val="75000"/>
                  </a:schemeClr>
                </a:solidFill>
              </a:rPr>
            </a:br>
            <a:r>
              <a:rPr lang="de-DE" sz="2600" b="1" spc="200" dirty="0" smtClean="0">
                <a:solidFill>
                  <a:schemeClr val="tx2">
                    <a:lumMod val="75000"/>
                  </a:schemeClr>
                </a:solidFill>
              </a:rPr>
              <a:t>(z. B. Haschisch) sollte in Deutschland erlaubt werden.</a:t>
            </a:r>
            <a:endParaRPr lang="de-DE" sz="2600" b="1" spc="200" dirty="0">
              <a:solidFill>
                <a:schemeClr val="tx2">
                  <a:lumMod val="75000"/>
                </a:schemeClr>
              </a:solidFill>
            </a:endParaRPr>
          </a:p>
        </p:txBody>
      </p:sp>
      <p:pic>
        <p:nvPicPr>
          <p:cNvPr id="15" name="Grafik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7" name="Gerade Verbindung 12"/>
          <p:cNvCxnSpPr/>
          <p:nvPr/>
        </p:nvCxnSpPr>
        <p:spPr>
          <a:xfrm>
            <a:off x="360136" y="1412776"/>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feld 1"/>
          <p:cNvSpPr txBox="1"/>
          <p:nvPr/>
        </p:nvSpPr>
        <p:spPr>
          <a:xfrm>
            <a:off x="323528" y="1944216"/>
            <a:ext cx="8604954" cy="54868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siehe 8.3, Dimension „Einstellung zu illegalen Drogen“ Seite 327 </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21" name="Rechteck 20"/>
          <p:cNvSpPr/>
          <p:nvPr/>
        </p:nvSpPr>
        <p:spPr>
          <a:xfrm>
            <a:off x="323528" y="1574884"/>
            <a:ext cx="3863365" cy="369332"/>
          </a:xfrm>
          <a:prstGeom prst="rect">
            <a:avLst/>
          </a:prstGeom>
        </p:spPr>
        <p:txBody>
          <a:bodyPr wrap="none">
            <a:spAutoFit/>
          </a:bodyPr>
          <a:lstStyle/>
          <a:p>
            <a:r>
              <a:rPr lang="de-DE" b="1" u="sng" dirty="0" smtClean="0">
                <a:solidFill>
                  <a:srgbClr val="C00000"/>
                </a:solidFill>
              </a:rPr>
              <a:t>Bewertung und Handlungsempfehlung</a:t>
            </a:r>
            <a:endParaRPr lang="de-DE" b="1" u="sng" dirty="0">
              <a:solidFill>
                <a:srgbClr val="C00000"/>
              </a:solidFill>
            </a:endParaRPr>
          </a:p>
        </p:txBody>
      </p:sp>
      <p:sp>
        <p:nvSpPr>
          <p:cNvPr id="22" name="Gestreifter Pfeil nach rechts 21">
            <a:hlinkClick r:id="rId4" action="ppaction://hlinksldjump"/>
          </p:cNvPr>
          <p:cNvSpPr/>
          <p:nvPr/>
        </p:nvSpPr>
        <p:spPr>
          <a:xfrm>
            <a:off x="6545667" y="1896144"/>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972713853"/>
      </p:ext>
    </p:extLst>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19" y="756873"/>
            <a:ext cx="7501311" cy="1231967"/>
          </a:xfrm>
        </p:spPr>
        <p:txBody>
          <a:bodyPr>
            <a:normAutofit fontScale="90000"/>
          </a:bodyPr>
          <a:lstStyle/>
          <a:p>
            <a:pPr algn="l"/>
            <a:r>
              <a:rPr lang="de-DE" b="1" dirty="0" smtClean="0">
                <a:solidFill>
                  <a:srgbClr val="C00000"/>
                </a:solidFill>
              </a:rPr>
              <a:t>8.3 Dimension „Einstellung zu illegalen Drogen“</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22502"/>
            <a:ext cx="8604954" cy="26642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Einstellung der jungen Menschen zu illegalen Drogen</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Zusammenfassung der Fragen:</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rPr>
              <a:t>8.1  Einstellung zum Drogenkonsum</a:t>
            </a:r>
          </a:p>
          <a:p>
            <a:pPr>
              <a:spcBef>
                <a:spcPts val="200"/>
              </a:spcBef>
              <a:spcAft>
                <a:spcPts val="200"/>
              </a:spcAft>
            </a:pPr>
            <a:r>
              <a:rPr lang="de-DE" sz="1800" b="1" dirty="0" smtClean="0">
                <a:solidFill>
                  <a:schemeClr val="tx2">
                    <a:lumMod val="75000"/>
                  </a:schemeClr>
                </a:solidFill>
                <a:latin typeface="Calibri" panose="020F0502020204030204" pitchFamily="34" charset="0"/>
              </a:rPr>
              <a:t>8.2  Einstellung zur Legalisierungsdiskussion sog. „weicher Drogen“</a:t>
            </a:r>
            <a:endParaRPr lang="de-DE" sz="1800" b="1" dirty="0">
              <a:solidFill>
                <a:schemeClr val="tx2">
                  <a:lumMod val="75000"/>
                </a:schemeClr>
              </a:solidFill>
            </a:endParaRPr>
          </a:p>
          <a:p>
            <a:pPr lvl="0">
              <a:spcBef>
                <a:spcPts val="200"/>
              </a:spcBef>
              <a:spcAft>
                <a:spcPts val="200"/>
              </a:spcAft>
            </a:pPr>
            <a:endParaRPr lang="de-DE" sz="1800" b="1" dirty="0" smtClean="0">
              <a:solidFill>
                <a:schemeClr val="tx2">
                  <a:lumMod val="75000"/>
                </a:schemeClr>
              </a:solidFill>
            </a:endParaRPr>
          </a:p>
          <a:p>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318</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1306074861"/>
      </p:ext>
    </p:extLst>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in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der höchsten Kategorie der Dimension gegen illegale Drogen zeigt sich im Vergleich zu 1999 ein leichter Rückgang um 6%-Punkte</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Mädchen erreichen wieder häufiger die höchste Kategorie mit einem Unterschied von knapp 10%-Punkten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Altersverteilung in der höchsten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Kategorie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zeigt wieder einen Unterschied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 während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bei den Jüngeren mit knapp 83% sich in beiden Aussagen gegen illegale Drogen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aussprechen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sind dies bei den Jugendlichen ab 15 Jahren und den Volljährigen nur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rund 2/3</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319</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sp>
        <p:nvSpPr>
          <p:cNvPr id="16" name="Abgerundetes Rechteck 15"/>
          <p:cNvSpPr/>
          <p:nvPr/>
        </p:nvSpPr>
        <p:spPr>
          <a:xfrm>
            <a:off x="251520" y="0"/>
            <a:ext cx="684076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Dimension </a:t>
            </a:r>
            <a:br>
              <a:rPr lang="de-DE" sz="2800" b="1" spc="200" dirty="0" smtClean="0">
                <a:solidFill>
                  <a:schemeClr val="tx2">
                    <a:lumMod val="75000"/>
                  </a:schemeClr>
                </a:solidFill>
              </a:rPr>
            </a:br>
            <a:r>
              <a:rPr lang="de-DE" sz="2800" b="1" spc="200" dirty="0" smtClean="0">
                <a:solidFill>
                  <a:schemeClr val="tx2">
                    <a:lumMod val="75000"/>
                  </a:schemeClr>
                </a:solidFill>
              </a:rPr>
              <a:t>„Einstellung illegale Drogen“</a:t>
            </a:r>
            <a:endParaRPr lang="de-DE" sz="2800" b="1" spc="200" dirty="0">
              <a:solidFill>
                <a:schemeClr val="tx2">
                  <a:lumMod val="75000"/>
                </a:schemeClr>
              </a:solidFill>
            </a:endParaRPr>
          </a:p>
        </p:txBody>
      </p:sp>
      <p:pic>
        <p:nvPicPr>
          <p:cNvPr id="17" name="Grafik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8"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9704546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32</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Treffpunkte in der Freizeit</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71267"/>
            <a:ext cx="8604954" cy="49892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mit 70,5% im Sommer und 73% im Winter treffen sich fast ¾ mind. 1x wöchentlich bei sich oder bei Freunden daheim und auch im Internet treffen sich die jungen Menschen regelmäßig sowohl im Sommer (rund 75%) als auch im Winter (rund 80%)</a:t>
            </a:r>
            <a:endParaRPr lang="de-DE" sz="1800" b="1" dirty="0">
              <a:solidFill>
                <a:srgbClr val="17375E"/>
              </a:solidFill>
              <a:latin typeface="Arial" panose="020B0604020202020204" pitchFamily="34" charset="0"/>
              <a:ea typeface="Calibri" panose="020F0502020204030204" pitchFamily="34" charset="0"/>
            </a:endParaRPr>
          </a:p>
          <a:p>
            <a:pPr marL="342900" lvl="0" indent="-342900">
              <a:spcBef>
                <a:spcPts val="600"/>
              </a:spcBef>
              <a:spcAft>
                <a:spcPts val="600"/>
              </a:spcAft>
              <a:buFont typeface="Symbol" panose="05050102010706020507" pitchFamily="18" charset="2"/>
              <a:buChar char=""/>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gut 1/3 (37,6%) besuchen im Sommer mind. 1x wöchentlich ein Café oder eine Kneipe, Disco oder einen Beatabend,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auch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im Winter nutzen dies 30%</a:t>
            </a:r>
            <a:endParaRPr lang="de-DE" sz="1800" b="1" dirty="0">
              <a:solidFill>
                <a:srgbClr val="17375E"/>
              </a:solidFill>
              <a:latin typeface="Arial" panose="020B0604020202020204" pitchFamily="34" charset="0"/>
              <a:ea typeface="Calibri" panose="020F0502020204030204" pitchFamily="34" charset="0"/>
            </a:endParaRPr>
          </a:p>
          <a:p>
            <a:pPr marL="342900" lvl="0" indent="-342900">
              <a:spcBef>
                <a:spcPts val="600"/>
              </a:spcBef>
              <a:spcAft>
                <a:spcPts val="600"/>
              </a:spcAft>
              <a:buFont typeface="Symbol" panose="05050102010706020507" pitchFamily="18" charset="2"/>
              <a:buChar char=""/>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jeder Fünfte (21,4%) geht im Sommer mind. 1x wöchentlich in ein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JUZ/Jugendraum</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Bauwagen/Hütte</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im Winter ist dies nur knapp jeder Sechste (15,1%); und während im Sommer noch ¼ sich mind. 1x wöchentlich am Markt-/Dorfplatz oder an der Bushaltestelle treffen, ist dies im Winter nur noch jeder Achte</a:t>
            </a:r>
            <a:endParaRPr lang="de-DE" sz="1800" b="1" dirty="0">
              <a:solidFill>
                <a:srgbClr val="17375E"/>
              </a:solidFill>
              <a:latin typeface="Arial" panose="020B0604020202020204" pitchFamily="34" charset="0"/>
              <a:ea typeface="Calibri" panose="020F0502020204030204" pitchFamily="34" charset="0"/>
            </a:endParaRPr>
          </a:p>
          <a:p>
            <a:pPr marL="342900" lvl="0" indent="-342900">
              <a:spcBef>
                <a:spcPts val="600"/>
              </a:spcBef>
              <a:spcAft>
                <a:spcPts val="600"/>
              </a:spcAft>
              <a:buFont typeface="Symbol" panose="05050102010706020507" pitchFamily="18" charset="2"/>
              <a:buChar char=""/>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den größten Unterschied zwischen Sommer und Winter gibt es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bei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den wöchentlichen Treffen am Spiel-/Sportplatz (44,7% im Sommer, nur noch 14% im Winter) und im Schwimmbad (knapp 60% im Sommer, nur knapp 8% im Winter</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endParaRPr lang="de-DE" sz="1800" b="1" dirty="0">
              <a:solidFill>
                <a:srgbClr val="17375E"/>
              </a:solidFill>
              <a:latin typeface="Arial" panose="020B0604020202020204" pitchFamily="34" charset="0"/>
              <a:ea typeface="Calibri" panose="020F0502020204030204" pitchFamily="34" charset="0"/>
            </a:endParaRPr>
          </a:p>
        </p:txBody>
      </p:sp>
      <p:sp>
        <p:nvSpPr>
          <p:cNvPr id="12" name="Rechteck 11"/>
          <p:cNvSpPr/>
          <p:nvPr/>
        </p:nvSpPr>
        <p:spPr>
          <a:xfrm>
            <a:off x="321544" y="733386"/>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sp>
        <p:nvSpPr>
          <p:cNvPr id="13" name="Gestreifter Pfeil nach rechts 12"/>
          <p:cNvSpPr/>
          <p:nvPr/>
        </p:nvSpPr>
        <p:spPr>
          <a:xfrm>
            <a:off x="8544266" y="4869160"/>
            <a:ext cx="383693" cy="326945"/>
          </a:xfrm>
          <a:prstGeom prst="stripedRightArrow">
            <a:avLst/>
          </a:prstGeom>
          <a:solidFill>
            <a:srgbClr val="1737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Gestreifter Pfeil nach rechts 13">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2392019"/>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320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graphicFrame>
        <p:nvGraphicFramePr>
          <p:cNvPr id="2" name="Diagramm 1"/>
          <p:cNvGraphicFramePr/>
          <p:nvPr>
            <p:extLst/>
          </p:nvPr>
        </p:nvGraphicFramePr>
        <p:xfrm>
          <a:off x="323528" y="1629000"/>
          <a:ext cx="8496944" cy="3600000"/>
        </p:xfrm>
        <a:graphic>
          <a:graphicData uri="http://schemas.openxmlformats.org/drawingml/2006/chart">
            <c:chart xmlns:c="http://schemas.openxmlformats.org/drawingml/2006/chart" xmlns:r="http://schemas.openxmlformats.org/officeDocument/2006/relationships" r:id="rId3"/>
          </a:graphicData>
        </a:graphic>
      </p:graphicFrame>
      <p:sp>
        <p:nvSpPr>
          <p:cNvPr id="12" name="Abgerundetes Rechteck 11"/>
          <p:cNvSpPr/>
          <p:nvPr/>
        </p:nvSpPr>
        <p:spPr>
          <a:xfrm>
            <a:off x="251520" y="0"/>
            <a:ext cx="684076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Dimension </a:t>
            </a:r>
            <a:br>
              <a:rPr lang="de-DE" sz="2800" b="1" spc="200" dirty="0" smtClean="0">
                <a:solidFill>
                  <a:schemeClr val="tx2">
                    <a:lumMod val="75000"/>
                  </a:schemeClr>
                </a:solidFill>
              </a:rPr>
            </a:br>
            <a:r>
              <a:rPr lang="de-DE" sz="2800" b="1" spc="200" dirty="0" smtClean="0">
                <a:solidFill>
                  <a:schemeClr val="tx2">
                    <a:lumMod val="75000"/>
                  </a:schemeClr>
                </a:solidFill>
              </a:rPr>
              <a:t>„Einstellung illegale Drogen“</a:t>
            </a:r>
            <a:endParaRPr lang="de-DE" sz="2800" b="1" spc="200" dirty="0">
              <a:solidFill>
                <a:schemeClr val="tx2">
                  <a:lumMod val="75000"/>
                </a:schemeClr>
              </a:solidFill>
            </a:endParaRPr>
          </a:p>
        </p:txBody>
      </p:sp>
      <p:pic>
        <p:nvPicPr>
          <p:cNvPr id="15" name="Grafik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6"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798515988"/>
      </p:ext>
    </p:extLst>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321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graphicFrame>
        <p:nvGraphicFramePr>
          <p:cNvPr id="2" name="Diagramm 1"/>
          <p:cNvGraphicFramePr/>
          <p:nvPr>
            <p:extLst>
              <p:ext uri="{D42A27DB-BD31-4B8C-83A1-F6EECF244321}">
                <p14:modId xmlns:p14="http://schemas.microsoft.com/office/powerpoint/2010/main" val="3227387272"/>
              </p:ext>
            </p:extLst>
          </p:nvPr>
        </p:nvGraphicFramePr>
        <p:xfrm>
          <a:off x="67820" y="1628830"/>
          <a:ext cx="3341425" cy="4286301"/>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feld 1"/>
          <p:cNvSpPr txBox="1"/>
          <p:nvPr/>
        </p:nvSpPr>
        <p:spPr>
          <a:xfrm>
            <a:off x="1327452" y="1196722"/>
            <a:ext cx="883139" cy="36007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2400" b="1" u="sng" dirty="0" smtClean="0">
                <a:solidFill>
                  <a:schemeClr val="tx2">
                    <a:lumMod val="75000"/>
                  </a:schemeClr>
                </a:solidFill>
              </a:rPr>
              <a:t>2013</a:t>
            </a:r>
            <a:endParaRPr lang="de-DE" sz="2400" b="1" u="sng" dirty="0">
              <a:solidFill>
                <a:schemeClr val="tx2">
                  <a:lumMod val="75000"/>
                </a:schemeClr>
              </a:solidFill>
            </a:endParaRPr>
          </a:p>
        </p:txBody>
      </p:sp>
      <p:sp>
        <p:nvSpPr>
          <p:cNvPr id="4" name="Textfeld 3"/>
          <p:cNvSpPr txBox="1"/>
          <p:nvPr/>
        </p:nvSpPr>
        <p:spPr>
          <a:xfrm>
            <a:off x="3085414" y="4005094"/>
            <a:ext cx="2808312" cy="1077218"/>
          </a:xfrm>
          <a:prstGeom prst="rect">
            <a:avLst/>
          </a:prstGeom>
          <a:noFill/>
        </p:spPr>
        <p:txBody>
          <a:bodyPr wrap="square" rtlCol="0">
            <a:spAutoFit/>
          </a:bodyPr>
          <a:lstStyle/>
          <a:p>
            <a:pPr algn="ctr"/>
            <a:r>
              <a:rPr lang="de-DE" sz="1600" b="1" dirty="0">
                <a:solidFill>
                  <a:schemeClr val="tx2">
                    <a:lumMod val="75000"/>
                  </a:schemeClr>
                </a:solidFill>
              </a:rPr>
              <a:t>In Deutschland sollte bei Drogenkonsum härter durchgegriffen werden</a:t>
            </a:r>
            <a:r>
              <a:rPr lang="de-DE" sz="1600" b="1" dirty="0" smtClean="0">
                <a:solidFill>
                  <a:schemeClr val="tx2">
                    <a:lumMod val="75000"/>
                  </a:schemeClr>
                </a:solidFill>
              </a:rPr>
              <a:t>.</a:t>
            </a:r>
          </a:p>
          <a:p>
            <a:pPr algn="ctr"/>
            <a:r>
              <a:rPr lang="de-DE" sz="1600" b="1" dirty="0" smtClean="0">
                <a:solidFill>
                  <a:schemeClr val="tx2">
                    <a:lumMod val="75000"/>
                  </a:schemeClr>
                </a:solidFill>
              </a:rPr>
              <a:t>(grün = stimmt)</a:t>
            </a:r>
            <a:endParaRPr lang="de-DE" sz="1600" b="1" dirty="0">
              <a:solidFill>
                <a:schemeClr val="tx2">
                  <a:lumMod val="75000"/>
                </a:schemeClr>
              </a:solidFill>
            </a:endParaRPr>
          </a:p>
        </p:txBody>
      </p:sp>
      <p:sp>
        <p:nvSpPr>
          <p:cNvPr id="16" name="Textfeld 15"/>
          <p:cNvSpPr txBox="1"/>
          <p:nvPr/>
        </p:nvSpPr>
        <p:spPr>
          <a:xfrm>
            <a:off x="3055644" y="2492926"/>
            <a:ext cx="2808312" cy="1323439"/>
          </a:xfrm>
          <a:prstGeom prst="rect">
            <a:avLst/>
          </a:prstGeom>
          <a:noFill/>
        </p:spPr>
        <p:txBody>
          <a:bodyPr wrap="square" rtlCol="0">
            <a:spAutoFit/>
          </a:bodyPr>
          <a:lstStyle/>
          <a:p>
            <a:pPr algn="ctr"/>
            <a:r>
              <a:rPr lang="de-DE" sz="1600" b="1" dirty="0">
                <a:solidFill>
                  <a:schemeClr val="tx2">
                    <a:lumMod val="75000"/>
                  </a:schemeClr>
                </a:solidFill>
              </a:rPr>
              <a:t>Der Konsum sogenannter weicher Drogen (z. B. Haschisch) sollte in Deutschland erlaubt werden</a:t>
            </a:r>
            <a:r>
              <a:rPr lang="de-DE" sz="1600" b="1" dirty="0" smtClean="0">
                <a:solidFill>
                  <a:schemeClr val="tx2">
                    <a:lumMod val="75000"/>
                  </a:schemeClr>
                </a:solidFill>
              </a:rPr>
              <a:t>.</a:t>
            </a:r>
          </a:p>
          <a:p>
            <a:pPr algn="ctr"/>
            <a:r>
              <a:rPr lang="de-DE" sz="1600" b="1" dirty="0" smtClean="0">
                <a:solidFill>
                  <a:schemeClr val="tx2">
                    <a:lumMod val="75000"/>
                  </a:schemeClr>
                </a:solidFill>
              </a:rPr>
              <a:t>(grün = stimmt nicht)</a:t>
            </a:r>
          </a:p>
        </p:txBody>
      </p:sp>
      <p:graphicFrame>
        <p:nvGraphicFramePr>
          <p:cNvPr id="18" name="Diagramm 17"/>
          <p:cNvGraphicFramePr/>
          <p:nvPr>
            <p:extLst>
              <p:ext uri="{D42A27DB-BD31-4B8C-83A1-F6EECF244321}">
                <p14:modId xmlns:p14="http://schemas.microsoft.com/office/powerpoint/2010/main" val="1672233304"/>
              </p:ext>
            </p:extLst>
          </p:nvPr>
        </p:nvGraphicFramePr>
        <p:xfrm>
          <a:off x="5695071" y="1655315"/>
          <a:ext cx="3341425" cy="4142285"/>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feld 1"/>
          <p:cNvSpPr txBox="1"/>
          <p:nvPr/>
        </p:nvSpPr>
        <p:spPr>
          <a:xfrm>
            <a:off x="6966772" y="1196722"/>
            <a:ext cx="883139" cy="36007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2400" b="1" u="sng" dirty="0" smtClean="0">
                <a:solidFill>
                  <a:schemeClr val="tx2">
                    <a:lumMod val="75000"/>
                  </a:schemeClr>
                </a:solidFill>
              </a:rPr>
              <a:t>1999</a:t>
            </a:r>
          </a:p>
          <a:p>
            <a:pPr algn="ctr"/>
            <a:endParaRPr lang="de-DE" sz="2400" b="1" u="sng" dirty="0">
              <a:solidFill>
                <a:schemeClr val="tx2">
                  <a:lumMod val="75000"/>
                </a:schemeClr>
              </a:solidFill>
            </a:endParaRPr>
          </a:p>
        </p:txBody>
      </p:sp>
      <p:sp>
        <p:nvSpPr>
          <p:cNvPr id="15" name="Abgerundetes Rechteck 14"/>
          <p:cNvSpPr/>
          <p:nvPr/>
        </p:nvSpPr>
        <p:spPr>
          <a:xfrm>
            <a:off x="251520" y="0"/>
            <a:ext cx="684076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Dimension </a:t>
            </a:r>
            <a:br>
              <a:rPr lang="de-DE" sz="2800" b="1" spc="200" dirty="0" smtClean="0">
                <a:solidFill>
                  <a:schemeClr val="tx2">
                    <a:lumMod val="75000"/>
                  </a:schemeClr>
                </a:solidFill>
              </a:rPr>
            </a:br>
            <a:r>
              <a:rPr lang="de-DE" sz="2800" b="1" spc="200" dirty="0" smtClean="0">
                <a:solidFill>
                  <a:schemeClr val="tx2">
                    <a:lumMod val="75000"/>
                  </a:schemeClr>
                </a:solidFill>
              </a:rPr>
              <a:t>„Einstellung illegale Drogen“</a:t>
            </a:r>
            <a:endParaRPr lang="de-DE" sz="2800" b="1" spc="200" dirty="0">
              <a:solidFill>
                <a:schemeClr val="tx2">
                  <a:lumMod val="75000"/>
                </a:schemeClr>
              </a:solidFill>
            </a:endParaRPr>
          </a:p>
        </p:txBody>
      </p:sp>
      <p:pic>
        <p:nvPicPr>
          <p:cNvPr id="17" name="Grafik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20"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1" name="Gestreifter Pfeil nach rechts 20">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003030938"/>
      </p:ext>
    </p:extLst>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322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5" name="Diagramm 14"/>
          <p:cNvGraphicFramePr/>
          <p:nvPr>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Abgerundetes Rechteck 11"/>
          <p:cNvSpPr/>
          <p:nvPr/>
        </p:nvSpPr>
        <p:spPr>
          <a:xfrm>
            <a:off x="251520" y="0"/>
            <a:ext cx="6768752"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Dimension „</a:t>
            </a:r>
            <a:r>
              <a:rPr lang="de-DE" sz="2800" b="1" spc="200" dirty="0" err="1" smtClean="0">
                <a:solidFill>
                  <a:schemeClr val="tx2">
                    <a:lumMod val="75000"/>
                  </a:schemeClr>
                </a:solidFill>
              </a:rPr>
              <a:t>Einstellg</a:t>
            </a:r>
            <a:r>
              <a:rPr lang="de-DE" sz="2800" b="1" spc="200" dirty="0" smtClean="0">
                <a:solidFill>
                  <a:schemeClr val="tx2">
                    <a:lumMod val="75000"/>
                  </a:schemeClr>
                </a:solidFill>
              </a:rPr>
              <a:t>. illegale Drogen“</a:t>
            </a:r>
          </a:p>
          <a:p>
            <a:r>
              <a:rPr lang="de-DE" sz="2800" b="1" spc="200" dirty="0" smtClean="0">
                <a:solidFill>
                  <a:schemeClr val="tx2">
                    <a:lumMod val="75000"/>
                  </a:schemeClr>
                </a:solidFill>
              </a:rPr>
              <a:t>- Punkte contra illegale Drogen-</a:t>
            </a:r>
            <a:endParaRPr lang="de-DE" sz="2800" b="1" spc="200" dirty="0">
              <a:solidFill>
                <a:schemeClr val="tx2">
                  <a:lumMod val="75000"/>
                </a:schemeClr>
              </a:solidFill>
            </a:endParaRPr>
          </a:p>
        </p:txBody>
      </p:sp>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18374510"/>
      </p:ext>
    </p:extLst>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768752"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Dimension „</a:t>
            </a:r>
            <a:r>
              <a:rPr lang="de-DE" sz="2800" b="1" spc="200" dirty="0" err="1" smtClean="0">
                <a:solidFill>
                  <a:schemeClr val="tx2">
                    <a:lumMod val="75000"/>
                  </a:schemeClr>
                </a:solidFill>
              </a:rPr>
              <a:t>Einstellg</a:t>
            </a:r>
            <a:r>
              <a:rPr lang="de-DE" sz="2800" b="1" spc="200" dirty="0" smtClean="0">
                <a:solidFill>
                  <a:schemeClr val="tx2">
                    <a:lumMod val="75000"/>
                  </a:schemeClr>
                </a:solidFill>
              </a:rPr>
              <a:t>. illegale Drogen“</a:t>
            </a:r>
          </a:p>
          <a:p>
            <a:r>
              <a:rPr lang="de-DE" sz="2800" b="1" spc="200" dirty="0" smtClean="0">
                <a:solidFill>
                  <a:schemeClr val="tx2">
                    <a:lumMod val="75000"/>
                  </a:schemeClr>
                </a:solidFill>
              </a:rPr>
              <a:t>- Punkte contra illegale Drogen-</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323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5" name="Diagramm 14"/>
          <p:cNvGraphicFramePr/>
          <p:nvPr>
            <p:extLst>
              <p:ext uri="{D42A27DB-BD31-4B8C-83A1-F6EECF244321}">
                <p14:modId xmlns:p14="http://schemas.microsoft.com/office/powerpoint/2010/main" val="1853313056"/>
              </p:ext>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268522377"/>
      </p:ext>
    </p:extLst>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768752"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Dimension „</a:t>
            </a:r>
            <a:r>
              <a:rPr lang="de-DE" sz="2800" b="1" spc="200" dirty="0" err="1" smtClean="0">
                <a:solidFill>
                  <a:schemeClr val="tx2">
                    <a:lumMod val="75000"/>
                  </a:schemeClr>
                </a:solidFill>
              </a:rPr>
              <a:t>Einstellg</a:t>
            </a:r>
            <a:r>
              <a:rPr lang="de-DE" sz="2800" b="1" spc="200" dirty="0" smtClean="0">
                <a:solidFill>
                  <a:schemeClr val="tx2">
                    <a:lumMod val="75000"/>
                  </a:schemeClr>
                </a:solidFill>
              </a:rPr>
              <a:t>. illegale Drogen“</a:t>
            </a:r>
          </a:p>
          <a:p>
            <a:r>
              <a:rPr lang="de-DE" sz="2800" b="1" spc="200" dirty="0" smtClean="0">
                <a:solidFill>
                  <a:schemeClr val="tx2">
                    <a:lumMod val="75000"/>
                  </a:schemeClr>
                </a:solidFill>
              </a:rPr>
              <a:t>- Punkte contra illegale Drogen-</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324</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Diagramm 12"/>
          <p:cNvGraphicFramePr/>
          <p:nvPr>
            <p:extLst>
              <p:ext uri="{D42A27DB-BD31-4B8C-83A1-F6EECF244321}">
                <p14:modId xmlns:p14="http://schemas.microsoft.com/office/powerpoint/2010/main" val="2631403161"/>
              </p:ext>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588189798"/>
      </p:ext>
    </p:extLst>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768752"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Dimension „</a:t>
            </a:r>
            <a:r>
              <a:rPr lang="de-DE" sz="2800" b="1" spc="200" dirty="0" err="1" smtClean="0">
                <a:solidFill>
                  <a:schemeClr val="tx2">
                    <a:lumMod val="75000"/>
                  </a:schemeClr>
                </a:solidFill>
              </a:rPr>
              <a:t>Einstellg</a:t>
            </a:r>
            <a:r>
              <a:rPr lang="de-DE" sz="2800" b="1" spc="200" dirty="0" smtClean="0">
                <a:solidFill>
                  <a:schemeClr val="tx2">
                    <a:lumMod val="75000"/>
                  </a:schemeClr>
                </a:solidFill>
              </a:rPr>
              <a:t>. illegale Drogen“</a:t>
            </a:r>
          </a:p>
          <a:p>
            <a:r>
              <a:rPr lang="de-DE" sz="2800" b="1" spc="200" dirty="0" smtClean="0">
                <a:solidFill>
                  <a:schemeClr val="tx2">
                    <a:lumMod val="75000"/>
                  </a:schemeClr>
                </a:solidFill>
              </a:rPr>
              <a:t>- Punkte contra illegale Drogen-</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325</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Diagramm 12"/>
          <p:cNvGraphicFramePr/>
          <p:nvPr>
            <p:extLst>
              <p:ext uri="{D42A27DB-BD31-4B8C-83A1-F6EECF244321}">
                <p14:modId xmlns:p14="http://schemas.microsoft.com/office/powerpoint/2010/main" val="1246969348"/>
              </p:ext>
            </p:extLst>
          </p:nvPr>
        </p:nvGraphicFramePr>
        <p:xfrm>
          <a:off x="1332000" y="1269000"/>
          <a:ext cx="648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100724002"/>
      </p:ext>
    </p:extLst>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768752"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Dimension „</a:t>
            </a:r>
            <a:r>
              <a:rPr lang="de-DE" sz="2800" b="1" spc="200" dirty="0" err="1" smtClean="0">
                <a:solidFill>
                  <a:schemeClr val="tx2">
                    <a:lumMod val="75000"/>
                  </a:schemeClr>
                </a:solidFill>
              </a:rPr>
              <a:t>Einstellg</a:t>
            </a:r>
            <a:r>
              <a:rPr lang="de-DE" sz="2800" b="1" spc="200" dirty="0" smtClean="0">
                <a:solidFill>
                  <a:schemeClr val="tx2">
                    <a:lumMod val="75000"/>
                  </a:schemeClr>
                </a:solidFill>
              </a:rPr>
              <a:t>. illegale Drogen“</a:t>
            </a:r>
          </a:p>
          <a:p>
            <a:r>
              <a:rPr lang="de-DE" sz="2800" b="1" spc="200" dirty="0" smtClean="0">
                <a:solidFill>
                  <a:schemeClr val="tx2">
                    <a:lumMod val="75000"/>
                  </a:schemeClr>
                </a:solidFill>
              </a:rPr>
              <a:t>- Punkte contra illegale Drogen-</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326</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 name="Diagramm 1"/>
          <p:cNvGraphicFramePr/>
          <p:nvPr>
            <p:extLst/>
          </p:nvPr>
        </p:nvGraphicFramePr>
        <p:xfrm>
          <a:off x="1524000" y="1064065"/>
          <a:ext cx="6096000" cy="5389271"/>
        </p:xfrm>
        <a:graphic>
          <a:graphicData uri="http://schemas.openxmlformats.org/drawingml/2006/chart">
            <c:chart xmlns:c="http://schemas.openxmlformats.org/drawingml/2006/chart" xmlns:r="http://schemas.openxmlformats.org/officeDocument/2006/relationships" r:id="rId4"/>
          </a:graphicData>
        </a:graphic>
      </p:graphicFrame>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802640720"/>
      </p:ext>
    </p:extLst>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327</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330331"/>
            <a:ext cx="8604954" cy="490698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Diese Dimensionsanalyse stützt sich nur auf zwei Aussagen. Sie zeigt in der höchsten </a:t>
            </a:r>
            <a:b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b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Kategorie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einen geringen Rückgang um 6%-Punkte im Vergleich zu 1999. Dennoch geben noch 70% der 12 - 21-Jährigen beide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Antworten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so, dass eine Einstellung gegen illegale Drogen deutlich wird. </a:t>
            </a:r>
            <a:r>
              <a:rPr lang="de-DE" sz="1800" b="1" dirty="0">
                <a:solidFill>
                  <a:srgbClr val="C00000"/>
                </a:solidFill>
                <a:latin typeface="Calibri" panose="020F0502020204030204" pitchFamily="34" charset="0"/>
                <a:ea typeface="Calibri" panose="020F0502020204030204" pitchFamily="34" charset="0"/>
                <a:cs typeface="Calibri" panose="020F0502020204030204" pitchFamily="34" charset="0"/>
              </a:rPr>
              <a:t>Es besteht zurzeit </a:t>
            </a:r>
            <a:r>
              <a:rPr lang="de-DE" sz="18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hinsichtlich dieser Auswertung kein </a:t>
            </a:r>
            <a:r>
              <a:rPr lang="de-DE" sz="1800" b="1" dirty="0">
                <a:solidFill>
                  <a:srgbClr val="C00000"/>
                </a:solidFill>
                <a:latin typeface="Calibri" panose="020F0502020204030204" pitchFamily="34" charset="0"/>
                <a:ea typeface="Calibri" panose="020F0502020204030204" pitchFamily="34" charset="0"/>
                <a:cs typeface="Calibri" panose="020F0502020204030204" pitchFamily="34" charset="0"/>
              </a:rPr>
              <a:t>Handlungsbedarf.</a:t>
            </a:r>
          </a:p>
          <a:p>
            <a:pPr>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Mitglieder des Unterausschusses sehen hinsichtlich einer neuen Entwicklung im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Bereich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der legalen/illegalen Drogen dringenden Handlungsbedarf: Die sogenannten „Legal </a:t>
            </a:r>
            <a:r>
              <a:rPr lang="de-DE" sz="1800" b="1" dirty="0" err="1">
                <a:solidFill>
                  <a:srgbClr val="17375E"/>
                </a:solidFill>
                <a:latin typeface="Calibri" panose="020F0502020204030204" pitchFamily="34" charset="0"/>
                <a:ea typeface="Calibri" panose="020F0502020204030204" pitchFamily="34" charset="0"/>
                <a:cs typeface="Calibri" panose="020F0502020204030204" pitchFamily="34" charset="0"/>
              </a:rPr>
              <a:t>Highs</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werden auch im Landkreis Bad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Kissingen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konsumiert. „Legal </a:t>
            </a:r>
            <a:r>
              <a:rPr lang="de-DE" sz="1800" b="1" dirty="0" err="1">
                <a:solidFill>
                  <a:srgbClr val="17375E"/>
                </a:solidFill>
                <a:latin typeface="Calibri" panose="020F0502020204030204" pitchFamily="34" charset="0"/>
                <a:ea typeface="Calibri" panose="020F0502020204030204" pitchFamily="34" charset="0"/>
                <a:cs typeface="Calibri" panose="020F0502020204030204" pitchFamily="34" charset="0"/>
              </a:rPr>
              <a:t>Highs</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sind in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Regel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Kräutermischungen und Badesalze, die man im Internet bestellen kann und deren Anbieter gezielt mit der Bezeichnungen wie „legale Mischung – legaler Rausch“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Interessierte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locken. Mit dem Konsum sind sehr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große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gesundheitliche Risiken verbunden, denn die Art und die Menge der Inhaltsstoffe ist variabel und die damit verbundene Wirkung auf den Körper völlig unkalkulierbar.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Aufgrund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der aktuellen Vorfälle im Landkreis Bad Kissingen befassen sich bereits Fachkräfte, die im Rahmen der Suchtprävention tätig sind, mit dieser Thematik. Auch der AK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Prävention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der diese Fachkräfte vernetzt, setzt sich aufgrund der aktuellen Bedarfslage mit dieser Suchtgefahr auseinander</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 Bei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einer künftigen Jugendbefragung wäre der Themenbereich „Drogenkonsum“ um diese Stoffgruppe zu erweitern.</a:t>
            </a:r>
          </a:p>
          <a:p>
            <a:pPr>
              <a:spcBef>
                <a:spcPts val="600"/>
              </a:spcBef>
              <a:spcAft>
                <a:spcPts val="6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3528" y="961000"/>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5" name="Abgerundetes Rechteck 14"/>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Teilnehmer/in oder Mitglied in einem Verein/Verband oder Gruppe</a:t>
            </a:r>
            <a:endParaRPr lang="de-DE" sz="2800" b="1" spc="200" dirty="0">
              <a:solidFill>
                <a:schemeClr val="tx2">
                  <a:lumMod val="75000"/>
                </a:schemeClr>
              </a:solidFill>
            </a:endParaRPr>
          </a:p>
        </p:txBody>
      </p:sp>
      <p:cxnSp>
        <p:nvCxnSpPr>
          <p:cNvPr id="17"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86757812"/>
      </p:ext>
    </p:extLst>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20" y="756873"/>
            <a:ext cx="7152100" cy="1231967"/>
          </a:xfrm>
        </p:spPr>
        <p:txBody>
          <a:bodyPr>
            <a:normAutofit/>
          </a:bodyPr>
          <a:lstStyle/>
          <a:p>
            <a:pPr algn="l"/>
            <a:r>
              <a:rPr lang="de-DE" b="1" dirty="0" smtClean="0">
                <a:solidFill>
                  <a:srgbClr val="C00000"/>
                </a:solidFill>
              </a:rPr>
              <a:t>9. Einstellung zur Gewalt</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65475"/>
            <a:ext cx="8604954" cy="258492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u="sng" dirty="0" smtClean="0">
                <a:solidFill>
                  <a:schemeClr val="tx2">
                    <a:lumMod val="75000"/>
                  </a:schemeClr>
                </a:solidFill>
              </a:rPr>
              <a:t>Themen:</a:t>
            </a:r>
          </a:p>
          <a:p>
            <a:pPr lvl="0" defTabSz="534988">
              <a:spcBef>
                <a:spcPts val="600"/>
              </a:spcBef>
              <a:spcAft>
                <a:spcPts val="600"/>
              </a:spcAft>
            </a:pP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9</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.1 	Durchsetzung der eigenen Interessen mit Gewalt</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rPr>
              <a:t>9.2 	Gewaltverherrlichende Lieder, Texte und Filme</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rPr>
              <a:t>9.3  	Zoff mit anderen Jugendgruppen</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rPr>
              <a:t>9.4	Einstellung zur Gewalt allgemein</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rPr>
              <a:t>9.5	Dimension „Einstellung zur Gewalt“</a:t>
            </a: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328</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8" name="Gestreifter Pfeil nach rechts 17">
            <a:hlinkClick r:id="rId5" action="ppaction://hlinksldjump"/>
          </p:cNvPr>
          <p:cNvSpPr/>
          <p:nvPr/>
        </p:nvSpPr>
        <p:spPr>
          <a:xfrm>
            <a:off x="5562098" y="2849780"/>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9" name="Gestreifter Pfeil nach rechts 18">
            <a:hlinkClick r:id="rId6" action="ppaction://hlinksldjump"/>
          </p:cNvPr>
          <p:cNvSpPr/>
          <p:nvPr/>
        </p:nvSpPr>
        <p:spPr>
          <a:xfrm>
            <a:off x="5364088" y="3301722"/>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6" name="Gestreifter Pfeil nach rechts 15">
            <a:hlinkClick r:id="rId7" action="ppaction://hlinksldjump"/>
          </p:cNvPr>
          <p:cNvSpPr/>
          <p:nvPr/>
        </p:nvSpPr>
        <p:spPr>
          <a:xfrm>
            <a:off x="4098189" y="3727059"/>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4" name="Gestreifter Pfeil nach rechts 13">
            <a:hlinkClick r:id="rId8" action="ppaction://hlinksldjump"/>
          </p:cNvPr>
          <p:cNvSpPr/>
          <p:nvPr/>
        </p:nvSpPr>
        <p:spPr>
          <a:xfrm>
            <a:off x="4098189" y="4152028"/>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7" name="Gestreifter Pfeil nach rechts 16">
            <a:hlinkClick r:id="rId9" action="ppaction://hlinksldjump"/>
          </p:cNvPr>
          <p:cNvSpPr/>
          <p:nvPr/>
        </p:nvSpPr>
        <p:spPr>
          <a:xfrm>
            <a:off x="4355976" y="4574135"/>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Tree>
    <p:extLst>
      <p:ext uri="{BB962C8B-B14F-4D97-AF65-F5344CB8AC3E}">
        <p14:creationId xmlns:p14="http://schemas.microsoft.com/office/powerpoint/2010/main" val="836111675"/>
      </p:ext>
    </p:extLst>
  </p:cSld>
  <p:clrMapOvr>
    <a:masterClrMapping/>
  </p:clrMapOvr>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19" y="756873"/>
            <a:ext cx="7501311" cy="1231967"/>
          </a:xfrm>
        </p:spPr>
        <p:txBody>
          <a:bodyPr>
            <a:normAutofit fontScale="90000"/>
          </a:bodyPr>
          <a:lstStyle/>
          <a:p>
            <a:pPr algn="l"/>
            <a:r>
              <a:rPr lang="de-DE" b="1" dirty="0" smtClean="0">
                <a:solidFill>
                  <a:srgbClr val="C00000"/>
                </a:solidFill>
              </a:rPr>
              <a:t>9.1 Durchsetzung der eigenen Interessen mit Gewalt</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22502"/>
            <a:ext cx="8604954" cy="26642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Einstellung der jungen Menschen zur Gewalt</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rPr>
              <a:t>Ich würde nie mit Gewalt meine Interessen durchsetzen. Stimmt – stimmt nicht.</a:t>
            </a:r>
            <a:endParaRPr lang="de-DE" sz="1800" b="1" dirty="0" smtClean="0">
              <a:solidFill>
                <a:schemeClr val="tx2">
                  <a:lumMod val="75000"/>
                </a:schemeClr>
              </a:solidFill>
            </a:endParaRPr>
          </a:p>
          <a:p>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329</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2605574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33</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Treffpunkte in der Freizeit</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71267"/>
            <a:ext cx="8604954" cy="49892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200"/>
              </a:spcBef>
              <a:spcAft>
                <a:spcPts val="2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Im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Vergleich zu 1999 (Treffpunkte mind. 1x wöchentlich im Sommer)</a:t>
            </a:r>
            <a:endParaRPr lang="de-DE" sz="1800" b="1" dirty="0">
              <a:solidFill>
                <a:srgbClr val="17375E"/>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Calibri" panose="020F0502020204030204" pitchFamily="34" charset="0"/>
              <a:buChar char="-"/>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hat sich nichts verändert bei den Treffen zuhause und in der Kneipe/Disco</a:t>
            </a:r>
            <a:endParaRPr lang="de-DE" sz="1800" b="1" dirty="0">
              <a:solidFill>
                <a:srgbClr val="17375E"/>
              </a:solidFill>
              <a:latin typeface="Arial" panose="020B0604020202020204" pitchFamily="34" charset="0"/>
              <a:ea typeface="Calibri" panose="020F0502020204030204" pitchFamily="34" charset="0"/>
              <a:cs typeface="Calibri" panose="020F0502020204030204" pitchFamily="34" charset="0"/>
            </a:endParaRPr>
          </a:p>
          <a:p>
            <a:pPr marL="342900" lvl="0" indent="-342900">
              <a:spcBef>
                <a:spcPts val="200"/>
              </a:spcBef>
              <a:spcAft>
                <a:spcPts val="200"/>
              </a:spcAft>
              <a:buFont typeface="Calibri" panose="020F0502020204030204" pitchFamily="34" charset="0"/>
              <a:buChar char="-"/>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treffen sich um 5%-Punkte häufiger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gut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21% im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JUZ/Jugendraum/Bauwagen/Hütte</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auch am Spiel-/Sportplatz treffen sich mit 44,7%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rund 10</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%-Punkte mehr junge Menschen und das Schwimmbad wird nun von knapp 60% (1999 nur 50%) genutzt</a:t>
            </a:r>
            <a:endParaRPr lang="de-DE" sz="1800" b="1" dirty="0">
              <a:solidFill>
                <a:srgbClr val="17375E"/>
              </a:solidFill>
              <a:latin typeface="Arial" panose="020B0604020202020204" pitchFamily="34" charset="0"/>
              <a:ea typeface="Calibri" panose="020F0502020204030204" pitchFamily="34" charset="0"/>
              <a:cs typeface="Calibri" panose="020F0502020204030204" pitchFamily="34" charset="0"/>
            </a:endParaRPr>
          </a:p>
          <a:p>
            <a:pPr marL="342900" lvl="0" indent="-342900">
              <a:spcBef>
                <a:spcPts val="200"/>
              </a:spcBef>
              <a:spcAft>
                <a:spcPts val="200"/>
              </a:spcAft>
              <a:buFont typeface="Calibri" panose="020F0502020204030204" pitchFamily="34" charset="0"/>
              <a:buChar char="-"/>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wird der Markt-/Dorfplatz oder die Bushaltestelle mit 24,5% nur noch halb so häufig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genutzt</a:t>
            </a:r>
          </a:p>
          <a:p>
            <a:pPr lvl="0">
              <a:spcBef>
                <a:spcPts val="200"/>
              </a:spcBef>
              <a:spcAft>
                <a:spcPts val="200"/>
              </a:spcAft>
            </a:pPr>
            <a:endParaRPr lang="de-DE" sz="1800" b="1" dirty="0">
              <a:solidFill>
                <a:srgbClr val="17375E"/>
              </a:solidFill>
              <a:latin typeface="Arial" panose="020B0604020202020204" pitchFamily="34" charset="0"/>
              <a:ea typeface="Calibri" panose="020F0502020204030204" pitchFamily="34" charset="0"/>
              <a:cs typeface="Calibri" panose="020F0502020204030204" pitchFamily="34" charset="0"/>
            </a:endParaRPr>
          </a:p>
          <a:p>
            <a:pPr>
              <a:spcBef>
                <a:spcPts val="200"/>
              </a:spcBef>
              <a:spcAft>
                <a:spcPts val="2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Im Vergleich zu 1999 wird im Winter das Schwimmbad (rund 6%) und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Spiel-/ Sportplatz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(rund 14%) unverändert genutzt; alle anderen Treffpunkte werden heute seltener verwendet; am Markt-</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/Dorfplatz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oder der Bushaltestelle treffen sich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mit nur noch 12% mehr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als die Hälfte weniger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und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auch bei den Kneipen</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 Discos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sinkt die wöchentliche Nutzung von gut 44%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im Jahr 1999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auf nur noch knapp 30% heute.</a:t>
            </a:r>
            <a:endParaRPr lang="de-DE" sz="1800" b="1" dirty="0">
              <a:solidFill>
                <a:srgbClr val="17375E"/>
              </a:solidFill>
              <a:latin typeface="Arial" panose="020B0604020202020204" pitchFamily="34" charset="0"/>
              <a:ea typeface="Calibri" panose="020F0502020204030204" pitchFamily="34" charset="0"/>
            </a:endParaRPr>
          </a:p>
          <a:p>
            <a:pPr>
              <a:spcBef>
                <a:spcPts val="200"/>
              </a:spcBef>
              <a:spcAft>
                <a:spcPts val="2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a:t>
            </a:r>
            <a:endParaRPr lang="de-DE" sz="1800" b="1" dirty="0">
              <a:solidFill>
                <a:srgbClr val="17375E"/>
              </a:solidFill>
              <a:latin typeface="Arial" panose="020B0604020202020204" pitchFamily="34" charset="0"/>
              <a:ea typeface="Calibri" panose="020F0502020204030204" pitchFamily="34" charset="0"/>
            </a:endParaRPr>
          </a:p>
          <a:p>
            <a:pPr>
              <a:spcBef>
                <a:spcPts val="200"/>
              </a:spcBef>
              <a:spcAft>
                <a:spcPts val="2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Diejenigen, die ihre Freunde mehrmals wöchentlich im Internet treffen, treffen sich auch häufiger an anderen Orten mit ihren Freunden als diejenigen, die sich nie mit ihren Freunden im Internet treffen.</a:t>
            </a:r>
            <a:endParaRPr lang="de-DE" sz="1800" b="1" dirty="0">
              <a:solidFill>
                <a:srgbClr val="17375E"/>
              </a:solidFill>
              <a:effectLst/>
              <a:latin typeface="Arial" panose="020B0604020202020204" pitchFamily="34" charset="0"/>
              <a:ea typeface="Calibri" panose="020F0502020204030204" pitchFamily="34" charset="0"/>
            </a:endParaRPr>
          </a:p>
        </p:txBody>
      </p:sp>
      <p:sp>
        <p:nvSpPr>
          <p:cNvPr id="12" name="Rechteck 11"/>
          <p:cNvSpPr/>
          <p:nvPr/>
        </p:nvSpPr>
        <p:spPr>
          <a:xfrm>
            <a:off x="321544" y="733386"/>
            <a:ext cx="5661678" cy="369332"/>
          </a:xfrm>
          <a:prstGeom prst="rect">
            <a:avLst/>
          </a:prstGeom>
        </p:spPr>
        <p:txBody>
          <a:bodyPr wrap="none">
            <a:spAutoFit/>
          </a:bodyPr>
          <a:lstStyle/>
          <a:p>
            <a:r>
              <a:rPr lang="de-DE" b="1" u="sng" dirty="0" smtClean="0">
                <a:solidFill>
                  <a:srgbClr val="C00000"/>
                </a:solidFill>
              </a:rPr>
              <a:t>Auswertung/Ergebnis zusammengefasst (FORTSETZUNG):</a:t>
            </a:r>
            <a:endParaRPr lang="de-DE" b="1" u="sng" dirty="0">
              <a:solidFill>
                <a:srgbClr val="C00000"/>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146461012"/>
      </p:ext>
    </p:extLst>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Zustimmung zu dieser Aussage ist im Vergleich zu 1999 um 7%-Punkte gestiegen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gibt nur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wenig Unterschied zwischen m/w und den Altersgruppen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Auswertung auf Gemeindeebene zeigt, dass in zwei Gemeinden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kein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einziger die Aussage verneint hat; die Hälfte der Kommunen erreichen Werte rund um den Durchschnitt von rund 13%; nur eine Gemeinde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erreicht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einen um 10%-Punkte höheren Wert</a:t>
            </a: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330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pic>
        <p:nvPicPr>
          <p:cNvPr id="17" name="Grafik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8"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würde nie mit Gewalt meine Interessen durchsetzen.</a:t>
            </a:r>
            <a:endParaRPr lang="de-DE" sz="2800" b="1" spc="200" dirty="0">
              <a:solidFill>
                <a:schemeClr val="tx2">
                  <a:lumMod val="75000"/>
                </a:schemeClr>
              </a:solidFill>
            </a:endParaRPr>
          </a:p>
        </p:txBody>
      </p:sp>
      <p:sp>
        <p:nvSpPr>
          <p:cNvPr id="14" name="Gestreifter Pfeil nach rechts 13">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163268384"/>
      </p:ext>
    </p:extLst>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würde nie mit Gewalt meine Interessen durchsetzen.</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331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161315626"/>
      </p:ext>
    </p:extLst>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würde nie mit Gewalt meine Interessen durchsetzen.</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332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70485022"/>
      </p:ext>
    </p:extLst>
  </p:cSld>
  <p:clrMapOvr>
    <a:masterClrMapping/>
  </p:clrMapOvr>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würde nie mit Gewalt meine Interessen durchsetzen.</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333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49094915"/>
      </p:ext>
    </p:extLst>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334</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1" name="Gerade Verbindung 10"/>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7" name="Diagramm 16"/>
          <p:cNvGraphicFramePr/>
          <p:nvPr>
            <p:extLst/>
          </p:nvPr>
        </p:nvGraphicFramePr>
        <p:xfrm>
          <a:off x="1524000" y="1064065"/>
          <a:ext cx="6096000" cy="5389271"/>
        </p:xfrm>
        <a:graphic>
          <a:graphicData uri="http://schemas.openxmlformats.org/drawingml/2006/chart">
            <c:chart xmlns:c="http://schemas.openxmlformats.org/drawingml/2006/chart" xmlns:r="http://schemas.openxmlformats.org/officeDocument/2006/relationships" r:id="rId4"/>
          </a:graphicData>
        </a:graphic>
      </p:graphicFrame>
      <p:sp>
        <p:nvSpPr>
          <p:cNvPr id="12" name="Abgerundetes Rechteck 11"/>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würde nie mit Gewalt meine Interessen durchsetzen.</a:t>
            </a:r>
            <a:endParaRPr lang="de-DE" sz="2800" b="1" spc="200" dirty="0">
              <a:solidFill>
                <a:schemeClr val="tx2">
                  <a:lumMod val="75000"/>
                </a:schemeClr>
              </a:solidFill>
            </a:endParaRPr>
          </a:p>
        </p:txBody>
      </p: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12785202"/>
      </p:ext>
    </p:extLst>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801" y="832030"/>
            <a:ext cx="8244408" cy="5830091"/>
          </a:xfrm>
          <a:prstGeom prst="rect">
            <a:avLst/>
          </a:prstGeom>
        </p:spPr>
      </p:pic>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335</a:t>
            </a:fld>
            <a:endParaRPr lang="de-DE" sz="1000" dirty="0">
              <a:solidFill>
                <a:schemeClr val="tx2">
                  <a:lumMod val="75000"/>
                </a:schemeClr>
              </a:solidFill>
            </a:endParaRPr>
          </a:p>
        </p:txBody>
      </p:sp>
      <p:pic>
        <p:nvPicPr>
          <p:cNvPr id="118" name="Grafik 1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Abgerundetes Rechteck 10"/>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würde nie mit Gewalt meine Interessen durchsetzen.</a:t>
            </a:r>
            <a:endParaRPr lang="de-DE" sz="2800" b="1" spc="200" dirty="0">
              <a:solidFill>
                <a:schemeClr val="tx2">
                  <a:lumMod val="75000"/>
                </a:schemeClr>
              </a:solidFill>
            </a:endParaRPr>
          </a:p>
        </p:txBody>
      </p: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490510545"/>
      </p:ext>
    </p:extLst>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336</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474347"/>
            <a:ext cx="8604954" cy="490698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Auch in der Praxis zeigt sich dieser leichte Trend zur weiteren Reduzierung der ohnehin im Durchschnitt niedrigen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Gewaltbereitschaft</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a:t>
            </a:r>
          </a:p>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Mit zunehmendem Alter sinkt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Bereitschaft</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die eigenen Interessen mit Gewalt durchzusetzen, erwartungsgemäß noch um die Hälfte von knapp 18% auf rund 9%.</a:t>
            </a:r>
          </a:p>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Das Arbeitsgremium vermutet, dass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jungen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Menschen diese Aussage hauptsächlich auf körperliche Gewalt bezogen haben.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Psychische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oder verbale Gewalt sowie z. B. Mobbing und verletzende Sprache im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Internet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und anderen Kommunikationswegen dürfte hierbei nicht im Bewusstsein gewesen sein</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p>
          <a:p>
            <a:pPr>
              <a:spcBef>
                <a:spcPts val="600"/>
              </a:spcBef>
              <a:spcAft>
                <a:spcPts val="6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besteht </a:t>
            </a:r>
            <a:r>
              <a:rPr lang="de-DE" sz="18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derzeit kein Handlungsbedarf</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3528" y="1105016"/>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7"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würde nie mit Gewalt meine Interessen durchsetzen.</a:t>
            </a:r>
            <a:endParaRPr lang="de-DE" sz="2800" b="1" spc="200" dirty="0">
              <a:solidFill>
                <a:schemeClr val="tx2">
                  <a:lumMod val="75000"/>
                </a:schemeClr>
              </a:solidFill>
            </a:endParaRPr>
          </a:p>
        </p:txBody>
      </p:sp>
      <p:sp>
        <p:nvSpPr>
          <p:cNvPr id="15" name="Gestreifter Pfeil nach rechts 14">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110234147"/>
      </p:ext>
    </p:extLst>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19" y="756873"/>
            <a:ext cx="7501311" cy="1231967"/>
          </a:xfrm>
        </p:spPr>
        <p:txBody>
          <a:bodyPr>
            <a:normAutofit fontScale="90000"/>
          </a:bodyPr>
          <a:lstStyle/>
          <a:p>
            <a:pPr algn="l"/>
            <a:r>
              <a:rPr lang="de-DE" b="1" dirty="0" smtClean="0">
                <a:solidFill>
                  <a:srgbClr val="C00000"/>
                </a:solidFill>
              </a:rPr>
              <a:t>9.2 Gewaltverherrlichende Lieder, Texte und Filme</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22502"/>
            <a:ext cx="8604954" cy="26642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Einstellung der jungen Menschen zur Gewalt</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rPr>
              <a:t>Gewaltverherrlichende, extremistische und fremdenfeindliche Lieder, Texte und Filme finde ich nicht schlimm. Stimmt – stimmt nicht.</a:t>
            </a:r>
            <a:endParaRPr lang="de-DE" sz="1800" b="1" dirty="0" smtClean="0">
              <a:solidFill>
                <a:schemeClr val="tx2">
                  <a:lumMod val="75000"/>
                </a:schemeClr>
              </a:solidFill>
            </a:endParaRPr>
          </a:p>
          <a:p>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337</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2108951064"/>
      </p:ext>
    </p:extLst>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
          <p:cNvSpPr txBox="1"/>
          <p:nvPr/>
        </p:nvSpPr>
        <p:spPr>
          <a:xfrm>
            <a:off x="323528" y="1907256"/>
            <a:ext cx="8604954" cy="448451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genauso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wie bei der zweiten Aussage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zum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Medienschutz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(siehe 6.5, Seite </a:t>
            </a:r>
            <a:b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b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255                      ) hat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sich die Zustimmung im Vergleich zu 1999 um rund 10% erhöht </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Jungen stimmen mit knapp 1/3 häufiger zu als die Mädchen mit knapp ¼</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mit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zunehmendem Alter sinkt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Zustimmung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deutlich ab – während noch fast 40% der 12 – 14-Jährigen zustimmen, sind dies bei den Volljährigen nur noch knapp 22%</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Auswertung auf Gemeindeebene zeigt, dass in neun Kommunen die Werte über dem Durchschnitt von 28,7% liegen; fünf Gemeinden liegen mit Werten zwischen 10 und 20% deutlich unter dem Durchschnitt, in einer Gemeinde stimmt niemand dem zu </a:t>
            </a: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338</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537923"/>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sp>
        <p:nvSpPr>
          <p:cNvPr id="14" name="Abgerundetes Rechteck 13"/>
          <p:cNvSpPr/>
          <p:nvPr/>
        </p:nvSpPr>
        <p:spPr>
          <a:xfrm>
            <a:off x="251520" y="0"/>
            <a:ext cx="6840760"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600" b="1" spc="200" dirty="0" smtClean="0">
                <a:solidFill>
                  <a:schemeClr val="tx2">
                    <a:lumMod val="75000"/>
                  </a:schemeClr>
                </a:solidFill>
              </a:rPr>
              <a:t>Gewaltverherrlichende, extremistische und fremdenfeindliche Lieder, Texte und Filme finde ich nicht schlimm.</a:t>
            </a:r>
            <a:endParaRPr lang="de-DE" sz="2600" b="1" spc="200" dirty="0">
              <a:solidFill>
                <a:schemeClr val="tx2">
                  <a:lumMod val="75000"/>
                </a:schemeClr>
              </a:solidFill>
            </a:endParaRPr>
          </a:p>
        </p:txBody>
      </p:sp>
      <p:pic>
        <p:nvPicPr>
          <p:cNvPr id="15" name="Grafik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6" name="Gerade Verbindung 14"/>
          <p:cNvCxnSpPr/>
          <p:nvPr/>
        </p:nvCxnSpPr>
        <p:spPr>
          <a:xfrm>
            <a:off x="360136" y="1412776"/>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9" name="Gestreifter Pfeil nach rechts 18">
            <a:hlinkClick r:id="rId4" action="ppaction://hlinksldjump"/>
          </p:cNvPr>
          <p:cNvSpPr/>
          <p:nvPr/>
        </p:nvSpPr>
        <p:spPr>
          <a:xfrm>
            <a:off x="1187624" y="2204528"/>
            <a:ext cx="1008112" cy="332495"/>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900" b="1" dirty="0" smtClean="0"/>
              <a:t>direkt dorthin</a:t>
            </a:r>
            <a:endParaRPr lang="de-DE" sz="900" b="1" dirty="0"/>
          </a:p>
        </p:txBody>
      </p: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450971083"/>
      </p:ext>
    </p:extLst>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bgerundetes Rechteck 15"/>
          <p:cNvSpPr/>
          <p:nvPr/>
        </p:nvSpPr>
        <p:spPr>
          <a:xfrm>
            <a:off x="251520" y="0"/>
            <a:ext cx="6840760"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600" b="1" spc="200" dirty="0" smtClean="0">
                <a:solidFill>
                  <a:schemeClr val="tx2">
                    <a:lumMod val="75000"/>
                  </a:schemeClr>
                </a:solidFill>
              </a:rPr>
              <a:t>Gewaltverherrlichende, extremistische und fremdenfeindliche Lieder, Texte und Filme finde ich nicht schlimm.</a:t>
            </a:r>
            <a:endParaRPr lang="de-DE" sz="26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339</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nvPr>
        </p:nvGraphicFramePr>
        <p:xfrm>
          <a:off x="1692000" y="16288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Gerade Verbindung 14"/>
          <p:cNvCxnSpPr/>
          <p:nvPr/>
        </p:nvCxnSpPr>
        <p:spPr>
          <a:xfrm>
            <a:off x="360136" y="1412776"/>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0213488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34</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Treffpunkte in der Freizeit (Sommer)</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1" name="Diagramm 10"/>
          <p:cNvGraphicFramePr/>
          <p:nvPr>
            <p:extLst>
              <p:ext uri="{D42A27DB-BD31-4B8C-83A1-F6EECF244321}">
                <p14:modId xmlns:p14="http://schemas.microsoft.com/office/powerpoint/2010/main" val="1011727370"/>
              </p:ext>
            </p:extLst>
          </p:nvPr>
        </p:nvGraphicFramePr>
        <p:xfrm>
          <a:off x="334926" y="908720"/>
          <a:ext cx="8551603" cy="5184576"/>
        </p:xfrm>
        <a:graphic>
          <a:graphicData uri="http://schemas.openxmlformats.org/drawingml/2006/chart">
            <c:chart xmlns:c="http://schemas.openxmlformats.org/drawingml/2006/chart" xmlns:r="http://schemas.openxmlformats.org/officeDocument/2006/relationships" r:id="rId4"/>
          </a:graphicData>
        </a:graphic>
      </p:graphicFrame>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552330503"/>
      </p:ext>
    </p:extLst>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0"/>
            <a:ext cx="6840760"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600" b="1" spc="200" dirty="0" smtClean="0">
                <a:solidFill>
                  <a:schemeClr val="tx2">
                    <a:lumMod val="75000"/>
                  </a:schemeClr>
                </a:solidFill>
              </a:rPr>
              <a:t>Gewaltverherrlichende, extremistische und fremdenfeindliche Lieder, Texte und Filme finde ich nicht schlimm.</a:t>
            </a:r>
            <a:endParaRPr lang="de-DE" sz="26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340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nvPr>
        </p:nvGraphicFramePr>
        <p:xfrm>
          <a:off x="1692000" y="1700808"/>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1" name="Gerade Verbindung 10"/>
          <p:cNvCxnSpPr/>
          <p:nvPr/>
        </p:nvCxnSpPr>
        <p:spPr>
          <a:xfrm>
            <a:off x="360136" y="1412776"/>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5" name="Gestreifter Pfeil nach rechts 14">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18721952"/>
      </p:ext>
    </p:extLst>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bgerundetes Rechteck 15"/>
          <p:cNvSpPr/>
          <p:nvPr/>
        </p:nvSpPr>
        <p:spPr>
          <a:xfrm>
            <a:off x="251520" y="0"/>
            <a:ext cx="6840760"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600" b="1" spc="200" dirty="0" smtClean="0">
                <a:solidFill>
                  <a:schemeClr val="tx2">
                    <a:lumMod val="75000"/>
                  </a:schemeClr>
                </a:solidFill>
              </a:rPr>
              <a:t>Gewaltverherrlichende, extremistische und fremdenfeindliche Lieder, Texte und Filme finde ich nicht schlimm.</a:t>
            </a:r>
            <a:endParaRPr lang="de-DE" sz="26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341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nvPr>
        </p:nvGraphicFramePr>
        <p:xfrm>
          <a:off x="1692000" y="16288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3" name="Gerade Verbindung 12"/>
          <p:cNvCxnSpPr/>
          <p:nvPr/>
        </p:nvCxnSpPr>
        <p:spPr>
          <a:xfrm>
            <a:off x="360136" y="1412776"/>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925163176"/>
      </p:ext>
    </p:extLst>
  </p:cSld>
  <p:clrMapOvr>
    <a:masterClrMapping/>
  </p:clrMapOvr>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bgerundetes Rechteck 11"/>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000" b="1" spc="200" dirty="0">
                <a:solidFill>
                  <a:schemeClr val="tx2">
                    <a:lumMod val="75000"/>
                  </a:schemeClr>
                </a:solidFill>
              </a:rPr>
              <a:t>Gewaltverherrlichende, extremistische und fremdenfeindliche Lieder, Texte und Filme finde ich nicht schlimm</a:t>
            </a:r>
            <a:r>
              <a:rPr lang="de-DE" sz="2000" b="1" spc="200" dirty="0" smtClean="0">
                <a:solidFill>
                  <a:schemeClr val="tx2">
                    <a:lumMod val="75000"/>
                  </a:schemeClr>
                </a:solidFill>
              </a:rPr>
              <a:t>.</a:t>
            </a:r>
            <a:endParaRPr lang="de-DE" sz="20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342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1" name="Gerade Verbindung 10"/>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7" name="Diagramm 16"/>
          <p:cNvGraphicFramePr/>
          <p:nvPr>
            <p:extLst/>
          </p:nvPr>
        </p:nvGraphicFramePr>
        <p:xfrm>
          <a:off x="1524000" y="1064065"/>
          <a:ext cx="6096000" cy="5389271"/>
        </p:xfrm>
        <a:graphic>
          <a:graphicData uri="http://schemas.openxmlformats.org/drawingml/2006/chart">
            <c:chart xmlns:c="http://schemas.openxmlformats.org/drawingml/2006/chart" xmlns:r="http://schemas.openxmlformats.org/officeDocument/2006/relationships" r:id="rId4"/>
          </a:graphicData>
        </a:graphic>
      </p:graphicFrame>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335437162"/>
      </p:ext>
    </p:extLst>
  </p:cSld>
  <p:clrMapOvr>
    <a:masterClrMapping/>
  </p:clrMapOvr>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024" y="764704"/>
            <a:ext cx="8339615" cy="5897418"/>
          </a:xfrm>
          <a:prstGeom prst="rect">
            <a:avLst/>
          </a:prstGeom>
        </p:spPr>
      </p:pic>
      <p:sp>
        <p:nvSpPr>
          <p:cNvPr id="12" name="Abgerundetes Rechteck 11"/>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000" b="1" spc="200" dirty="0">
                <a:solidFill>
                  <a:schemeClr val="tx2">
                    <a:lumMod val="75000"/>
                  </a:schemeClr>
                </a:solidFill>
              </a:rPr>
              <a:t>Gewaltverherrlichende, extremistische und fremdenfeindliche Lieder, Texte und Filme finde ich nicht schlimm</a:t>
            </a:r>
            <a:r>
              <a:rPr lang="de-DE" sz="2000" b="1" spc="200" dirty="0" smtClean="0">
                <a:solidFill>
                  <a:schemeClr val="tx2">
                    <a:lumMod val="75000"/>
                  </a:schemeClr>
                </a:solidFill>
              </a:rPr>
              <a:t>.</a:t>
            </a:r>
            <a:endParaRPr lang="de-DE" sz="20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343</a:t>
            </a:fld>
            <a:endParaRPr lang="de-DE" sz="1000" dirty="0">
              <a:solidFill>
                <a:schemeClr val="tx2">
                  <a:lumMod val="75000"/>
                </a:schemeClr>
              </a:solidFill>
            </a:endParaRPr>
          </a:p>
        </p:txBody>
      </p:sp>
      <p:pic>
        <p:nvPicPr>
          <p:cNvPr id="118" name="Grafik 1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423596762"/>
      </p:ext>
    </p:extLst>
  </p:cSld>
  <p:clrMapOvr>
    <a:masterClrMapping/>
  </p:clrMapOvr>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344</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846432"/>
            <a:ext cx="8604954" cy="454533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Auch in diesem Ergebnis spiegelt sich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Erfahrung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der Praxis, dass vor allem Songtexte nicht als „Aussagen“ wahrgenommen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werden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In Folge dessen werden auch kritisch zu sehende Texte von den jungen Menschen nicht als schlimm beurteilt.</a:t>
            </a:r>
          </a:p>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Mit zunehmendem Alter reflektieren die jungen Menschen die Inhalte häufiger und die Ablehnung kritischer Inhalte nimmt zu.</a:t>
            </a:r>
          </a:p>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Da sich die Anzahl derer,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gewaltverherrlichende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Lieder, Texte und Filme nicht schlimm finden, um 10%-Punkte auf über ¼ der 12 - 21-Jährigen erhöht hat, besteht hier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Handlungsbedarf</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t>
            </a:r>
          </a:p>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Dass sich auf Gemeindeebene bei dieser Aussage eine so große Spannbreite zeigt, ist überraschend und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Ursache/Begründung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hierfür unbekannt. Da aktuell keine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Möglichkeit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besteht, die Hintergründe hierfür auf einfachem Weg zu ermitteln und das Thema in der Praxis kein akuter Brennpunkt ist, wird hierfür keine Handlungsempfehlung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ausgesprochen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t>
            </a:r>
          </a:p>
          <a:p>
            <a:pPr>
              <a:spcBef>
                <a:spcPts val="600"/>
              </a:spcBef>
              <a:spcAft>
                <a:spcPts val="6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3528" y="1477100"/>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sp>
        <p:nvSpPr>
          <p:cNvPr id="13" name="Abgerundetes Rechteck 12"/>
          <p:cNvSpPr/>
          <p:nvPr/>
        </p:nvSpPr>
        <p:spPr>
          <a:xfrm>
            <a:off x="251520" y="0"/>
            <a:ext cx="6840760"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600" b="1" spc="200" dirty="0" smtClean="0">
                <a:solidFill>
                  <a:schemeClr val="tx2">
                    <a:lumMod val="75000"/>
                  </a:schemeClr>
                </a:solidFill>
              </a:rPr>
              <a:t>Gewaltverherrlichende, extremistische und fremdenfeindliche Lieder, Texte und Filme finde ich nicht schlimm.</a:t>
            </a:r>
            <a:endParaRPr lang="de-DE" sz="2600" b="1" spc="200" dirty="0">
              <a:solidFill>
                <a:schemeClr val="tx2">
                  <a:lumMod val="75000"/>
                </a:schemeClr>
              </a:solidFill>
            </a:endParaRPr>
          </a:p>
        </p:txBody>
      </p:sp>
      <p:pic>
        <p:nvPicPr>
          <p:cNvPr id="16" name="Grafik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8" name="Gerade Verbindung 12"/>
          <p:cNvCxnSpPr/>
          <p:nvPr/>
        </p:nvCxnSpPr>
        <p:spPr>
          <a:xfrm>
            <a:off x="360136" y="1412776"/>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4" name="Gestreifter Pfeil nach rechts 13">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905037524"/>
      </p:ext>
    </p:extLst>
  </p:cSld>
  <p:clrMapOvr>
    <a:masterClrMapping/>
  </p:clrMapOvr>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345</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846432"/>
            <a:ext cx="8604954" cy="454533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Es besteht Bedarf an Projekten für Kinder und Jugendliche zum Thema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Gewaltverherrlichende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Lieder, Texte und Filme“.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Deshalb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ergeht an den Bayerischen Jugendring und das Bayerische Landesjugendamt die Empfehlung, Projekte hierfür zum Einsatz vor Ort zu konzipieren. Es sollten dabei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sowohl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Projekte für die verbandlichen,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gemeindlichen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und offenen Strukturen der Jugendarbeit als auch für Fachkräfte in der Jugendarbeit und im Jugendschutz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entstehen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t>
            </a:r>
          </a:p>
        </p:txBody>
      </p:sp>
      <p:sp>
        <p:nvSpPr>
          <p:cNvPr id="12" name="Rechteck 11"/>
          <p:cNvSpPr/>
          <p:nvPr/>
        </p:nvSpPr>
        <p:spPr>
          <a:xfrm>
            <a:off x="323528" y="1477100"/>
            <a:ext cx="2340256" cy="369332"/>
          </a:xfrm>
          <a:prstGeom prst="rect">
            <a:avLst/>
          </a:prstGeom>
        </p:spPr>
        <p:txBody>
          <a:bodyPr wrap="none">
            <a:spAutoFit/>
          </a:bodyPr>
          <a:lstStyle/>
          <a:p>
            <a:r>
              <a:rPr lang="de-DE" b="1" u="sng" dirty="0" smtClean="0">
                <a:solidFill>
                  <a:srgbClr val="C00000"/>
                </a:solidFill>
              </a:rPr>
              <a:t>Handlungsempfehlung</a:t>
            </a:r>
            <a:endParaRPr lang="de-DE" b="1" u="sng" dirty="0">
              <a:solidFill>
                <a:srgbClr val="C00000"/>
              </a:solidFill>
            </a:endParaRPr>
          </a:p>
        </p:txBody>
      </p:sp>
      <p:sp>
        <p:nvSpPr>
          <p:cNvPr id="13" name="Abgerundetes Rechteck 12"/>
          <p:cNvSpPr/>
          <p:nvPr/>
        </p:nvSpPr>
        <p:spPr>
          <a:xfrm>
            <a:off x="251520" y="0"/>
            <a:ext cx="6840760"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600" b="1" spc="200" dirty="0" smtClean="0">
                <a:solidFill>
                  <a:schemeClr val="tx2">
                    <a:lumMod val="75000"/>
                  </a:schemeClr>
                </a:solidFill>
              </a:rPr>
              <a:t>Gewaltverherrlichende, extremistische und fremdenfeindliche Lieder, Texte und Filme finde ich nicht schlimm.</a:t>
            </a:r>
            <a:endParaRPr lang="de-DE" sz="2600" b="1" spc="200" dirty="0">
              <a:solidFill>
                <a:schemeClr val="tx2">
                  <a:lumMod val="75000"/>
                </a:schemeClr>
              </a:solidFill>
            </a:endParaRPr>
          </a:p>
        </p:txBody>
      </p:sp>
      <p:pic>
        <p:nvPicPr>
          <p:cNvPr id="16" name="Grafik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8" name="Gerade Verbindung 12"/>
          <p:cNvCxnSpPr/>
          <p:nvPr/>
        </p:nvCxnSpPr>
        <p:spPr>
          <a:xfrm>
            <a:off x="360136" y="1412776"/>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4" name="Gestreifter Pfeil nach rechts 13">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541790550"/>
      </p:ext>
    </p:extLst>
  </p:cSld>
  <p:clrMapOvr>
    <a:masterClrMapping/>
  </p:clrMapOvr>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19" y="756873"/>
            <a:ext cx="7501311" cy="1231967"/>
          </a:xfrm>
        </p:spPr>
        <p:txBody>
          <a:bodyPr>
            <a:normAutofit fontScale="90000"/>
          </a:bodyPr>
          <a:lstStyle/>
          <a:p>
            <a:pPr algn="l"/>
            <a:r>
              <a:rPr lang="de-DE" b="1" dirty="0" smtClean="0">
                <a:solidFill>
                  <a:srgbClr val="C00000"/>
                </a:solidFill>
              </a:rPr>
              <a:t>9.3 Zoff mit anderen Jugend-gruppen</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22502"/>
            <a:ext cx="8604954" cy="26642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Einstellung der jungen Menschen zur Gewalt</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rPr>
              <a:t>Wenn ich mit meiner Clique unterwegs bin, kann es schon mal Zoff mit anderen Jugendgruppen geben. Stimmt – stimmt nicht.</a:t>
            </a:r>
            <a:endParaRPr lang="de-DE" sz="1800" b="1" dirty="0" smtClean="0">
              <a:solidFill>
                <a:schemeClr val="tx2">
                  <a:lumMod val="75000"/>
                </a:schemeClr>
              </a:solidFill>
            </a:endParaRPr>
          </a:p>
          <a:p>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346</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1824018320"/>
      </p:ext>
    </p:extLst>
  </p:cSld>
  <p:clrMapOvr>
    <a:masterClrMapping/>
  </p:clrMapOvr>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552728"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600" b="1" spc="200" dirty="0" smtClean="0">
                <a:solidFill>
                  <a:schemeClr val="tx2">
                    <a:lumMod val="75000"/>
                  </a:schemeClr>
                </a:solidFill>
              </a:rPr>
              <a:t>Wenn ich mit meiner Clique unterwegs bin, kann es schon mal Zoff mit anderen Jugendgruppen geben.</a:t>
            </a:r>
            <a:endParaRPr lang="de-DE" sz="26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347</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60136" y="1412776"/>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
          <p:cNvSpPr txBox="1"/>
          <p:nvPr/>
        </p:nvSpPr>
        <p:spPr>
          <a:xfrm>
            <a:off x="323528" y="1907256"/>
            <a:ext cx="8604954" cy="448451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das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Ergebnis hat sich im Vergleich zu 1999 deutlich verändert – nur noch knapp 15%,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also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nicht mal mehr jeder sechste, stimmt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dieser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Aussage zu; 1999 waren dies noch 1/3</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Mädchen stimmen mit rund 9% nur halb so häufig zu wie die Jungs mit 20%</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gibt keinen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Unterschied zwischen den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Altersgruppen, aber deutliche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Unterschiede auf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Gemeindeebene</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bei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der Auswertung auf Gemeindeebene gibt es keinen Zusammenhang zwischen der Einwohnerzahl oder der Anzahl der Ortsteile</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in drei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Ortschaften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verneinen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100% die Aussage, in fünf weiteren Gemeinden jedoch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bestätigen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zwischen 20% und knapp 32%</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gibt keinen Zusammenhang zwischen der Bekanntheit eines Jugendzentrums/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Jugendraum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in einem Ort und der Antwort auf diese Aussage; das gilt auch für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Bekanntheit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von Bauwägen/ Hütten</a:t>
            </a:r>
          </a:p>
          <a:p>
            <a:pPr lvl="0">
              <a:spcBef>
                <a:spcPts val="600"/>
              </a:spcBef>
              <a:spcAft>
                <a:spcPts val="6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Rechteck 15"/>
          <p:cNvSpPr/>
          <p:nvPr/>
        </p:nvSpPr>
        <p:spPr>
          <a:xfrm>
            <a:off x="323528" y="1537923"/>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sp>
        <p:nvSpPr>
          <p:cNvPr id="17" name="Gestreifter Pfeil nach rechts 16"/>
          <p:cNvSpPr/>
          <p:nvPr/>
        </p:nvSpPr>
        <p:spPr>
          <a:xfrm>
            <a:off x="8544789" y="6043643"/>
            <a:ext cx="383693" cy="326945"/>
          </a:xfrm>
          <a:prstGeom prst="stripedRightArrow">
            <a:avLst/>
          </a:prstGeom>
          <a:solidFill>
            <a:srgbClr val="1737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Gestreifter Pfeil nach rechts 11">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791836155"/>
      </p:ext>
    </p:extLst>
  </p:cSld>
  <p:clrMapOvr>
    <a:masterClrMapping/>
  </p:clrMapOvr>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552728"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600" b="1" spc="200" dirty="0" smtClean="0">
                <a:solidFill>
                  <a:schemeClr val="tx2">
                    <a:lumMod val="75000"/>
                  </a:schemeClr>
                </a:solidFill>
              </a:rPr>
              <a:t>Wenn ich mit meiner Clique unterwegs bin, kann es schon mal Zoff mit anderen Jugendgruppen geben.</a:t>
            </a:r>
            <a:endParaRPr lang="de-DE" sz="26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348</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60136" y="1412776"/>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
          <p:cNvSpPr txBox="1"/>
          <p:nvPr/>
        </p:nvSpPr>
        <p:spPr>
          <a:xfrm>
            <a:off x="323528" y="1907256"/>
            <a:ext cx="8604954" cy="448451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gibt einen signifikanten Zusammenhang zwischen der Einstellung gegenüber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gewaltverherrlichenden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extremistischen und fremdenfeindlichen Liedern, Texten und Filmen und der Beantwortung dieser Frage (Cramer-V ,155; Signifikanz 000); junge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Menschen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die angeben, dass es mit ihrer Clique schon mal Zoff mit anderen Jugendgruppen geben kann, antworten mit einem Anteil von gut 23% mehr als doppelt so häufig, dass sie die genannten Lieder, Texte und Filme nicht schlimm finden, als die anderen (11,3%)</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gibt keinen Zusammenhang zwischen Mitgliedschaft in einem Verein und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Beantwortung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dieser Frage (Cramer-V ,073; Signifikanz 010)</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gibt einen signifikanten Zusammenhang zwischen dem Alkoholkonsum und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Beantwortung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dieser Frage (Cramer-V ,143; Signifikanz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000);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mit 28,7% beantworten die jungen Menschen, die wöchentlich Alkohol trinken, mehr als doppelt so häufig, dass es mit ihrer Clique schon mal Zoff mit anderen Jugendgruppen geben kann, als diejenigen, die seltener Alkohol trinken (13,4%) oder gar keinen Alkohol trinken (11,5%)</a:t>
            </a: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Rechteck 15"/>
          <p:cNvSpPr/>
          <p:nvPr/>
        </p:nvSpPr>
        <p:spPr>
          <a:xfrm>
            <a:off x="323528" y="1537923"/>
            <a:ext cx="5385449" cy="369332"/>
          </a:xfrm>
          <a:prstGeom prst="rect">
            <a:avLst/>
          </a:prstGeom>
        </p:spPr>
        <p:txBody>
          <a:bodyPr wrap="none">
            <a:spAutoFit/>
          </a:bodyPr>
          <a:lstStyle/>
          <a:p>
            <a:r>
              <a:rPr lang="de-DE" b="1" u="sng" dirty="0" smtClean="0">
                <a:solidFill>
                  <a:srgbClr val="C00000"/>
                </a:solidFill>
              </a:rPr>
              <a:t>Auswertung/Ergebnis zusammengefasst (Fortsetzung):</a:t>
            </a:r>
            <a:endParaRPr lang="de-DE" b="1" u="sng" dirty="0">
              <a:solidFill>
                <a:srgbClr val="C00000"/>
              </a:solidFill>
            </a:endParaRPr>
          </a:p>
        </p:txBody>
      </p:sp>
      <p:sp>
        <p:nvSpPr>
          <p:cNvPr id="12" name="Gestreifter Pfeil nach rechts 11">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469797756"/>
      </p:ext>
    </p:extLst>
  </p:cSld>
  <p:clrMapOvr>
    <a:masterClrMapping/>
  </p:clrMapOvr>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552728"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600" b="1" spc="200" dirty="0" smtClean="0">
                <a:solidFill>
                  <a:schemeClr val="tx2">
                    <a:lumMod val="75000"/>
                  </a:schemeClr>
                </a:solidFill>
              </a:rPr>
              <a:t>Wenn ich mit meiner Clique unterwegs bin, kann es schon mal Zoff mit anderen Jugendgruppen geben.</a:t>
            </a:r>
            <a:endParaRPr lang="de-DE" sz="26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349</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ext uri="{D42A27DB-BD31-4B8C-83A1-F6EECF244321}">
                <p14:modId xmlns:p14="http://schemas.microsoft.com/office/powerpoint/2010/main" val="1262193592"/>
              </p:ext>
            </p:extLst>
          </p:nvPr>
        </p:nvGraphicFramePr>
        <p:xfrm>
          <a:off x="1692000" y="16288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Gerade Verbindung 14"/>
          <p:cNvCxnSpPr/>
          <p:nvPr/>
        </p:nvCxnSpPr>
        <p:spPr>
          <a:xfrm>
            <a:off x="360136" y="1412776"/>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2297690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35</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Treffpunkte in der Freizeit (Winter)</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1" name="Diagramm 10"/>
          <p:cNvGraphicFramePr/>
          <p:nvPr>
            <p:extLst>
              <p:ext uri="{D42A27DB-BD31-4B8C-83A1-F6EECF244321}">
                <p14:modId xmlns:p14="http://schemas.microsoft.com/office/powerpoint/2010/main" val="3202446660"/>
              </p:ext>
            </p:extLst>
          </p:nvPr>
        </p:nvGraphicFramePr>
        <p:xfrm>
          <a:off x="334926" y="908720"/>
          <a:ext cx="8551603" cy="5184576"/>
        </p:xfrm>
        <a:graphic>
          <a:graphicData uri="http://schemas.openxmlformats.org/drawingml/2006/chart">
            <c:chart xmlns:c="http://schemas.openxmlformats.org/drawingml/2006/chart" xmlns:r="http://schemas.openxmlformats.org/officeDocument/2006/relationships" r:id="rId4"/>
          </a:graphicData>
        </a:graphic>
      </p:graphicFrame>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920502323"/>
      </p:ext>
    </p:extLst>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0"/>
            <a:ext cx="6552728"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600" b="1" spc="200" dirty="0" smtClean="0">
                <a:solidFill>
                  <a:schemeClr val="tx2">
                    <a:lumMod val="75000"/>
                  </a:schemeClr>
                </a:solidFill>
              </a:rPr>
              <a:t>Wenn ich mit meiner Clique unterwegs bin, kann es schon mal Zoff mit anderen Jugendgruppen geben.</a:t>
            </a:r>
            <a:endParaRPr lang="de-DE" sz="26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350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nvPr>
        </p:nvGraphicFramePr>
        <p:xfrm>
          <a:off x="1692000" y="1700808"/>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1" name="Gerade Verbindung 10"/>
          <p:cNvCxnSpPr/>
          <p:nvPr/>
        </p:nvCxnSpPr>
        <p:spPr>
          <a:xfrm>
            <a:off x="360136" y="1412776"/>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5" name="Gestreifter Pfeil nach rechts 14">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124015407"/>
      </p:ext>
    </p:extLst>
  </p:cSld>
  <p:clrMapOvr>
    <a:masterClrMapping/>
  </p:clrMapOvr>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bgerundetes Rechteck 14"/>
          <p:cNvSpPr/>
          <p:nvPr/>
        </p:nvSpPr>
        <p:spPr>
          <a:xfrm>
            <a:off x="251520" y="0"/>
            <a:ext cx="6552728"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600" b="1" spc="200" dirty="0" smtClean="0">
                <a:solidFill>
                  <a:schemeClr val="tx2">
                    <a:lumMod val="75000"/>
                  </a:schemeClr>
                </a:solidFill>
              </a:rPr>
              <a:t>Wenn ich mit meiner Clique unterwegs bin, kann es schon mal Zoff mit anderen Jugendgruppen geben.</a:t>
            </a:r>
            <a:endParaRPr lang="de-DE" sz="26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351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nvPr>
        </p:nvGraphicFramePr>
        <p:xfrm>
          <a:off x="1692000" y="16288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3" name="Gerade Verbindung 12"/>
          <p:cNvCxnSpPr/>
          <p:nvPr/>
        </p:nvCxnSpPr>
        <p:spPr>
          <a:xfrm>
            <a:off x="360136" y="1412776"/>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650713747"/>
      </p:ext>
    </p:extLst>
  </p:cSld>
  <p:clrMapOvr>
    <a:masterClrMapping/>
  </p:clrMapOvr>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0"/>
            <a:ext cx="6552728"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600" b="1" spc="200" dirty="0" smtClean="0">
                <a:solidFill>
                  <a:schemeClr val="tx2">
                    <a:lumMod val="75000"/>
                  </a:schemeClr>
                </a:solidFill>
              </a:rPr>
              <a:t>Wenn ich mit meiner Clique unterwegs bin, kann es schon mal Zoff mit anderen Jugendgruppen geben.</a:t>
            </a:r>
            <a:endParaRPr lang="de-DE" sz="26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352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nvPr>
        </p:nvGraphicFramePr>
        <p:xfrm>
          <a:off x="1692000" y="1700808"/>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1" name="Gerade Verbindung 10"/>
          <p:cNvCxnSpPr/>
          <p:nvPr/>
        </p:nvCxnSpPr>
        <p:spPr>
          <a:xfrm>
            <a:off x="360136" y="1412776"/>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5" name="Gestreifter Pfeil nach rechts 14">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807587504"/>
      </p:ext>
    </p:extLst>
  </p:cSld>
  <p:clrMapOvr>
    <a:masterClrMapping/>
  </p:clrMapOvr>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0"/>
            <a:ext cx="6552728"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600" b="1" spc="200" dirty="0" smtClean="0">
                <a:solidFill>
                  <a:schemeClr val="tx2">
                    <a:lumMod val="75000"/>
                  </a:schemeClr>
                </a:solidFill>
              </a:rPr>
              <a:t>Wenn ich mit meiner Clique unterwegs bin, kann es schon mal Zoff mit anderen Jugendgruppen geben.</a:t>
            </a:r>
            <a:endParaRPr lang="de-DE" sz="26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353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nvPr>
        </p:nvGraphicFramePr>
        <p:xfrm>
          <a:off x="1692000" y="1700808"/>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1" name="Gerade Verbindung 10"/>
          <p:cNvCxnSpPr/>
          <p:nvPr/>
        </p:nvCxnSpPr>
        <p:spPr>
          <a:xfrm>
            <a:off x="360136" y="1412776"/>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5" name="Gestreifter Pfeil nach rechts 14">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513969865"/>
      </p:ext>
    </p:extLst>
  </p:cSld>
  <p:clrMapOvr>
    <a:masterClrMapping/>
  </p:clrMapOvr>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0"/>
            <a:ext cx="6552728"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600" b="1" spc="200" dirty="0" smtClean="0">
                <a:solidFill>
                  <a:schemeClr val="tx2">
                    <a:lumMod val="75000"/>
                  </a:schemeClr>
                </a:solidFill>
              </a:rPr>
              <a:t>Wenn ich mit meiner Clique unterwegs bin, kann es schon mal Zoff mit anderen Jugendgruppen geben.</a:t>
            </a:r>
            <a:endParaRPr lang="de-DE" sz="26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354</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nvPr>
        </p:nvGraphicFramePr>
        <p:xfrm>
          <a:off x="1692000" y="1484784"/>
          <a:ext cx="5760000" cy="4536024"/>
        </p:xfrm>
        <a:graphic>
          <a:graphicData uri="http://schemas.openxmlformats.org/drawingml/2006/chart">
            <c:chart xmlns:c="http://schemas.openxmlformats.org/drawingml/2006/chart" xmlns:r="http://schemas.openxmlformats.org/officeDocument/2006/relationships" r:id="rId4"/>
          </a:graphicData>
        </a:graphic>
      </p:graphicFrame>
      <p:cxnSp>
        <p:nvCxnSpPr>
          <p:cNvPr id="11" name="Gerade Verbindung 10"/>
          <p:cNvCxnSpPr/>
          <p:nvPr/>
        </p:nvCxnSpPr>
        <p:spPr>
          <a:xfrm>
            <a:off x="360136" y="1412776"/>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feld 2"/>
          <p:cNvSpPr txBox="1"/>
          <p:nvPr/>
        </p:nvSpPr>
        <p:spPr>
          <a:xfrm>
            <a:off x="3699047" y="6179603"/>
            <a:ext cx="1927131" cy="253916"/>
          </a:xfrm>
          <a:prstGeom prst="rect">
            <a:avLst/>
          </a:prstGeom>
          <a:noFill/>
        </p:spPr>
        <p:txBody>
          <a:bodyPr wrap="none" rtlCol="0">
            <a:spAutoFit/>
          </a:bodyPr>
          <a:lstStyle/>
          <a:p>
            <a:r>
              <a:rPr lang="de-DE" sz="1050" b="1" dirty="0" smtClean="0">
                <a:solidFill>
                  <a:schemeClr val="tx2">
                    <a:lumMod val="75000"/>
                  </a:schemeClr>
                </a:solidFill>
              </a:rPr>
              <a:t>Cramer-V ,155; Signifikanz ,000</a:t>
            </a:r>
            <a:endParaRPr lang="de-DE" sz="1050" b="1" dirty="0">
              <a:solidFill>
                <a:schemeClr val="tx2">
                  <a:lumMod val="75000"/>
                </a:schemeClr>
              </a:solidFill>
            </a:endParaRPr>
          </a:p>
        </p:txBody>
      </p:sp>
      <p:sp>
        <p:nvSpPr>
          <p:cNvPr id="15" name="Gestreifter Pfeil nach rechts 14">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699166610"/>
      </p:ext>
    </p:extLst>
  </p:cSld>
  <p:clrMapOvr>
    <a:masterClrMapping/>
  </p:clrMapOvr>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0"/>
            <a:ext cx="6552728"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600" b="1" spc="200" dirty="0" smtClean="0">
                <a:solidFill>
                  <a:schemeClr val="tx2">
                    <a:lumMod val="75000"/>
                  </a:schemeClr>
                </a:solidFill>
              </a:rPr>
              <a:t>Wenn ich mit meiner Clique unterwegs bin, kann es schon mal Zoff mit anderen Jugendgruppen geben.</a:t>
            </a:r>
            <a:endParaRPr lang="de-DE" sz="26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355</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nvPr>
        </p:nvGraphicFramePr>
        <p:xfrm>
          <a:off x="1692000" y="1484784"/>
          <a:ext cx="5760000" cy="4536024"/>
        </p:xfrm>
        <a:graphic>
          <a:graphicData uri="http://schemas.openxmlformats.org/drawingml/2006/chart">
            <c:chart xmlns:c="http://schemas.openxmlformats.org/drawingml/2006/chart" xmlns:r="http://schemas.openxmlformats.org/officeDocument/2006/relationships" r:id="rId4"/>
          </a:graphicData>
        </a:graphic>
      </p:graphicFrame>
      <p:cxnSp>
        <p:nvCxnSpPr>
          <p:cNvPr id="11" name="Gerade Verbindung 10"/>
          <p:cNvCxnSpPr/>
          <p:nvPr/>
        </p:nvCxnSpPr>
        <p:spPr>
          <a:xfrm>
            <a:off x="360136" y="1412776"/>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feld 2"/>
          <p:cNvSpPr txBox="1"/>
          <p:nvPr/>
        </p:nvSpPr>
        <p:spPr>
          <a:xfrm>
            <a:off x="3851920" y="6162374"/>
            <a:ext cx="1927131" cy="253916"/>
          </a:xfrm>
          <a:prstGeom prst="rect">
            <a:avLst/>
          </a:prstGeom>
          <a:noFill/>
        </p:spPr>
        <p:txBody>
          <a:bodyPr wrap="none" rtlCol="0">
            <a:spAutoFit/>
          </a:bodyPr>
          <a:lstStyle/>
          <a:p>
            <a:r>
              <a:rPr lang="de-DE" sz="1050" b="1" dirty="0" smtClean="0">
                <a:solidFill>
                  <a:schemeClr val="tx2">
                    <a:lumMod val="75000"/>
                  </a:schemeClr>
                </a:solidFill>
              </a:rPr>
              <a:t>Cramer-V ,073; Signifikanz ,010</a:t>
            </a:r>
            <a:endParaRPr lang="de-DE" sz="1050" b="1" dirty="0">
              <a:solidFill>
                <a:schemeClr val="tx2">
                  <a:lumMod val="75000"/>
                </a:schemeClr>
              </a:solidFill>
            </a:endParaRPr>
          </a:p>
        </p:txBody>
      </p:sp>
      <p:sp>
        <p:nvSpPr>
          <p:cNvPr id="15" name="Gestreifter Pfeil nach rechts 14">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188106529"/>
      </p:ext>
    </p:extLst>
  </p:cSld>
  <p:clrMapOvr>
    <a:masterClrMapping/>
  </p:clrMapOvr>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0"/>
            <a:ext cx="6552728"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600" b="1" spc="200" dirty="0" smtClean="0">
                <a:solidFill>
                  <a:schemeClr val="tx2">
                    <a:lumMod val="75000"/>
                  </a:schemeClr>
                </a:solidFill>
              </a:rPr>
              <a:t>Wenn ich mit meiner Clique unterwegs bin, kann es schon mal Zoff mit anderen Jugendgruppen geben.</a:t>
            </a:r>
            <a:endParaRPr lang="de-DE" sz="26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356</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nvPr>
        </p:nvGraphicFramePr>
        <p:xfrm>
          <a:off x="1692000" y="1484784"/>
          <a:ext cx="5760000" cy="4536024"/>
        </p:xfrm>
        <a:graphic>
          <a:graphicData uri="http://schemas.openxmlformats.org/drawingml/2006/chart">
            <c:chart xmlns:c="http://schemas.openxmlformats.org/drawingml/2006/chart" xmlns:r="http://schemas.openxmlformats.org/officeDocument/2006/relationships" r:id="rId4"/>
          </a:graphicData>
        </a:graphic>
      </p:graphicFrame>
      <p:cxnSp>
        <p:nvCxnSpPr>
          <p:cNvPr id="11" name="Gerade Verbindung 10"/>
          <p:cNvCxnSpPr/>
          <p:nvPr/>
        </p:nvCxnSpPr>
        <p:spPr>
          <a:xfrm>
            <a:off x="360136" y="1412776"/>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feld 2"/>
          <p:cNvSpPr txBox="1"/>
          <p:nvPr/>
        </p:nvSpPr>
        <p:spPr>
          <a:xfrm>
            <a:off x="3851920" y="6162374"/>
            <a:ext cx="1927131" cy="253916"/>
          </a:xfrm>
          <a:prstGeom prst="rect">
            <a:avLst/>
          </a:prstGeom>
          <a:noFill/>
        </p:spPr>
        <p:txBody>
          <a:bodyPr wrap="none" rtlCol="0">
            <a:spAutoFit/>
          </a:bodyPr>
          <a:lstStyle/>
          <a:p>
            <a:r>
              <a:rPr lang="de-DE" sz="1050" b="1" dirty="0" smtClean="0">
                <a:solidFill>
                  <a:schemeClr val="tx2">
                    <a:lumMod val="75000"/>
                  </a:schemeClr>
                </a:solidFill>
              </a:rPr>
              <a:t>Cramer-V ,143; Signifikanz ,000</a:t>
            </a:r>
            <a:endParaRPr lang="de-DE" sz="1050" b="1" dirty="0">
              <a:solidFill>
                <a:schemeClr val="tx2">
                  <a:lumMod val="75000"/>
                </a:schemeClr>
              </a:solidFill>
            </a:endParaRPr>
          </a:p>
        </p:txBody>
      </p:sp>
      <p:sp>
        <p:nvSpPr>
          <p:cNvPr id="15" name="Gestreifter Pfeil nach rechts 14">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996464646"/>
      </p:ext>
    </p:extLst>
  </p:cSld>
  <p:clrMapOvr>
    <a:masterClrMapping/>
  </p:clrMapOvr>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bgerundetes Rechteck 15"/>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b="1" spc="200" dirty="0">
                <a:solidFill>
                  <a:schemeClr val="tx2">
                    <a:lumMod val="75000"/>
                  </a:schemeClr>
                </a:solidFill>
              </a:rPr>
              <a:t>Wenn ich mit meiner Clique unterwegs bin, kann es schon mal Zoff mit anderen Jugendgruppen geben.</a:t>
            </a: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357</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1" name="Gerade Verbindung 10"/>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7" name="Diagramm 16"/>
          <p:cNvGraphicFramePr/>
          <p:nvPr>
            <p:extLst/>
          </p:nvPr>
        </p:nvGraphicFramePr>
        <p:xfrm>
          <a:off x="1524000" y="1064065"/>
          <a:ext cx="6096000" cy="5389271"/>
        </p:xfrm>
        <a:graphic>
          <a:graphicData uri="http://schemas.openxmlformats.org/drawingml/2006/chart">
            <c:chart xmlns:c="http://schemas.openxmlformats.org/drawingml/2006/chart" xmlns:r="http://schemas.openxmlformats.org/officeDocument/2006/relationships" r:id="rId4"/>
          </a:graphicData>
        </a:graphic>
      </p:graphicFrame>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17895801"/>
      </p:ext>
    </p:extLst>
  </p:cSld>
  <p:clrMapOvr>
    <a:masterClrMapping/>
  </p:clrMapOvr>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b="1" spc="200" dirty="0">
                <a:solidFill>
                  <a:schemeClr val="tx2">
                    <a:lumMod val="75000"/>
                  </a:schemeClr>
                </a:solidFill>
              </a:rPr>
              <a:t>Wenn ich mit meiner Clique unterwegs bin, kann es schon mal Zoff mit anderen Jugendgruppen geben.</a:t>
            </a: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0058" y="834584"/>
            <a:ext cx="8208406" cy="5804632"/>
          </a:xfrm>
          <a:prstGeom prst="rect">
            <a:avLst/>
          </a:prstGeom>
        </p:spPr>
      </p:pic>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358</a:t>
            </a:fld>
            <a:endParaRPr lang="de-DE" sz="1000" dirty="0">
              <a:solidFill>
                <a:schemeClr val="tx2">
                  <a:lumMod val="75000"/>
                </a:schemeClr>
              </a:solidFill>
            </a:endParaRPr>
          </a:p>
        </p:txBody>
      </p:sp>
      <p:pic>
        <p:nvPicPr>
          <p:cNvPr id="118" name="Grafik 1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615839103"/>
      </p:ext>
    </p:extLst>
  </p:cSld>
  <p:clrMapOvr>
    <a:masterClrMapping/>
  </p:clrMapOvr>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359</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846432"/>
            <a:ext cx="8604954" cy="454533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 Gewaltbereitschaft im Rahmen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Gruppendynamik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hat sich um über die Hälfte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verringert</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Dies ist ein sehr positives Ergebnis. </a:t>
            </a:r>
          </a:p>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 Auswertung auf Gemeindeebene zeigt deutliche Unterschiede mit einer Spannbreite von 0% bis über 30%. Die Ursache/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Begründung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hierfür ist für die Mitglieder des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Arbeitsgremiums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unbekannt und ohne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detaillierte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Kenntnisse aus dem Alltag vor Ort nicht erklärlich. In Kommunen, die deutlich über dem Durchschnitt liegen, könnte es sinnvoll sein, diese Auswertung vor Ort zu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thematisieren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und näher zu betrachten. Da dies aber nur mit einem großen Aufwand möglich ist, der Begriff „Zoff“ nicht gleichzusetzen ist mit „Gewalt“ und die Praxis keine akuten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Brennpunkte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aufweist,  wird hierfür aktuell keine Handlungsempfehlung ausgesprochen.</a:t>
            </a:r>
          </a:p>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Der bekannte Zusammenhang zwischen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Alkoholkonsum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und zunehmender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Gewaltbereitschaft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bist bereits bekannt und wird durch das Ergebnis bestätigt. </a:t>
            </a:r>
            <a:endPar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wird hierzu </a:t>
            </a:r>
            <a:r>
              <a:rPr lang="de-DE" sz="18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keine Handlungsempfehlung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formuliert.</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3528" y="1477100"/>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pic>
        <p:nvPicPr>
          <p:cNvPr id="16" name="Grafik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8" name="Gerade Verbindung 12"/>
          <p:cNvCxnSpPr/>
          <p:nvPr/>
        </p:nvCxnSpPr>
        <p:spPr>
          <a:xfrm>
            <a:off x="360136" y="1412776"/>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4" name="Abgerundetes Rechteck 13"/>
          <p:cNvSpPr/>
          <p:nvPr/>
        </p:nvSpPr>
        <p:spPr>
          <a:xfrm>
            <a:off x="251520" y="0"/>
            <a:ext cx="6552728"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600" b="1" spc="200" dirty="0" smtClean="0">
                <a:solidFill>
                  <a:schemeClr val="tx2">
                    <a:lumMod val="75000"/>
                  </a:schemeClr>
                </a:solidFill>
              </a:rPr>
              <a:t>Wenn ich mit meiner Clique unterwegs bin, kann es schon mal Zoff mit anderen Jugendgruppen geben.</a:t>
            </a:r>
            <a:endParaRPr lang="de-DE" sz="2600" b="1" spc="200" dirty="0">
              <a:solidFill>
                <a:schemeClr val="tx2">
                  <a:lumMod val="75000"/>
                </a:schemeClr>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8179767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36</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5" name="Diagramm 4"/>
          <p:cNvGraphicFramePr/>
          <p:nvPr>
            <p:extLst>
              <p:ext uri="{D42A27DB-BD31-4B8C-83A1-F6EECF244321}">
                <p14:modId xmlns:p14="http://schemas.microsoft.com/office/powerpoint/2010/main" val="1645767206"/>
              </p:ext>
            </p:extLst>
          </p:nvPr>
        </p:nvGraphicFramePr>
        <p:xfrm>
          <a:off x="340877" y="1215225"/>
          <a:ext cx="8551603" cy="5184576"/>
        </p:xfrm>
        <a:graphic>
          <a:graphicData uri="http://schemas.openxmlformats.org/drawingml/2006/chart">
            <c:chart xmlns:c="http://schemas.openxmlformats.org/drawingml/2006/chart" xmlns:r="http://schemas.openxmlformats.org/officeDocument/2006/relationships" r:id="rId4"/>
          </a:graphicData>
        </a:graphic>
      </p:graphicFrame>
      <p:sp>
        <p:nvSpPr>
          <p:cNvPr id="11" name="Abgerundetes Rechteck 10"/>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Treffpunkte in der Freizeit </a:t>
            </a:r>
          </a:p>
          <a:p>
            <a:r>
              <a:rPr lang="de-DE" sz="2800" b="1" spc="200" dirty="0" smtClean="0">
                <a:solidFill>
                  <a:schemeClr val="tx2">
                    <a:lumMod val="75000"/>
                  </a:schemeClr>
                </a:solidFill>
              </a:rPr>
              <a:t>- mindestens 1x wöchentlich -</a:t>
            </a:r>
            <a:endParaRPr lang="de-DE" sz="2800" b="1" spc="200" dirty="0">
              <a:solidFill>
                <a:schemeClr val="tx2">
                  <a:lumMod val="75000"/>
                </a:schemeClr>
              </a:solidFill>
            </a:endParaRPr>
          </a:p>
        </p:txBody>
      </p:sp>
      <p:cxnSp>
        <p:nvCxnSpPr>
          <p:cNvPr id="12" name="Gerade Verbindung 11"/>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235030483"/>
      </p:ext>
    </p:extLst>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19" y="756873"/>
            <a:ext cx="7501311" cy="1231967"/>
          </a:xfrm>
        </p:spPr>
        <p:txBody>
          <a:bodyPr>
            <a:normAutofit fontScale="90000"/>
          </a:bodyPr>
          <a:lstStyle/>
          <a:p>
            <a:pPr algn="l"/>
            <a:r>
              <a:rPr lang="de-DE" b="1" dirty="0" smtClean="0">
                <a:solidFill>
                  <a:srgbClr val="C00000"/>
                </a:solidFill>
              </a:rPr>
              <a:t>9.4 Einstellung zur Gewalt allgemein</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22502"/>
            <a:ext cx="8604954" cy="26642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Einstellung der jungen Menschen zur Gewalt</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rPr>
              <a:t>Ich verabscheue jede Art von Gewalt. Stimmt – stimmt nicht.</a:t>
            </a:r>
            <a:endParaRPr lang="de-DE" sz="1800" b="1" dirty="0" smtClean="0">
              <a:solidFill>
                <a:schemeClr val="tx2">
                  <a:lumMod val="75000"/>
                </a:schemeClr>
              </a:solidFill>
            </a:endParaRPr>
          </a:p>
          <a:p>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360</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3368482946"/>
      </p:ext>
    </p:extLst>
  </p:cSld>
  <p:clrMapOvr>
    <a:masterClrMapping/>
  </p:clrMapOvr>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verabscheue jede Art von Gewalt.</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361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keine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Veränderung im Vergleich zu 1999, weiterhin fast 80% stimmen dieser Aussage zu</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mit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fast 90% stimmen die Mädchen dieser Aussage deutlich häufiger zu als die Jungs, von denen nur 2/3 zustimmen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gibt kaum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Unterschied zwischen den Altersgruppen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deutliche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Unterschiede hingegen gibt es auf Ortsebene; während in vier Gemeinden nur bis zu 10% der jungen Menschen die Aussage verneinen, gibt es drei Gemeinden, in denen dreimal mehr 12 - 21-Jährigen so antworten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gibt einen signifikanten Zusammenhang zwischen dem Alkoholkonsum und der Beantwortung dieser Frage (Cramer-V ,165; Signifikanz 000); 12 - 21Jährige, die wöchentlich Alkohol trinken, geben mit einem Anteil von knapp 60% deutlich seltener an, dass sie jede Art von Gewalt verabscheuen, als diejenigen, die seltener oder nie Alkohol trinken (rund 80%)</a:t>
            </a: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Rechteck 15"/>
          <p:cNvSpPr/>
          <p:nvPr/>
        </p:nvSpPr>
        <p:spPr>
          <a:xfrm>
            <a:off x="323528" y="1064065"/>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sp>
        <p:nvSpPr>
          <p:cNvPr id="12" name="Gestreifter Pfeil nach rechts 11">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995543090"/>
      </p:ext>
    </p:extLst>
  </p:cSld>
  <p:clrMapOvr>
    <a:masterClrMapping/>
  </p:clrMapOvr>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verabscheue jede Art von Gewalt.</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362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ext uri="{D42A27DB-BD31-4B8C-83A1-F6EECF244321}">
                <p14:modId xmlns:p14="http://schemas.microsoft.com/office/powerpoint/2010/main" val="269602204"/>
              </p:ext>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627550547"/>
      </p:ext>
    </p:extLst>
  </p:cSld>
  <p:clrMapOvr>
    <a:masterClrMapping/>
  </p:clrMapOvr>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verabscheue jede Art von Gewalt.</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363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841677002"/>
      </p:ext>
    </p:extLst>
  </p:cSld>
  <p:clrMapOvr>
    <a:masterClrMapping/>
  </p:clrMapOvr>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verabscheue jede Art von Gewalt.</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364</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0077859"/>
      </p:ext>
    </p:extLst>
  </p:cSld>
  <p:clrMapOvr>
    <a:masterClrMapping/>
  </p:clrMapOvr>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365</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nvPr>
        </p:nvGraphicFramePr>
        <p:xfrm>
          <a:off x="1692000" y="1484784"/>
          <a:ext cx="5760000" cy="4536024"/>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feld 2"/>
          <p:cNvSpPr txBox="1"/>
          <p:nvPr/>
        </p:nvSpPr>
        <p:spPr>
          <a:xfrm>
            <a:off x="3851920" y="6162374"/>
            <a:ext cx="1927131" cy="253916"/>
          </a:xfrm>
          <a:prstGeom prst="rect">
            <a:avLst/>
          </a:prstGeom>
          <a:noFill/>
        </p:spPr>
        <p:txBody>
          <a:bodyPr wrap="none" rtlCol="0">
            <a:spAutoFit/>
          </a:bodyPr>
          <a:lstStyle/>
          <a:p>
            <a:r>
              <a:rPr lang="de-DE" sz="1050" b="1" dirty="0" smtClean="0">
                <a:solidFill>
                  <a:schemeClr val="tx2">
                    <a:lumMod val="75000"/>
                  </a:schemeClr>
                </a:solidFill>
              </a:rPr>
              <a:t>Cramer-V ,165; Signifikanz ,000</a:t>
            </a:r>
            <a:endParaRPr lang="de-DE" sz="1050" b="1" dirty="0">
              <a:solidFill>
                <a:schemeClr val="tx2">
                  <a:lumMod val="75000"/>
                </a:schemeClr>
              </a:solidFill>
            </a:endParaRPr>
          </a:p>
        </p:txBody>
      </p:sp>
      <p:sp>
        <p:nvSpPr>
          <p:cNvPr id="15" name="Abgerundetes Rechteck 14"/>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verabscheue jede Art von Gewalt.</a:t>
            </a:r>
            <a:endParaRPr lang="de-DE" sz="2800" b="1" spc="200" dirty="0">
              <a:solidFill>
                <a:schemeClr val="tx2">
                  <a:lumMod val="75000"/>
                </a:schemeClr>
              </a:solidFill>
            </a:endParaRPr>
          </a:p>
        </p:txBody>
      </p:sp>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648897978"/>
      </p:ext>
    </p:extLst>
  </p:cSld>
  <p:clrMapOvr>
    <a:masterClrMapping/>
  </p:clrMapOvr>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bgerundetes Rechteck 11"/>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verabscheue jede Art von Gewalt.</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366</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1" name="Gerade Verbindung 10"/>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7" name="Diagramm 16"/>
          <p:cNvGraphicFramePr/>
          <p:nvPr>
            <p:extLst/>
          </p:nvPr>
        </p:nvGraphicFramePr>
        <p:xfrm>
          <a:off x="1524000" y="1064065"/>
          <a:ext cx="6096000" cy="5389271"/>
        </p:xfrm>
        <a:graphic>
          <a:graphicData uri="http://schemas.openxmlformats.org/drawingml/2006/chart">
            <c:chart xmlns:c="http://schemas.openxmlformats.org/drawingml/2006/chart" xmlns:r="http://schemas.openxmlformats.org/officeDocument/2006/relationships" r:id="rId4"/>
          </a:graphicData>
        </a:graphic>
      </p:graphicFrame>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073588816"/>
      </p:ext>
    </p:extLst>
  </p:cSld>
  <p:clrMapOvr>
    <a:masterClrMapping/>
  </p:clrMapOvr>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025" y="836711"/>
            <a:ext cx="8237787" cy="5825409"/>
          </a:xfrm>
          <a:prstGeom prst="rect">
            <a:avLst/>
          </a:prstGeom>
        </p:spPr>
      </p:pic>
      <p:sp>
        <p:nvSpPr>
          <p:cNvPr id="11" name="Abgerundetes Rechteck 10"/>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verabscheue jede Art von Gewalt.</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367</a:t>
            </a:fld>
            <a:endParaRPr lang="de-DE" sz="1000" dirty="0">
              <a:solidFill>
                <a:schemeClr val="tx2">
                  <a:lumMod val="75000"/>
                </a:schemeClr>
              </a:solidFill>
            </a:endParaRPr>
          </a:p>
        </p:txBody>
      </p:sp>
      <p:pic>
        <p:nvPicPr>
          <p:cNvPr id="118" name="Grafik 1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17804999"/>
      </p:ext>
    </p:extLst>
  </p:cSld>
  <p:clrMapOvr>
    <a:masterClrMapping/>
  </p:clrMapOvr>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368</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484783"/>
            <a:ext cx="8604954" cy="488521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Gewalt, vor allem körperliche Gewalt, ist in unserer Gesellschaft geächtet. Dies spiegelt das Ergebnis unverändert wieder.</a:t>
            </a:r>
          </a:p>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 Auswertung auf Gemeindeebene zeigt auch hier deutliche Unterschiede mit einer noch größeren Spannbreite von 0% bis 45%. Die Ursache/ Begründung hierfür ist für die Mitglieder des Arbeitsgremiums unbekannt und unerklärlich. In Kommunen, die deutlich über dem Durchschnitt liegen, könnte es sinnvoll sein, diese Auswertung vor Ort zu thematisieren und näher zu betrachten. Da dies aber nur mit einem großen Aufwand möglich ist, die Verneinung der Aussage nicht gleichzusetzen ist mit tatsächlicher „Gewalt“ und die Praxis keine akuten Brennpunkte aufweist, wird aktuell hierfür </a:t>
            </a:r>
            <a:r>
              <a:rPr lang="de-DE" sz="1800" b="1" dirty="0">
                <a:solidFill>
                  <a:srgbClr val="C00000"/>
                </a:solidFill>
                <a:latin typeface="Calibri" panose="020F0502020204030204" pitchFamily="34" charset="0"/>
                <a:ea typeface="Calibri" panose="020F0502020204030204" pitchFamily="34" charset="0"/>
                <a:cs typeface="Calibri" panose="020F0502020204030204" pitchFamily="34" charset="0"/>
              </a:rPr>
              <a:t>keine </a:t>
            </a:r>
            <a:r>
              <a:rPr lang="de-DE" sz="18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Handlungsempfehlung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ausgesprochen.</a:t>
            </a:r>
          </a:p>
          <a:p>
            <a:pPr>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siehe 9.1, Seite 336                      : Das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Arbeitsgremium vermutet auch hier, dass die jungen Menschen diese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Aussage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hauptsächlich auf körperliche Gewalt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bezogen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haben. Psychische oder verbale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alt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sowie z. B. Mobbing und verletzende Sprache im Internet und anderen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Kommunikationswegen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dürfte hierbei nicht im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Bewusstsein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gewesen sein. Ob sie diese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teilweise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unter Jugendlichen nicht unüblichen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Gewalt-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und Machtformen“ auch so beurteilen würden, bleibt unbekannt</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3528" y="1115452"/>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7"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verabscheue jede Art von Gewalt.</a:t>
            </a:r>
            <a:endParaRPr lang="de-DE" sz="2800" b="1" spc="200" dirty="0">
              <a:solidFill>
                <a:schemeClr val="tx2">
                  <a:lumMod val="75000"/>
                </a:schemeClr>
              </a:solidFill>
            </a:endParaRPr>
          </a:p>
        </p:txBody>
      </p:sp>
      <p:sp>
        <p:nvSpPr>
          <p:cNvPr id="16" name="Gestreifter Pfeil nach rechts 15">
            <a:hlinkClick r:id="rId4" action="ppaction://hlinksldjump"/>
          </p:cNvPr>
          <p:cNvSpPr/>
          <p:nvPr/>
        </p:nvSpPr>
        <p:spPr>
          <a:xfrm>
            <a:off x="2331206" y="4534258"/>
            <a:ext cx="1008112" cy="332495"/>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900" b="1" dirty="0" smtClean="0"/>
              <a:t>direkt dorthin</a:t>
            </a:r>
            <a:endParaRPr lang="de-DE" sz="900" b="1" dirty="0"/>
          </a:p>
        </p:txBody>
      </p:sp>
      <p:sp>
        <p:nvSpPr>
          <p:cNvPr id="15" name="Gestreifter Pfeil nach rechts 14">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629650262"/>
      </p:ext>
    </p:extLst>
  </p:cSld>
  <p:clrMapOvr>
    <a:masterClrMapping/>
  </p:clrMapOvr>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19" y="756873"/>
            <a:ext cx="7501311" cy="1231967"/>
          </a:xfrm>
        </p:spPr>
        <p:txBody>
          <a:bodyPr>
            <a:normAutofit fontScale="90000"/>
          </a:bodyPr>
          <a:lstStyle/>
          <a:p>
            <a:pPr algn="l"/>
            <a:r>
              <a:rPr lang="de-DE" b="1" dirty="0" smtClean="0">
                <a:solidFill>
                  <a:srgbClr val="C00000"/>
                </a:solidFill>
              </a:rPr>
              <a:t>9.5 Dimension „Einstellung zur Gewalt“</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132856"/>
            <a:ext cx="8604954" cy="26642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Einstellung der jungen Menschen zur Gewalt</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Zusammenfassung der Fragen:</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rPr>
              <a:t>9.1  Durchsetzung eigener Interessen mit Gewalt</a:t>
            </a:r>
          </a:p>
          <a:p>
            <a:pPr>
              <a:spcBef>
                <a:spcPts val="200"/>
              </a:spcBef>
              <a:spcAft>
                <a:spcPts val="200"/>
              </a:spcAft>
            </a:pPr>
            <a:r>
              <a:rPr lang="de-DE" sz="1800" b="1" dirty="0" smtClean="0">
                <a:solidFill>
                  <a:schemeClr val="tx2">
                    <a:lumMod val="75000"/>
                  </a:schemeClr>
                </a:solidFill>
                <a:latin typeface="Calibri" panose="020F0502020204030204" pitchFamily="34" charset="0"/>
              </a:rPr>
              <a:t>9.2  Gewaltverherrlichende Lieder, Texte und Filme</a:t>
            </a:r>
          </a:p>
          <a:p>
            <a:pPr>
              <a:spcBef>
                <a:spcPts val="200"/>
              </a:spcBef>
              <a:spcAft>
                <a:spcPts val="200"/>
              </a:spcAft>
            </a:pPr>
            <a:r>
              <a:rPr lang="de-DE" sz="1800" b="1" dirty="0" smtClean="0">
                <a:solidFill>
                  <a:schemeClr val="tx2">
                    <a:lumMod val="75000"/>
                  </a:schemeClr>
                </a:solidFill>
                <a:latin typeface="Calibri" panose="020F0502020204030204" pitchFamily="34" charset="0"/>
              </a:rPr>
              <a:t>9.3  Zoff mit anderen Jugendgruppen</a:t>
            </a:r>
          </a:p>
          <a:p>
            <a:pPr>
              <a:spcBef>
                <a:spcPts val="200"/>
              </a:spcBef>
              <a:spcAft>
                <a:spcPts val="200"/>
              </a:spcAft>
            </a:pPr>
            <a:r>
              <a:rPr lang="de-DE" sz="1800" b="1" dirty="0" smtClean="0">
                <a:solidFill>
                  <a:schemeClr val="tx2">
                    <a:lumMod val="75000"/>
                  </a:schemeClr>
                </a:solidFill>
                <a:latin typeface="Calibri" panose="020F0502020204030204" pitchFamily="34" charset="0"/>
              </a:rPr>
              <a:t>9.4  Einstellung zur Gewalt allgemein</a:t>
            </a:r>
            <a:endParaRPr lang="de-DE" sz="1800" b="1" dirty="0">
              <a:solidFill>
                <a:schemeClr val="tx2">
                  <a:lumMod val="75000"/>
                </a:schemeClr>
              </a:solidFill>
            </a:endParaRPr>
          </a:p>
          <a:p>
            <a:pPr lvl="0">
              <a:spcBef>
                <a:spcPts val="200"/>
              </a:spcBef>
              <a:spcAft>
                <a:spcPts val="200"/>
              </a:spcAft>
            </a:pPr>
            <a:endParaRPr lang="de-DE" sz="1800" b="1" dirty="0" smtClean="0">
              <a:solidFill>
                <a:schemeClr val="tx2">
                  <a:lumMod val="75000"/>
                </a:schemeClr>
              </a:solidFill>
            </a:endParaRPr>
          </a:p>
          <a:p>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369</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17534577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37</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5" name="Diagramm 4"/>
          <p:cNvGraphicFramePr/>
          <p:nvPr>
            <p:extLst>
              <p:ext uri="{D42A27DB-BD31-4B8C-83A1-F6EECF244321}">
                <p14:modId xmlns:p14="http://schemas.microsoft.com/office/powerpoint/2010/main" val="203624880"/>
              </p:ext>
            </p:extLst>
          </p:nvPr>
        </p:nvGraphicFramePr>
        <p:xfrm>
          <a:off x="350203" y="1253487"/>
          <a:ext cx="8551603" cy="5184576"/>
        </p:xfrm>
        <a:graphic>
          <a:graphicData uri="http://schemas.openxmlformats.org/drawingml/2006/chart">
            <c:chart xmlns:c="http://schemas.openxmlformats.org/drawingml/2006/chart" xmlns:r="http://schemas.openxmlformats.org/officeDocument/2006/relationships" r:id="rId4"/>
          </a:graphicData>
        </a:graphic>
      </p:graphicFrame>
      <p:sp>
        <p:nvSpPr>
          <p:cNvPr id="11" name="Abgerundetes Rechteck 10"/>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Treffpunkte in der Freizeit </a:t>
            </a:r>
          </a:p>
          <a:p>
            <a:r>
              <a:rPr lang="de-DE" sz="2800" b="1" spc="200" dirty="0" smtClean="0">
                <a:solidFill>
                  <a:schemeClr val="tx2">
                    <a:lumMod val="75000"/>
                  </a:schemeClr>
                </a:solidFill>
              </a:rPr>
              <a:t>- mindestens 1x wöchentlich -</a:t>
            </a:r>
            <a:endParaRPr lang="de-DE" sz="2800" b="1" spc="200" dirty="0">
              <a:solidFill>
                <a:schemeClr val="tx2">
                  <a:lumMod val="75000"/>
                </a:schemeClr>
              </a:solidFill>
            </a:endParaRPr>
          </a:p>
        </p:txBody>
      </p:sp>
      <p:cxnSp>
        <p:nvCxnSpPr>
          <p:cNvPr id="12" name="Gerade Verbindung 11"/>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44666329"/>
      </p:ext>
    </p:extLst>
  </p:cSld>
  <p:clrMapOvr>
    <a:masterClrMapping/>
  </p:clrMapOvr>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370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71267"/>
            <a:ext cx="8604954" cy="513805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knapp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50% der 12 - 21-Jährigen beantworten alle Fragen so, dass ihre Einstellung gegen Gewalt deutlich wird und erreichen damit die höchste Kategorie der </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Dimensionsanalyse</a:t>
            </a:r>
            <a:endPar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600"/>
              </a:spcBef>
              <a:spcAft>
                <a:spcPts val="600"/>
              </a:spcAft>
              <a:buFont typeface="Symbol" panose="05050102010706020507" pitchFamily="18" charset="2"/>
              <a:buChar char=""/>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die Verteilung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zwischen m/w weißt einen signifikanten Unterschied auf (Cramer-V ,251; Signifikanz ,000); bei den Mädchen sind </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es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mit 60% deutlich mehr als bei den Jungs mit 37,5%</a:t>
            </a:r>
          </a:p>
          <a:p>
            <a:pPr marL="342900" lvl="0" indent="-342900">
              <a:spcBef>
                <a:spcPts val="600"/>
              </a:spcBef>
              <a:spcAft>
                <a:spcPts val="600"/>
              </a:spcAft>
              <a:buFont typeface="Symbol" panose="05050102010706020507" pitchFamily="18" charset="2"/>
              <a:buChar char=""/>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einen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Unterschied um knapp 20%-Punkte zeigt auch die Altersverteilung – während nur knapp 39% der 12 - 14 -Jährigen die höchste Punktekategorie erreichen, sind dies bei den Jugendlichen schon fast die Hälfte und bei den Volljährigen 56,5%</a:t>
            </a:r>
          </a:p>
          <a:p>
            <a:pPr marL="342900" lvl="0" indent="-342900">
              <a:spcBef>
                <a:spcPts val="600"/>
              </a:spcBef>
              <a:spcAft>
                <a:spcPts val="600"/>
              </a:spcAft>
              <a:buFont typeface="Symbol" panose="05050102010706020507" pitchFamily="18" charset="2"/>
              <a:buChar char=""/>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in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vier Gemeinden erreichen 70% und mehr die höchste Kategorie, weitere sieben </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Gemeinden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erreichen Werte zwischen 50 – 60% und damit Werte über dem Durch-schnitt; </a:t>
            </a:r>
          </a:p>
          <a:p>
            <a:pPr marL="342900" lvl="0" indent="-342900">
              <a:spcBef>
                <a:spcPts val="600"/>
              </a:spcBef>
              <a:spcAft>
                <a:spcPts val="600"/>
              </a:spcAft>
              <a:buFont typeface="Symbol" panose="05050102010706020507" pitchFamily="18" charset="2"/>
              <a:buChar char=""/>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in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der Hälfte der Gemeinden hat niemand alle Fragen in Richtung Gewaltbereitschaft beantwortet und auch in den Gemeinden, in denen junge Menschen alle Fragen in </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Richtung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Gewalt beantwortet haben, ist deren Anteil mit max. knapp 7% </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niedrig</a:t>
            </a:r>
          </a:p>
        </p:txBody>
      </p:sp>
      <p:sp>
        <p:nvSpPr>
          <p:cNvPr id="3" name="Rechteck 2"/>
          <p:cNvSpPr/>
          <p:nvPr/>
        </p:nvSpPr>
        <p:spPr>
          <a:xfrm>
            <a:off x="321544" y="733386"/>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sp>
        <p:nvSpPr>
          <p:cNvPr id="12" name="Abgerundetes Rechteck 11"/>
          <p:cNvSpPr/>
          <p:nvPr/>
        </p:nvSpPr>
        <p:spPr>
          <a:xfrm>
            <a:off x="251520" y="116632"/>
            <a:ext cx="6480720"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Dimension Einstellung zur Gewalt</a:t>
            </a:r>
            <a:endParaRPr lang="de-DE" sz="2800" b="1" u="sng" spc="200" dirty="0">
              <a:solidFill>
                <a:schemeClr val="tx2">
                  <a:lumMod val="75000"/>
                </a:schemeClr>
              </a:solidFill>
            </a:endParaRPr>
          </a:p>
        </p:txBody>
      </p:sp>
      <p:sp>
        <p:nvSpPr>
          <p:cNvPr id="13" name="Gestreifter Pfeil nach rechts 12"/>
          <p:cNvSpPr/>
          <p:nvPr/>
        </p:nvSpPr>
        <p:spPr>
          <a:xfrm>
            <a:off x="8544789" y="6043643"/>
            <a:ext cx="383693" cy="326945"/>
          </a:xfrm>
          <a:prstGeom prst="stripedRightArrow">
            <a:avLst/>
          </a:prstGeom>
          <a:solidFill>
            <a:srgbClr val="1737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Gestreifter Pfeil nach rechts 13">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267678518"/>
      </p:ext>
    </p:extLst>
  </p:cSld>
  <p:clrMapOvr>
    <a:masterClrMapping/>
  </p:clrMapOvr>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371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71267"/>
            <a:ext cx="8604954" cy="513805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keine Unterschiede zwischen Mitgliedern in einem Verein/Verband und Nichtmitgliedern und auch ehrenamtlich engagierte junge Menschen unterscheiden sich nicht signifikant von nicht engagierten</a:t>
            </a:r>
          </a:p>
          <a:p>
            <a:pPr marL="342900" lvl="0" indent="-342900">
              <a:spcBef>
                <a:spcPts val="600"/>
              </a:spcBef>
              <a:spcAft>
                <a:spcPts val="600"/>
              </a:spcAft>
              <a:buFont typeface="Symbol" panose="05050102010706020507" pitchFamily="18" charset="2"/>
              <a:buChar char=""/>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es gibt einen Zusammenhang zwischen dem Alkoholkonsum und dieser Dimensionsanalyse – junge Menschen, die wöchentlich Alkohol trinken, beantworten um 15%-Punkte seltener alle Fragen gegen Gewalt als 12 – 21-Jährige, die keinen Alkohol trinken</a:t>
            </a:r>
            <a:endPar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3" name="Rechteck 2"/>
          <p:cNvSpPr/>
          <p:nvPr/>
        </p:nvSpPr>
        <p:spPr>
          <a:xfrm>
            <a:off x="321544" y="733386"/>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sp>
        <p:nvSpPr>
          <p:cNvPr id="12" name="Abgerundetes Rechteck 11"/>
          <p:cNvSpPr/>
          <p:nvPr/>
        </p:nvSpPr>
        <p:spPr>
          <a:xfrm>
            <a:off x="251520" y="116632"/>
            <a:ext cx="6480720"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Dimension Einstellung zur Gewalt</a:t>
            </a:r>
            <a:endParaRPr lang="de-DE" sz="2800" b="1" u="sng" spc="200" dirty="0">
              <a:solidFill>
                <a:schemeClr val="tx2">
                  <a:lumMod val="75000"/>
                </a:schemeClr>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816632659"/>
      </p:ext>
    </p:extLst>
  </p:cSld>
  <p:clrMapOvr>
    <a:masterClrMapping/>
  </p:clrMapOvr>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116632"/>
            <a:ext cx="6480720"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Dimension Einstellung zur Gewalt</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372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3" name="Gerade Verbindung 12"/>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5" name="Diagramm 14"/>
          <p:cNvGraphicFramePr/>
          <p:nvPr>
            <p:extLst/>
          </p:nvPr>
        </p:nvGraphicFramePr>
        <p:xfrm>
          <a:off x="323528" y="853802"/>
          <a:ext cx="8496944" cy="5150397"/>
        </p:xfrm>
        <a:graphic>
          <a:graphicData uri="http://schemas.openxmlformats.org/drawingml/2006/chart">
            <c:chart xmlns:c="http://schemas.openxmlformats.org/drawingml/2006/chart" xmlns:r="http://schemas.openxmlformats.org/officeDocument/2006/relationships" r:id="rId4"/>
          </a:graphicData>
        </a:graphic>
      </p:graphicFrame>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913619283"/>
      </p:ext>
    </p:extLst>
  </p:cSld>
  <p:clrMapOvr>
    <a:masterClrMapping/>
  </p:clrMapOvr>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116632"/>
            <a:ext cx="6624736"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Dimension Einstellung zur Gewalt</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373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3" name="Gerade Verbindung 12"/>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extfeld 1"/>
          <p:cNvSpPr txBox="1"/>
          <p:nvPr/>
        </p:nvSpPr>
        <p:spPr>
          <a:xfrm>
            <a:off x="1259632" y="836712"/>
            <a:ext cx="883139" cy="36007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2400" b="1" u="sng" dirty="0" smtClean="0">
                <a:solidFill>
                  <a:schemeClr val="tx2">
                    <a:lumMod val="75000"/>
                  </a:schemeClr>
                </a:solidFill>
              </a:rPr>
              <a:t>2013</a:t>
            </a:r>
            <a:endParaRPr lang="de-DE" sz="2400" b="1" u="sng" dirty="0">
              <a:solidFill>
                <a:schemeClr val="tx2">
                  <a:lumMod val="75000"/>
                </a:schemeClr>
              </a:solidFill>
            </a:endParaRPr>
          </a:p>
        </p:txBody>
      </p:sp>
      <p:sp>
        <p:nvSpPr>
          <p:cNvPr id="16" name="Textfeld 15"/>
          <p:cNvSpPr txBox="1"/>
          <p:nvPr/>
        </p:nvSpPr>
        <p:spPr>
          <a:xfrm>
            <a:off x="3049166" y="1916832"/>
            <a:ext cx="2808312" cy="784830"/>
          </a:xfrm>
          <a:prstGeom prst="rect">
            <a:avLst/>
          </a:prstGeom>
          <a:noFill/>
        </p:spPr>
        <p:txBody>
          <a:bodyPr wrap="square" rtlCol="0">
            <a:spAutoFit/>
          </a:bodyPr>
          <a:lstStyle/>
          <a:p>
            <a:pPr algn="ctr"/>
            <a:r>
              <a:rPr lang="de-DE" sz="1500" b="1" dirty="0" smtClean="0">
                <a:solidFill>
                  <a:schemeClr val="tx2">
                    <a:lumMod val="75000"/>
                  </a:schemeClr>
                </a:solidFill>
              </a:rPr>
              <a:t>Ich würde nie mit Gewalt meine Interessen durchsetzen.</a:t>
            </a:r>
          </a:p>
          <a:p>
            <a:pPr algn="ctr"/>
            <a:r>
              <a:rPr lang="de-DE" sz="1500" b="1" dirty="0" smtClean="0">
                <a:solidFill>
                  <a:schemeClr val="tx2">
                    <a:lumMod val="75000"/>
                  </a:schemeClr>
                </a:solidFill>
              </a:rPr>
              <a:t>(grün = stimmt)</a:t>
            </a:r>
          </a:p>
        </p:txBody>
      </p:sp>
      <p:sp>
        <p:nvSpPr>
          <p:cNvPr id="19" name="Textfeld 1"/>
          <p:cNvSpPr txBox="1"/>
          <p:nvPr/>
        </p:nvSpPr>
        <p:spPr>
          <a:xfrm>
            <a:off x="6898952" y="836712"/>
            <a:ext cx="883139" cy="36007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2400" b="1" u="sng" dirty="0" smtClean="0">
                <a:solidFill>
                  <a:schemeClr val="tx2">
                    <a:lumMod val="75000"/>
                  </a:schemeClr>
                </a:solidFill>
              </a:rPr>
              <a:t>1999</a:t>
            </a:r>
          </a:p>
          <a:p>
            <a:pPr algn="ctr"/>
            <a:endParaRPr lang="de-DE" sz="2400" b="1" u="sng" dirty="0">
              <a:solidFill>
                <a:schemeClr val="tx2">
                  <a:lumMod val="75000"/>
                </a:schemeClr>
              </a:solidFill>
            </a:endParaRPr>
          </a:p>
        </p:txBody>
      </p:sp>
      <p:graphicFrame>
        <p:nvGraphicFramePr>
          <p:cNvPr id="15" name="Diagramm 14"/>
          <p:cNvGraphicFramePr/>
          <p:nvPr>
            <p:extLst/>
          </p:nvPr>
        </p:nvGraphicFramePr>
        <p:xfrm>
          <a:off x="107504" y="1196752"/>
          <a:ext cx="3317329" cy="542150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Diagramm 16"/>
          <p:cNvGraphicFramePr/>
          <p:nvPr>
            <p:extLst/>
          </p:nvPr>
        </p:nvGraphicFramePr>
        <p:xfrm>
          <a:off x="5868144" y="1124744"/>
          <a:ext cx="3168352" cy="5451702"/>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feld 19"/>
          <p:cNvSpPr txBox="1"/>
          <p:nvPr/>
        </p:nvSpPr>
        <p:spPr>
          <a:xfrm>
            <a:off x="3042692" y="2924944"/>
            <a:ext cx="2969468" cy="1015663"/>
          </a:xfrm>
          <a:prstGeom prst="rect">
            <a:avLst/>
          </a:prstGeom>
          <a:noFill/>
        </p:spPr>
        <p:txBody>
          <a:bodyPr wrap="square" rtlCol="0">
            <a:spAutoFit/>
          </a:bodyPr>
          <a:lstStyle/>
          <a:p>
            <a:pPr algn="ctr"/>
            <a:r>
              <a:rPr lang="de-DE" sz="1500" b="1" dirty="0" smtClean="0">
                <a:solidFill>
                  <a:schemeClr val="tx2">
                    <a:lumMod val="75000"/>
                  </a:schemeClr>
                </a:solidFill>
              </a:rPr>
              <a:t>Wenn ich mit meiner Clique unterwegs bin, kann es schon mal Zoff mit anderen Jugendgruppen geben. (grün = stimmt nicht)</a:t>
            </a:r>
          </a:p>
        </p:txBody>
      </p:sp>
      <p:sp>
        <p:nvSpPr>
          <p:cNvPr id="21" name="Textfeld 20"/>
          <p:cNvSpPr txBox="1"/>
          <p:nvPr/>
        </p:nvSpPr>
        <p:spPr>
          <a:xfrm>
            <a:off x="3049166" y="4149080"/>
            <a:ext cx="2808312" cy="553998"/>
          </a:xfrm>
          <a:prstGeom prst="rect">
            <a:avLst/>
          </a:prstGeom>
          <a:noFill/>
        </p:spPr>
        <p:txBody>
          <a:bodyPr wrap="square" rtlCol="0">
            <a:spAutoFit/>
          </a:bodyPr>
          <a:lstStyle/>
          <a:p>
            <a:pPr algn="ctr"/>
            <a:r>
              <a:rPr lang="de-DE" sz="1500" b="1" dirty="0" smtClean="0">
                <a:solidFill>
                  <a:schemeClr val="tx2">
                    <a:lumMod val="75000"/>
                  </a:schemeClr>
                </a:solidFill>
              </a:rPr>
              <a:t>Ich verabscheue jede Art von Gewalt.</a:t>
            </a:r>
            <a:r>
              <a:rPr lang="de-DE" sz="1500" b="1" dirty="0">
                <a:solidFill>
                  <a:schemeClr val="tx2">
                    <a:lumMod val="75000"/>
                  </a:schemeClr>
                </a:solidFill>
              </a:rPr>
              <a:t> </a:t>
            </a:r>
            <a:r>
              <a:rPr lang="de-DE" sz="1500" b="1" dirty="0" smtClean="0">
                <a:solidFill>
                  <a:schemeClr val="tx2">
                    <a:lumMod val="75000"/>
                  </a:schemeClr>
                </a:solidFill>
              </a:rPr>
              <a:t>(grün = stimmt)</a:t>
            </a:r>
          </a:p>
        </p:txBody>
      </p:sp>
      <p:sp>
        <p:nvSpPr>
          <p:cNvPr id="22" name="Textfeld 21"/>
          <p:cNvSpPr txBox="1"/>
          <p:nvPr/>
        </p:nvSpPr>
        <p:spPr>
          <a:xfrm>
            <a:off x="2987824" y="4869160"/>
            <a:ext cx="3024336" cy="1246495"/>
          </a:xfrm>
          <a:prstGeom prst="rect">
            <a:avLst/>
          </a:prstGeom>
          <a:noFill/>
        </p:spPr>
        <p:txBody>
          <a:bodyPr wrap="square" rtlCol="0">
            <a:spAutoFit/>
          </a:bodyPr>
          <a:lstStyle/>
          <a:p>
            <a:pPr algn="ctr"/>
            <a:r>
              <a:rPr lang="de-DE" sz="1500" b="1" dirty="0" smtClean="0">
                <a:solidFill>
                  <a:schemeClr val="tx2">
                    <a:lumMod val="75000"/>
                  </a:schemeClr>
                </a:solidFill>
              </a:rPr>
              <a:t>Gewaltverherrlichende, </a:t>
            </a:r>
            <a:r>
              <a:rPr lang="de-DE" sz="1500" b="1" dirty="0" err="1" smtClean="0">
                <a:solidFill>
                  <a:schemeClr val="tx2">
                    <a:lumMod val="75000"/>
                  </a:schemeClr>
                </a:solidFill>
              </a:rPr>
              <a:t>extremis</a:t>
            </a:r>
            <a:r>
              <a:rPr lang="de-DE" sz="1500" b="1" dirty="0" smtClean="0">
                <a:solidFill>
                  <a:schemeClr val="tx2">
                    <a:lumMod val="75000"/>
                  </a:schemeClr>
                </a:solidFill>
              </a:rPr>
              <a:t>-tische und fremdenfeindliche Lieder, Texte und Filme finde ich nicht schlimm. </a:t>
            </a:r>
            <a:br>
              <a:rPr lang="de-DE" sz="1500" b="1" dirty="0" smtClean="0">
                <a:solidFill>
                  <a:schemeClr val="tx2">
                    <a:lumMod val="75000"/>
                  </a:schemeClr>
                </a:solidFill>
              </a:rPr>
            </a:br>
            <a:r>
              <a:rPr lang="de-DE" sz="1500" b="1" dirty="0" smtClean="0">
                <a:solidFill>
                  <a:schemeClr val="tx2">
                    <a:lumMod val="75000"/>
                  </a:schemeClr>
                </a:solidFill>
              </a:rPr>
              <a:t>(grün = stimmt nicht)</a:t>
            </a:r>
          </a:p>
        </p:txBody>
      </p:sp>
      <p:sp>
        <p:nvSpPr>
          <p:cNvPr id="18" name="Gestreifter Pfeil nach rechts 17">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421747663"/>
      </p:ext>
    </p:extLst>
  </p:cSld>
  <p:clrMapOvr>
    <a:masterClrMapping/>
  </p:clrMapOvr>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bgerundetes Rechteck 11"/>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Dimension Einstellung zur Gewalt</a:t>
            </a:r>
          </a:p>
          <a:p>
            <a:r>
              <a:rPr lang="de-DE" sz="2800" b="1" spc="200" dirty="0" smtClean="0">
                <a:solidFill>
                  <a:schemeClr val="tx2">
                    <a:lumMod val="75000"/>
                  </a:schemeClr>
                </a:solidFill>
              </a:rPr>
              <a:t>- Punkte contra Gewalt -</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374</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5" name="Diagramm 14"/>
          <p:cNvGraphicFramePr/>
          <p:nvPr>
            <p:extLst/>
          </p:nvPr>
        </p:nvGraphicFramePr>
        <p:xfrm>
          <a:off x="1332000" y="1269000"/>
          <a:ext cx="648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79042381"/>
      </p:ext>
    </p:extLst>
  </p:cSld>
  <p:clrMapOvr>
    <a:masterClrMapping/>
  </p:clrMapOvr>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bgerundetes Rechteck 11"/>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Dimension Einstellung zur Gewalt</a:t>
            </a:r>
          </a:p>
          <a:p>
            <a:r>
              <a:rPr lang="de-DE" sz="2800" b="1" spc="200" dirty="0" smtClean="0">
                <a:solidFill>
                  <a:schemeClr val="tx2">
                    <a:lumMod val="75000"/>
                  </a:schemeClr>
                </a:solidFill>
              </a:rPr>
              <a:t>- Punkte contra Gewalt -</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375</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Diagramm 12"/>
          <p:cNvGraphicFramePr/>
          <p:nvPr>
            <p:extLst/>
          </p:nvPr>
        </p:nvGraphicFramePr>
        <p:xfrm>
          <a:off x="1332000" y="1269000"/>
          <a:ext cx="648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feld 10"/>
          <p:cNvSpPr txBox="1"/>
          <p:nvPr/>
        </p:nvSpPr>
        <p:spPr>
          <a:xfrm>
            <a:off x="3851920" y="6162374"/>
            <a:ext cx="1927131" cy="253916"/>
          </a:xfrm>
          <a:prstGeom prst="rect">
            <a:avLst/>
          </a:prstGeom>
          <a:noFill/>
        </p:spPr>
        <p:txBody>
          <a:bodyPr wrap="none" rtlCol="0">
            <a:spAutoFit/>
          </a:bodyPr>
          <a:lstStyle/>
          <a:p>
            <a:r>
              <a:rPr lang="de-DE" sz="1050" b="1" dirty="0" smtClean="0">
                <a:solidFill>
                  <a:schemeClr val="tx2">
                    <a:lumMod val="75000"/>
                  </a:schemeClr>
                </a:solidFill>
              </a:rPr>
              <a:t>Cramer-V ,251; Signifikanz ,000</a:t>
            </a:r>
            <a:endParaRPr lang="de-DE" sz="1050" b="1" dirty="0">
              <a:solidFill>
                <a:schemeClr val="tx2">
                  <a:lumMod val="75000"/>
                </a:schemeClr>
              </a:solidFill>
            </a:endParaRPr>
          </a:p>
        </p:txBody>
      </p:sp>
      <p:sp>
        <p:nvSpPr>
          <p:cNvPr id="15" name="Gestreifter Pfeil nach rechts 14">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876143406"/>
      </p:ext>
    </p:extLst>
  </p:cSld>
  <p:clrMapOvr>
    <a:masterClrMapping/>
  </p:clrMapOvr>
  <p:timing>
    <p:tnLst>
      <p:par>
        <p:cT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bgerundetes Rechteck 11"/>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Dimension Einstellung zur Gewalt</a:t>
            </a:r>
          </a:p>
          <a:p>
            <a:r>
              <a:rPr lang="de-DE" sz="2800" b="1" spc="200" dirty="0" smtClean="0">
                <a:solidFill>
                  <a:schemeClr val="tx2">
                    <a:lumMod val="75000"/>
                  </a:schemeClr>
                </a:solidFill>
              </a:rPr>
              <a:t>- Punkte contra Gewalt -</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376</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Diagramm 12"/>
          <p:cNvGraphicFramePr/>
          <p:nvPr>
            <p:extLst>
              <p:ext uri="{D42A27DB-BD31-4B8C-83A1-F6EECF244321}">
                <p14:modId xmlns:p14="http://schemas.microsoft.com/office/powerpoint/2010/main" val="594670144"/>
              </p:ext>
            </p:extLst>
          </p:nvPr>
        </p:nvGraphicFramePr>
        <p:xfrm>
          <a:off x="1332000" y="1269000"/>
          <a:ext cx="648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feld 10"/>
          <p:cNvSpPr txBox="1"/>
          <p:nvPr/>
        </p:nvSpPr>
        <p:spPr>
          <a:xfrm>
            <a:off x="3851920" y="6162374"/>
            <a:ext cx="1927131" cy="253916"/>
          </a:xfrm>
          <a:prstGeom prst="rect">
            <a:avLst/>
          </a:prstGeom>
          <a:noFill/>
        </p:spPr>
        <p:txBody>
          <a:bodyPr wrap="none" rtlCol="0">
            <a:spAutoFit/>
          </a:bodyPr>
          <a:lstStyle/>
          <a:p>
            <a:r>
              <a:rPr lang="de-DE" sz="1050" b="1" dirty="0" smtClean="0">
                <a:solidFill>
                  <a:schemeClr val="tx2">
                    <a:lumMod val="75000"/>
                  </a:schemeClr>
                </a:solidFill>
              </a:rPr>
              <a:t>Cramer-V ,120; Signifikanz ,000</a:t>
            </a:r>
            <a:endParaRPr lang="de-DE" sz="1050" b="1" dirty="0">
              <a:solidFill>
                <a:schemeClr val="tx2">
                  <a:lumMod val="75000"/>
                </a:schemeClr>
              </a:solidFill>
            </a:endParaRPr>
          </a:p>
        </p:txBody>
      </p:sp>
      <p:sp>
        <p:nvSpPr>
          <p:cNvPr id="15" name="Gestreifter Pfeil nach rechts 14">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823135378"/>
      </p:ext>
    </p:extLst>
  </p:cSld>
  <p:clrMapOvr>
    <a:masterClrMapping/>
  </p:clrMapOvr>
  <p:timing>
    <p:tnLst>
      <p:par>
        <p:cT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bgerundetes Rechteck 11"/>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Dimension Einstellung zur Gewalt</a:t>
            </a:r>
          </a:p>
          <a:p>
            <a:r>
              <a:rPr lang="de-DE" sz="2800" b="1" spc="200" dirty="0" smtClean="0">
                <a:solidFill>
                  <a:schemeClr val="tx2">
                    <a:lumMod val="75000"/>
                  </a:schemeClr>
                </a:solidFill>
              </a:rPr>
              <a:t>- Punkte contra Gewalt -</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377</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 name="Diagramm 1"/>
          <p:cNvGraphicFramePr/>
          <p:nvPr>
            <p:extLst/>
          </p:nvPr>
        </p:nvGraphicFramePr>
        <p:xfrm>
          <a:off x="1524000" y="1064065"/>
          <a:ext cx="6096000" cy="5389271"/>
        </p:xfrm>
        <a:graphic>
          <a:graphicData uri="http://schemas.openxmlformats.org/drawingml/2006/chart">
            <c:chart xmlns:c="http://schemas.openxmlformats.org/drawingml/2006/chart" xmlns:r="http://schemas.openxmlformats.org/officeDocument/2006/relationships" r:id="rId4"/>
          </a:graphicData>
        </a:graphic>
      </p:graphicFrame>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855041347"/>
      </p:ext>
    </p:extLst>
  </p:cSld>
  <p:clrMapOvr>
    <a:masterClrMapping/>
  </p:clrMapOvr>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bgerundetes Rechteck 11"/>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Dimension Einstellung zur Gewalt</a:t>
            </a:r>
          </a:p>
          <a:p>
            <a:r>
              <a:rPr lang="de-DE" sz="2800" b="1" spc="200" dirty="0" smtClean="0">
                <a:solidFill>
                  <a:schemeClr val="tx2">
                    <a:lumMod val="75000"/>
                  </a:schemeClr>
                </a:solidFill>
              </a:rPr>
              <a:t>- Punkte contra Gewalt -</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378</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5" name="Diagramm 14"/>
          <p:cNvGraphicFramePr/>
          <p:nvPr>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505261019"/>
      </p:ext>
    </p:extLst>
  </p:cSld>
  <p:clrMapOvr>
    <a:masterClrMapping/>
  </p:clrMapOvr>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bgerundetes Rechteck 11"/>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Dimension Einstellung zur Gewalt</a:t>
            </a:r>
          </a:p>
          <a:p>
            <a:r>
              <a:rPr lang="de-DE" sz="2800" b="1" spc="200" dirty="0" smtClean="0">
                <a:solidFill>
                  <a:schemeClr val="tx2">
                    <a:lumMod val="75000"/>
                  </a:schemeClr>
                </a:solidFill>
              </a:rPr>
              <a:t>- Punkte contra Gewalt -</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379</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5" name="Diagramm 14"/>
          <p:cNvGraphicFramePr/>
          <p:nvPr>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3662439" y="6162374"/>
            <a:ext cx="1927131" cy="253916"/>
          </a:xfrm>
          <a:prstGeom prst="rect">
            <a:avLst/>
          </a:prstGeom>
          <a:noFill/>
        </p:spPr>
        <p:txBody>
          <a:bodyPr wrap="none" rtlCol="0">
            <a:spAutoFit/>
          </a:bodyPr>
          <a:lstStyle/>
          <a:p>
            <a:r>
              <a:rPr lang="de-DE" sz="1050" b="1" dirty="0" smtClean="0">
                <a:solidFill>
                  <a:schemeClr val="tx2">
                    <a:lumMod val="75000"/>
                  </a:schemeClr>
                </a:solidFill>
              </a:rPr>
              <a:t>Cramer-V ,148; Signifikanz ,000</a:t>
            </a:r>
            <a:endParaRPr lang="de-DE" sz="1050" b="1" dirty="0">
              <a:solidFill>
                <a:schemeClr val="tx2">
                  <a:lumMod val="75000"/>
                </a:schemeClr>
              </a:solidFill>
            </a:endParaRPr>
          </a:p>
        </p:txBody>
      </p: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956016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38</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5" name="Diagramm 4"/>
          <p:cNvGraphicFramePr/>
          <p:nvPr>
            <p:extLst>
              <p:ext uri="{D42A27DB-BD31-4B8C-83A1-F6EECF244321}">
                <p14:modId xmlns:p14="http://schemas.microsoft.com/office/powerpoint/2010/main" val="3188404410"/>
              </p:ext>
            </p:extLst>
          </p:nvPr>
        </p:nvGraphicFramePr>
        <p:xfrm>
          <a:off x="350203" y="1253487"/>
          <a:ext cx="8551603" cy="5184576"/>
        </p:xfrm>
        <a:graphic>
          <a:graphicData uri="http://schemas.openxmlformats.org/drawingml/2006/chart">
            <c:chart xmlns:c="http://schemas.openxmlformats.org/drawingml/2006/chart" xmlns:r="http://schemas.openxmlformats.org/officeDocument/2006/relationships" r:id="rId4"/>
          </a:graphicData>
        </a:graphic>
      </p:graphicFrame>
      <p:sp>
        <p:nvSpPr>
          <p:cNvPr id="11" name="Abgerundetes Rechteck 10"/>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Treffpunkte in der Freizeit </a:t>
            </a:r>
          </a:p>
          <a:p>
            <a:r>
              <a:rPr lang="de-DE" sz="2800" b="1" spc="200" dirty="0" smtClean="0">
                <a:solidFill>
                  <a:schemeClr val="tx2">
                    <a:lumMod val="75000"/>
                  </a:schemeClr>
                </a:solidFill>
              </a:rPr>
              <a:t>- mindestens 1x wöchentlich -</a:t>
            </a:r>
            <a:endParaRPr lang="de-DE" sz="2800" b="1" spc="200" dirty="0">
              <a:solidFill>
                <a:schemeClr val="tx2">
                  <a:lumMod val="75000"/>
                </a:schemeClr>
              </a:solidFill>
            </a:endParaRPr>
          </a:p>
        </p:txBody>
      </p:sp>
      <p:cxnSp>
        <p:nvCxnSpPr>
          <p:cNvPr id="12" name="Gerade Verbindung 11"/>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611311278"/>
      </p:ext>
    </p:extLst>
  </p:cSld>
  <p:clrMapOvr>
    <a:masterClrMapping/>
  </p:clrMapOvr>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bgerundetes Rechteck 11"/>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Dimension Einstellung zur Gewalt</a:t>
            </a:r>
          </a:p>
          <a:p>
            <a:r>
              <a:rPr lang="de-DE" sz="2800" b="1" spc="200" dirty="0" smtClean="0">
                <a:solidFill>
                  <a:schemeClr val="tx2">
                    <a:lumMod val="75000"/>
                  </a:schemeClr>
                </a:solidFill>
              </a:rPr>
              <a:t>- Punkte contra Gewalt -</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380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5" name="Diagramm 14"/>
          <p:cNvGraphicFramePr/>
          <p:nvPr>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3662439" y="6162374"/>
            <a:ext cx="1927131" cy="253916"/>
          </a:xfrm>
          <a:prstGeom prst="rect">
            <a:avLst/>
          </a:prstGeom>
          <a:noFill/>
        </p:spPr>
        <p:txBody>
          <a:bodyPr wrap="none" rtlCol="0">
            <a:spAutoFit/>
          </a:bodyPr>
          <a:lstStyle/>
          <a:p>
            <a:r>
              <a:rPr lang="de-DE" sz="1050" b="1" dirty="0" smtClean="0">
                <a:solidFill>
                  <a:schemeClr val="tx2">
                    <a:lumMod val="75000"/>
                  </a:schemeClr>
                </a:solidFill>
              </a:rPr>
              <a:t>Cramer-V ,062; Signifikanz ,310</a:t>
            </a:r>
            <a:endParaRPr lang="de-DE" sz="1050" b="1" dirty="0">
              <a:solidFill>
                <a:schemeClr val="tx2">
                  <a:lumMod val="75000"/>
                </a:schemeClr>
              </a:solidFill>
            </a:endParaRPr>
          </a:p>
        </p:txBody>
      </p: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383379660"/>
      </p:ext>
    </p:extLst>
  </p:cSld>
  <p:clrMapOvr>
    <a:masterClrMapping/>
  </p:clrMapOvr>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381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484784"/>
            <a:ext cx="8604954" cy="46789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Zusammenfassend wird in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Dimensionsanalyse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wie auch in den einzelnen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Auswertungen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deutlich, dass Gewalt in unserer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Gesellschaft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geächtet wird und dass die jungen Menschen in unserem Landkreis dies in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hohem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Maße verinnerlicht haben. Auch hier zeigt sich der Zusammenhang zwischen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Alkohol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und dem Thema Gewalt.</a:t>
            </a:r>
          </a:p>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 Auswertung auf Gemeindeebene zeigt hier ebenfalls deutliche Unterschiede mit einer größeren Spannbreite.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Ursache/Begründung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ist für die Mitglieder des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Arbeitsgremiums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unbekannt und ohne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detaillierte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Kenntnisse über die Strukturen und den Alltag vor Ort nicht erklärbar. In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Kommunen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bei denen mehr junge Menschen alle Aussagen „pro“ Gewalt beantwortet haben, ist es sinnvoll, diese Auswertung vor Ort zu thematisieren und ausführlich zu diskutieren und zu bewerten. Bei entsprechendem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Bedarf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sollten Maßnahmen getroffen werden, die die Situation vor Ort verbessern.</a:t>
            </a:r>
          </a:p>
          <a:p>
            <a:pPr>
              <a:spcBef>
                <a:spcPts val="600"/>
              </a:spcBef>
              <a:spcAft>
                <a:spcPts val="6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3528" y="1115452"/>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7"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Dimension Einstellung zur Gewalt</a:t>
            </a:r>
          </a:p>
          <a:p>
            <a:r>
              <a:rPr lang="de-DE" sz="2800" b="1" spc="200" dirty="0" smtClean="0">
                <a:solidFill>
                  <a:schemeClr val="tx2">
                    <a:lumMod val="75000"/>
                  </a:schemeClr>
                </a:solidFill>
              </a:rPr>
              <a:t>- Punkte contra Gewalt -</a:t>
            </a:r>
            <a:endParaRPr lang="de-DE" sz="2800" b="1" spc="200" dirty="0">
              <a:solidFill>
                <a:schemeClr val="tx2">
                  <a:lumMod val="75000"/>
                </a:schemeClr>
              </a:solidFill>
            </a:endParaRPr>
          </a:p>
        </p:txBody>
      </p:sp>
      <p:sp>
        <p:nvSpPr>
          <p:cNvPr id="15" name="Gestreifter Pfeil nach rechts 14">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120700004"/>
      </p:ext>
    </p:extLst>
  </p:cSld>
  <p:clrMapOvr>
    <a:masterClrMapping/>
  </p:clrMapOvr>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382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484784"/>
            <a:ext cx="8604954" cy="46789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Allen Kommunen im Landkreis Bad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Kissingen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für die die Dimensionsanalyse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Einstellung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zur Gewalt“ ungünstige Werte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aufzeigt</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wird empfohlen, die Thematik vor Ort zu beraten und bei Bedarf geeignete, auf die konkrete Situation angepasste,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Maßnahmen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zu ergreifen. Bei diesem Prozess sollte sowohl die verbandliche, offen und gemeindliche Jugendarbeit als auch die Verwaltung und alle vor Ort je nach Struktur notwendigen Personen beteiligt werden</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3528" y="1115452"/>
            <a:ext cx="2340256" cy="369332"/>
          </a:xfrm>
          <a:prstGeom prst="rect">
            <a:avLst/>
          </a:prstGeom>
        </p:spPr>
        <p:txBody>
          <a:bodyPr wrap="none">
            <a:spAutoFit/>
          </a:bodyPr>
          <a:lstStyle/>
          <a:p>
            <a:r>
              <a:rPr lang="de-DE" b="1" u="sng" dirty="0" smtClean="0">
                <a:solidFill>
                  <a:srgbClr val="C00000"/>
                </a:solidFill>
              </a:rPr>
              <a:t>Handlungsempfehlung</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7"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Abgerundetes Rechteck 15"/>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Dimension Einstellung zur Gewalt</a:t>
            </a:r>
          </a:p>
          <a:p>
            <a:r>
              <a:rPr lang="de-DE" sz="2800" b="1" spc="200" dirty="0" smtClean="0">
                <a:solidFill>
                  <a:schemeClr val="tx2">
                    <a:lumMod val="75000"/>
                  </a:schemeClr>
                </a:solidFill>
              </a:rPr>
              <a:t>- Punkte contra Gewalt -</a:t>
            </a:r>
            <a:endParaRPr lang="de-DE" sz="2800" b="1" spc="200" dirty="0">
              <a:solidFill>
                <a:schemeClr val="tx2">
                  <a:lumMod val="75000"/>
                </a:schemeClr>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729766168"/>
      </p:ext>
    </p:extLst>
  </p:cSld>
  <p:clrMapOvr>
    <a:masterClrMapping/>
  </p:clrMapOvr>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20" y="756873"/>
            <a:ext cx="7152100" cy="1231967"/>
          </a:xfrm>
        </p:spPr>
        <p:txBody>
          <a:bodyPr>
            <a:normAutofit/>
          </a:bodyPr>
          <a:lstStyle/>
          <a:p>
            <a:pPr algn="l"/>
            <a:r>
              <a:rPr lang="de-DE" b="1" dirty="0" smtClean="0">
                <a:solidFill>
                  <a:srgbClr val="C00000"/>
                </a:solidFill>
              </a:rPr>
              <a:t>10. Nationalität/Herkunft</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65475"/>
            <a:ext cx="8604954" cy="258492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u="sng" dirty="0" smtClean="0">
                <a:solidFill>
                  <a:schemeClr val="tx2">
                    <a:lumMod val="75000"/>
                  </a:schemeClr>
                </a:solidFill>
              </a:rPr>
              <a:t>Themen:</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10.1 	Ausländer/Aussiedler im eigenen Wohnort</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rPr>
              <a:t>10.2 	Herkunftsland und Nationalität</a:t>
            </a: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383</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8" name="Gestreifter Pfeil nach rechts 17">
            <a:hlinkClick r:id="rId5" action="ppaction://hlinksldjump"/>
          </p:cNvPr>
          <p:cNvSpPr/>
          <p:nvPr/>
        </p:nvSpPr>
        <p:spPr>
          <a:xfrm>
            <a:off x="5004048" y="2851570"/>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9" name="Gestreifter Pfeil nach rechts 18">
            <a:hlinkClick r:id="rId6" action="ppaction://hlinksldjump"/>
          </p:cNvPr>
          <p:cNvSpPr/>
          <p:nvPr/>
        </p:nvSpPr>
        <p:spPr>
          <a:xfrm>
            <a:off x="3956354" y="3283741"/>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Tree>
    <p:extLst>
      <p:ext uri="{BB962C8B-B14F-4D97-AF65-F5344CB8AC3E}">
        <p14:creationId xmlns:p14="http://schemas.microsoft.com/office/powerpoint/2010/main" val="2985244004"/>
      </p:ext>
    </p:extLst>
  </p:cSld>
  <p:clrMapOvr>
    <a:masterClrMapping/>
  </p:clrMapOvr>
  <p:timing>
    <p:tnLst>
      <p:par>
        <p:cTn id="1" dur="indefinite" restart="never" nodeType="tmRoot"/>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19" y="756873"/>
            <a:ext cx="7501311" cy="1231967"/>
          </a:xfrm>
        </p:spPr>
        <p:txBody>
          <a:bodyPr>
            <a:normAutofit fontScale="90000"/>
          </a:bodyPr>
          <a:lstStyle/>
          <a:p>
            <a:pPr algn="l"/>
            <a:r>
              <a:rPr lang="de-DE" b="1" dirty="0" smtClean="0">
                <a:solidFill>
                  <a:srgbClr val="C00000"/>
                </a:solidFill>
              </a:rPr>
              <a:t>10.1 Ausländer/Aussiedler im eigenen Wohnort</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22502"/>
            <a:ext cx="8604954" cy="26642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Einstellung der jungen Menschen gegenüber Ausländern/Aussiedlern im eigenen Ort</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rPr>
              <a:t>In meinem Wohnort leben zu viele Ausländer/Aussiedler. Stimmt – stimmt nicht</a:t>
            </a:r>
            <a:endParaRPr lang="de-DE" sz="1800" b="1" dirty="0" smtClean="0">
              <a:solidFill>
                <a:schemeClr val="tx2">
                  <a:lumMod val="75000"/>
                </a:schemeClr>
              </a:solidFill>
            </a:endParaRPr>
          </a:p>
          <a:p>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384</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2771279574"/>
      </p:ext>
    </p:extLst>
  </p:cSld>
  <p:clrMapOvr>
    <a:masterClrMapping/>
  </p:clrMapOvr>
  <p:timing>
    <p:tnLst>
      <p:par>
        <p:cTn id="1" dur="indefinite" restart="never" nodeType="tmRoot"/>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bgerundetes Rechteck 15"/>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In meinem Wohnort leben zu viele Ausländer/Aussiedler.</a:t>
            </a:r>
            <a:endParaRPr lang="de-DE" sz="2800" b="1" spc="200" dirty="0">
              <a:solidFill>
                <a:schemeClr val="tx2">
                  <a:lumMod val="75000"/>
                </a:schemeClr>
              </a:solidFill>
            </a:endParaRPr>
          </a:p>
        </p:txBody>
      </p:sp>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knapp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15%-Punkte häufiger im Vergleich zu 1999 widersprechen die 12 - 21-Jährigen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dieser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Aussage</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gibt keinen Unterschied zwischen m/w oder zwischen den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Altersgruppen, allerdings gibt es deutliche Unterschiede auf Gemeindeebene </a:t>
            </a: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385</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911991382"/>
      </p:ext>
    </p:extLst>
  </p:cSld>
  <p:clrMapOvr>
    <a:masterClrMapping/>
  </p:clrMapOvr>
  <p:timing>
    <p:tnLst>
      <p:par>
        <p:cTn id="1" dur="indefinite" restart="never" nodeType="tmRoot"/>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In meinem Wohnort leben zu viele Ausländer/Aussiedler.</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386</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 name="Textfeld 1"/>
          <p:cNvSpPr txBox="1"/>
          <p:nvPr/>
        </p:nvSpPr>
        <p:spPr>
          <a:xfrm>
            <a:off x="235591" y="5949279"/>
            <a:ext cx="8383972" cy="430887"/>
          </a:xfrm>
          <a:prstGeom prst="rect">
            <a:avLst/>
          </a:prstGeom>
          <a:noFill/>
        </p:spPr>
        <p:txBody>
          <a:bodyPr wrap="square" rtlCol="0">
            <a:spAutoFit/>
          </a:bodyPr>
          <a:lstStyle/>
          <a:p>
            <a:r>
              <a:rPr lang="de-DE" sz="1100" b="1" dirty="0" smtClean="0">
                <a:solidFill>
                  <a:schemeClr val="tx2">
                    <a:lumMod val="75000"/>
                  </a:schemeClr>
                </a:solidFill>
              </a:rPr>
              <a:t>*1999 wurde getrennt nach Ausländer und Aussiedler abgefragt . Die Antworten unterschieden sich nur um 1 – 2 %-Punkte. Die hier in der Abbildung verwendeten Prozentangaben entsprechen </a:t>
            </a:r>
            <a:r>
              <a:rPr lang="de-DE" sz="1100" b="1" smtClean="0">
                <a:solidFill>
                  <a:schemeClr val="tx2">
                    <a:lumMod val="75000"/>
                  </a:schemeClr>
                </a:solidFill>
              </a:rPr>
              <a:t>dem Durchschnittswert beider </a:t>
            </a:r>
            <a:r>
              <a:rPr lang="de-DE" sz="1100" b="1" dirty="0" smtClean="0">
                <a:solidFill>
                  <a:schemeClr val="tx2">
                    <a:lumMod val="75000"/>
                  </a:schemeClr>
                </a:solidFill>
              </a:rPr>
              <a:t>Aussagen von 1999.</a:t>
            </a:r>
            <a:endParaRPr lang="de-DE" sz="1100" b="1" dirty="0">
              <a:solidFill>
                <a:schemeClr val="tx2">
                  <a:lumMod val="75000"/>
                </a:schemeClr>
              </a:solidFill>
            </a:endParaRPr>
          </a:p>
        </p:txBody>
      </p: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303614685"/>
      </p:ext>
    </p:extLst>
  </p:cSld>
  <p:clrMapOvr>
    <a:masterClrMapping/>
  </p:clrMapOvr>
  <p:timing>
    <p:tnLst>
      <p:par>
        <p:cTn id="1" dur="indefinite" restart="never" nodeType="tmRoot"/>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In meinem Wohnort leben zu viele Ausländer/Aussiedler.</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387</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125607739"/>
      </p:ext>
    </p:extLst>
  </p:cSld>
  <p:clrMapOvr>
    <a:masterClrMapping/>
  </p:clrMapOvr>
  <p:timing>
    <p:tnLst>
      <p:par>
        <p:cTn id="1" dur="indefinite" restart="never" nodeType="tmRoot"/>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In meinem Wohnort leben zu viele Ausländer/Aussiedler.</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388</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138134631"/>
      </p:ext>
    </p:extLst>
  </p:cSld>
  <p:clrMapOvr>
    <a:masterClrMapping/>
  </p:clrMapOvr>
  <p:timing>
    <p:tnLst>
      <p:par>
        <p:cTn id="1" dur="indefinite" restart="never" nodeType="tmRoot"/>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In meinem Wohnort leben zu viele Ausländer/Aussiedler.</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389</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 name="Diagramm 1"/>
          <p:cNvGraphicFramePr/>
          <p:nvPr>
            <p:extLst/>
          </p:nvPr>
        </p:nvGraphicFramePr>
        <p:xfrm>
          <a:off x="1524000" y="1064065"/>
          <a:ext cx="6096000" cy="538927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239561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 4"/>
          <p:cNvGraphicFramePr/>
          <p:nvPr>
            <p:extLst>
              <p:ext uri="{D42A27DB-BD31-4B8C-83A1-F6EECF244321}">
                <p14:modId xmlns:p14="http://schemas.microsoft.com/office/powerpoint/2010/main" val="3561736187"/>
              </p:ext>
            </p:extLst>
          </p:nvPr>
        </p:nvGraphicFramePr>
        <p:xfrm>
          <a:off x="350203" y="1253487"/>
          <a:ext cx="8551603" cy="5184576"/>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39</a:t>
            </a:fld>
            <a:endParaRPr lang="de-DE" sz="1000" dirty="0">
              <a:solidFill>
                <a:schemeClr val="tx2">
                  <a:lumMod val="75000"/>
                </a:schemeClr>
              </a:solidFill>
            </a:endParaRPr>
          </a:p>
        </p:txBody>
      </p:sp>
      <p:pic>
        <p:nvPicPr>
          <p:cNvPr id="118" name="Grafik 1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Abgerundetes Rechteck 10"/>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Treffpunkt Internet: </a:t>
            </a:r>
          </a:p>
          <a:p>
            <a:r>
              <a:rPr lang="de-DE" sz="2800" b="1" spc="200" dirty="0" smtClean="0">
                <a:solidFill>
                  <a:schemeClr val="tx2">
                    <a:lumMod val="75000"/>
                  </a:schemeClr>
                </a:solidFill>
              </a:rPr>
              <a:t>mehrmals wöchentlich &amp; nie</a:t>
            </a:r>
            <a:endParaRPr lang="de-DE" sz="2800" b="1" spc="200" dirty="0">
              <a:solidFill>
                <a:schemeClr val="tx2">
                  <a:lumMod val="75000"/>
                </a:schemeClr>
              </a:solidFill>
            </a:endParaRPr>
          </a:p>
        </p:txBody>
      </p:sp>
      <p:cxnSp>
        <p:nvCxnSpPr>
          <p:cNvPr id="12" name="Gerade Verbindung 11"/>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1867572"/>
      </p:ext>
    </p:extLst>
  </p:cSld>
  <p:clrMapOvr>
    <a:masterClrMapping/>
  </p:clrMapOvr>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In meinem Wohnort leben zu viele Ausländer/Aussiedler.</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390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484784"/>
            <a:ext cx="8604954" cy="46789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In der Praxis zeigt sich, dass sich die Situation im Landkreis in den Kommunen entspannt hat. Dies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spiegelt sich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auch in dem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Ergebnis wieder.</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 Einstellung von jungen Menschen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gegenüber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Ausländern/Aussiedlern ist nicht nur unabhängig vom Geschlecht sondern auch stabil über alle Altersgruppen, d. h. schon die Jüngeren sind sich hier in ihrer Meinung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sicher</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a:t>
            </a:r>
          </a:p>
          <a:p>
            <a:pPr>
              <a:spcBef>
                <a:spcPts val="600"/>
              </a:spcBef>
              <a:spcAft>
                <a:spcPts val="6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Es besteht </a:t>
            </a:r>
            <a:r>
              <a:rPr lang="de-DE" sz="1800" b="1" dirty="0">
                <a:solidFill>
                  <a:srgbClr val="C00000"/>
                </a:solidFill>
                <a:latin typeface="Calibri" panose="020F0502020204030204" pitchFamily="34" charset="0"/>
                <a:ea typeface="Calibri" panose="020F0502020204030204" pitchFamily="34" charset="0"/>
                <a:cs typeface="Calibri" panose="020F0502020204030204" pitchFamily="34" charset="0"/>
              </a:rPr>
              <a:t>derzeit kein Handlungsbedarf</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t>
            </a:r>
          </a:p>
          <a:p>
            <a:pPr>
              <a:spcBef>
                <a:spcPts val="600"/>
              </a:spcBef>
              <a:spcAft>
                <a:spcPts val="6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3528" y="1115452"/>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7"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5" name="Gestreifter Pfeil nach rechts 14">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403998885"/>
      </p:ext>
    </p:extLst>
  </p:cSld>
  <p:clrMapOvr>
    <a:masterClrMapping/>
  </p:clrMapOvr>
  <p:timing>
    <p:tnLst>
      <p:par>
        <p:cTn id="1" dur="indefinite" restart="never" nodeType="tmRoot"/>
      </p:par>
    </p:tn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19" y="756873"/>
            <a:ext cx="7501311" cy="1231967"/>
          </a:xfrm>
        </p:spPr>
        <p:txBody>
          <a:bodyPr>
            <a:normAutofit fontScale="90000"/>
          </a:bodyPr>
          <a:lstStyle/>
          <a:p>
            <a:pPr algn="l"/>
            <a:r>
              <a:rPr lang="de-DE" b="1" dirty="0" smtClean="0">
                <a:solidFill>
                  <a:srgbClr val="C00000"/>
                </a:solidFill>
              </a:rPr>
              <a:t>10.2 Herkunftsland und Nationalität im Freundeskreis</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22502"/>
            <a:ext cx="8604954" cy="26642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Spielt das Herkunftsland und die Nationalität für die jungen Menschen eine Rolle?</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rPr>
              <a:t>In meinem Freundeskreis spielt das Herkunftsland/ die Nationalität keine Rolle.</a:t>
            </a:r>
            <a:endParaRPr lang="de-DE" sz="1800" b="1" dirty="0" smtClean="0">
              <a:solidFill>
                <a:schemeClr val="tx2">
                  <a:lumMod val="75000"/>
                </a:schemeClr>
              </a:solidFill>
            </a:endParaRPr>
          </a:p>
          <a:p>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391</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320486067"/>
      </p:ext>
    </p:extLst>
  </p:cSld>
  <p:clrMapOvr>
    <a:masterClrMapping/>
  </p:clrMapOvr>
  <p:timing>
    <p:tnLst>
      <p:par>
        <p:cTn id="1" dur="indefinite" restart="never" nodeType="tmRoot"/>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500" b="1" spc="200" dirty="0">
                <a:solidFill>
                  <a:schemeClr val="tx2">
                    <a:lumMod val="75000"/>
                  </a:schemeClr>
                </a:solidFill>
              </a:rPr>
              <a:t>In meinem Freundeskreis spielt das </a:t>
            </a:r>
            <a:r>
              <a:rPr lang="de-DE" sz="2500" b="1" spc="200" dirty="0" smtClean="0">
                <a:solidFill>
                  <a:schemeClr val="tx2">
                    <a:lumMod val="75000"/>
                  </a:schemeClr>
                </a:solidFill>
              </a:rPr>
              <a:t>Her-</a:t>
            </a:r>
            <a:r>
              <a:rPr lang="de-DE" sz="2500" b="1" spc="200" dirty="0" err="1" smtClean="0">
                <a:solidFill>
                  <a:schemeClr val="tx2">
                    <a:lumMod val="75000"/>
                  </a:schemeClr>
                </a:solidFill>
              </a:rPr>
              <a:t>kunftsland</a:t>
            </a:r>
            <a:r>
              <a:rPr lang="de-DE" sz="2500" b="1" spc="200" dirty="0">
                <a:solidFill>
                  <a:schemeClr val="tx2">
                    <a:lumMod val="75000"/>
                  </a:schemeClr>
                </a:solidFill>
              </a:rPr>
              <a:t>/ die Nationalität keine Rolle.</a:t>
            </a:r>
          </a:p>
        </p:txBody>
      </p:sp>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für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94% der jungen Menschen spielt das Herkunftsland bzw. die Nationalität im Freundeskreis keine Rolle</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gibt kaum einen Unterschied zwischen m/w und den Altersgruppen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in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sieben Gemeinden bestätigen 100% der 12 - 21-Jährigen, dass es in ihrem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Freundeskreis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keine Rolle spielt; in über der Hälfte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aller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Gemeinden sehen dies nur unter 10% anders, und nur in drei Gemeinden spielt für 10 – 15% das Herkunftsland eine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Rolle</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392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Gestreifter Pfeil nach rechts 15">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158998002"/>
      </p:ext>
    </p:extLst>
  </p:cSld>
  <p:clrMapOvr>
    <a:masterClrMapping/>
  </p:clrMapOvr>
  <p:timing>
    <p:tnLst>
      <p:par>
        <p:cTn id="1" dur="indefinite" restart="never" nodeType="tmRoot"/>
      </p:par>
    </p:tn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500" b="1" spc="200" dirty="0">
                <a:solidFill>
                  <a:schemeClr val="tx2">
                    <a:lumMod val="75000"/>
                  </a:schemeClr>
                </a:solidFill>
              </a:rPr>
              <a:t>In meinem Freundeskreis spielt das </a:t>
            </a:r>
            <a:r>
              <a:rPr lang="de-DE" sz="2500" b="1" spc="200" dirty="0" smtClean="0">
                <a:solidFill>
                  <a:schemeClr val="tx2">
                    <a:lumMod val="75000"/>
                  </a:schemeClr>
                </a:solidFill>
              </a:rPr>
              <a:t>Her-</a:t>
            </a:r>
            <a:r>
              <a:rPr lang="de-DE" sz="2500" b="1" spc="200" dirty="0" err="1" smtClean="0">
                <a:solidFill>
                  <a:schemeClr val="tx2">
                    <a:lumMod val="75000"/>
                  </a:schemeClr>
                </a:solidFill>
              </a:rPr>
              <a:t>kunftsland</a:t>
            </a:r>
            <a:r>
              <a:rPr lang="de-DE" sz="2500" b="1" spc="200" dirty="0">
                <a:solidFill>
                  <a:schemeClr val="tx2">
                    <a:lumMod val="75000"/>
                  </a:schemeClr>
                </a:solidFill>
              </a:rPr>
              <a:t>/ die Nationalität keine Rolle.</a:t>
            </a: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393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nvPr>
        </p:nvGraphicFramePr>
        <p:xfrm>
          <a:off x="1692000" y="16288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5" name="Gestreifter Pfeil nach rechts 14">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891225319"/>
      </p:ext>
    </p:extLst>
  </p:cSld>
  <p:clrMapOvr>
    <a:masterClrMapping/>
  </p:clrMapOvr>
  <p:timing>
    <p:tnLst>
      <p:par>
        <p:cTn id="1" dur="indefinite" restart="never" nodeType="tmRoot"/>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500" b="1" spc="200" dirty="0">
                <a:solidFill>
                  <a:schemeClr val="tx2">
                    <a:lumMod val="75000"/>
                  </a:schemeClr>
                </a:solidFill>
              </a:rPr>
              <a:t>In meinem Freundeskreis spielt das </a:t>
            </a:r>
            <a:r>
              <a:rPr lang="de-DE" sz="2500" b="1" spc="200" dirty="0" smtClean="0">
                <a:solidFill>
                  <a:schemeClr val="tx2">
                    <a:lumMod val="75000"/>
                  </a:schemeClr>
                </a:solidFill>
              </a:rPr>
              <a:t>Her-</a:t>
            </a:r>
            <a:r>
              <a:rPr lang="de-DE" sz="2500" b="1" spc="200" dirty="0" err="1" smtClean="0">
                <a:solidFill>
                  <a:schemeClr val="tx2">
                    <a:lumMod val="75000"/>
                  </a:schemeClr>
                </a:solidFill>
              </a:rPr>
              <a:t>kunftsland</a:t>
            </a:r>
            <a:r>
              <a:rPr lang="de-DE" sz="2500" b="1" spc="200" dirty="0">
                <a:solidFill>
                  <a:schemeClr val="tx2">
                    <a:lumMod val="75000"/>
                  </a:schemeClr>
                </a:solidFill>
              </a:rPr>
              <a:t>/ die Nationalität keine Rolle.</a:t>
            </a: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394</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nvPr>
        </p:nvGraphicFramePr>
        <p:xfrm>
          <a:off x="1692000" y="1700808"/>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5" name="Gestreifter Pfeil nach rechts 14">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869078443"/>
      </p:ext>
    </p:extLst>
  </p:cSld>
  <p:clrMapOvr>
    <a:masterClrMapping/>
  </p:clrMapOvr>
  <p:timing>
    <p:tnLst>
      <p:par>
        <p:cTn id="1" dur="indefinite" restart="never" nodeType="tmRoot"/>
      </p:par>
    </p:tn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500" b="1" spc="200" dirty="0">
                <a:solidFill>
                  <a:schemeClr val="tx2">
                    <a:lumMod val="75000"/>
                  </a:schemeClr>
                </a:solidFill>
              </a:rPr>
              <a:t>In meinem Freundeskreis spielt das </a:t>
            </a:r>
            <a:r>
              <a:rPr lang="de-DE" sz="2500" b="1" spc="200" dirty="0" smtClean="0">
                <a:solidFill>
                  <a:schemeClr val="tx2">
                    <a:lumMod val="75000"/>
                  </a:schemeClr>
                </a:solidFill>
              </a:rPr>
              <a:t>Her-</a:t>
            </a:r>
            <a:r>
              <a:rPr lang="de-DE" sz="2500" b="1" spc="200" dirty="0" err="1" smtClean="0">
                <a:solidFill>
                  <a:schemeClr val="tx2">
                    <a:lumMod val="75000"/>
                  </a:schemeClr>
                </a:solidFill>
              </a:rPr>
              <a:t>kunftsland</a:t>
            </a:r>
            <a:r>
              <a:rPr lang="de-DE" sz="2500" b="1" spc="200" dirty="0">
                <a:solidFill>
                  <a:schemeClr val="tx2">
                    <a:lumMod val="75000"/>
                  </a:schemeClr>
                </a:solidFill>
              </a:rPr>
              <a:t>/ die Nationalität keine Rolle.</a:t>
            </a: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395</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nvPr>
        </p:nvGraphicFramePr>
        <p:xfrm>
          <a:off x="1692000" y="16288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024913238"/>
      </p:ext>
    </p:extLst>
  </p:cSld>
  <p:clrMapOvr>
    <a:masterClrMapping/>
  </p:clrMapOvr>
  <p:timing>
    <p:tnLst>
      <p:par>
        <p:cTn id="1" dur="indefinite" restart="never" nodeType="tmRoot"/>
      </p:par>
    </p:tn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 1"/>
          <p:cNvGraphicFramePr/>
          <p:nvPr>
            <p:extLst/>
          </p:nvPr>
        </p:nvGraphicFramePr>
        <p:xfrm>
          <a:off x="1524000" y="1187175"/>
          <a:ext cx="6096000" cy="5389271"/>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396</a:t>
            </a:fld>
            <a:endParaRPr lang="de-DE" sz="1000" dirty="0">
              <a:solidFill>
                <a:schemeClr val="tx2">
                  <a:lumMod val="75000"/>
                </a:schemeClr>
              </a:solidFill>
            </a:endParaRPr>
          </a:p>
        </p:txBody>
      </p:sp>
      <p:pic>
        <p:nvPicPr>
          <p:cNvPr id="118" name="Grafik 1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Abgerundetes Rechteck 10"/>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500" b="1" spc="200" dirty="0">
                <a:solidFill>
                  <a:schemeClr val="tx2">
                    <a:lumMod val="75000"/>
                  </a:schemeClr>
                </a:solidFill>
              </a:rPr>
              <a:t>In meinem Freundeskreis spielt das </a:t>
            </a:r>
            <a:r>
              <a:rPr lang="de-DE" sz="2500" b="1" spc="200" dirty="0" smtClean="0">
                <a:solidFill>
                  <a:schemeClr val="tx2">
                    <a:lumMod val="75000"/>
                  </a:schemeClr>
                </a:solidFill>
              </a:rPr>
              <a:t>Her-</a:t>
            </a:r>
            <a:r>
              <a:rPr lang="de-DE" sz="2500" b="1" spc="200" dirty="0" err="1" smtClean="0">
                <a:solidFill>
                  <a:schemeClr val="tx2">
                    <a:lumMod val="75000"/>
                  </a:schemeClr>
                </a:solidFill>
              </a:rPr>
              <a:t>kunftsland</a:t>
            </a:r>
            <a:r>
              <a:rPr lang="de-DE" sz="2500" b="1" spc="200" dirty="0">
                <a:solidFill>
                  <a:schemeClr val="tx2">
                    <a:lumMod val="75000"/>
                  </a:schemeClr>
                </a:solidFill>
              </a:rPr>
              <a:t>/ die Nationalität keine Rolle.</a:t>
            </a:r>
          </a:p>
        </p:txBody>
      </p: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924015658"/>
      </p:ext>
    </p:extLst>
  </p:cSld>
  <p:clrMapOvr>
    <a:masterClrMapping/>
  </p:clrMapOvr>
  <p:timing>
    <p:tnLst>
      <p:par>
        <p:cTn id="1" dur="indefinite" restart="never" nodeType="tmRoot"/>
      </p:par>
    </p:tn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397</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484784"/>
            <a:ext cx="8604954" cy="46789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siehe 10.1, Seite 390  </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Es besteht </a:t>
            </a:r>
            <a:r>
              <a:rPr lang="de-DE" sz="1800" b="1" dirty="0">
                <a:solidFill>
                  <a:srgbClr val="C00000"/>
                </a:solidFill>
                <a:latin typeface="Calibri" panose="020F0502020204030204" pitchFamily="34" charset="0"/>
                <a:ea typeface="Calibri" panose="020F0502020204030204" pitchFamily="34" charset="0"/>
                <a:cs typeface="Calibri" panose="020F0502020204030204" pitchFamily="34" charset="0"/>
              </a:rPr>
              <a:t>derzeit kein Handlungsbedarf</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t>
            </a:r>
          </a:p>
          <a:p>
            <a:pPr>
              <a:spcBef>
                <a:spcPts val="600"/>
              </a:spcBef>
              <a:spcAft>
                <a:spcPts val="6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3528" y="1115452"/>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7"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5" name="Abgerundetes Rechteck 14"/>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500" b="1" spc="200" dirty="0">
                <a:solidFill>
                  <a:schemeClr val="tx2">
                    <a:lumMod val="75000"/>
                  </a:schemeClr>
                </a:solidFill>
              </a:rPr>
              <a:t>In meinem Freundeskreis spielt das </a:t>
            </a:r>
            <a:r>
              <a:rPr lang="de-DE" sz="2500" b="1" spc="200" dirty="0" smtClean="0">
                <a:solidFill>
                  <a:schemeClr val="tx2">
                    <a:lumMod val="75000"/>
                  </a:schemeClr>
                </a:solidFill>
              </a:rPr>
              <a:t>Her-</a:t>
            </a:r>
            <a:r>
              <a:rPr lang="de-DE" sz="2500" b="1" spc="200" dirty="0" err="1" smtClean="0">
                <a:solidFill>
                  <a:schemeClr val="tx2">
                    <a:lumMod val="75000"/>
                  </a:schemeClr>
                </a:solidFill>
              </a:rPr>
              <a:t>kunftsland</a:t>
            </a:r>
            <a:r>
              <a:rPr lang="de-DE" sz="2500" b="1" spc="200" dirty="0">
                <a:solidFill>
                  <a:schemeClr val="tx2">
                    <a:lumMod val="75000"/>
                  </a:schemeClr>
                </a:solidFill>
              </a:rPr>
              <a:t>/ die Nationalität keine Rolle.</a:t>
            </a:r>
          </a:p>
        </p:txBody>
      </p:sp>
      <p:sp>
        <p:nvSpPr>
          <p:cNvPr id="16" name="Gestreifter Pfeil nach rechts 15">
            <a:hlinkClick r:id="rId4" action="ppaction://hlinksldjump"/>
          </p:cNvPr>
          <p:cNvSpPr/>
          <p:nvPr/>
        </p:nvSpPr>
        <p:spPr>
          <a:xfrm>
            <a:off x="2444186" y="1442974"/>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882268770"/>
      </p:ext>
    </p:extLst>
  </p:cSld>
  <p:clrMapOvr>
    <a:masterClrMapping/>
  </p:clrMapOvr>
  <p:timing>
    <p:tnLst>
      <p:par>
        <p:cTn id="1" dur="indefinite" restart="never" nodeType="tmRoot"/>
      </p:par>
    </p:tn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20" y="756873"/>
            <a:ext cx="7152100" cy="1231967"/>
          </a:xfrm>
        </p:spPr>
        <p:txBody>
          <a:bodyPr>
            <a:normAutofit fontScale="90000"/>
          </a:bodyPr>
          <a:lstStyle/>
          <a:p>
            <a:pPr algn="l"/>
            <a:r>
              <a:rPr lang="de-DE" b="1" dirty="0" smtClean="0">
                <a:solidFill>
                  <a:srgbClr val="C00000"/>
                </a:solidFill>
              </a:rPr>
              <a:t>11. Aktuelle Problemlagen/ Ansprechpersonen und -stellen</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65475"/>
            <a:ext cx="8604954" cy="258492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u="sng" dirty="0" smtClean="0">
                <a:solidFill>
                  <a:schemeClr val="tx2">
                    <a:lumMod val="75000"/>
                  </a:schemeClr>
                </a:solidFill>
              </a:rPr>
              <a:t>Themen:</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11.1 	Aktuelle Problemlagen</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rPr>
              <a:t>11.2 	Ansprechpersonen für persönliche Probleme</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rPr>
              <a:t>11.3	Bekanntheit und Nutzung von (Beratungs-)Stellen/Kontaktpersonen im </a:t>
            </a:r>
            <a:r>
              <a:rPr lang="de-DE" sz="1800" b="1" dirty="0" err="1" smtClean="0">
                <a:solidFill>
                  <a:schemeClr val="tx2">
                    <a:lumMod val="75000"/>
                  </a:schemeClr>
                </a:solidFill>
                <a:latin typeface="Calibri" panose="020F0502020204030204" pitchFamily="34" charset="0"/>
              </a:rPr>
              <a:t>Lankreis</a:t>
            </a:r>
            <a:r>
              <a:rPr lang="de-DE" sz="1800" b="1" dirty="0" smtClean="0">
                <a:solidFill>
                  <a:schemeClr val="tx2">
                    <a:lumMod val="75000"/>
                  </a:schemeClr>
                </a:solidFill>
                <a:latin typeface="Calibri" panose="020F0502020204030204" pitchFamily="34" charset="0"/>
              </a:rPr>
              <a:t> Bad Kissingen</a:t>
            </a: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398</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8" name="Gestreifter Pfeil nach rechts 17">
            <a:hlinkClick r:id="rId5" action="ppaction://hlinksldjump"/>
          </p:cNvPr>
          <p:cNvSpPr/>
          <p:nvPr/>
        </p:nvSpPr>
        <p:spPr>
          <a:xfrm>
            <a:off x="3113527" y="2860896"/>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9" name="Gestreifter Pfeil nach rechts 18">
            <a:hlinkClick r:id="rId6" action="ppaction://hlinksldjump"/>
          </p:cNvPr>
          <p:cNvSpPr/>
          <p:nvPr/>
        </p:nvSpPr>
        <p:spPr>
          <a:xfrm>
            <a:off x="5220072" y="3288893"/>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4" name="Gestreifter Pfeil nach rechts 13">
            <a:hlinkClick r:id="rId6" action="ppaction://hlinksldjump"/>
          </p:cNvPr>
          <p:cNvSpPr/>
          <p:nvPr/>
        </p:nvSpPr>
        <p:spPr>
          <a:xfrm>
            <a:off x="1719388" y="4064174"/>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Tree>
    <p:extLst>
      <p:ext uri="{BB962C8B-B14F-4D97-AF65-F5344CB8AC3E}">
        <p14:creationId xmlns:p14="http://schemas.microsoft.com/office/powerpoint/2010/main" val="3143285712"/>
      </p:ext>
    </p:extLst>
  </p:cSld>
  <p:clrMapOvr>
    <a:masterClrMapping/>
  </p:clrMapOvr>
  <p:timing>
    <p:tnLst>
      <p:par>
        <p:cTn id="1" dur="indefinite" restart="never" nodeType="tmRoot"/>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19" y="756873"/>
            <a:ext cx="7501311" cy="1231967"/>
          </a:xfrm>
        </p:spPr>
        <p:txBody>
          <a:bodyPr>
            <a:normAutofit/>
          </a:bodyPr>
          <a:lstStyle/>
          <a:p>
            <a:pPr algn="l"/>
            <a:r>
              <a:rPr lang="de-DE" b="1" dirty="0" smtClean="0">
                <a:solidFill>
                  <a:srgbClr val="C00000"/>
                </a:solidFill>
              </a:rPr>
              <a:t>11.1 Aktuelle Problemlagen</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22502"/>
            <a:ext cx="8604954" cy="26642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Aktuelle Problembereiche von Kindern und Jugendlichen</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rPr>
              <a:t>Was würdest du sagen, sind zurzeit deine drei größten Probleme?</a:t>
            </a:r>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399</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14694308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el 1"/>
          <p:cNvSpPr>
            <a:spLocks noGrp="1"/>
          </p:cNvSpPr>
          <p:nvPr>
            <p:ph type="ctrTitle"/>
          </p:nvPr>
        </p:nvSpPr>
        <p:spPr>
          <a:xfrm>
            <a:off x="254385" y="768471"/>
            <a:ext cx="6075225" cy="749074"/>
          </a:xfrm>
        </p:spPr>
        <p:txBody>
          <a:bodyPr anchor="t" anchorCtr="0">
            <a:noAutofit/>
          </a:bodyPr>
          <a:lstStyle/>
          <a:p>
            <a:pPr algn="l"/>
            <a:r>
              <a:rPr lang="de-DE" b="1" dirty="0" smtClean="0">
                <a:solidFill>
                  <a:srgbClr val="C00000"/>
                </a:solidFill>
              </a:rPr>
              <a:t>Inhalt detailliert </a:t>
            </a:r>
            <a:r>
              <a:rPr lang="de-DE" sz="2000" b="1" dirty="0" smtClean="0">
                <a:solidFill>
                  <a:srgbClr val="C00000"/>
                </a:solidFill>
                <a:sym typeface="Wingdings" panose="05000000000000000000" pitchFamily="2" charset="2"/>
              </a:rPr>
              <a:t>(1 von 7)</a:t>
            </a:r>
            <a:endParaRPr lang="de-DE" sz="2000" b="1" dirty="0">
              <a:solidFill>
                <a:srgbClr val="C00000"/>
              </a:solidFill>
            </a:endParaRPr>
          </a:p>
        </p:txBody>
      </p:sp>
      <p:sp>
        <p:nvSpPr>
          <p:cNvPr id="11" name="Abgerundetes Rechteck 10">
            <a:hlinkClick r:id="rId3" action="ppaction://hlinksldjump"/>
          </p:cNvPr>
          <p:cNvSpPr/>
          <p:nvPr/>
        </p:nvSpPr>
        <p:spPr>
          <a:xfrm>
            <a:off x="755576" y="1666447"/>
            <a:ext cx="3528393" cy="43204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r>
              <a:rPr lang="de-DE" sz="1600" b="1" dirty="0" smtClean="0"/>
              <a:t>1. Freizeit</a:t>
            </a:r>
            <a:endParaRPr lang="de-DE" sz="1600" b="1" dirty="0"/>
          </a:p>
        </p:txBody>
      </p:sp>
      <p:sp>
        <p:nvSpPr>
          <p:cNvPr id="12" name="Abgerundetes Rechteck 11">
            <a:hlinkClick r:id="rId4" action="ppaction://hlinksldjump"/>
          </p:cNvPr>
          <p:cNvSpPr/>
          <p:nvPr/>
        </p:nvSpPr>
        <p:spPr>
          <a:xfrm>
            <a:off x="755576" y="2213752"/>
            <a:ext cx="3528393" cy="42368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1.1 Besuch von öffentlichen Einrichtungen/Veranstaltungen</a:t>
            </a:r>
            <a:endParaRPr lang="de-DE" sz="1200" b="1" dirty="0">
              <a:solidFill>
                <a:schemeClr val="tx2"/>
              </a:solidFill>
            </a:endParaRPr>
          </a:p>
        </p:txBody>
      </p:sp>
      <p:sp>
        <p:nvSpPr>
          <p:cNvPr id="14" name="Abgerundetes Rechteck 13">
            <a:hlinkClick r:id="rId5" action="ppaction://hlinksldjump"/>
          </p:cNvPr>
          <p:cNvSpPr/>
          <p:nvPr/>
        </p:nvSpPr>
        <p:spPr>
          <a:xfrm>
            <a:off x="755576" y="2752693"/>
            <a:ext cx="3528393"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1.2 Freizeitaktivitäten allgemein</a:t>
            </a:r>
            <a:endParaRPr lang="de-DE" sz="1200" b="1" dirty="0">
              <a:solidFill>
                <a:schemeClr val="tx2"/>
              </a:solidFill>
            </a:endParaRPr>
          </a:p>
        </p:txBody>
      </p:sp>
      <p:sp>
        <p:nvSpPr>
          <p:cNvPr id="15" name="Abgerundetes Rechteck 14">
            <a:hlinkClick r:id="rId6" action="ppaction://hlinksldjump"/>
          </p:cNvPr>
          <p:cNvSpPr/>
          <p:nvPr/>
        </p:nvSpPr>
        <p:spPr>
          <a:xfrm>
            <a:off x="755576" y="3185265"/>
            <a:ext cx="3528393"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1.3 Treffpunkte in der Freizeit</a:t>
            </a:r>
            <a:endParaRPr lang="de-DE" sz="1200" b="1" dirty="0">
              <a:solidFill>
                <a:schemeClr val="tx2"/>
              </a:solidFill>
            </a:endParaRPr>
          </a:p>
        </p:txBody>
      </p:sp>
      <p:sp>
        <p:nvSpPr>
          <p:cNvPr id="16" name="Abgerundetes Rechteck 15">
            <a:hlinkClick r:id="rId7" action="ppaction://hlinksldjump"/>
          </p:cNvPr>
          <p:cNvSpPr/>
          <p:nvPr/>
        </p:nvSpPr>
        <p:spPr>
          <a:xfrm>
            <a:off x="755576" y="3617837"/>
            <a:ext cx="3528393"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1.4 Freizeit – im eigenen Ort?</a:t>
            </a:r>
            <a:endParaRPr lang="de-DE" sz="1200" b="1" dirty="0">
              <a:solidFill>
                <a:schemeClr val="tx2"/>
              </a:solidFill>
            </a:endParaRPr>
          </a:p>
        </p:txBody>
      </p:sp>
      <p:sp>
        <p:nvSpPr>
          <p:cNvPr id="17" name="Abgerundetes Rechteck 16">
            <a:hlinkClick r:id="rId8" action="ppaction://hlinksldjump"/>
          </p:cNvPr>
          <p:cNvSpPr/>
          <p:nvPr/>
        </p:nvSpPr>
        <p:spPr>
          <a:xfrm>
            <a:off x="755576" y="4050409"/>
            <a:ext cx="3528393"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1.5 Freizeit im eigenen Ort – warum?</a:t>
            </a:r>
            <a:endParaRPr lang="de-DE" sz="1200" b="1" dirty="0">
              <a:solidFill>
                <a:schemeClr val="tx2"/>
              </a:solidFill>
            </a:endParaRPr>
          </a:p>
        </p:txBody>
      </p:sp>
      <p:sp>
        <p:nvSpPr>
          <p:cNvPr id="18" name="Abgerundetes Rechteck 17">
            <a:hlinkClick r:id="rId9" action="ppaction://hlinksldjump"/>
          </p:cNvPr>
          <p:cNvSpPr/>
          <p:nvPr/>
        </p:nvSpPr>
        <p:spPr>
          <a:xfrm>
            <a:off x="755576" y="4482983"/>
            <a:ext cx="3528393"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1.6 Mobilität in der Freizeit</a:t>
            </a:r>
            <a:endParaRPr lang="de-DE" sz="1200" b="1" dirty="0">
              <a:solidFill>
                <a:schemeClr val="tx2"/>
              </a:solidFill>
            </a:endParaRPr>
          </a:p>
        </p:txBody>
      </p:sp>
      <p:sp>
        <p:nvSpPr>
          <p:cNvPr id="37" name="Abgerundetes Rechteck 36">
            <a:hlinkClick r:id="rId10" action="ppaction://hlinksldjump"/>
          </p:cNvPr>
          <p:cNvSpPr/>
          <p:nvPr/>
        </p:nvSpPr>
        <p:spPr>
          <a:xfrm>
            <a:off x="4849965" y="4235658"/>
            <a:ext cx="3519055" cy="43204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r>
              <a:rPr lang="de-DE" sz="1600" b="1" dirty="0" smtClean="0"/>
              <a:t>3. Verbandliche Jugendarbeit</a:t>
            </a:r>
            <a:endParaRPr lang="de-DE" sz="1600" b="1" dirty="0"/>
          </a:p>
        </p:txBody>
      </p:sp>
      <p:sp>
        <p:nvSpPr>
          <p:cNvPr id="39" name="Abgerundetes Rechteck 38">
            <a:hlinkClick r:id="rId11" action="ppaction://hlinksldjump"/>
          </p:cNvPr>
          <p:cNvSpPr/>
          <p:nvPr/>
        </p:nvSpPr>
        <p:spPr>
          <a:xfrm>
            <a:off x="4849965" y="4762263"/>
            <a:ext cx="3519055" cy="43870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3.1 Organisationsgrad in der Verbandlichen Jugendarbeit</a:t>
            </a:r>
            <a:endParaRPr lang="de-DE" sz="1200" b="1" dirty="0">
              <a:solidFill>
                <a:schemeClr val="tx2"/>
              </a:solidFill>
            </a:endParaRPr>
          </a:p>
        </p:txBody>
      </p:sp>
      <p:sp>
        <p:nvSpPr>
          <p:cNvPr id="40" name="Abgerundetes Rechteck 39">
            <a:hlinkClick r:id="rId12" action="ppaction://hlinksldjump"/>
          </p:cNvPr>
          <p:cNvSpPr/>
          <p:nvPr/>
        </p:nvSpPr>
        <p:spPr>
          <a:xfrm>
            <a:off x="4849965" y="5295522"/>
            <a:ext cx="3508988" cy="32551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3.2 Organisationsgrad nach Vereins-/Verbandsart</a:t>
            </a:r>
            <a:endParaRPr lang="de-DE" sz="1200" b="1" dirty="0">
              <a:solidFill>
                <a:schemeClr val="tx2"/>
              </a:solidFill>
            </a:endParaRPr>
          </a:p>
        </p:txBody>
      </p:sp>
      <p:sp>
        <p:nvSpPr>
          <p:cNvPr id="41" name="Abgerundetes Rechteck 40">
            <a:hlinkClick r:id="rId13" action="ppaction://hlinksldjump"/>
          </p:cNvPr>
          <p:cNvSpPr/>
          <p:nvPr/>
        </p:nvSpPr>
        <p:spPr>
          <a:xfrm>
            <a:off x="4849965" y="5715592"/>
            <a:ext cx="3503842" cy="42902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3.3 Teilnahmehäufigkeit in der Verbandlichen Jugendarbeit</a:t>
            </a:r>
            <a:endParaRPr lang="de-DE" sz="1200" b="1" dirty="0">
              <a:solidFill>
                <a:schemeClr val="tx2"/>
              </a:solidFill>
            </a:endParaRPr>
          </a:p>
        </p:txBody>
      </p:sp>
      <p:sp>
        <p:nvSpPr>
          <p:cNvPr id="73" name="Abgerundetes Rechteck 72">
            <a:hlinkClick r:id="rId14" action="ppaction://hlinksldjump"/>
          </p:cNvPr>
          <p:cNvSpPr/>
          <p:nvPr/>
        </p:nvSpPr>
        <p:spPr>
          <a:xfrm>
            <a:off x="4849965" y="1669678"/>
            <a:ext cx="3519055" cy="43204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r>
              <a:rPr lang="de-DE" sz="1600" b="1" dirty="0" smtClean="0"/>
              <a:t>2. Offene Jugendtreffs</a:t>
            </a:r>
            <a:endParaRPr lang="de-DE" sz="1600" b="1" dirty="0"/>
          </a:p>
        </p:txBody>
      </p:sp>
      <p:sp>
        <p:nvSpPr>
          <p:cNvPr id="74" name="Abgerundetes Rechteck 73">
            <a:hlinkClick r:id="rId15" action="ppaction://hlinksldjump"/>
          </p:cNvPr>
          <p:cNvSpPr/>
          <p:nvPr/>
        </p:nvSpPr>
        <p:spPr>
          <a:xfrm>
            <a:off x="4849965" y="2221933"/>
            <a:ext cx="3529122"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2.1 Bestand an Offenen Jugendtreffs</a:t>
            </a:r>
            <a:endParaRPr lang="de-DE" sz="1200" b="1" dirty="0">
              <a:solidFill>
                <a:schemeClr val="tx2"/>
              </a:solidFill>
            </a:endParaRPr>
          </a:p>
        </p:txBody>
      </p:sp>
      <p:sp>
        <p:nvSpPr>
          <p:cNvPr id="75" name="Abgerundetes Rechteck 74">
            <a:hlinkClick r:id="rId16" action="ppaction://hlinksldjump"/>
          </p:cNvPr>
          <p:cNvSpPr/>
          <p:nvPr/>
        </p:nvSpPr>
        <p:spPr>
          <a:xfrm>
            <a:off x="4849965" y="2659455"/>
            <a:ext cx="3519055" cy="33328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2.2 Besuchshäufigkeit von Offenen Jugendtreffs</a:t>
            </a:r>
            <a:endParaRPr lang="de-DE" sz="1200" b="1" dirty="0">
              <a:solidFill>
                <a:schemeClr val="tx2"/>
              </a:solidFill>
            </a:endParaRPr>
          </a:p>
        </p:txBody>
      </p:sp>
      <p:sp>
        <p:nvSpPr>
          <p:cNvPr id="76" name="Abgerundetes Rechteck 75">
            <a:hlinkClick r:id="rId17" action="ppaction://hlinksldjump"/>
          </p:cNvPr>
          <p:cNvSpPr/>
          <p:nvPr/>
        </p:nvSpPr>
        <p:spPr>
          <a:xfrm>
            <a:off x="4849965" y="3112951"/>
            <a:ext cx="3519055"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2.3 Besuchsgründe von Offenen Jugendtreffs</a:t>
            </a:r>
            <a:endParaRPr lang="de-DE" sz="1200" b="1" dirty="0">
              <a:solidFill>
                <a:schemeClr val="tx2"/>
              </a:solidFill>
            </a:endParaRPr>
          </a:p>
        </p:txBody>
      </p:sp>
    </p:spTree>
    <p:extLst>
      <p:ext uri="{BB962C8B-B14F-4D97-AF65-F5344CB8AC3E}">
        <p14:creationId xmlns:p14="http://schemas.microsoft.com/office/powerpoint/2010/main" val="32056697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40</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Treffpunkte in der Freizeit</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63166"/>
            <a:ext cx="8604954" cy="50005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200"/>
              </a:spcBef>
              <a:spcAft>
                <a:spcPts val="2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Junge Menschen benötigen zwingend Orte, an denen sie sich in ihrer Freizeit mit Gleichaltrigen unverbindlich und nicht „zweckgebunden“ treffen können (nicht nur im Verein oder in der Schule). In diesem Zusammenhang wird auf die Maßnahmenempfehlung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zur Offenen Jugendarbeit (siehe 2.1, Seite 77                      )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verwiesen.</a:t>
            </a:r>
            <a:endParaRPr lang="de-DE" sz="2000" b="1" dirty="0">
              <a:solidFill>
                <a:srgbClr val="17375E"/>
              </a:solidFill>
              <a:latin typeface="Arial" panose="020B0604020202020204" pitchFamily="34" charset="0"/>
              <a:ea typeface="Calibri" panose="020F0502020204030204" pitchFamily="34" charset="0"/>
            </a:endParaRPr>
          </a:p>
          <a:p>
            <a:pPr>
              <a:spcBef>
                <a:spcPts val="200"/>
              </a:spcBef>
              <a:spcAft>
                <a:spcPts val="2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a:t>
            </a:r>
            <a:endParaRPr lang="de-DE" sz="2000" b="1" dirty="0">
              <a:solidFill>
                <a:srgbClr val="17375E"/>
              </a:solidFill>
              <a:latin typeface="Arial" panose="020B0604020202020204" pitchFamily="34" charset="0"/>
              <a:ea typeface="Calibri" panose="020F0502020204030204" pitchFamily="34" charset="0"/>
            </a:endParaRPr>
          </a:p>
          <a:p>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Besonders bemerkenswert und unerwartet ist der positive Zusammenhang zwischen der Nutzung des Internets als Treffpunkt und den herkömmlichen Treffpunkten. Junge Menschen, die sich mehrmals wöchentlich im Internet mit ihren Freunden „treffen“, tun dies auch „im wirklichen Leben“ deutlich häufiger als diejenigen, die ihre Freunde nie im Internet treffen. Das Internet fördert und erweitert dementsprechend die Kommunikation von jungen Menschen und ihre sozialen Kontakte im „wirklichen“ Leben (siehe auch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15.2, Seite 549                      ).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Sowohl in der Bevölkerung als auch unter Fachkräften oder in der Jugendarbeit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allgemein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ist dieser durch die Jugendbefragung erwiesene Zusammenhang völlig unbekannt.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Hier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besteht </a:t>
            </a:r>
            <a:r>
              <a:rPr lang="de-DE" sz="1800" b="1" dirty="0">
                <a:solidFill>
                  <a:srgbClr val="C00000"/>
                </a:solidFill>
                <a:latin typeface="Calibri" panose="020F0502020204030204" pitchFamily="34" charset="0"/>
                <a:ea typeface="Calibri" panose="020F0502020204030204" pitchFamily="34" charset="0"/>
                <a:cs typeface="Calibri" panose="020F0502020204030204" pitchFamily="34" charset="0"/>
              </a:rPr>
              <a:t>Handlungsbedarf.</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a:t>
            </a:r>
            <a:endPar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1544" y="733386"/>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sp>
        <p:nvSpPr>
          <p:cNvPr id="13" name="Gestreifter Pfeil nach rechts 12">
            <a:hlinkClick r:id="rId4" action="ppaction://hlinksldjump"/>
          </p:cNvPr>
          <p:cNvSpPr/>
          <p:nvPr/>
        </p:nvSpPr>
        <p:spPr>
          <a:xfrm>
            <a:off x="7092280" y="1988840"/>
            <a:ext cx="1047694" cy="377212"/>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900" b="1" dirty="0" smtClean="0"/>
              <a:t>direkt dorthin</a:t>
            </a:r>
            <a:endParaRPr lang="de-DE" sz="900" b="1" dirty="0"/>
          </a:p>
        </p:txBody>
      </p:sp>
      <p:sp>
        <p:nvSpPr>
          <p:cNvPr id="15" name="Gestreifter Pfeil nach rechts 14">
            <a:hlinkClick r:id="rId5" action="ppaction://hlinksldjump"/>
          </p:cNvPr>
          <p:cNvSpPr/>
          <p:nvPr/>
        </p:nvSpPr>
        <p:spPr>
          <a:xfrm>
            <a:off x="2987824" y="4509120"/>
            <a:ext cx="1047694" cy="377212"/>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900" b="1" dirty="0" smtClean="0"/>
              <a:t>direkt dorthin</a:t>
            </a:r>
            <a:endParaRPr lang="de-DE" sz="900" b="1" dirty="0"/>
          </a:p>
        </p:txBody>
      </p:sp>
      <p:sp>
        <p:nvSpPr>
          <p:cNvPr id="14" name="Gestreifter Pfeil nach rechts 13">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59564091"/>
      </p:ext>
    </p:extLst>
  </p:cSld>
  <p:clrMapOvr>
    <a:masterClrMapping/>
  </p:clrMapOvr>
  <p:timing>
    <p:tnLst>
      <p:par>
        <p:cTn id="1" dur="indefinite" restart="never" nodeType="tmRoot"/>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400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71267"/>
            <a:ext cx="8604954" cy="513805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vergleichbar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zu 1999 geben mit einem Anteil von 62,7% knapp 2/3 der 12 </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 </a:t>
            </a:r>
            <a:b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b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21-Jährigen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mindestens ein Problem an, etwas über </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einem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Drittel gibt an, derzeit keine Probleme zu haben – dabei gibt es wenig Unterschied zwischen m/w und den Altersgruppen; die Mädchen geben um 7%-Punkte häufiger mindestens ein Problem an und die </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Jugendlichen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geben um 10 %-Punkte häufiger als die jüngeren und die Volljährigen</a:t>
            </a:r>
          </a:p>
          <a:p>
            <a:pPr marL="342900" lvl="0" indent="-342900">
              <a:spcBef>
                <a:spcPts val="600"/>
              </a:spcBef>
              <a:spcAft>
                <a:spcPts val="600"/>
              </a:spcAft>
              <a:buFont typeface="Symbol" panose="05050102010706020507" pitchFamily="18" charset="2"/>
              <a:buChar char=""/>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je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knapp 20% geben ein bzw. zwei Probleme an, ¼ nennt drei</a:t>
            </a:r>
          </a:p>
          <a:p>
            <a:pPr marL="342900" lvl="0" indent="-342900">
              <a:spcBef>
                <a:spcPts val="600"/>
              </a:spcBef>
              <a:spcAft>
                <a:spcPts val="600"/>
              </a:spcAft>
              <a:buFont typeface="Symbol" panose="05050102010706020507" pitchFamily="18" charset="2"/>
              <a:buChar char=""/>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30</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 von denjenigen, die mindestens ein Problem angeben, geben an, in Schule, Aus-bildung, Beruf oder Studium ein Problem zu haben, mit rund 8% folgen „Schulstress“, „zu wenig Freizeit/Zeit für Freunde“ und „</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Freizeitgestaltung</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 es gibt hierbei keinen </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Unterschied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zwischen m/w und nur in einem Bereich eine Differenz bei den </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Altersgruppen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 die finanziellen Probleme steigen von 1,6% bei den 12 - 14-Jährigen über 3,8% bei den Jugendlichen auf 12,2% bei den jungen Volljährigen</a:t>
            </a:r>
          </a:p>
          <a:p>
            <a:pPr>
              <a:spcBef>
                <a:spcPts val="600"/>
              </a:spcBef>
              <a:spcAft>
                <a:spcPts val="600"/>
              </a:spcAft>
            </a:pPr>
            <a:endParaRPr lang="de-DE" sz="1800" b="1" dirty="0">
              <a:solidFill>
                <a:schemeClr val="tx2">
                  <a:lumMod val="75000"/>
                </a:schemeClr>
              </a:solidFill>
            </a:endParaRPr>
          </a:p>
        </p:txBody>
      </p:sp>
      <p:sp>
        <p:nvSpPr>
          <p:cNvPr id="3" name="Rechteck 2"/>
          <p:cNvSpPr/>
          <p:nvPr/>
        </p:nvSpPr>
        <p:spPr>
          <a:xfrm>
            <a:off x="321544" y="733386"/>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sp>
        <p:nvSpPr>
          <p:cNvPr id="12" name="Abgerundetes Rechteck 11"/>
          <p:cNvSpPr/>
          <p:nvPr/>
        </p:nvSpPr>
        <p:spPr>
          <a:xfrm>
            <a:off x="251520" y="116632"/>
            <a:ext cx="6552728"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u="sng" spc="200" dirty="0" smtClean="0">
                <a:solidFill>
                  <a:schemeClr val="tx2">
                    <a:lumMod val="75000"/>
                  </a:schemeClr>
                </a:solidFill>
              </a:rPr>
              <a:t>Aktuelle</a:t>
            </a:r>
            <a:r>
              <a:rPr lang="de-DE" sz="2800" b="1" spc="200" dirty="0" smtClean="0">
                <a:solidFill>
                  <a:schemeClr val="tx2">
                    <a:lumMod val="75000"/>
                  </a:schemeClr>
                </a:solidFill>
              </a:rPr>
              <a:t> Problemsituation</a:t>
            </a:r>
            <a:endParaRPr lang="de-DE" sz="2800" b="1" u="sng" spc="200" dirty="0">
              <a:solidFill>
                <a:schemeClr val="tx2">
                  <a:lumMod val="75000"/>
                </a:schemeClr>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740971439"/>
      </p:ext>
    </p:extLst>
  </p:cSld>
  <p:clrMapOvr>
    <a:masterClrMapping/>
  </p:clrMapOvr>
  <p:timing>
    <p:tnLst>
      <p:par>
        <p:cTn id="1" dur="indefinite" restart="never" nodeType="tmRoot"/>
      </p:par>
    </p:tn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bgerundetes Rechteck 16"/>
          <p:cNvSpPr/>
          <p:nvPr/>
        </p:nvSpPr>
        <p:spPr>
          <a:xfrm>
            <a:off x="251520" y="116632"/>
            <a:ext cx="6624736"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Aktuelle Problemsituation</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401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1" name="Gerade Verbindung 10"/>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5" name="Diagramm 14"/>
          <p:cNvGraphicFramePr/>
          <p:nvPr>
            <p:extLst>
              <p:ext uri="{D42A27DB-BD31-4B8C-83A1-F6EECF244321}">
                <p14:modId xmlns:p14="http://schemas.microsoft.com/office/powerpoint/2010/main" val="1550163640"/>
              </p:ext>
            </p:extLst>
          </p:nvPr>
        </p:nvGraphicFramePr>
        <p:xfrm>
          <a:off x="361070" y="2276872"/>
          <a:ext cx="4264935" cy="3600400"/>
        </p:xfrm>
        <a:graphic>
          <a:graphicData uri="http://schemas.openxmlformats.org/drawingml/2006/chart">
            <c:chart xmlns:c="http://schemas.openxmlformats.org/drawingml/2006/chart" xmlns:r="http://schemas.openxmlformats.org/officeDocument/2006/relationships" r:id="rId4"/>
          </a:graphicData>
        </a:graphic>
      </p:graphicFrame>
      <p:cxnSp>
        <p:nvCxnSpPr>
          <p:cNvPr id="18" name="Gerade Verbindung 17"/>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Diagramm 11"/>
          <p:cNvGraphicFramePr/>
          <p:nvPr>
            <p:extLst>
              <p:ext uri="{D42A27DB-BD31-4B8C-83A1-F6EECF244321}">
                <p14:modId xmlns:p14="http://schemas.microsoft.com/office/powerpoint/2010/main" val="2820838450"/>
              </p:ext>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feld 1"/>
          <p:cNvSpPr txBox="1"/>
          <p:nvPr/>
        </p:nvSpPr>
        <p:spPr>
          <a:xfrm>
            <a:off x="6516216" y="1974836"/>
            <a:ext cx="787548" cy="30505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1800" b="1" dirty="0" smtClean="0">
                <a:solidFill>
                  <a:schemeClr val="tx2">
                    <a:lumMod val="75000"/>
                  </a:schemeClr>
                </a:solidFill>
              </a:rPr>
              <a:t>in %</a:t>
            </a:r>
            <a:endParaRPr lang="de-DE" sz="1800" b="1" dirty="0">
              <a:solidFill>
                <a:schemeClr val="tx2">
                  <a:lumMod val="75000"/>
                </a:schemeClr>
              </a:solidFill>
            </a:endParaRPr>
          </a:p>
        </p:txBody>
      </p:sp>
      <p:sp>
        <p:nvSpPr>
          <p:cNvPr id="16" name="Gestreifter Pfeil nach rechts 15">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360696315"/>
      </p:ext>
    </p:extLst>
  </p:cSld>
  <p:clrMapOvr>
    <a:masterClrMapping/>
  </p:clrMapOvr>
  <p:timing>
    <p:tnLst>
      <p:par>
        <p:cTn id="1" dur="indefinite" restart="never" nodeType="tmRoot"/>
      </p:par>
    </p:tn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bgerundetes Rechteck 16"/>
          <p:cNvSpPr/>
          <p:nvPr/>
        </p:nvSpPr>
        <p:spPr>
          <a:xfrm>
            <a:off x="251520" y="116632"/>
            <a:ext cx="6624736"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Aktuelle Problemsituation</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402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1" name="Gerade Verbindung 10"/>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5" name="Diagramm 14"/>
          <p:cNvGraphicFramePr/>
          <p:nvPr>
            <p:extLst>
              <p:ext uri="{D42A27DB-BD31-4B8C-83A1-F6EECF244321}">
                <p14:modId xmlns:p14="http://schemas.microsoft.com/office/powerpoint/2010/main" val="1773648505"/>
              </p:ext>
            </p:extLst>
          </p:nvPr>
        </p:nvGraphicFramePr>
        <p:xfrm>
          <a:off x="361070" y="2276872"/>
          <a:ext cx="4264935" cy="3600400"/>
        </p:xfrm>
        <a:graphic>
          <a:graphicData uri="http://schemas.openxmlformats.org/drawingml/2006/chart">
            <c:chart xmlns:c="http://schemas.openxmlformats.org/drawingml/2006/chart" xmlns:r="http://schemas.openxmlformats.org/officeDocument/2006/relationships" r:id="rId4"/>
          </a:graphicData>
        </a:graphic>
      </p:graphicFrame>
      <p:cxnSp>
        <p:nvCxnSpPr>
          <p:cNvPr id="18" name="Gerade Verbindung 17"/>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Diagramm 11"/>
          <p:cNvGraphicFramePr/>
          <p:nvPr>
            <p:extLst>
              <p:ext uri="{D42A27DB-BD31-4B8C-83A1-F6EECF244321}">
                <p14:modId xmlns:p14="http://schemas.microsoft.com/office/powerpoint/2010/main" val="3271891131"/>
              </p:ext>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feld 1"/>
          <p:cNvSpPr txBox="1"/>
          <p:nvPr/>
        </p:nvSpPr>
        <p:spPr>
          <a:xfrm>
            <a:off x="6482482" y="2000662"/>
            <a:ext cx="787548" cy="30505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1800" b="1" dirty="0" smtClean="0">
                <a:solidFill>
                  <a:schemeClr val="tx2">
                    <a:lumMod val="75000"/>
                  </a:schemeClr>
                </a:solidFill>
              </a:rPr>
              <a:t>in %</a:t>
            </a:r>
            <a:endParaRPr lang="de-DE" sz="1800" b="1" dirty="0">
              <a:solidFill>
                <a:schemeClr val="tx2">
                  <a:lumMod val="75000"/>
                </a:schemeClr>
              </a:solidFill>
            </a:endParaRPr>
          </a:p>
        </p:txBody>
      </p:sp>
      <p:sp>
        <p:nvSpPr>
          <p:cNvPr id="16" name="Gestreifter Pfeil nach rechts 15">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900522213"/>
      </p:ext>
    </p:extLst>
  </p:cSld>
  <p:clrMapOvr>
    <a:masterClrMapping/>
  </p:clrMapOvr>
  <p:timing>
    <p:tnLst>
      <p:par>
        <p:cTn id="1" dur="indefinite" restart="never" nodeType="tmRoot"/>
      </p:par>
    </p:tn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116632"/>
            <a:ext cx="6552728"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Aktuelle Probleme</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403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3" name="Gerade Verbindung 12"/>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Diagramm 11"/>
          <p:cNvGraphicFramePr/>
          <p:nvPr>
            <p:extLst>
              <p:ext uri="{D42A27DB-BD31-4B8C-83A1-F6EECF244321}">
                <p14:modId xmlns:p14="http://schemas.microsoft.com/office/powerpoint/2010/main" val="2629944063"/>
              </p:ext>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feld 1"/>
          <p:cNvSpPr txBox="1"/>
          <p:nvPr/>
        </p:nvSpPr>
        <p:spPr>
          <a:xfrm>
            <a:off x="6482482" y="1916832"/>
            <a:ext cx="787548" cy="30505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1800" b="1" dirty="0" smtClean="0">
                <a:solidFill>
                  <a:schemeClr val="tx2">
                    <a:lumMod val="75000"/>
                  </a:schemeClr>
                </a:solidFill>
              </a:rPr>
              <a:t>in %</a:t>
            </a:r>
            <a:endParaRPr lang="de-DE" sz="1800" b="1" dirty="0">
              <a:solidFill>
                <a:schemeClr val="tx2">
                  <a:lumMod val="75000"/>
                </a:schemeClr>
              </a:solidFill>
            </a:endParaRPr>
          </a:p>
        </p:txBody>
      </p:sp>
      <p:sp>
        <p:nvSpPr>
          <p:cNvPr id="16" name="Gestreifter Pfeil nach rechts 15">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086805291"/>
      </p:ext>
    </p:extLst>
  </p:cSld>
  <p:clrMapOvr>
    <a:masterClrMapping/>
  </p:clrMapOvr>
  <p:timing>
    <p:tnLst>
      <p:par>
        <p:cTn id="1" dur="indefinite" restart="never" nodeType="tmRoot"/>
      </p:par>
    </p:tn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404</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graphicFrame>
        <p:nvGraphicFramePr>
          <p:cNvPr id="3" name="Diagramm 2"/>
          <p:cNvGraphicFramePr/>
          <p:nvPr>
            <p:extLst>
              <p:ext uri="{D42A27DB-BD31-4B8C-83A1-F6EECF244321}">
                <p14:modId xmlns:p14="http://schemas.microsoft.com/office/powerpoint/2010/main" val="2227427534"/>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pic>
        <p:nvPicPr>
          <p:cNvPr id="14" name="Grafik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Abgerundetes Rechteck 10"/>
          <p:cNvSpPr/>
          <p:nvPr/>
        </p:nvSpPr>
        <p:spPr>
          <a:xfrm>
            <a:off x="251520" y="116632"/>
            <a:ext cx="6624736"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Aktuelle Problemsituation</a:t>
            </a:r>
            <a:endParaRPr lang="de-DE" sz="2800" b="1" u="sng" spc="200" dirty="0">
              <a:solidFill>
                <a:schemeClr val="tx2">
                  <a:lumMod val="75000"/>
                </a:schemeClr>
              </a:solidFill>
            </a:endParaRPr>
          </a:p>
        </p:txBody>
      </p:sp>
      <p:cxnSp>
        <p:nvCxnSpPr>
          <p:cNvPr id="13" name="Gerade Verbindung 12"/>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686400002"/>
      </p:ext>
    </p:extLst>
  </p:cSld>
  <p:clrMapOvr>
    <a:masterClrMapping/>
  </p:clrMapOvr>
  <p:timing>
    <p:tnLst>
      <p:par>
        <p:cTn id="1" dur="indefinite" restart="never" nodeType="tmRoot"/>
      </p:par>
    </p:tn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116632"/>
            <a:ext cx="6552728"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Aktuelle Probleme</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405</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3" name="Gerade Verbindung 12"/>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7" name="Diagramm 16"/>
          <p:cNvGraphicFramePr/>
          <p:nvPr>
            <p:extLst>
              <p:ext uri="{D42A27DB-BD31-4B8C-83A1-F6EECF244321}">
                <p14:modId xmlns:p14="http://schemas.microsoft.com/office/powerpoint/2010/main" val="3663310463"/>
              </p:ext>
            </p:extLst>
          </p:nvPr>
        </p:nvGraphicFramePr>
        <p:xfrm>
          <a:off x="1691680" y="836712"/>
          <a:ext cx="7236802" cy="561662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iagramm 17"/>
          <p:cNvGraphicFramePr/>
          <p:nvPr>
            <p:extLst>
              <p:ext uri="{D42A27DB-BD31-4B8C-83A1-F6EECF244321}">
                <p14:modId xmlns:p14="http://schemas.microsoft.com/office/powerpoint/2010/main" val="3689738092"/>
              </p:ext>
            </p:extLst>
          </p:nvPr>
        </p:nvGraphicFramePr>
        <p:xfrm>
          <a:off x="98084" y="764704"/>
          <a:ext cx="1809620" cy="1296144"/>
        </p:xfrm>
        <a:graphic>
          <a:graphicData uri="http://schemas.openxmlformats.org/drawingml/2006/chart">
            <c:chart xmlns:c="http://schemas.openxmlformats.org/drawingml/2006/chart" xmlns:r="http://schemas.openxmlformats.org/officeDocument/2006/relationships" r:id="rId5"/>
          </a:graphicData>
        </a:graphic>
      </p:graphicFrame>
      <p:sp>
        <p:nvSpPr>
          <p:cNvPr id="19" name="Gestreifter Pfeil nach rechts 18"/>
          <p:cNvSpPr/>
          <p:nvPr/>
        </p:nvSpPr>
        <p:spPr>
          <a:xfrm>
            <a:off x="1678299" y="1047705"/>
            <a:ext cx="373421" cy="288032"/>
          </a:xfrm>
          <a:prstGeom prst="stripedRightArrow">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sp>
        <p:nvSpPr>
          <p:cNvPr id="12" name="Gestreifter Pfeil nach rechts 11">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63912724"/>
      </p:ext>
    </p:extLst>
  </p:cSld>
  <p:clrMapOvr>
    <a:masterClrMapping/>
  </p:clrMapOvr>
  <p:timing>
    <p:tnLst>
      <p:par>
        <p:cTn id="1" dur="indefinite" restart="never" nodeType="tmRoot"/>
      </p:par>
    </p:tn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116632"/>
            <a:ext cx="6552728"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Aktuelle Probleme</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406</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3" name="Gerade Verbindung 12"/>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7" name="Diagramm 16"/>
          <p:cNvGraphicFramePr/>
          <p:nvPr>
            <p:extLst>
              <p:ext uri="{D42A27DB-BD31-4B8C-83A1-F6EECF244321}">
                <p14:modId xmlns:p14="http://schemas.microsoft.com/office/powerpoint/2010/main" val="136185771"/>
              </p:ext>
            </p:extLst>
          </p:nvPr>
        </p:nvGraphicFramePr>
        <p:xfrm>
          <a:off x="1691680" y="836712"/>
          <a:ext cx="7236802" cy="561662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iagramm 17"/>
          <p:cNvGraphicFramePr/>
          <p:nvPr>
            <p:extLst>
              <p:ext uri="{D42A27DB-BD31-4B8C-83A1-F6EECF244321}">
                <p14:modId xmlns:p14="http://schemas.microsoft.com/office/powerpoint/2010/main" val="3470465829"/>
              </p:ext>
            </p:extLst>
          </p:nvPr>
        </p:nvGraphicFramePr>
        <p:xfrm>
          <a:off x="98084" y="764704"/>
          <a:ext cx="1809620" cy="1296144"/>
        </p:xfrm>
        <a:graphic>
          <a:graphicData uri="http://schemas.openxmlformats.org/drawingml/2006/chart">
            <c:chart xmlns:c="http://schemas.openxmlformats.org/drawingml/2006/chart" xmlns:r="http://schemas.openxmlformats.org/officeDocument/2006/relationships" r:id="rId5"/>
          </a:graphicData>
        </a:graphic>
      </p:graphicFrame>
      <p:sp>
        <p:nvSpPr>
          <p:cNvPr id="19" name="Gestreifter Pfeil nach rechts 18"/>
          <p:cNvSpPr/>
          <p:nvPr/>
        </p:nvSpPr>
        <p:spPr>
          <a:xfrm>
            <a:off x="1678299" y="1047705"/>
            <a:ext cx="373421" cy="288032"/>
          </a:xfrm>
          <a:prstGeom prst="stripedRightArrow">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sp>
        <p:nvSpPr>
          <p:cNvPr id="12" name="Gestreifter Pfeil nach rechts 11">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259366458"/>
      </p:ext>
    </p:extLst>
  </p:cSld>
  <p:clrMapOvr>
    <a:masterClrMapping/>
  </p:clrMapOvr>
  <p:timing>
    <p:tnLst>
      <p:par>
        <p:cTn id="1" dur="indefinite" restart="never" nodeType="tmRoot"/>
      </p:par>
    </p:tn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116632"/>
            <a:ext cx="6552728"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Aktuelle Probleme</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407</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3" name="Gerade Verbindung 12"/>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7" name="Diagramm 16"/>
          <p:cNvGraphicFramePr/>
          <p:nvPr>
            <p:extLst>
              <p:ext uri="{D42A27DB-BD31-4B8C-83A1-F6EECF244321}">
                <p14:modId xmlns:p14="http://schemas.microsoft.com/office/powerpoint/2010/main" val="2119354527"/>
              </p:ext>
            </p:extLst>
          </p:nvPr>
        </p:nvGraphicFramePr>
        <p:xfrm>
          <a:off x="1691680" y="836712"/>
          <a:ext cx="7236802" cy="561662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iagramm 17"/>
          <p:cNvGraphicFramePr/>
          <p:nvPr>
            <p:extLst>
              <p:ext uri="{D42A27DB-BD31-4B8C-83A1-F6EECF244321}">
                <p14:modId xmlns:p14="http://schemas.microsoft.com/office/powerpoint/2010/main" val="900091549"/>
              </p:ext>
            </p:extLst>
          </p:nvPr>
        </p:nvGraphicFramePr>
        <p:xfrm>
          <a:off x="98084" y="764704"/>
          <a:ext cx="1809620" cy="1296144"/>
        </p:xfrm>
        <a:graphic>
          <a:graphicData uri="http://schemas.openxmlformats.org/drawingml/2006/chart">
            <c:chart xmlns:c="http://schemas.openxmlformats.org/drawingml/2006/chart" xmlns:r="http://schemas.openxmlformats.org/officeDocument/2006/relationships" r:id="rId5"/>
          </a:graphicData>
        </a:graphic>
      </p:graphicFrame>
      <p:sp>
        <p:nvSpPr>
          <p:cNvPr id="19" name="Gestreifter Pfeil nach rechts 18"/>
          <p:cNvSpPr/>
          <p:nvPr/>
        </p:nvSpPr>
        <p:spPr>
          <a:xfrm>
            <a:off x="1678299" y="1047705"/>
            <a:ext cx="373421" cy="288032"/>
          </a:xfrm>
          <a:prstGeom prst="stripedRightArrow">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sp>
        <p:nvSpPr>
          <p:cNvPr id="12" name="Gestreifter Pfeil nach rechts 11">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332854334"/>
      </p:ext>
    </p:extLst>
  </p:cSld>
  <p:clrMapOvr>
    <a:masterClrMapping/>
  </p:clrMapOvr>
  <p:timing>
    <p:tnLst>
      <p:par>
        <p:cTn id="1" dur="indefinite" restart="never" nodeType="tmRoot"/>
      </p:par>
    </p:tn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116632"/>
            <a:ext cx="6552728"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Aktuelle Probleme</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408</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63166"/>
            <a:ext cx="8604954" cy="50005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 Aussagen zu den aktuellen Problemen der 12 - 21-Jährigen sind im Vergleich zu 1999 kaum verändert und altersgemäß.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meisten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genannten Probleme stehen in keinem Zusammenhang zur Jugendarbeit, somit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besteht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hier </a:t>
            </a:r>
            <a:r>
              <a:rPr lang="de-DE" sz="1800" b="1" dirty="0">
                <a:solidFill>
                  <a:srgbClr val="C00000"/>
                </a:solidFill>
                <a:latin typeface="Calibri" panose="020F0502020204030204" pitchFamily="34" charset="0"/>
                <a:ea typeface="Calibri" panose="020F0502020204030204" pitchFamily="34" charset="0"/>
                <a:cs typeface="Calibri" panose="020F0502020204030204" pitchFamily="34" charset="0"/>
              </a:rPr>
              <a:t>aktuell kein Handlungsbedarf</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p>
        </p:txBody>
      </p:sp>
      <p:sp>
        <p:nvSpPr>
          <p:cNvPr id="12" name="Rechteck 11"/>
          <p:cNvSpPr/>
          <p:nvPr/>
        </p:nvSpPr>
        <p:spPr>
          <a:xfrm>
            <a:off x="321544" y="733386"/>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sp>
        <p:nvSpPr>
          <p:cNvPr id="14" name="Gestreifter Pfeil nach rechts 13">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281266609"/>
      </p:ext>
    </p:extLst>
  </p:cSld>
  <p:clrMapOvr>
    <a:masterClrMapping/>
  </p:clrMapOvr>
  <p:timing>
    <p:tnLst>
      <p:par>
        <p:cTn id="1" dur="indefinite" restart="never" nodeType="tmRoot"/>
      </p:par>
    </p:tn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19" y="756873"/>
            <a:ext cx="7501311" cy="1231967"/>
          </a:xfrm>
        </p:spPr>
        <p:txBody>
          <a:bodyPr>
            <a:normAutofit fontScale="90000"/>
          </a:bodyPr>
          <a:lstStyle/>
          <a:p>
            <a:pPr algn="l"/>
            <a:r>
              <a:rPr lang="de-DE" b="1" dirty="0" smtClean="0">
                <a:solidFill>
                  <a:srgbClr val="C00000"/>
                </a:solidFill>
              </a:rPr>
              <a:t>11.2 Ansprechpersonen für persönliche Probleme</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22502"/>
            <a:ext cx="8604954" cy="26642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Haben junge Menschen jemanden, mit denen sie persönliche Probleme besprechen?</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rPr>
              <a:t>Hast du jemanden, an den du dich mit persönlichen Problemen wenden kannst?</a:t>
            </a:r>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409</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32114836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41</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Treffpunkte in der Freizeit</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63166"/>
            <a:ext cx="8604954" cy="50005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200"/>
              </a:spcBef>
              <a:spcAft>
                <a:spcPts val="2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siehe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2.1, Seite 77</a:t>
            </a:r>
            <a:endParaRPr lang="de-DE" sz="2000" b="1" dirty="0">
              <a:solidFill>
                <a:srgbClr val="17375E"/>
              </a:solidFill>
              <a:latin typeface="Arial" panose="020B0604020202020204" pitchFamily="34" charset="0"/>
              <a:ea typeface="Calibri" panose="020F0502020204030204" pitchFamily="34" charset="0"/>
            </a:endParaRPr>
          </a:p>
          <a:p>
            <a:pPr>
              <a:spcBef>
                <a:spcPts val="200"/>
              </a:spcBef>
              <a:spcAft>
                <a:spcPts val="2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Ergänzend:</a:t>
            </a:r>
            <a:endParaRPr lang="de-DE" sz="2000" b="1" dirty="0" smtClean="0">
              <a:solidFill>
                <a:srgbClr val="17375E"/>
              </a:solidFill>
              <a:latin typeface="Arial" panose="020B0604020202020204" pitchFamily="34" charset="0"/>
              <a:ea typeface="Calibri" panose="020F0502020204030204" pitchFamily="34" charset="0"/>
            </a:endParaRPr>
          </a:p>
          <a:p>
            <a:pPr>
              <a:spcBef>
                <a:spcPts val="200"/>
              </a:spcBef>
              <a:spcAft>
                <a:spcPts val="2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Dem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Landkreis Bad Kissingen wird empfohlen, den positiven Zusammenhang zwischen der Nutzung des Internets als Treffpunkt und den herkömmlichen Treffpunkten in der breiten Öffentlichkeit bekannt zu machen. Hierfür sollte die Jugendhilfeplanung das Ergebnis an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Pressestelle/Öffentlichkeitsarbeit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des Landratsamtes weitergeben. Des Weiteren sollte im Rahmen der Umsetzung der Maßnahmenempfehlungen und der Präsentation der Ergebnisse durch die Jugendhilfeplanung dieses Ergebnis gezielt auch an Fachkräfte (Schule, Jugendschutz, Polizei, Jugendamt usw.) und an die verbandlichen, gemeindlichen und offenen Strukturen der Jugendarbeit weitergeben werden.</a:t>
            </a:r>
            <a:endParaRPr lang="de-DE" sz="2000" b="1" dirty="0">
              <a:solidFill>
                <a:srgbClr val="17375E"/>
              </a:solidFill>
              <a:effectLst/>
              <a:latin typeface="Arial" panose="020B0604020202020204" pitchFamily="34" charset="0"/>
              <a:ea typeface="Calibri" panose="020F0502020204030204" pitchFamily="34" charset="0"/>
            </a:endParaRPr>
          </a:p>
        </p:txBody>
      </p:sp>
      <p:sp>
        <p:nvSpPr>
          <p:cNvPr id="12" name="Rechteck 11"/>
          <p:cNvSpPr/>
          <p:nvPr/>
        </p:nvSpPr>
        <p:spPr>
          <a:xfrm>
            <a:off x="321544" y="733386"/>
            <a:ext cx="2404376" cy="369332"/>
          </a:xfrm>
          <a:prstGeom prst="rect">
            <a:avLst/>
          </a:prstGeom>
        </p:spPr>
        <p:txBody>
          <a:bodyPr wrap="none">
            <a:spAutoFit/>
          </a:bodyPr>
          <a:lstStyle/>
          <a:p>
            <a:r>
              <a:rPr lang="de-DE" b="1" u="sng" dirty="0" smtClean="0">
                <a:solidFill>
                  <a:srgbClr val="C00000"/>
                </a:solidFill>
              </a:rPr>
              <a:t>Handlungsempfehlung:</a:t>
            </a:r>
            <a:endParaRPr lang="de-DE" b="1" u="sng" dirty="0">
              <a:solidFill>
                <a:srgbClr val="C00000"/>
              </a:solidFill>
            </a:endParaRPr>
          </a:p>
        </p:txBody>
      </p:sp>
      <p:sp>
        <p:nvSpPr>
          <p:cNvPr id="13" name="Gestreifter Pfeil nach rechts 12">
            <a:hlinkClick r:id="rId4" action="ppaction://hlinksldjump"/>
          </p:cNvPr>
          <p:cNvSpPr/>
          <p:nvPr/>
        </p:nvSpPr>
        <p:spPr>
          <a:xfrm>
            <a:off x="2202073" y="1133395"/>
            <a:ext cx="1047694" cy="377212"/>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900" b="1" dirty="0" smtClean="0"/>
              <a:t>direkt dorthin</a:t>
            </a:r>
            <a:endParaRPr lang="de-DE" sz="900" b="1" dirty="0"/>
          </a:p>
        </p:txBody>
      </p:sp>
      <p:sp>
        <p:nvSpPr>
          <p:cNvPr id="14" name="Gestreifter Pfeil nach rechts 13">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067021608"/>
      </p:ext>
    </p:extLst>
  </p:cSld>
  <p:clrMapOvr>
    <a:masterClrMapping/>
  </p:clrMapOvr>
  <p:timing>
    <p:tnLst>
      <p:par>
        <p:cTn id="1" dur="indefinite" restart="never" nodeType="tmRoot"/>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bgerundetes Rechteck 15"/>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Ansprechperson für persönliche Probleme</a:t>
            </a:r>
            <a:endParaRPr lang="de-DE" sz="2800" b="1" spc="200" dirty="0">
              <a:solidFill>
                <a:schemeClr val="tx2">
                  <a:lumMod val="75000"/>
                </a:schemeClr>
              </a:solidFill>
            </a:endParaRPr>
          </a:p>
        </p:txBody>
      </p:sp>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400"/>
              </a:spcBef>
              <a:spcAft>
                <a:spcPts val="4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rund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94% der 12 - 21-Jährigen geben an, eine Ansprechperson für persönliche Probleme zu haben, dabei gibt es kaum Unterschied zwischen m/w und keinen Unterschied bei den Altersgruppen; 6,1% haben keine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Ansprechperson</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400"/>
              </a:spcBef>
              <a:spcAft>
                <a:spcPts val="4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unverändert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im Vergleich zu 1999 wenden sich nach wie vor rund 60% bei Problemen meistens an die beste Freundin oder den besten Freund; fast 45% wenden sich an die Mutter und knapp 30% an den/die feste/n Freund/in, den Vater sprechen rund 20% an</a:t>
            </a:r>
          </a:p>
          <a:p>
            <a:pPr marL="342900" lvl="0" indent="-342900">
              <a:spcBef>
                <a:spcPts val="400"/>
              </a:spcBef>
              <a:spcAft>
                <a:spcPts val="4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Verteilung m/w zeigt nur bei drei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Personengruppen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einen deutlichen Unterschied – den Vater nutzen mit knapp 28% fast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doppelt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so viele Jungs meistens als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Ansprechperson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bei persönlichen Problemen wie die Mädchen; diese geben wiederum mit gut 36% doppelt so häufig den festen Freund und mit 72,4% zu 46,3% deutlich häufiger die beste Freundin an</a:t>
            </a:r>
          </a:p>
          <a:p>
            <a:pPr marL="342900" lvl="0" indent="-342900">
              <a:spcBef>
                <a:spcPts val="400"/>
              </a:spcBef>
              <a:spcAft>
                <a:spcPts val="4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erwartungsgemäß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wird der/die feste/r Freund/in mit zunehmendem Alter immer häufiger genannt und der Anteil steigt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deutlich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von 12,5% bei den 12 - 14-Jährigen auf knapp 40% bei den jungen Erwachsenen; auch die Geschwister werden im Laufe der Jahre immer häufiger als Ansprechperson bei persönlichen Problemen genutzt und ihr Anteil steigt von 11% auf knapp 20%</a:t>
            </a:r>
          </a:p>
          <a:p>
            <a:pPr marL="342900" lvl="0" indent="-342900">
              <a:spcBef>
                <a:spcPts val="400"/>
              </a:spcBef>
              <a:spcAft>
                <a:spcPts val="4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410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179224370"/>
      </p:ext>
    </p:extLst>
  </p:cSld>
  <p:clrMapOvr>
    <a:masterClrMapping/>
  </p:clrMapOvr>
  <p:timing>
    <p:tnLst>
      <p:par>
        <p:cTn id="1" dur="indefinite" restart="never" nodeType="tmRoot"/>
      </p:par>
    </p:tn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411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graphicFrame>
        <p:nvGraphicFramePr>
          <p:cNvPr id="3" name="Diagramm 2"/>
          <p:cNvGraphicFramePr/>
          <p:nvPr>
            <p:extLst>
              <p:ext uri="{D42A27DB-BD31-4B8C-83A1-F6EECF244321}">
                <p14:modId xmlns:p14="http://schemas.microsoft.com/office/powerpoint/2010/main" val="2293980999"/>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12" name="Abgerundetes Rechteck 11"/>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Ansprechperson für persönliche Probleme</a:t>
            </a:r>
            <a:endParaRPr lang="de-DE" sz="2800" b="1" spc="200" dirty="0">
              <a:solidFill>
                <a:schemeClr val="tx2">
                  <a:lumMod val="75000"/>
                </a:schemeClr>
              </a:solidFill>
            </a:endParaRPr>
          </a:p>
        </p:txBody>
      </p:sp>
      <p:pic>
        <p:nvPicPr>
          <p:cNvPr id="14" name="Grafik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123491460"/>
      </p:ext>
    </p:extLst>
  </p:cSld>
  <p:clrMapOvr>
    <a:masterClrMapping/>
  </p:clrMapOvr>
  <p:timing>
    <p:tnLst>
      <p:par>
        <p:cTn id="1" dur="indefinite" restart="never" nodeType="tmRoot"/>
      </p:par>
    </p:tn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bgerundetes Rechteck 16"/>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Ansprechperson für persönliche Probleme</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412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1" name="Gerade Verbindung 10"/>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Gerade Verbindung 19"/>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Diagramm 11"/>
          <p:cNvGraphicFramePr/>
          <p:nvPr>
            <p:extLst>
              <p:ext uri="{D42A27DB-BD31-4B8C-83A1-F6EECF244321}">
                <p14:modId xmlns:p14="http://schemas.microsoft.com/office/powerpoint/2010/main" val="3245988155"/>
              </p:ext>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890221351"/>
      </p:ext>
    </p:extLst>
  </p:cSld>
  <p:clrMapOvr>
    <a:masterClrMapping/>
  </p:clrMapOvr>
  <p:timing>
    <p:tnLst>
      <p:par>
        <p:cTn id="1" dur="indefinite" restart="never" nodeType="tmRoot"/>
      </p:par>
    </p:tn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Ansprechperson für persönliche Probleme vorhanden</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413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Diagramm 11"/>
          <p:cNvGraphicFramePr/>
          <p:nvPr>
            <p:extLst>
              <p:ext uri="{D42A27DB-BD31-4B8C-83A1-F6EECF244321}">
                <p14:modId xmlns:p14="http://schemas.microsoft.com/office/powerpoint/2010/main" val="3368156957"/>
              </p:ext>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3092132"/>
      </p:ext>
    </p:extLst>
  </p:cSld>
  <p:clrMapOvr>
    <a:masterClrMapping/>
  </p:clrMapOvr>
  <p:timing>
    <p:tnLst>
      <p:par>
        <p:cTn id="1" dur="indefinite" restart="never" nodeType="tmRoot"/>
      </p:par>
    </p:tn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Ansprechperson für persönliche Probleme – </a:t>
            </a:r>
            <a:r>
              <a:rPr lang="de-DE" sz="2800" b="1" u="sng" spc="200" dirty="0" smtClean="0">
                <a:solidFill>
                  <a:schemeClr val="tx2">
                    <a:lumMod val="75000"/>
                  </a:schemeClr>
                </a:solidFill>
              </a:rPr>
              <a:t>meistens</a:t>
            </a:r>
            <a:r>
              <a:rPr lang="de-DE" sz="2800" b="1" spc="200" dirty="0" smtClean="0">
                <a:solidFill>
                  <a:schemeClr val="tx2">
                    <a:lumMod val="75000"/>
                  </a:schemeClr>
                </a:solidFill>
              </a:rPr>
              <a:t> ...</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414</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graphicFrame>
        <p:nvGraphicFramePr>
          <p:cNvPr id="5" name="Diagramm 4"/>
          <p:cNvGraphicFramePr/>
          <p:nvPr>
            <p:extLst>
              <p:ext uri="{D42A27DB-BD31-4B8C-83A1-F6EECF244321}">
                <p14:modId xmlns:p14="http://schemas.microsoft.com/office/powerpoint/2010/main" val="1032352636"/>
              </p:ext>
            </p:extLst>
          </p:nvPr>
        </p:nvGraphicFramePr>
        <p:xfrm>
          <a:off x="2117779" y="1042004"/>
          <a:ext cx="6768751" cy="5411332"/>
        </p:xfrm>
        <a:graphic>
          <a:graphicData uri="http://schemas.openxmlformats.org/drawingml/2006/chart">
            <c:chart xmlns:c="http://schemas.openxmlformats.org/drawingml/2006/chart" xmlns:r="http://schemas.openxmlformats.org/officeDocument/2006/relationships" r:id="rId3"/>
          </a:graphicData>
        </a:graphic>
      </p:graphicFrame>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5" name="Gestreifter Pfeil nach rechts 14"/>
          <p:cNvSpPr/>
          <p:nvPr/>
        </p:nvSpPr>
        <p:spPr>
          <a:xfrm>
            <a:off x="2267744" y="2650519"/>
            <a:ext cx="777250" cy="432048"/>
          </a:xfrm>
          <a:prstGeom prst="stripedRightArrow">
            <a:avLst/>
          </a:prstGeom>
          <a:solidFill>
            <a:srgbClr val="92D050"/>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cxnSp>
        <p:nvCxnSpPr>
          <p:cNvPr id="17" name="Gerade Verbindung 16"/>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Diagramm 11"/>
          <p:cNvGraphicFramePr/>
          <p:nvPr>
            <p:extLst>
              <p:ext uri="{D42A27DB-BD31-4B8C-83A1-F6EECF244321}">
                <p14:modId xmlns:p14="http://schemas.microsoft.com/office/powerpoint/2010/main" val="3381394107"/>
              </p:ext>
            </p:extLst>
          </p:nvPr>
        </p:nvGraphicFramePr>
        <p:xfrm>
          <a:off x="121748" y="969399"/>
          <a:ext cx="2722060" cy="1883537"/>
        </p:xfrm>
        <a:graphic>
          <a:graphicData uri="http://schemas.openxmlformats.org/drawingml/2006/chart">
            <c:chart xmlns:c="http://schemas.openxmlformats.org/drawingml/2006/chart" xmlns:r="http://schemas.openxmlformats.org/officeDocument/2006/relationships" r:id="rId5"/>
          </a:graphicData>
        </a:graphic>
      </p:graphicFrame>
      <p:sp>
        <p:nvSpPr>
          <p:cNvPr id="14" name="Gestreifter Pfeil nach rechts 13">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577428422"/>
      </p:ext>
    </p:extLst>
  </p:cSld>
  <p:clrMapOvr>
    <a:masterClrMapping/>
  </p:clrMapOvr>
  <p:timing>
    <p:tnLst>
      <p:par>
        <p:cTn id="1" dur="indefinite" restart="never" nodeType="tmRoot"/>
      </p:par>
    </p:tn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Ansprechperson für persönliche Probleme – </a:t>
            </a:r>
            <a:r>
              <a:rPr lang="de-DE" sz="2800" b="1" u="sng" spc="200" dirty="0" smtClean="0">
                <a:solidFill>
                  <a:schemeClr val="tx2">
                    <a:lumMod val="75000"/>
                  </a:schemeClr>
                </a:solidFill>
              </a:rPr>
              <a:t>meistens</a:t>
            </a:r>
            <a:r>
              <a:rPr lang="de-DE" sz="2800" b="1" spc="200" dirty="0" smtClean="0">
                <a:solidFill>
                  <a:schemeClr val="tx2">
                    <a:lumMod val="75000"/>
                  </a:schemeClr>
                </a:solidFill>
              </a:rPr>
              <a:t> ...</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415</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graphicFrame>
        <p:nvGraphicFramePr>
          <p:cNvPr id="5" name="Diagramm 4"/>
          <p:cNvGraphicFramePr/>
          <p:nvPr>
            <p:extLst>
              <p:ext uri="{D42A27DB-BD31-4B8C-83A1-F6EECF244321}">
                <p14:modId xmlns:p14="http://schemas.microsoft.com/office/powerpoint/2010/main" val="3711443681"/>
              </p:ext>
            </p:extLst>
          </p:nvPr>
        </p:nvGraphicFramePr>
        <p:xfrm>
          <a:off x="2117779" y="1025925"/>
          <a:ext cx="6768751" cy="5411332"/>
        </p:xfrm>
        <a:graphic>
          <a:graphicData uri="http://schemas.openxmlformats.org/drawingml/2006/chart">
            <c:chart xmlns:c="http://schemas.openxmlformats.org/drawingml/2006/chart" xmlns:r="http://schemas.openxmlformats.org/officeDocument/2006/relationships" r:id="rId3"/>
          </a:graphicData>
        </a:graphic>
      </p:graphicFrame>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5" name="Gestreifter Pfeil nach rechts 14"/>
          <p:cNvSpPr/>
          <p:nvPr/>
        </p:nvSpPr>
        <p:spPr>
          <a:xfrm>
            <a:off x="2267744" y="2650519"/>
            <a:ext cx="777250" cy="432048"/>
          </a:xfrm>
          <a:prstGeom prst="stripedRightArrow">
            <a:avLst/>
          </a:prstGeom>
          <a:solidFill>
            <a:srgbClr val="92D050"/>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cxnSp>
        <p:nvCxnSpPr>
          <p:cNvPr id="17" name="Gerade Verbindung 16"/>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Diagramm 11"/>
          <p:cNvGraphicFramePr/>
          <p:nvPr>
            <p:extLst>
              <p:ext uri="{D42A27DB-BD31-4B8C-83A1-F6EECF244321}">
                <p14:modId xmlns:p14="http://schemas.microsoft.com/office/powerpoint/2010/main" val="2664570181"/>
              </p:ext>
            </p:extLst>
          </p:nvPr>
        </p:nvGraphicFramePr>
        <p:xfrm>
          <a:off x="121748" y="969399"/>
          <a:ext cx="2722060" cy="1883537"/>
        </p:xfrm>
        <a:graphic>
          <a:graphicData uri="http://schemas.openxmlformats.org/drawingml/2006/chart">
            <c:chart xmlns:c="http://schemas.openxmlformats.org/drawingml/2006/chart" xmlns:r="http://schemas.openxmlformats.org/officeDocument/2006/relationships" r:id="rId5"/>
          </a:graphicData>
        </a:graphic>
      </p:graphicFrame>
      <p:sp>
        <p:nvSpPr>
          <p:cNvPr id="14" name="Gestreifter Pfeil nach rechts 13">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134246475"/>
      </p:ext>
    </p:extLst>
  </p:cSld>
  <p:clrMapOvr>
    <a:masterClrMapping/>
  </p:clrMapOvr>
  <p:timing>
    <p:tnLst>
      <p:par>
        <p:cTn id="1" dur="indefinite" restart="never" nodeType="tmRoot"/>
      </p:par>
    </p:tn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Ansprechperson für persönliche Probleme – </a:t>
            </a:r>
            <a:r>
              <a:rPr lang="de-DE" sz="2800" b="1" u="sng" spc="200" dirty="0" smtClean="0">
                <a:solidFill>
                  <a:schemeClr val="tx2">
                    <a:lumMod val="75000"/>
                  </a:schemeClr>
                </a:solidFill>
              </a:rPr>
              <a:t>meistens</a:t>
            </a:r>
            <a:r>
              <a:rPr lang="de-DE" sz="2800" b="1" spc="200" dirty="0" smtClean="0">
                <a:solidFill>
                  <a:schemeClr val="tx2">
                    <a:lumMod val="75000"/>
                  </a:schemeClr>
                </a:solidFill>
              </a:rPr>
              <a:t> ...</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416</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graphicFrame>
        <p:nvGraphicFramePr>
          <p:cNvPr id="5" name="Diagramm 4"/>
          <p:cNvGraphicFramePr/>
          <p:nvPr>
            <p:extLst>
              <p:ext uri="{D42A27DB-BD31-4B8C-83A1-F6EECF244321}">
                <p14:modId xmlns:p14="http://schemas.microsoft.com/office/powerpoint/2010/main" val="378924214"/>
              </p:ext>
            </p:extLst>
          </p:nvPr>
        </p:nvGraphicFramePr>
        <p:xfrm>
          <a:off x="2117779" y="1025925"/>
          <a:ext cx="6768751" cy="5411332"/>
        </p:xfrm>
        <a:graphic>
          <a:graphicData uri="http://schemas.openxmlformats.org/drawingml/2006/chart">
            <c:chart xmlns:c="http://schemas.openxmlformats.org/drawingml/2006/chart" xmlns:r="http://schemas.openxmlformats.org/officeDocument/2006/relationships" r:id="rId3"/>
          </a:graphicData>
        </a:graphic>
      </p:graphicFrame>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5" name="Gestreifter Pfeil nach rechts 14"/>
          <p:cNvSpPr/>
          <p:nvPr/>
        </p:nvSpPr>
        <p:spPr>
          <a:xfrm>
            <a:off x="2267744" y="2650519"/>
            <a:ext cx="777250" cy="432048"/>
          </a:xfrm>
          <a:prstGeom prst="stripedRightArrow">
            <a:avLst/>
          </a:prstGeom>
          <a:solidFill>
            <a:srgbClr val="92D050"/>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cxnSp>
        <p:nvCxnSpPr>
          <p:cNvPr id="17" name="Gerade Verbindung 16"/>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Diagramm 11"/>
          <p:cNvGraphicFramePr/>
          <p:nvPr>
            <p:extLst>
              <p:ext uri="{D42A27DB-BD31-4B8C-83A1-F6EECF244321}">
                <p14:modId xmlns:p14="http://schemas.microsoft.com/office/powerpoint/2010/main" val="4017734463"/>
              </p:ext>
            </p:extLst>
          </p:nvPr>
        </p:nvGraphicFramePr>
        <p:xfrm>
          <a:off x="121748" y="969399"/>
          <a:ext cx="2722060" cy="1883537"/>
        </p:xfrm>
        <a:graphic>
          <a:graphicData uri="http://schemas.openxmlformats.org/drawingml/2006/chart">
            <c:chart xmlns:c="http://schemas.openxmlformats.org/drawingml/2006/chart" xmlns:r="http://schemas.openxmlformats.org/officeDocument/2006/relationships" r:id="rId5"/>
          </a:graphicData>
        </a:graphic>
      </p:graphicFrame>
      <p:sp>
        <p:nvSpPr>
          <p:cNvPr id="14" name="Gestreifter Pfeil nach rechts 13">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538863272"/>
      </p:ext>
    </p:extLst>
  </p:cSld>
  <p:clrMapOvr>
    <a:masterClrMapping/>
  </p:clrMapOvr>
  <p:timing>
    <p:tnLst>
      <p:par>
        <p:cTn id="1" dur="indefinite" restart="never" nodeType="tmRoot"/>
      </p:par>
    </p:tn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Ansprechpersonen für persönliche Probleme</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417</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484784"/>
            <a:ext cx="8604954" cy="46789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Altersunabhängig geben die Jungs mit knapp 9% deutlich häufiger als die Mädchen mit 3,4% an, dass sie keine Ansprechperson für persönliche Probleme haben. Da sich der Bedarf hier nicht durch offizielle Stellen oder Beratungsstellen decken lässt, sondern nur durch Personen, die im häuslichen Umfeld im Alltag zur Verfügung stehen und darüber hinaus eine persönliche Beziehung zu dem jungen Menschen haben, </a:t>
            </a:r>
            <a:r>
              <a:rPr lang="de-DE" sz="1800" b="1" dirty="0">
                <a:solidFill>
                  <a:srgbClr val="C00000"/>
                </a:solidFill>
                <a:latin typeface="Calibri" panose="020F0502020204030204" pitchFamily="34" charset="0"/>
                <a:ea typeface="Calibri" panose="020F0502020204030204" pitchFamily="34" charset="0"/>
                <a:cs typeface="Calibri" panose="020F0502020204030204" pitchFamily="34" charset="0"/>
              </a:rPr>
              <a:t>kann keine </a:t>
            </a:r>
            <a:r>
              <a:rPr lang="de-DE" sz="18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Handlungsempfehlung </a:t>
            </a:r>
            <a:r>
              <a:rPr lang="de-DE" sz="1800" b="1" dirty="0">
                <a:solidFill>
                  <a:srgbClr val="C00000"/>
                </a:solidFill>
                <a:latin typeface="Calibri" panose="020F0502020204030204" pitchFamily="34" charset="0"/>
                <a:ea typeface="Calibri" panose="020F0502020204030204" pitchFamily="34" charset="0"/>
                <a:cs typeface="Calibri" panose="020F0502020204030204" pitchFamily="34" charset="0"/>
              </a:rPr>
              <a:t>ausgesprochen werden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a:t>
            </a:r>
          </a:p>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In der Jugendarbeit tätige Personen haben im persönlichen Kontakt durchaus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Möglichkeit</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Ansprechperson zu sein – und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Erfahrung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aus der Praxis zeigt, dass die jungen Menschen dies auch annehmen. Des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Weiteren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gehen die Ehrenamtlichen grundsätzlich Probleme an, die bei den Gruppenstunden unter den Teilnehmer/innen auftauchen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oder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an sie persönlich herangetragen werden. Da der Kontakt im Rahmen der Jugendarbeit aber nicht im häuslichen Umfeld stattfindet und die Jugendleiter/innen usw. somit nicht im Alltag zur Verfügung stehen, </a:t>
            </a:r>
            <a:r>
              <a:rPr lang="de-DE" sz="1800" b="1" dirty="0">
                <a:solidFill>
                  <a:srgbClr val="C00000"/>
                </a:solidFill>
                <a:latin typeface="Calibri" panose="020F0502020204030204" pitchFamily="34" charset="0"/>
                <a:ea typeface="Calibri" panose="020F0502020204030204" pitchFamily="34" charset="0"/>
                <a:cs typeface="Calibri" panose="020F0502020204030204" pitchFamily="34" charset="0"/>
              </a:rPr>
              <a:t>kann auch an die Jugendarbeit allgemein keine </a:t>
            </a:r>
            <a:r>
              <a:rPr lang="de-DE" sz="18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Handlungsempfehlung </a:t>
            </a:r>
            <a:r>
              <a:rPr lang="de-DE" sz="1800" b="1" dirty="0">
                <a:solidFill>
                  <a:srgbClr val="C00000"/>
                </a:solidFill>
                <a:latin typeface="Calibri" panose="020F0502020204030204" pitchFamily="34" charset="0"/>
                <a:ea typeface="Calibri" panose="020F0502020204030204" pitchFamily="34" charset="0"/>
                <a:cs typeface="Calibri" panose="020F0502020204030204" pitchFamily="34" charset="0"/>
              </a:rPr>
              <a:t>gerichtet werden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t>
            </a:r>
          </a:p>
          <a:p>
            <a:pPr>
              <a:spcBef>
                <a:spcPts val="600"/>
              </a:spcBef>
              <a:spcAft>
                <a:spcPts val="6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3528" y="1115452"/>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7"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5" name="Gestreifter Pfeil nach rechts 14">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063553862"/>
      </p:ext>
    </p:extLst>
  </p:cSld>
  <p:clrMapOvr>
    <a:masterClrMapping/>
  </p:clrMapOvr>
  <p:timing>
    <p:tnLst>
      <p:par>
        <p:cTn id="1" dur="indefinite" restart="never" nodeType="tmRoot"/>
      </p:par>
    </p:tn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19" y="756873"/>
            <a:ext cx="7501311" cy="1231967"/>
          </a:xfrm>
        </p:spPr>
        <p:txBody>
          <a:bodyPr>
            <a:noAutofit/>
          </a:bodyPr>
          <a:lstStyle/>
          <a:p>
            <a:pPr algn="l"/>
            <a:r>
              <a:rPr lang="de-DE" sz="3600" b="1" dirty="0" smtClean="0">
                <a:solidFill>
                  <a:srgbClr val="C00000"/>
                </a:solidFill>
              </a:rPr>
              <a:t>11.3 Bekanntheit und Nutzung von (Beratungs-)Stellen/Kontaktpersonen</a:t>
            </a:r>
            <a:endParaRPr lang="de-DE" sz="36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204864"/>
            <a:ext cx="8604954" cy="26642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Bekanntheitsgrad und Nutzung von (Beratungs-)Stellen und Kontaktpersonen im Landkreis Bad Kissingen</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rPr>
              <a:t>Es gibt auch außerhalb des privaten Bereichs verschiedene Stellen im Landkreis Bad Kissingen, die dich bei persönlichen Problemen beraten können. </a:t>
            </a:r>
          </a:p>
          <a:p>
            <a:pPr lvl="0">
              <a:spcBef>
                <a:spcPts val="200"/>
              </a:spcBef>
              <a:spcAft>
                <a:spcPts val="200"/>
              </a:spcAft>
            </a:pPr>
            <a:r>
              <a:rPr lang="de-DE" sz="1800" b="1" dirty="0" smtClean="0">
                <a:solidFill>
                  <a:schemeClr val="tx2">
                    <a:lumMod val="75000"/>
                  </a:schemeClr>
                </a:solidFill>
                <a:latin typeface="Calibri" panose="020F0502020204030204" pitchFamily="34" charset="0"/>
              </a:rPr>
              <a:t>a.) Welche der aufgeführten Stellen/Personen sind dir bekannt?</a:t>
            </a:r>
          </a:p>
          <a:p>
            <a:pPr lvl="0">
              <a:spcBef>
                <a:spcPts val="200"/>
              </a:spcBef>
              <a:spcAft>
                <a:spcPts val="200"/>
              </a:spcAft>
            </a:pPr>
            <a:r>
              <a:rPr lang="de-DE" sz="1800" b="1" dirty="0" smtClean="0">
                <a:solidFill>
                  <a:schemeClr val="tx2">
                    <a:lumMod val="75000"/>
                  </a:schemeClr>
                </a:solidFill>
                <a:latin typeface="Calibri" panose="020F0502020204030204" pitchFamily="34" charset="0"/>
              </a:rPr>
              <a:t>b.) An welche Stellen/Personen würdest du dich evtl. mit einem schwierigen Problem wenden?</a:t>
            </a:r>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418</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3745151358"/>
      </p:ext>
    </p:extLst>
  </p:cSld>
  <p:clrMapOvr>
    <a:masterClrMapping/>
  </p:clrMapOvr>
  <p:timing>
    <p:tnLst>
      <p:par>
        <p:cTn id="1" dur="indefinite" restart="never" nodeType="tmRoot"/>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400"/>
              </a:spcBef>
              <a:spcAft>
                <a:spcPts val="4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am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Bekanntesten sind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Vertrauenslehrkräfte</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die rund 85% der 12 - 21-Jährigen kennen, gefolgt von der Berufsberatung der Agentur, die knapp 2/3 kennen; mit über 60% sind auch Trainer/innen und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Gruppenleiter/innen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im Verein sehr präsent und auch die Telefon-/Internetseelsorge,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Sozialarbeiter/innen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beim Jugendamt und die Sucht- und Drogenberatung kennen rund die Hälfte der jungen Menschen</a:t>
            </a:r>
          </a:p>
          <a:p>
            <a:pPr marL="342900" lvl="0" indent="-342900">
              <a:spcBef>
                <a:spcPts val="400"/>
              </a:spcBef>
              <a:spcAft>
                <a:spcPts val="4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bzgl</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der Nutzung ergibt sich eine andere Reihenfolge als bei der Bekanntheit; über 60% würden die Berufsberatung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Agentur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für Arbeit nutzen und auch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Vertrauenslehrkräfte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ansprechen, über 50% würden sich an die Schwangerschaftsberatung, die Anlaufstelle für sexuelle Gewalt und die Trainer/in oder Gruppenleiter/in im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Verein/Verband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wenden; knapp 50% erreichen auch die Jugendkontaktbeamten bei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Polizei</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419</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Bekanntheit von Ansprechpersonen/ und -stellen</a:t>
            </a:r>
            <a:endParaRPr lang="de-DE" sz="2800" b="1" spc="200" dirty="0">
              <a:solidFill>
                <a:schemeClr val="tx2">
                  <a:lumMod val="75000"/>
                </a:schemeClr>
              </a:solidFill>
            </a:endParaRPr>
          </a:p>
        </p:txBody>
      </p:sp>
      <p:sp>
        <p:nvSpPr>
          <p:cNvPr id="16" name="Gestreifter Pfeil nach rechts 15">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9124747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20" y="756873"/>
            <a:ext cx="7152100" cy="1231967"/>
          </a:xfrm>
        </p:spPr>
        <p:txBody>
          <a:bodyPr>
            <a:normAutofit/>
          </a:bodyPr>
          <a:lstStyle/>
          <a:p>
            <a:pPr algn="l"/>
            <a:r>
              <a:rPr lang="de-DE" b="1" dirty="0" smtClean="0">
                <a:solidFill>
                  <a:srgbClr val="C00000"/>
                </a:solidFill>
              </a:rPr>
              <a:t>1.4 Freizeit – im Wohnort?</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22502"/>
            <a:ext cx="8604954" cy="26642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Treffpunkte in der Freizeit – wird die Freizeit größtenteils im Wohnort oder in anderen Orten verbracht?</a:t>
            </a:r>
          </a:p>
          <a:p>
            <a:pPr lvl="0">
              <a:spcBef>
                <a:spcPts val="200"/>
              </a:spcBef>
              <a:spcAft>
                <a:spcPts val="200"/>
              </a:spcAft>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Wo verbringst du deine Freizeit größtenteils?</a:t>
            </a:r>
            <a:endPar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endParaRPr>
          </a:p>
          <a:p>
            <a:endParaRPr lang="de-DE" sz="1800" b="1" dirty="0" smtClean="0">
              <a:solidFill>
                <a:schemeClr val="tx2">
                  <a:lumMod val="75000"/>
                </a:schemeClr>
              </a:solidFill>
            </a:endParaRPr>
          </a:p>
          <a:p>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42</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473343985"/>
      </p:ext>
    </p:extLst>
  </p:cSld>
  <p:clrMapOvr>
    <a:masterClrMapping/>
  </p:clrMapOvr>
  <p:timing>
    <p:tnLst>
      <p:par>
        <p:cTn id="1" dur="indefinite" restart="never" nodeType="tmRoot"/>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bgerundetes Rechteck 11"/>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Bekanntheit von Ansprechpersonen/ und -stellen</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420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Diagramm 12"/>
          <p:cNvGraphicFramePr/>
          <p:nvPr>
            <p:extLst>
              <p:ext uri="{D42A27DB-BD31-4B8C-83A1-F6EECF244321}">
                <p14:modId xmlns:p14="http://schemas.microsoft.com/office/powerpoint/2010/main" val="3982797138"/>
              </p:ext>
            </p:extLst>
          </p:nvPr>
        </p:nvGraphicFramePr>
        <p:xfrm>
          <a:off x="971600" y="1034441"/>
          <a:ext cx="7408889" cy="5411332"/>
        </p:xfrm>
        <a:graphic>
          <a:graphicData uri="http://schemas.openxmlformats.org/drawingml/2006/chart">
            <c:chart xmlns:c="http://schemas.openxmlformats.org/drawingml/2006/chart" xmlns:r="http://schemas.openxmlformats.org/officeDocument/2006/relationships" r:id="rId4"/>
          </a:graphicData>
        </a:graphic>
      </p:graphicFrame>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494114405"/>
      </p:ext>
    </p:extLst>
  </p:cSld>
  <p:clrMapOvr>
    <a:masterClrMapping/>
  </p:clrMapOvr>
  <p:timing>
    <p:tnLst>
      <p:par>
        <p:cTn id="1" dur="indefinite" restart="never" nodeType="tmRoot"/>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421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Abgerundetes Rechteck 11"/>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Evtl. Nutzung von bekannten Ansprechpersonen/ und -stellen</a:t>
            </a:r>
            <a:endParaRPr lang="de-DE" sz="2800" b="1" spc="200" dirty="0">
              <a:solidFill>
                <a:schemeClr val="tx2">
                  <a:lumMod val="75000"/>
                </a:schemeClr>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Diagramm 12"/>
          <p:cNvGraphicFramePr/>
          <p:nvPr>
            <p:extLst>
              <p:ext uri="{D42A27DB-BD31-4B8C-83A1-F6EECF244321}">
                <p14:modId xmlns:p14="http://schemas.microsoft.com/office/powerpoint/2010/main" val="704879033"/>
              </p:ext>
            </p:extLst>
          </p:nvPr>
        </p:nvGraphicFramePr>
        <p:xfrm>
          <a:off x="971600" y="1034441"/>
          <a:ext cx="7408889" cy="5411332"/>
        </p:xfrm>
        <a:graphic>
          <a:graphicData uri="http://schemas.openxmlformats.org/drawingml/2006/chart">
            <c:chart xmlns:c="http://schemas.openxmlformats.org/drawingml/2006/chart" xmlns:r="http://schemas.openxmlformats.org/officeDocument/2006/relationships" r:id="rId4"/>
          </a:graphicData>
        </a:graphic>
      </p:graphicFrame>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923369368"/>
      </p:ext>
    </p:extLst>
  </p:cSld>
  <p:clrMapOvr>
    <a:masterClrMapping/>
  </p:clrMapOvr>
  <p:timing>
    <p:tnLst>
      <p:par>
        <p:cTn id="1" dur="indefinite" restart="never" nodeType="tmRoot"/>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bgerundetes Rechteck 14"/>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Bekanntheit und Nutzung von Ansprechpersonen/ und -stellen</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422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484784"/>
            <a:ext cx="8604954" cy="46789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Das Ergebnis ist vor allem für die genannten Personen, Einrichtung, Beratungsstellen usw. interessant, und sollte zeitnah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weitergegeben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werden.</a:t>
            </a:r>
          </a:p>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Für die Weiterentwicklung der Jugendarbeit wird kein Handlungsbedarf gesehen.</a:t>
            </a:r>
          </a:p>
          <a:p>
            <a:pPr>
              <a:spcBef>
                <a:spcPts val="600"/>
              </a:spcBef>
              <a:spcAft>
                <a:spcPts val="6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3528" y="1115452"/>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7"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536304555"/>
      </p:ext>
    </p:extLst>
  </p:cSld>
  <p:clrMapOvr>
    <a:masterClrMapping/>
  </p:clrMapOvr>
  <p:timing>
    <p:tnLst>
      <p:par>
        <p:cTn id="1" dur="indefinite" restart="never" nodeType="tmRoot"/>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bgerundetes Rechteck 14"/>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Bekanntheit und Nutzung von Ansprechpersonen/ und -stellen</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423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484784"/>
            <a:ext cx="8604954" cy="46789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Der Kommunalen Jugendhilfeplanung des Landkreises Bad Kissingen wird empfohlen, das Ergebnis an die jeweiligen Stellen zur dortigen Diskussion, Bewertung und ggf. zur Maßnahmenplanung weiterzuleiten.</a:t>
            </a:r>
          </a:p>
        </p:txBody>
      </p:sp>
      <p:sp>
        <p:nvSpPr>
          <p:cNvPr id="12" name="Rechteck 11"/>
          <p:cNvSpPr/>
          <p:nvPr/>
        </p:nvSpPr>
        <p:spPr>
          <a:xfrm>
            <a:off x="323528" y="1115452"/>
            <a:ext cx="2340256" cy="369332"/>
          </a:xfrm>
          <a:prstGeom prst="rect">
            <a:avLst/>
          </a:prstGeom>
        </p:spPr>
        <p:txBody>
          <a:bodyPr wrap="none">
            <a:spAutoFit/>
          </a:bodyPr>
          <a:lstStyle/>
          <a:p>
            <a:r>
              <a:rPr lang="de-DE" b="1" u="sng" dirty="0" smtClean="0">
                <a:solidFill>
                  <a:srgbClr val="C00000"/>
                </a:solidFill>
              </a:rPr>
              <a:t>Handlungsempfehlung</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7"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280223681"/>
      </p:ext>
    </p:extLst>
  </p:cSld>
  <p:clrMapOvr>
    <a:masterClrMapping/>
  </p:clrMapOvr>
  <p:timing>
    <p:tnLst>
      <p:par>
        <p:cTn id="1" dur="indefinite" restart="never" nodeType="tmRoot"/>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20" y="756873"/>
            <a:ext cx="7152100" cy="1231967"/>
          </a:xfrm>
        </p:spPr>
        <p:txBody>
          <a:bodyPr>
            <a:normAutofit fontScale="90000"/>
          </a:bodyPr>
          <a:lstStyle/>
          <a:p>
            <a:pPr algn="l"/>
            <a:r>
              <a:rPr lang="de-DE" b="1" dirty="0" smtClean="0">
                <a:solidFill>
                  <a:srgbClr val="C00000"/>
                </a:solidFill>
              </a:rPr>
              <a:t>12. Prävention sexuelle Gewalt </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65475"/>
            <a:ext cx="8604954" cy="258492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u="sng" dirty="0" smtClean="0">
                <a:solidFill>
                  <a:schemeClr val="tx2">
                    <a:lumMod val="75000"/>
                  </a:schemeClr>
                </a:solidFill>
              </a:rPr>
              <a:t>Themen:</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12.1 	Schon mal sexuell bedrängt gefühlt?</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rPr>
              <a:t>12.2 	Wo ist es passiert? Schule, Internet, Öffentlichkeit, Verein oder privat?</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rPr>
              <a:t>12.3	Wer war es? Gleichaltrige oder Erwachsene? </a:t>
            </a: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424</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8" name="Gestreifter Pfeil nach rechts 17">
            <a:hlinkClick r:id="rId5" action="ppaction://hlinksldjump"/>
          </p:cNvPr>
          <p:cNvSpPr/>
          <p:nvPr/>
        </p:nvSpPr>
        <p:spPr>
          <a:xfrm>
            <a:off x="4427984" y="2864398"/>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9" name="Gestreifter Pfeil nach rechts 18">
            <a:hlinkClick r:id="rId6" action="ppaction://hlinksldjump"/>
          </p:cNvPr>
          <p:cNvSpPr/>
          <p:nvPr/>
        </p:nvSpPr>
        <p:spPr>
          <a:xfrm>
            <a:off x="7619657" y="3287716"/>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4" name="Gestreifter Pfeil nach rechts 13">
            <a:hlinkClick r:id="rId7" action="ppaction://hlinksldjump"/>
          </p:cNvPr>
          <p:cNvSpPr/>
          <p:nvPr/>
        </p:nvSpPr>
        <p:spPr>
          <a:xfrm>
            <a:off x="5220072" y="3710528"/>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Tree>
    <p:extLst>
      <p:ext uri="{BB962C8B-B14F-4D97-AF65-F5344CB8AC3E}">
        <p14:creationId xmlns:p14="http://schemas.microsoft.com/office/powerpoint/2010/main" val="243027951"/>
      </p:ext>
    </p:extLst>
  </p:cSld>
  <p:clrMapOvr>
    <a:masterClrMapping/>
  </p:clrMapOvr>
  <p:timing>
    <p:tnLst>
      <p:par>
        <p:cTn id="1" dur="indefinite" restart="never" nodeType="tmRoot"/>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19" y="756873"/>
            <a:ext cx="7501311" cy="1231967"/>
          </a:xfrm>
        </p:spPr>
        <p:txBody>
          <a:bodyPr>
            <a:normAutofit fontScale="90000"/>
          </a:bodyPr>
          <a:lstStyle/>
          <a:p>
            <a:pPr algn="l"/>
            <a:r>
              <a:rPr lang="de-DE" b="1" dirty="0" smtClean="0">
                <a:solidFill>
                  <a:srgbClr val="C00000"/>
                </a:solidFill>
              </a:rPr>
              <a:t>12.1 Schon mal sexuell bedrängt gefühlt?</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22502"/>
            <a:ext cx="8604954" cy="26642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Wie viele junge Menschen haben sich schon einmal sexuell bedrängt gefühlt?</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rPr>
              <a:t>Hast du dich schon einmal körperlich oder mit Worten sexuell bedrängt gefühlt?</a:t>
            </a:r>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425</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1053902547"/>
      </p:ext>
    </p:extLst>
  </p:cSld>
  <p:clrMapOvr>
    <a:masterClrMapping/>
  </p:clrMapOvr>
  <p:timing>
    <p:tnLst>
      <p:par>
        <p:cTn id="1" dur="indefinite" restart="never" nodeType="tmRoot"/>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bgerundetes Rechteck 15"/>
          <p:cNvSpPr/>
          <p:nvPr/>
        </p:nvSpPr>
        <p:spPr>
          <a:xfrm>
            <a:off x="251520" y="0"/>
            <a:ext cx="662473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Habe mich schon mal körperlich oder mit Worten sexuell bedrängt gefühlt.</a:t>
            </a:r>
            <a:endParaRPr lang="de-DE" sz="2800" b="1" u="sng" spc="200" dirty="0">
              <a:solidFill>
                <a:schemeClr val="tx2">
                  <a:lumMod val="75000"/>
                </a:schemeClr>
              </a:solidFill>
            </a:endParaRPr>
          </a:p>
        </p:txBody>
      </p:sp>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knapp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20%, also jeder Fünfte der 12 - 21-Jährigen bestätigt, dass er/sie sich schon mal körperlich oder mit Worten sexuell bedrängt gefühlt hat</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gibt einen großen, signifikanten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Unterschied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zwischen m/w (Cramer-V ,292;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Signifikanz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000); knapp 1/3 der Mädchen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bestätigen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 Aussage, bei den Jungs sind diese nicht ganz 8%</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mit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zunehmendem Alter steigt die Anzahl derer, die diese Aussage bestätigen, auf das Doppelte an – während mit rund 12% jede/r Achte der 12 - 14-Jährigen mit „ja“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antworten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sind dies bei den Jugendlichen mit knapp 20% jede/r Fünfte und bei den Voll-jährigen mit knapp 25% jede/r Vierte</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gibt deutliche Unterschiede auf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Gemeindeebene</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wobei diese nicht im Zusammen-hang mit der Einwohnerzahl oder der Anzahl der Ortsteile stehen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in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neun Kommunen (Euerdorf, Geroda, Ramsthal, Rannungen, Riedenberg,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Schondra</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Sulzthal, Thundorf und Zeitlofs) ist bei der Auswertung auf Ortsebene die Anzahl klei-</a:t>
            </a:r>
            <a:r>
              <a:rPr lang="de-DE" sz="1800" b="1" dirty="0" err="1">
                <a:solidFill>
                  <a:srgbClr val="17375E"/>
                </a:solidFill>
                <a:latin typeface="Calibri" panose="020F0502020204030204" pitchFamily="34" charset="0"/>
                <a:ea typeface="Calibri" panose="020F0502020204030204" pitchFamily="34" charset="0"/>
                <a:cs typeface="Calibri" panose="020F0502020204030204" pitchFamily="34" charset="0"/>
              </a:rPr>
              <a:t>ner</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als fünf und damit so gering, dass die entsprechenden Werte nicht abgebildet werden (Datenschutz</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426</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7" name="Gestreifter Pfeil nach rechts 16"/>
          <p:cNvSpPr/>
          <p:nvPr/>
        </p:nvSpPr>
        <p:spPr>
          <a:xfrm>
            <a:off x="8544789" y="6043643"/>
            <a:ext cx="383693" cy="326945"/>
          </a:xfrm>
          <a:prstGeom prst="stripedRightArrow">
            <a:avLst/>
          </a:prstGeom>
          <a:solidFill>
            <a:srgbClr val="1737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0962905"/>
      </p:ext>
    </p:extLst>
  </p:cSld>
  <p:clrMapOvr>
    <a:masterClrMapping/>
  </p:clrMapOvr>
  <p:timing>
    <p:tnLst>
      <p:par>
        <p:cTn id="1" dur="indefinite" restart="never" nodeType="tmRoot"/>
      </p:par>
    </p:tn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bgerundetes Rechteck 15"/>
          <p:cNvSpPr/>
          <p:nvPr/>
        </p:nvSpPr>
        <p:spPr>
          <a:xfrm>
            <a:off x="251520" y="0"/>
            <a:ext cx="662473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Habe mich schon mal körperlich oder mit Worten sexuell bedrängt gefühlt.</a:t>
            </a:r>
            <a:endParaRPr lang="de-DE" sz="2800" b="1" u="sng" spc="200" dirty="0">
              <a:solidFill>
                <a:schemeClr val="tx2">
                  <a:lumMod val="75000"/>
                </a:schemeClr>
              </a:solidFill>
            </a:endParaRPr>
          </a:p>
        </p:txBody>
      </p:sp>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bei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der Verteilung m/w wird nur in Bad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Kissingen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der Wert für die Jungs abgebildet; in zwei Kommunen hat kein Junge die Aussage bestätigt, die verbleibenden 16 Kommunen erreichen eine Anzahl unter 5</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bei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den Mädchen erreichen drei Kommunen einen Wert deutlich über dem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Mädchendurchschnitt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des Landkreises</a:t>
            </a: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427</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5661678" cy="369332"/>
          </a:xfrm>
          <a:prstGeom prst="rect">
            <a:avLst/>
          </a:prstGeom>
        </p:spPr>
        <p:txBody>
          <a:bodyPr wrap="none">
            <a:spAutoFit/>
          </a:bodyPr>
          <a:lstStyle/>
          <a:p>
            <a:r>
              <a:rPr lang="de-DE" b="1" u="sng" dirty="0" smtClean="0">
                <a:solidFill>
                  <a:srgbClr val="C00000"/>
                </a:solidFill>
              </a:rPr>
              <a:t>Auswertung/Ergebnis zusammengefasst (FORTSETZUNG):</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8454497"/>
      </p:ext>
    </p:extLst>
  </p:cSld>
  <p:clrMapOvr>
    <a:masterClrMapping/>
  </p:clrMapOvr>
  <p:timing>
    <p:tnLst>
      <p:par>
        <p:cTn id="1" dur="indefinite" restart="never" nodeType="tmRoot"/>
      </p:par>
    </p:tn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428</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3" name="Diagramm 2"/>
          <p:cNvGraphicFramePr/>
          <p:nvPr>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Abgerundetes Rechteck 11"/>
          <p:cNvSpPr/>
          <p:nvPr/>
        </p:nvSpPr>
        <p:spPr>
          <a:xfrm>
            <a:off x="251520" y="0"/>
            <a:ext cx="662473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Habe mich schon mal körperlich oder mit Worten sexuell bedrängt gefühlt.</a:t>
            </a:r>
            <a:endParaRPr lang="de-DE" sz="2800" b="1" u="sng" spc="200" dirty="0">
              <a:solidFill>
                <a:schemeClr val="tx2">
                  <a:lumMod val="75000"/>
                </a:schemeClr>
              </a:solidFill>
            </a:endParaRPr>
          </a:p>
        </p:txBody>
      </p:sp>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624168478"/>
      </p:ext>
    </p:extLst>
  </p:cSld>
  <p:clrMapOvr>
    <a:masterClrMapping/>
  </p:clrMapOvr>
  <p:timing>
    <p:tnLst>
      <p:par>
        <p:cTn id="1" dur="indefinite" restart="never" nodeType="tmRoot"/>
      </p:par>
    </p:tn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429</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2" name="Abgerundetes Rechteck 11"/>
          <p:cNvSpPr/>
          <p:nvPr/>
        </p:nvSpPr>
        <p:spPr>
          <a:xfrm>
            <a:off x="251520" y="0"/>
            <a:ext cx="662473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Habe mich schon mal körperlich oder mit Worten sexuell bedrängt gefühlt.</a:t>
            </a:r>
            <a:endParaRPr lang="de-DE" sz="2800" b="1" u="sng" spc="200" dirty="0">
              <a:solidFill>
                <a:schemeClr val="tx2">
                  <a:lumMod val="75000"/>
                </a:schemeClr>
              </a:solidFill>
            </a:endParaRPr>
          </a:p>
        </p:txBody>
      </p:sp>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Diagramm 10"/>
          <p:cNvGraphicFramePr/>
          <p:nvPr>
            <p:extLst>
              <p:ext uri="{D42A27DB-BD31-4B8C-83A1-F6EECF244321}">
                <p14:modId xmlns:p14="http://schemas.microsoft.com/office/powerpoint/2010/main" val="1466775107"/>
              </p:ext>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feld 13"/>
          <p:cNvSpPr txBox="1"/>
          <p:nvPr/>
        </p:nvSpPr>
        <p:spPr>
          <a:xfrm>
            <a:off x="3662439" y="6162374"/>
            <a:ext cx="1927131" cy="253916"/>
          </a:xfrm>
          <a:prstGeom prst="rect">
            <a:avLst/>
          </a:prstGeom>
          <a:noFill/>
        </p:spPr>
        <p:txBody>
          <a:bodyPr wrap="none" rtlCol="0">
            <a:spAutoFit/>
          </a:bodyPr>
          <a:lstStyle/>
          <a:p>
            <a:r>
              <a:rPr lang="de-DE" sz="1050" b="1" dirty="0" smtClean="0">
                <a:solidFill>
                  <a:schemeClr val="tx2">
                    <a:lumMod val="75000"/>
                  </a:schemeClr>
                </a:solidFill>
              </a:rPr>
              <a:t>Cramer-V ,292; Signifikanz ,000</a:t>
            </a:r>
            <a:endParaRPr lang="de-DE" sz="1050" b="1" dirty="0">
              <a:solidFill>
                <a:schemeClr val="tx2">
                  <a:lumMod val="75000"/>
                </a:schemeClr>
              </a:solidFill>
            </a:endParaRPr>
          </a:p>
        </p:txBody>
      </p:sp>
      <p:sp>
        <p:nvSpPr>
          <p:cNvPr id="15" name="Gestreifter Pfeil nach rechts 14">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153420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43</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Freizeit – im Wohnort?</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71267"/>
            <a:ext cx="8604954" cy="49892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rund ¾ der 12 - 21-Jährigen verbringen ihre Freizeit im Wohnort, knapp ¼ in anderen Orten; dies hat sich im Vergleich zu 1999 verändert, damals verbrachten nur rund 2/3 ihre Freizeit im eigenen Ort und knapp 1/3 in anderen Orten</a:t>
            </a:r>
            <a:endParaRPr lang="de-DE" sz="2000" b="1" dirty="0">
              <a:solidFill>
                <a:srgbClr val="17375E"/>
              </a:solidFill>
              <a:latin typeface="Arial" panose="020B0604020202020204" pitchFamily="34" charset="0"/>
              <a:ea typeface="Calibri" panose="020F0502020204030204" pitchFamily="34" charset="0"/>
            </a:endParaRPr>
          </a:p>
          <a:p>
            <a:pPr marL="342900" lvl="0" indent="-342900">
              <a:spcBef>
                <a:spcPts val="600"/>
              </a:spcBef>
              <a:spcAft>
                <a:spcPts val="600"/>
              </a:spcAft>
              <a:buFont typeface="Symbol" panose="05050102010706020507" pitchFamily="18" charset="2"/>
              <a:buChar char=""/>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 Verteilung m/w zeigt leichte Unterschiede; während die Jungs mit rund 80% um gut 8 %-Punkte häufiger die Freizeit gern im eigenen Ort verbringen, gehen die Mädchen in ihrer Freizeit um den gleichen Anteil lieber in einen anderen Ort</a:t>
            </a:r>
            <a:endParaRPr lang="de-DE" sz="2000" b="1" dirty="0">
              <a:solidFill>
                <a:srgbClr val="17375E"/>
              </a:solidFill>
              <a:latin typeface="Arial" panose="020B0604020202020204" pitchFamily="34" charset="0"/>
              <a:ea typeface="Calibri" panose="020F0502020204030204" pitchFamily="34" charset="0"/>
            </a:endParaRPr>
          </a:p>
          <a:p>
            <a:pPr marL="342900" lvl="0" indent="-342900">
              <a:spcBef>
                <a:spcPts val="600"/>
              </a:spcBef>
              <a:spcAft>
                <a:spcPts val="600"/>
              </a:spcAft>
              <a:buFont typeface="Symbol" panose="05050102010706020507" pitchFamily="18" charset="2"/>
              <a:buChar char=""/>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erwartungsgemäß sinkt mit zunehmendem Alter der Anteil derer, die ihre Freizeit im eigenen Ort verbringen; während bei den 12 - 14-Jährigen noch rund 85% ihre Freizeit am liebsten im eigenen Ort verbringen, sind dies bei den Jugendlichen noch knapp 79% und bei den jungen Volljährigen nur noch gut 2/3; das ist eine deutliche Veränderung gegenüber 1999, denn während die 12 - 14-Jährigen sich im Verhalten kaum geändert haben, bleiben heute mit mehr als 2/3 deutlich mehr 18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 21-Jährige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in ihrer Freizeit im Wohnort als noch 1999, mit 54% waren das damals nur etwas mehr als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Hälfte</a:t>
            </a:r>
            <a:endParaRPr lang="de-DE" sz="2000" b="1" dirty="0">
              <a:solidFill>
                <a:srgbClr val="17375E"/>
              </a:solidFill>
              <a:latin typeface="Arial" panose="020B0604020202020204" pitchFamily="34" charset="0"/>
              <a:ea typeface="Calibri" panose="020F0502020204030204" pitchFamily="34" charset="0"/>
            </a:endParaRPr>
          </a:p>
        </p:txBody>
      </p:sp>
      <p:sp>
        <p:nvSpPr>
          <p:cNvPr id="12" name="Rechteck 11"/>
          <p:cNvSpPr/>
          <p:nvPr/>
        </p:nvSpPr>
        <p:spPr>
          <a:xfrm>
            <a:off x="321544" y="733386"/>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sp>
        <p:nvSpPr>
          <p:cNvPr id="13" name="Gestreifter Pfeil nach rechts 12"/>
          <p:cNvSpPr/>
          <p:nvPr/>
        </p:nvSpPr>
        <p:spPr>
          <a:xfrm>
            <a:off x="8544266" y="5262295"/>
            <a:ext cx="383693" cy="326945"/>
          </a:xfrm>
          <a:prstGeom prst="stripedRightArrow">
            <a:avLst/>
          </a:prstGeom>
          <a:solidFill>
            <a:srgbClr val="1737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Gestreifter Pfeil nach rechts 13">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571380165"/>
      </p:ext>
    </p:extLst>
  </p:cSld>
  <p:clrMapOvr>
    <a:masterClrMapping/>
  </p:clrMapOvr>
  <p:timing>
    <p:tnLst>
      <p:par>
        <p:cTn id="1" dur="indefinite" restart="never" nodeType="tmRoot"/>
      </p:par>
    </p:tn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430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2" name="Abgerundetes Rechteck 11"/>
          <p:cNvSpPr/>
          <p:nvPr/>
        </p:nvSpPr>
        <p:spPr>
          <a:xfrm>
            <a:off x="251520" y="0"/>
            <a:ext cx="662473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Habe mich schon mal körperlich oder mit Worten sexuell bedrängt gefühlt.</a:t>
            </a:r>
            <a:endParaRPr lang="de-DE" sz="2800" b="1" u="sng" spc="200" dirty="0">
              <a:solidFill>
                <a:schemeClr val="tx2">
                  <a:lumMod val="75000"/>
                </a:schemeClr>
              </a:solidFill>
            </a:endParaRPr>
          </a:p>
        </p:txBody>
      </p:sp>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Diagramm 10"/>
          <p:cNvGraphicFramePr/>
          <p:nvPr>
            <p:extLst>
              <p:ext uri="{D42A27DB-BD31-4B8C-83A1-F6EECF244321}">
                <p14:modId xmlns:p14="http://schemas.microsoft.com/office/powerpoint/2010/main" val="2015983569"/>
              </p:ext>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4" name="Gestreifter Pfeil nach rechts 13">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293099624"/>
      </p:ext>
    </p:extLst>
  </p:cSld>
  <p:clrMapOvr>
    <a:masterClrMapping/>
  </p:clrMapOvr>
  <p:timing>
    <p:tnLst>
      <p:par>
        <p:cTn id="1" dur="indefinite" restart="never" nodeType="tmRoot"/>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62473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Habe mich schon mal körperlich oder mit Worten sexuell bedrängt gefühlt.</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431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a:off x="251520" y="1196752"/>
            <a:ext cx="8676962" cy="4832092"/>
          </a:xfrm>
          <a:prstGeom prst="rect">
            <a:avLst/>
          </a:prstGeom>
          <a:noFill/>
        </p:spPr>
        <p:txBody>
          <a:bodyPr wrap="square" rtlCol="0">
            <a:spAutoFit/>
          </a:bodyPr>
          <a:lstStyle/>
          <a:p>
            <a:r>
              <a:rPr lang="de-DE" sz="2000" b="1" u="sng" dirty="0" smtClean="0">
                <a:solidFill>
                  <a:srgbClr val="17375E"/>
                </a:solidFill>
              </a:rPr>
              <a:t>Auswertung der Verteilung </a:t>
            </a:r>
            <a:r>
              <a:rPr lang="de-DE" sz="2000" b="1" u="sng" dirty="0" smtClean="0">
                <a:solidFill>
                  <a:srgbClr val="00B0F0"/>
                </a:solidFill>
              </a:rPr>
              <a:t>MÄNNLICH </a:t>
            </a:r>
            <a:r>
              <a:rPr lang="de-DE" sz="2000" b="1" u="sng" dirty="0" smtClean="0">
                <a:solidFill>
                  <a:srgbClr val="17375E"/>
                </a:solidFill>
              </a:rPr>
              <a:t>– </a:t>
            </a:r>
            <a:r>
              <a:rPr lang="de-DE" sz="2000" b="1" u="sng" dirty="0" smtClean="0">
                <a:solidFill>
                  <a:srgbClr val="FF99CC"/>
                </a:solidFill>
              </a:rPr>
              <a:t>WEIBLICH</a:t>
            </a:r>
            <a:r>
              <a:rPr lang="de-DE" sz="2000" b="1" u="sng" dirty="0" smtClean="0">
                <a:solidFill>
                  <a:srgbClr val="17375E"/>
                </a:solidFill>
              </a:rPr>
              <a:t>:</a:t>
            </a:r>
          </a:p>
          <a:p>
            <a:endParaRPr lang="de-DE" b="1" dirty="0">
              <a:solidFill>
                <a:srgbClr val="17375E"/>
              </a:solidFill>
            </a:endParaRPr>
          </a:p>
          <a:p>
            <a:r>
              <a:rPr lang="de-DE" b="1" dirty="0" smtClean="0">
                <a:solidFill>
                  <a:srgbClr val="17375E"/>
                </a:solidFill>
              </a:rPr>
              <a:t>In 9 Kommunen (Euerdorf, Geroda, Ramsthal, Rannungen, Riedenberg, Schondra, Sulzthal, Thundorf und Zeitlofs) ist bei dieser Auswertung die TN-Zahl niedriger als 5. Sie werden nicht auf Gemeindeebene abgebildet.</a:t>
            </a:r>
          </a:p>
          <a:p>
            <a:endParaRPr lang="de-DE" b="1" dirty="0" smtClean="0">
              <a:solidFill>
                <a:srgbClr val="17375E"/>
              </a:solidFill>
            </a:endParaRPr>
          </a:p>
          <a:p>
            <a:endParaRPr lang="de-DE" b="1" dirty="0">
              <a:solidFill>
                <a:srgbClr val="17375E"/>
              </a:solidFill>
            </a:endParaRPr>
          </a:p>
          <a:p>
            <a:r>
              <a:rPr lang="de-DE" b="1" u="sng" dirty="0">
                <a:solidFill>
                  <a:srgbClr val="17375E"/>
                </a:solidFill>
              </a:rPr>
              <a:t>Auswertung der Verteilung </a:t>
            </a:r>
            <a:r>
              <a:rPr lang="de-DE" b="1" u="sng" dirty="0" smtClean="0">
                <a:solidFill>
                  <a:srgbClr val="00B0F0"/>
                </a:solidFill>
              </a:rPr>
              <a:t>MÄNNLICH</a:t>
            </a:r>
            <a:r>
              <a:rPr lang="de-DE" b="1" u="sng" dirty="0" smtClean="0">
                <a:solidFill>
                  <a:srgbClr val="17375E"/>
                </a:solidFill>
              </a:rPr>
              <a:t>:</a:t>
            </a:r>
            <a:endParaRPr lang="de-DE" b="1" u="sng" dirty="0">
              <a:solidFill>
                <a:srgbClr val="17375E"/>
              </a:solidFill>
            </a:endParaRPr>
          </a:p>
          <a:p>
            <a:endParaRPr lang="de-DE" b="1" dirty="0" smtClean="0">
              <a:solidFill>
                <a:srgbClr val="17375E"/>
              </a:solidFill>
            </a:endParaRPr>
          </a:p>
          <a:p>
            <a:r>
              <a:rPr lang="de-DE" b="1" dirty="0" smtClean="0">
                <a:solidFill>
                  <a:srgbClr val="17375E"/>
                </a:solidFill>
              </a:rPr>
              <a:t>In Aura und Oberthulba hat kein Junge diese Aussage bestätigt.</a:t>
            </a:r>
          </a:p>
          <a:p>
            <a:endParaRPr lang="de-DE" b="1" dirty="0" smtClean="0">
              <a:solidFill>
                <a:srgbClr val="17375E"/>
              </a:solidFill>
            </a:endParaRPr>
          </a:p>
          <a:p>
            <a:r>
              <a:rPr lang="de-DE" b="1" dirty="0" smtClean="0">
                <a:solidFill>
                  <a:srgbClr val="17375E"/>
                </a:solidFill>
              </a:rPr>
              <a:t>In Bad Kissingen bestätigen dies 10,2% der Jungs.</a:t>
            </a:r>
          </a:p>
          <a:p>
            <a:endParaRPr lang="de-DE" b="1" dirty="0">
              <a:solidFill>
                <a:srgbClr val="17375E"/>
              </a:solidFill>
            </a:endParaRPr>
          </a:p>
          <a:p>
            <a:r>
              <a:rPr lang="de-DE" b="1" dirty="0" smtClean="0">
                <a:solidFill>
                  <a:srgbClr val="17375E"/>
                </a:solidFill>
              </a:rPr>
              <a:t>In den verbleibenden 16 Kommunen ist die Anzahl kleiner als 5 und wird nicht abgebildet.</a:t>
            </a:r>
          </a:p>
          <a:p>
            <a:endParaRPr lang="de-DE" b="1" dirty="0">
              <a:solidFill>
                <a:srgbClr val="17375E"/>
              </a:solidFill>
            </a:endParaRPr>
          </a:p>
          <a:p>
            <a:r>
              <a:rPr lang="de-DE" b="1" u="sng" dirty="0">
                <a:solidFill>
                  <a:srgbClr val="17375E"/>
                </a:solidFill>
              </a:rPr>
              <a:t>Auswertung der Verteilung </a:t>
            </a:r>
            <a:r>
              <a:rPr lang="de-DE" b="1" u="sng" dirty="0" smtClean="0">
                <a:solidFill>
                  <a:srgbClr val="FF99CC"/>
                </a:solidFill>
              </a:rPr>
              <a:t>WEIBLICH</a:t>
            </a:r>
            <a:r>
              <a:rPr lang="de-DE" b="1" u="sng" dirty="0" smtClean="0">
                <a:solidFill>
                  <a:srgbClr val="17375E"/>
                </a:solidFill>
              </a:rPr>
              <a:t>:</a:t>
            </a:r>
            <a:r>
              <a:rPr lang="de-DE" b="1" dirty="0" smtClean="0">
                <a:solidFill>
                  <a:srgbClr val="17375E"/>
                </a:solidFill>
              </a:rPr>
              <a:t> siehe folgende Abbildung auf Seite 423</a:t>
            </a:r>
            <a:endParaRPr lang="de-DE" b="1" dirty="0">
              <a:solidFill>
                <a:srgbClr val="17375E"/>
              </a:solidFill>
            </a:endParaRPr>
          </a:p>
          <a:p>
            <a:endParaRPr lang="de-DE" b="1" dirty="0">
              <a:solidFill>
                <a:srgbClr val="17375E"/>
              </a:solidFill>
            </a:endParaRPr>
          </a:p>
        </p:txBody>
      </p:sp>
      <p:sp>
        <p:nvSpPr>
          <p:cNvPr id="12" name="Gestreifter Pfeil nach rechts 11">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887132865"/>
      </p:ext>
    </p:extLst>
  </p:cSld>
  <p:clrMapOvr>
    <a:masterClrMapping/>
  </p:clrMapOvr>
  <p:timing>
    <p:tnLst>
      <p:par>
        <p:cTn id="1" dur="indefinite" restart="never" nodeType="tmRoot"/>
      </p:par>
    </p:tn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1"/>
          <p:cNvSpPr txBox="1"/>
          <p:nvPr/>
        </p:nvSpPr>
        <p:spPr>
          <a:xfrm>
            <a:off x="251519" y="5805264"/>
            <a:ext cx="8596035" cy="523220"/>
          </a:xfrm>
          <a:prstGeom prst="rect">
            <a:avLst/>
          </a:prstGeom>
          <a:noFill/>
        </p:spPr>
        <p:txBody>
          <a:bodyPr wrap="square" rtlCol="0">
            <a:spAutoFit/>
          </a:bodyPr>
          <a:lstStyle/>
          <a:p>
            <a:r>
              <a:rPr lang="de-DE" sz="1400" b="1" dirty="0" smtClean="0">
                <a:solidFill>
                  <a:srgbClr val="17375E"/>
                </a:solidFill>
              </a:rPr>
              <a:t>In 9 Kommunen (Euerdorf, Geroda, Ramsthal, Rannungen, Riedenberg, Schondra, Sulzthal, Thundorf und Zeitlofs) ist bei dieser Auswertung die TN-Zahl niedriger als 5. Sie werden auf Gemeindeebene nicht abgebildet</a:t>
            </a:r>
            <a:r>
              <a:rPr lang="de-DE" sz="1400" b="1" dirty="0">
                <a:solidFill>
                  <a:srgbClr val="17375E"/>
                </a:solidFill>
              </a:rPr>
              <a:t>.</a:t>
            </a:r>
            <a:endParaRPr lang="de-DE" sz="1400" b="1" dirty="0" smtClean="0">
              <a:solidFill>
                <a:srgbClr val="17375E"/>
              </a:solidFill>
            </a:endParaRPr>
          </a:p>
        </p:txBody>
      </p:sp>
      <p:sp>
        <p:nvSpPr>
          <p:cNvPr id="11" name="Abgerundetes Rechteck 10"/>
          <p:cNvSpPr/>
          <p:nvPr/>
        </p:nvSpPr>
        <p:spPr>
          <a:xfrm>
            <a:off x="251520" y="0"/>
            <a:ext cx="662473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Habe mich schon mal körperlich oder mit Worten sexuell bedrängt gefühlt.</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432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Diagramm 12"/>
          <p:cNvGraphicFramePr/>
          <p:nvPr>
            <p:extLst>
              <p:ext uri="{D42A27DB-BD31-4B8C-83A1-F6EECF244321}">
                <p14:modId xmlns:p14="http://schemas.microsoft.com/office/powerpoint/2010/main" val="4066870647"/>
              </p:ext>
            </p:extLst>
          </p:nvPr>
        </p:nvGraphicFramePr>
        <p:xfrm>
          <a:off x="971600" y="1034441"/>
          <a:ext cx="7408889" cy="4770823"/>
        </p:xfrm>
        <a:graphic>
          <a:graphicData uri="http://schemas.openxmlformats.org/drawingml/2006/chart">
            <c:chart xmlns:c="http://schemas.openxmlformats.org/drawingml/2006/chart" xmlns:r="http://schemas.openxmlformats.org/officeDocument/2006/relationships" r:id="rId4"/>
          </a:graphicData>
        </a:graphic>
      </p:graphicFrame>
      <p:sp>
        <p:nvSpPr>
          <p:cNvPr id="16" name="Gestreifter Pfeil nach rechts 15">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686418169"/>
      </p:ext>
    </p:extLst>
  </p:cSld>
  <p:clrMapOvr>
    <a:masterClrMapping/>
  </p:clrMapOvr>
  <p:timing>
    <p:tnLst>
      <p:par>
        <p:cTn id="1" dur="indefinite" restart="never" nodeType="tmRoot"/>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433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484784"/>
            <a:ext cx="8604954" cy="252028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Fast ein Fünftel der 12-21Jährigen geben an, sich schon einmal körperlich oder mit Worten sexuell bedrängt gefühlt zu haben.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Mädchen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mit rund 30% sehr viel häufiger als die Jungen mit knapp 8%. Dieser Unterschied zwischen Mädchen und Jungen war zu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erwarten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a:t>
            </a:r>
          </a:p>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 Angaben zeigen, dass die jungen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Menschen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diese Frage durchdacht beantwortet haben, denn hätten sie jedes „sexualisierte umgangssprachliche Wort“ angegeben,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wären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 Werte sehr viel höher. So kann davon ausgegangen werden, dass die 12-21Jährigen die Frage genau gelesen haben und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entsprechend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geantwortet haben. </a:t>
            </a:r>
          </a:p>
          <a:p>
            <a:pPr>
              <a:spcBef>
                <a:spcPts val="600"/>
              </a:spcBef>
              <a:spcAft>
                <a:spcPts val="6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3528" y="1115452"/>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7"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Abgerundetes Rechteck 12"/>
          <p:cNvSpPr/>
          <p:nvPr/>
        </p:nvSpPr>
        <p:spPr>
          <a:xfrm>
            <a:off x="251520" y="0"/>
            <a:ext cx="662473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Habe mich schon mal körperlich oder mit Worten sexuell bedrängt gefühlt.</a:t>
            </a:r>
            <a:endParaRPr lang="de-DE" sz="2800" b="1" u="sng" spc="200" dirty="0">
              <a:solidFill>
                <a:schemeClr val="tx2">
                  <a:lumMod val="75000"/>
                </a:schemeClr>
              </a:solidFill>
            </a:endParaRPr>
          </a:p>
        </p:txBody>
      </p:sp>
      <p:sp>
        <p:nvSpPr>
          <p:cNvPr id="16" name="Textfeld 1"/>
          <p:cNvSpPr txBox="1"/>
          <p:nvPr/>
        </p:nvSpPr>
        <p:spPr>
          <a:xfrm>
            <a:off x="292427" y="4509120"/>
            <a:ext cx="8604954" cy="50405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siehe 12.2, Seite 449 </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Rechteck 17"/>
          <p:cNvSpPr/>
          <p:nvPr/>
        </p:nvSpPr>
        <p:spPr>
          <a:xfrm>
            <a:off x="292427" y="4139788"/>
            <a:ext cx="2340256" cy="369332"/>
          </a:xfrm>
          <a:prstGeom prst="rect">
            <a:avLst/>
          </a:prstGeom>
        </p:spPr>
        <p:txBody>
          <a:bodyPr wrap="none">
            <a:spAutoFit/>
          </a:bodyPr>
          <a:lstStyle/>
          <a:p>
            <a:r>
              <a:rPr lang="de-DE" b="1" u="sng" dirty="0" smtClean="0">
                <a:solidFill>
                  <a:srgbClr val="C00000"/>
                </a:solidFill>
              </a:rPr>
              <a:t>Handlungsempfehlung</a:t>
            </a:r>
            <a:endParaRPr lang="de-DE" b="1" u="sng" dirty="0">
              <a:solidFill>
                <a:srgbClr val="C00000"/>
              </a:solidFill>
            </a:endParaRPr>
          </a:p>
        </p:txBody>
      </p:sp>
      <p:sp>
        <p:nvSpPr>
          <p:cNvPr id="19" name="Gestreifter Pfeil nach rechts 18">
            <a:hlinkClick r:id="rId4" action="ppaction://hlinksldjump"/>
          </p:cNvPr>
          <p:cNvSpPr/>
          <p:nvPr/>
        </p:nvSpPr>
        <p:spPr>
          <a:xfrm>
            <a:off x="2411760" y="4504099"/>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5" name="Gestreifter Pfeil nach rechts 14">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997698712"/>
      </p:ext>
    </p:extLst>
  </p:cSld>
  <p:clrMapOvr>
    <a:masterClrMapping/>
  </p:clrMapOvr>
  <p:timing>
    <p:tnLst>
      <p:par>
        <p:cTn id="1" dur="indefinite" restart="never" nodeType="tmRoot"/>
      </p:par>
    </p:tn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19" y="1116913"/>
            <a:ext cx="7501311" cy="1231967"/>
          </a:xfrm>
        </p:spPr>
        <p:txBody>
          <a:bodyPr>
            <a:normAutofit fontScale="90000"/>
          </a:bodyPr>
          <a:lstStyle/>
          <a:p>
            <a:pPr algn="l"/>
            <a:r>
              <a:rPr lang="de-DE" b="1" dirty="0" smtClean="0">
                <a:solidFill>
                  <a:srgbClr val="C00000"/>
                </a:solidFill>
              </a:rPr>
              <a:t>12.2 Wo ist es passiert? Schule, Internet, Öffentlichkeit, Verein oder privat?</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736290"/>
            <a:ext cx="8604954" cy="220487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Wie viele junge Menschen haben sich schon einmal sexuell bedrängt gefühlt? Wo haben sie sich bedrängt gefühlt?</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rPr>
              <a:t>Hast du dich schon einmal körperlich oder mit Worten sexuell bedrängt gefühlt? Ja, im privaten Bereich/ im Verein, Verband, Jugendgruppe/ in der Schule, Ausbildung, Arbeit/ im Internet/ in der Öffentlichkeit?</a:t>
            </a:r>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434</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1802095412"/>
      </p:ext>
    </p:extLst>
  </p:cSld>
  <p:clrMapOvr>
    <a:masterClrMapping/>
  </p:clrMapOvr>
  <p:timing>
    <p:tnLst>
      <p:par>
        <p:cTn id="1" dur="indefinite" restart="never" nodeType="tmRoot"/>
      </p:par>
    </p:tn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435</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Wo ist es passiert?</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2" name="Rechteck 11"/>
          <p:cNvSpPr/>
          <p:nvPr/>
        </p:nvSpPr>
        <p:spPr>
          <a:xfrm>
            <a:off x="321544" y="733386"/>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sp>
        <p:nvSpPr>
          <p:cNvPr id="13" name="Gestreifter Pfeil nach rechts 12"/>
          <p:cNvSpPr/>
          <p:nvPr/>
        </p:nvSpPr>
        <p:spPr>
          <a:xfrm>
            <a:off x="8544266" y="5262295"/>
            <a:ext cx="383693" cy="326945"/>
          </a:xfrm>
          <a:prstGeom prst="stripedRightArrow">
            <a:avLst/>
          </a:prstGeom>
          <a:solidFill>
            <a:srgbClr val="1737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Textfeld 1"/>
          <p:cNvSpPr txBox="1"/>
          <p:nvPr/>
        </p:nvSpPr>
        <p:spPr>
          <a:xfrm>
            <a:off x="323528" y="1124744"/>
            <a:ext cx="8604954" cy="526702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Zur besseren Bewertung der Ergebnisse zu diesem Thema werden %-Angaben bezogen auf alle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Kinder und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Jugendlichen angegeben:</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zwischen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5,1% und 5,5% geben in allen drei Altersgruppen an, sich in </a:t>
            </a:r>
            <a:r>
              <a:rPr lang="de-DE" sz="1800" b="1" u="sng"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Schule/Aus-</a:t>
            </a:r>
            <a:br>
              <a:rPr lang="de-DE" sz="1800" b="1" u="sng" dirty="0" smtClean="0">
                <a:solidFill>
                  <a:srgbClr val="17375E"/>
                </a:solidFill>
                <a:latin typeface="Calibri" panose="020F0502020204030204" pitchFamily="34" charset="0"/>
                <a:ea typeface="Calibri" panose="020F0502020204030204" pitchFamily="34" charset="0"/>
                <a:cs typeface="Calibri" panose="020F0502020204030204" pitchFamily="34" charset="0"/>
              </a:rPr>
            </a:br>
            <a:r>
              <a:rPr lang="de-DE" sz="1800" b="1" u="sng" dirty="0" err="1" smtClean="0">
                <a:solidFill>
                  <a:srgbClr val="17375E"/>
                </a:solidFill>
                <a:latin typeface="Calibri" panose="020F0502020204030204" pitchFamily="34" charset="0"/>
                <a:ea typeface="Calibri" panose="020F0502020204030204" pitchFamily="34" charset="0"/>
                <a:cs typeface="Calibri" panose="020F0502020204030204" pitchFamily="34" charset="0"/>
              </a:rPr>
              <a:t>bildung</a:t>
            </a:r>
            <a:r>
              <a:rPr lang="de-DE" sz="1800" b="1" u="sng"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/Arbeit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schon mal körperlich oder mit Worten sexuell bedrängt gefühlt zu haben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im </a:t>
            </a:r>
            <a:r>
              <a:rPr lang="de-DE" sz="1800" b="1" u="sng" dirty="0" smtClean="0">
                <a:solidFill>
                  <a:srgbClr val="17375E"/>
                </a:solidFill>
                <a:latin typeface="Calibri" panose="020F0502020204030204" pitchFamily="34" charset="0"/>
                <a:ea typeface="Calibri" panose="020F0502020204030204" pitchFamily="34" charset="0"/>
                <a:cs typeface="Calibri" panose="020F0502020204030204" pitchFamily="34" charset="0"/>
              </a:rPr>
              <a:t>Verein/Verband/Jugendgruppe</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sind dies bei den 12 - 14-Jährigen 0,6% von allen, bei den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15 - 21-Jährigen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2,0%</a:t>
            </a:r>
          </a:p>
          <a:p>
            <a:pPr lvl="0">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Im privaten Bereich, im Internet und in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Öffentlichkeit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steigt der Anteil derer, die sich schon mal bedrängt gefühlt haben, kontinuierlich an</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 </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Im </a:t>
            </a:r>
            <a:r>
              <a:rPr lang="de-DE" sz="1800" b="1" u="sng" dirty="0">
                <a:solidFill>
                  <a:srgbClr val="17375E"/>
                </a:solidFill>
                <a:latin typeface="Calibri" panose="020F0502020204030204" pitchFamily="34" charset="0"/>
                <a:ea typeface="Calibri" panose="020F0502020204030204" pitchFamily="34" charset="0"/>
                <a:cs typeface="Calibri" panose="020F0502020204030204" pitchFamily="34" charset="0"/>
              </a:rPr>
              <a:t>privaten Bereich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steigen die Anteile von knapp 3% bei den 12 - 14-Jährigen auf das Doppelte mit knapp 7% bei den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Jugendlichen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auf das Dreifache mit knapp 10% bei den Volljährigen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im </a:t>
            </a:r>
            <a:r>
              <a:rPr lang="de-DE" sz="1800" b="1" u="sng" dirty="0">
                <a:solidFill>
                  <a:srgbClr val="17375E"/>
                </a:solidFill>
                <a:latin typeface="Calibri" panose="020F0502020204030204" pitchFamily="34" charset="0"/>
                <a:ea typeface="Calibri" panose="020F0502020204030204" pitchFamily="34" charset="0"/>
                <a:cs typeface="Calibri" panose="020F0502020204030204" pitchFamily="34" charset="0"/>
              </a:rPr>
              <a:t>Internet</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gaben 5,1% aller 12 - 14-Jährigen als „Ort“ an – bei den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15 – 17-Jährigen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sind dies schon 12,2% und bei den jungen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Erwachsenen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13,2% von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allen</a:t>
            </a:r>
          </a:p>
        </p:txBody>
      </p:sp>
      <p:sp>
        <p:nvSpPr>
          <p:cNvPr id="15" name="Gestreifter Pfeil nach rechts 14">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953939407"/>
      </p:ext>
    </p:extLst>
  </p:cSld>
  <p:clrMapOvr>
    <a:masterClrMapping/>
  </p:clrMapOvr>
  <p:timing>
    <p:tnLst>
      <p:par>
        <p:cTn id="1" dur="indefinite" restart="never" nodeType="tmRoot"/>
      </p:par>
    </p:tn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436</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Wo ist es passiert?</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5" name="Rechteck 14"/>
          <p:cNvSpPr/>
          <p:nvPr/>
        </p:nvSpPr>
        <p:spPr>
          <a:xfrm>
            <a:off x="321544" y="733386"/>
            <a:ext cx="5661678" cy="369332"/>
          </a:xfrm>
          <a:prstGeom prst="rect">
            <a:avLst/>
          </a:prstGeom>
        </p:spPr>
        <p:txBody>
          <a:bodyPr wrap="none">
            <a:spAutoFit/>
          </a:bodyPr>
          <a:lstStyle/>
          <a:p>
            <a:r>
              <a:rPr lang="de-DE" b="1" u="sng" dirty="0" smtClean="0">
                <a:solidFill>
                  <a:srgbClr val="C00000"/>
                </a:solidFill>
              </a:rPr>
              <a:t>Auswertung/Ergebnis zusammengefasst (FORTSETZUNG):</a:t>
            </a:r>
            <a:endParaRPr lang="de-DE" b="1" u="sng" dirty="0">
              <a:solidFill>
                <a:srgbClr val="C00000"/>
              </a:solidFill>
            </a:endParaRPr>
          </a:p>
        </p:txBody>
      </p:sp>
      <p:sp>
        <p:nvSpPr>
          <p:cNvPr id="12" name="Textfeld 1"/>
          <p:cNvSpPr txBox="1"/>
          <p:nvPr/>
        </p:nvSpPr>
        <p:spPr>
          <a:xfrm>
            <a:off x="323528" y="1124744"/>
            <a:ext cx="8604954" cy="526702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auch die Werte in der </a:t>
            </a:r>
            <a:r>
              <a:rPr lang="de-DE" sz="1800" b="1" u="sng" dirty="0">
                <a:solidFill>
                  <a:srgbClr val="17375E"/>
                </a:solidFill>
                <a:latin typeface="Calibri" panose="020F0502020204030204" pitchFamily="34" charset="0"/>
                <a:ea typeface="Calibri" panose="020F0502020204030204" pitchFamily="34" charset="0"/>
                <a:cs typeface="Calibri" panose="020F0502020204030204" pitchFamily="34" charset="0"/>
              </a:rPr>
              <a:t>Öffentlichkeit</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steigen um das dreifache von 4,3% bei den Kindern und 8,2% bei den Jugendlichen auf 12,1% von allen bei den 18 - 21-Jährigen</a:t>
            </a:r>
          </a:p>
          <a:p>
            <a:pPr lvl="0"/>
            <a:endPar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endParaRPr>
          </a:p>
          <a:p>
            <a:pPr lvl="0">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u="sng"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Auswertung dieser Frage auf Gemeindeebene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bildet neun Kommunen nicht ab (siehe 12.1). Für die verbleibenden Kommunen ergibt sich:</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im </a:t>
            </a:r>
            <a:r>
              <a:rPr lang="de-DE" sz="1800" b="1" u="sng" dirty="0">
                <a:solidFill>
                  <a:srgbClr val="17375E"/>
                </a:solidFill>
                <a:latin typeface="Calibri" panose="020F0502020204030204" pitchFamily="34" charset="0"/>
                <a:ea typeface="Calibri" panose="020F0502020204030204" pitchFamily="34" charset="0"/>
                <a:cs typeface="Calibri" panose="020F0502020204030204" pitchFamily="34" charset="0"/>
              </a:rPr>
              <a:t>privaten Bereich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werden zusätzlich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sieben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Kommunen wg. zu geringer Anzahl nicht abgebildet; in drei Gemeinden gibt keiner den privaten Bereich an, in vier Kommunen orientieren sich die Werte am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Landkreisdurchschnitt;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nur in zwei Städten und einer Gemeinde sind die Angaben etwas höher</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Angaben zum </a:t>
            </a:r>
            <a:r>
              <a:rPr lang="de-DE" sz="1800" b="1" u="sng" dirty="0" smtClean="0">
                <a:solidFill>
                  <a:srgbClr val="17375E"/>
                </a:solidFill>
                <a:latin typeface="Calibri" panose="020F0502020204030204" pitchFamily="34" charset="0"/>
                <a:ea typeface="Calibri" panose="020F0502020204030204" pitchFamily="34" charset="0"/>
                <a:cs typeface="Calibri" panose="020F0502020204030204" pitchFamily="34" charset="0"/>
              </a:rPr>
              <a:t>Verein/Verband/Jugendgruppe</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können für 19 Kommunen wg. zu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geringer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Anzahl nicht angegeben werden; in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allen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verbleibenden Kommunen gibt niemand an, sich hier schon einmal sexuell bedrängt gefühlt zu haben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Werte für </a:t>
            </a:r>
            <a:r>
              <a:rPr lang="de-DE" sz="1800" b="1" u="sng"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Schule/Ausbildung/Arbeit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können in 21 Kommunen wg. zu geringer Anzahl nicht angegeben werden; in zwei Gemeinden gibt keiner hier eine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zustimmende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Angabe und die verbleibenden zwei Städte und eine Gemeinde erreichen Werte über dem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Landkreisdurchschnitt</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Gestreifter Pfeil nach rechts 12"/>
          <p:cNvSpPr/>
          <p:nvPr/>
        </p:nvSpPr>
        <p:spPr>
          <a:xfrm>
            <a:off x="8502837" y="5700810"/>
            <a:ext cx="383693" cy="326945"/>
          </a:xfrm>
          <a:prstGeom prst="stripedRightArrow">
            <a:avLst/>
          </a:prstGeom>
          <a:solidFill>
            <a:srgbClr val="1737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Gestreifter Pfeil nach rechts 13">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676649710"/>
      </p:ext>
    </p:extLst>
  </p:cSld>
  <p:clrMapOvr>
    <a:masterClrMapping/>
  </p:clrMapOvr>
  <p:timing>
    <p:tnLst>
      <p:par>
        <p:cTn id="1" dur="indefinite" restart="never" nodeType="tmRoot"/>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437</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Wo ist es passiert?</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5" name="Rechteck 14"/>
          <p:cNvSpPr/>
          <p:nvPr/>
        </p:nvSpPr>
        <p:spPr>
          <a:xfrm>
            <a:off x="321544" y="733386"/>
            <a:ext cx="5661678" cy="369332"/>
          </a:xfrm>
          <a:prstGeom prst="rect">
            <a:avLst/>
          </a:prstGeom>
        </p:spPr>
        <p:txBody>
          <a:bodyPr wrap="none">
            <a:spAutoFit/>
          </a:bodyPr>
          <a:lstStyle/>
          <a:p>
            <a:r>
              <a:rPr lang="de-DE" b="1" u="sng" dirty="0" smtClean="0">
                <a:solidFill>
                  <a:srgbClr val="C00000"/>
                </a:solidFill>
              </a:rPr>
              <a:t>Auswertung/Ergebnis zusammengefasst (FORTSETZUNG):</a:t>
            </a:r>
            <a:endParaRPr lang="de-DE" b="1" u="sng" dirty="0">
              <a:solidFill>
                <a:srgbClr val="C00000"/>
              </a:solidFill>
            </a:endParaRPr>
          </a:p>
        </p:txBody>
      </p:sp>
      <p:sp>
        <p:nvSpPr>
          <p:cNvPr id="12" name="Textfeld 1"/>
          <p:cNvSpPr txBox="1"/>
          <p:nvPr/>
        </p:nvSpPr>
        <p:spPr>
          <a:xfrm>
            <a:off x="323528" y="1124744"/>
            <a:ext cx="8604954" cy="526702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in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14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Kommunen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sind die Zahlen für das </a:t>
            </a:r>
            <a:r>
              <a:rPr lang="de-DE" sz="1800" b="1" u="sng" dirty="0" smtClean="0">
                <a:solidFill>
                  <a:srgbClr val="17375E"/>
                </a:solidFill>
                <a:latin typeface="Calibri" panose="020F0502020204030204" pitchFamily="34" charset="0"/>
                <a:ea typeface="Calibri" panose="020F0502020204030204" pitchFamily="34" charset="0"/>
                <a:cs typeface="Calibri" panose="020F0502020204030204" pitchFamily="34" charset="0"/>
              </a:rPr>
              <a:t>Internet</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so niedrig, dass sie nicht abgebildet werden; in einer Kommune gibt niemand das Internet an, sieben Kommunen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erreichen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Werte um den Landkreisdurchschnitt; eine Stadt erreicht deutlich niedrigere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Werte</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drei Gemeinden deutlich höhere</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u="sng" dirty="0">
                <a:solidFill>
                  <a:srgbClr val="17375E"/>
                </a:solidFill>
                <a:latin typeface="Calibri" panose="020F0502020204030204" pitchFamily="34" charset="0"/>
                <a:ea typeface="Calibri" panose="020F0502020204030204" pitchFamily="34" charset="0"/>
                <a:cs typeface="Calibri" panose="020F0502020204030204" pitchFamily="34" charset="0"/>
              </a:rPr>
              <a:t>Öffentlichkeit</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erreicht in 15 Kommunen so niedrige Anzahlen, dass sie nicht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abgebildet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werden können; sonst ergibt sich eine vergleichbare Verteilung zum Internet </a:t>
            </a:r>
          </a:p>
        </p:txBody>
      </p:sp>
      <p:sp>
        <p:nvSpPr>
          <p:cNvPr id="11" name="Gestreifter Pfeil nach rechts 10">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114106383"/>
      </p:ext>
    </p:extLst>
  </p:cSld>
  <p:clrMapOvr>
    <a:masterClrMapping/>
  </p:clrMapOvr>
  <p:timing>
    <p:tnLst>
      <p:par>
        <p:cTn id="1" dur="indefinite" restart="never" nodeType="tmRoot"/>
      </p:par>
    </p:tn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feld 1"/>
          <p:cNvSpPr txBox="1"/>
          <p:nvPr/>
        </p:nvSpPr>
        <p:spPr>
          <a:xfrm>
            <a:off x="251520" y="6176867"/>
            <a:ext cx="8118136" cy="23465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b="1" dirty="0" smtClean="0">
                <a:solidFill>
                  <a:schemeClr val="tx2">
                    <a:lumMod val="75000"/>
                  </a:schemeClr>
                </a:solidFill>
              </a:rPr>
              <a:t>* Es wurde entschieden, dass die %-Angaben bezogen auf 100% bei diesem Thema eine bessere Bewertung des Ergebnisses ermöglichen.</a:t>
            </a:r>
            <a:endParaRPr lang="de-DE" b="1" dirty="0">
              <a:solidFill>
                <a:schemeClr val="tx2">
                  <a:lumMod val="75000"/>
                </a:schemeClr>
              </a:solidFill>
            </a:endParaRPr>
          </a:p>
        </p:txBody>
      </p:sp>
      <p:sp>
        <p:nvSpPr>
          <p:cNvPr id="11" name="Abgerundetes Rechteck 10"/>
          <p:cNvSpPr/>
          <p:nvPr/>
        </p:nvSpPr>
        <p:spPr>
          <a:xfrm>
            <a:off x="251520" y="0"/>
            <a:ext cx="662473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Habe mich schon mal körperlich oder mit Worten sexuell bedrängt gefühlt.</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438</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Diagramm 12"/>
          <p:cNvGraphicFramePr/>
          <p:nvPr>
            <p:extLst>
              <p:ext uri="{D42A27DB-BD31-4B8C-83A1-F6EECF244321}">
                <p14:modId xmlns:p14="http://schemas.microsoft.com/office/powerpoint/2010/main" val="261475997"/>
              </p:ext>
            </p:extLst>
          </p:nvPr>
        </p:nvGraphicFramePr>
        <p:xfrm>
          <a:off x="827584" y="1615897"/>
          <a:ext cx="7194849" cy="43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Diagramm 11"/>
          <p:cNvGraphicFramePr/>
          <p:nvPr>
            <p:extLst/>
          </p:nvPr>
        </p:nvGraphicFramePr>
        <p:xfrm>
          <a:off x="107504" y="993164"/>
          <a:ext cx="2088232" cy="1540055"/>
        </p:xfrm>
        <a:graphic>
          <a:graphicData uri="http://schemas.openxmlformats.org/drawingml/2006/chart">
            <c:chart xmlns:c="http://schemas.openxmlformats.org/drawingml/2006/chart" xmlns:r="http://schemas.openxmlformats.org/officeDocument/2006/relationships" r:id="rId5"/>
          </a:graphicData>
        </a:graphic>
      </p:graphicFrame>
      <p:sp>
        <p:nvSpPr>
          <p:cNvPr id="15" name="Textfeld 1"/>
          <p:cNvSpPr txBox="1"/>
          <p:nvPr/>
        </p:nvSpPr>
        <p:spPr>
          <a:xfrm>
            <a:off x="2902998" y="1356543"/>
            <a:ext cx="5466658" cy="30002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1800" b="1" dirty="0" smtClean="0">
                <a:solidFill>
                  <a:schemeClr val="tx2">
                    <a:lumMod val="75000"/>
                  </a:schemeClr>
                </a:solidFill>
              </a:rPr>
              <a:t>in % von </a:t>
            </a:r>
            <a:r>
              <a:rPr lang="de-DE" sz="1800" b="1" u="sng" dirty="0" smtClean="0">
                <a:solidFill>
                  <a:schemeClr val="tx2">
                    <a:lumMod val="75000"/>
                  </a:schemeClr>
                </a:solidFill>
              </a:rPr>
              <a:t>ALLEN (100%)*,</a:t>
            </a:r>
            <a:r>
              <a:rPr lang="de-DE" sz="1800" b="1" dirty="0" smtClean="0">
                <a:solidFill>
                  <a:schemeClr val="tx2">
                    <a:lumMod val="75000"/>
                  </a:schemeClr>
                </a:solidFill>
              </a:rPr>
              <a:t> Mehrfachnennungen möglich</a:t>
            </a:r>
            <a:endParaRPr lang="de-DE" sz="1800" b="1" dirty="0">
              <a:solidFill>
                <a:schemeClr val="tx2">
                  <a:lumMod val="75000"/>
                </a:schemeClr>
              </a:solidFill>
            </a:endParaRPr>
          </a:p>
        </p:txBody>
      </p:sp>
      <p:sp>
        <p:nvSpPr>
          <p:cNvPr id="18" name="Gestreifter Pfeil nach rechts 17">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17975918"/>
      </p:ext>
    </p:extLst>
  </p:cSld>
  <p:clrMapOvr>
    <a:masterClrMapping/>
  </p:clrMapOvr>
  <p:timing>
    <p:tnLst>
      <p:par>
        <p:cTn id="1" dur="indefinite" restart="never" nodeType="tmRoot"/>
      </p:par>
    </p:tn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62473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Habe mich schon mal körperlich oder mit Worten sexuell bedrängt gefühlt.</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439</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Diagramm 12"/>
          <p:cNvGraphicFramePr/>
          <p:nvPr>
            <p:extLst>
              <p:ext uri="{D42A27DB-BD31-4B8C-83A1-F6EECF244321}">
                <p14:modId xmlns:p14="http://schemas.microsoft.com/office/powerpoint/2010/main" val="2018794670"/>
              </p:ext>
            </p:extLst>
          </p:nvPr>
        </p:nvGraphicFramePr>
        <p:xfrm>
          <a:off x="682955" y="1598700"/>
          <a:ext cx="777809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feld 1"/>
          <p:cNvSpPr txBox="1"/>
          <p:nvPr/>
        </p:nvSpPr>
        <p:spPr>
          <a:xfrm>
            <a:off x="2618781" y="1208081"/>
            <a:ext cx="4014447" cy="2880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1400" b="1" dirty="0" smtClean="0">
                <a:solidFill>
                  <a:schemeClr val="tx2">
                    <a:lumMod val="75000"/>
                  </a:schemeClr>
                </a:solidFill>
              </a:rPr>
              <a:t>in % von </a:t>
            </a:r>
            <a:r>
              <a:rPr lang="de-DE" sz="1400" b="1" u="sng" dirty="0" smtClean="0">
                <a:solidFill>
                  <a:schemeClr val="tx2">
                    <a:lumMod val="75000"/>
                  </a:schemeClr>
                </a:solidFill>
              </a:rPr>
              <a:t>ALLEN*</a:t>
            </a:r>
            <a:r>
              <a:rPr lang="de-DE" sz="1400" b="1" dirty="0" smtClean="0">
                <a:solidFill>
                  <a:schemeClr val="tx2">
                    <a:lumMod val="75000"/>
                  </a:schemeClr>
                </a:solidFill>
              </a:rPr>
              <a:t>, Mehrfachnennungen möglich!</a:t>
            </a:r>
            <a:endParaRPr lang="de-DE" sz="1400" b="1" dirty="0">
              <a:solidFill>
                <a:schemeClr val="tx2">
                  <a:lumMod val="75000"/>
                </a:schemeClr>
              </a:solidFill>
            </a:endParaRPr>
          </a:p>
        </p:txBody>
      </p:sp>
      <p:sp>
        <p:nvSpPr>
          <p:cNvPr id="15" name="Textfeld 1"/>
          <p:cNvSpPr txBox="1"/>
          <p:nvPr/>
        </p:nvSpPr>
        <p:spPr>
          <a:xfrm>
            <a:off x="251520" y="6176867"/>
            <a:ext cx="8118136" cy="23465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b="1" dirty="0" smtClean="0">
                <a:solidFill>
                  <a:schemeClr val="tx2">
                    <a:lumMod val="75000"/>
                  </a:schemeClr>
                </a:solidFill>
              </a:rPr>
              <a:t>* Es wurde entschieden, dass die %-Angaben bezogen auf 100% bei diesem Thema eine bessere Bewertung des Ergebnisses ermöglichen.</a:t>
            </a:r>
            <a:endParaRPr lang="de-DE" b="1" dirty="0">
              <a:solidFill>
                <a:schemeClr val="tx2">
                  <a:lumMod val="75000"/>
                </a:schemeClr>
              </a:solidFill>
            </a:endParaRPr>
          </a:p>
        </p:txBody>
      </p: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5028242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44</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Freizeit – im Wohnort?</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71267"/>
            <a:ext cx="8604954" cy="49892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Auswertung auf Gemeindeebene zeigt deutliche Unterschiede mit einer Spannweite von knapp 2/3 bis zu 100%, die unabhängig von der Anzahl der Einwohner und der Ortsteile sowie der Region ist; in drei Gemeinden beläuft sich der Anteil derer, die ihre Freizeit im eigenen Ort verbringen, auf 90% und mehr, in weiteren sechs Gemeinden liegt der Anteil bei 80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90%;</a:t>
            </a:r>
            <a:endParaRPr lang="de-DE" sz="2000" b="1" dirty="0">
              <a:solidFill>
                <a:srgbClr val="17375E"/>
              </a:solidFill>
              <a:latin typeface="Arial" panose="020B0604020202020204" pitchFamily="34" charset="0"/>
              <a:ea typeface="Calibri" panose="020F0502020204030204" pitchFamily="34" charset="0"/>
            </a:endParaRPr>
          </a:p>
          <a:p>
            <a:pPr marL="342900" lvl="0" indent="-342900">
              <a:spcBef>
                <a:spcPts val="600"/>
              </a:spcBef>
              <a:spcAft>
                <a:spcPts val="600"/>
              </a:spcAft>
              <a:buFont typeface="Symbol" panose="05050102010706020507" pitchFamily="18" charset="2"/>
              <a:buChar char=""/>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 Verteilung im Wohnort/in anderen Orten ist nicht davon abhängig, ob ein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Jugendzentrum/Jugendraum/Bauwagen/Hütte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im Ort vorhanden ist</a:t>
            </a:r>
            <a:endParaRPr lang="de-DE" sz="2000" b="1" dirty="0">
              <a:solidFill>
                <a:srgbClr val="17375E"/>
              </a:solidFill>
              <a:latin typeface="Arial" panose="020B0604020202020204" pitchFamily="34" charset="0"/>
              <a:ea typeface="Calibri" panose="020F0502020204030204" pitchFamily="34" charset="0"/>
            </a:endParaRPr>
          </a:p>
          <a:p>
            <a:pPr marL="342900" lvl="0" indent="-342900">
              <a:spcBef>
                <a:spcPts val="600"/>
              </a:spcBef>
              <a:spcAft>
                <a:spcPts val="600"/>
              </a:spcAft>
              <a:buFont typeface="Symbol" panose="05050102010706020507" pitchFamily="18" charset="2"/>
              <a:buChar char=""/>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es besteht auch kein Zusammenhang mit einer Vereinsmitgliedschaft oder der täglichen Nutzungsdauer des </a:t>
            </a:r>
            <a:r>
              <a:rPr lang="de-DE" sz="1800" b="1" dirty="0" err="1">
                <a:solidFill>
                  <a:srgbClr val="17375E"/>
                </a:solidFill>
                <a:latin typeface="Calibri" panose="020F0502020204030204" pitchFamily="34" charset="0"/>
                <a:ea typeface="Calibri" panose="020F0502020204030204" pitchFamily="34" charset="0"/>
                <a:cs typeface="Calibri" panose="020F0502020204030204" pitchFamily="34" charset="0"/>
              </a:rPr>
              <a:t>PC’s</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in der Freizeit</a:t>
            </a:r>
            <a:endParaRPr lang="de-DE" sz="2000" b="1" dirty="0">
              <a:solidFill>
                <a:srgbClr val="17375E"/>
              </a:solidFill>
              <a:effectLst/>
              <a:latin typeface="Arial" panose="020B0604020202020204" pitchFamily="34" charset="0"/>
              <a:ea typeface="Calibri" panose="020F0502020204030204" pitchFamily="34" charset="0"/>
            </a:endParaRPr>
          </a:p>
        </p:txBody>
      </p:sp>
      <p:sp>
        <p:nvSpPr>
          <p:cNvPr id="15" name="Rechteck 14"/>
          <p:cNvSpPr/>
          <p:nvPr/>
        </p:nvSpPr>
        <p:spPr>
          <a:xfrm>
            <a:off x="321544" y="733386"/>
            <a:ext cx="5661678" cy="369332"/>
          </a:xfrm>
          <a:prstGeom prst="rect">
            <a:avLst/>
          </a:prstGeom>
        </p:spPr>
        <p:txBody>
          <a:bodyPr wrap="none">
            <a:spAutoFit/>
          </a:bodyPr>
          <a:lstStyle/>
          <a:p>
            <a:r>
              <a:rPr lang="de-DE" b="1" u="sng" dirty="0" smtClean="0">
                <a:solidFill>
                  <a:srgbClr val="C00000"/>
                </a:solidFill>
              </a:rPr>
              <a:t>Auswertung/Ergebnis zusammengefasst (FORTSETZUNG):</a:t>
            </a:r>
            <a:endParaRPr lang="de-DE" b="1" u="sng" dirty="0">
              <a:solidFill>
                <a:srgbClr val="C00000"/>
              </a:solidFill>
            </a:endParaRPr>
          </a:p>
        </p:txBody>
      </p:sp>
      <p:sp>
        <p:nvSpPr>
          <p:cNvPr id="12" name="Gestreifter Pfeil nach rechts 11">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955951078"/>
      </p:ext>
    </p:extLst>
  </p:cSld>
  <p:clrMapOvr>
    <a:masterClrMapping/>
  </p:clrMapOvr>
  <p:timing>
    <p:tnLst>
      <p:par>
        <p:cTn id="1" dur="indefinite" restart="never" nodeType="tmRoot"/>
      </p:par>
    </p:tn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62473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Habe mich schon mal körperlich oder mit Worten sexuell bedrängt gefühlt.</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440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Diagramm 12"/>
          <p:cNvGraphicFramePr/>
          <p:nvPr>
            <p:extLst>
              <p:ext uri="{D42A27DB-BD31-4B8C-83A1-F6EECF244321}">
                <p14:modId xmlns:p14="http://schemas.microsoft.com/office/powerpoint/2010/main" val="915864325"/>
              </p:ext>
            </p:extLst>
          </p:nvPr>
        </p:nvGraphicFramePr>
        <p:xfrm>
          <a:off x="612000" y="1579339"/>
          <a:ext cx="792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feld 1"/>
          <p:cNvSpPr txBox="1"/>
          <p:nvPr/>
        </p:nvSpPr>
        <p:spPr>
          <a:xfrm>
            <a:off x="2683404" y="1136553"/>
            <a:ext cx="3885201" cy="2880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1400" b="1" dirty="0" smtClean="0">
                <a:solidFill>
                  <a:schemeClr val="tx2">
                    <a:lumMod val="75000"/>
                  </a:schemeClr>
                </a:solidFill>
              </a:rPr>
              <a:t>in % von </a:t>
            </a:r>
            <a:r>
              <a:rPr lang="de-DE" sz="1400" b="1" u="sng" dirty="0" smtClean="0">
                <a:solidFill>
                  <a:schemeClr val="tx2">
                    <a:lumMod val="75000"/>
                  </a:schemeClr>
                </a:solidFill>
              </a:rPr>
              <a:t>ALLEN*</a:t>
            </a:r>
            <a:r>
              <a:rPr lang="de-DE" sz="1400" b="1" dirty="0" smtClean="0">
                <a:solidFill>
                  <a:schemeClr val="tx2">
                    <a:lumMod val="75000"/>
                  </a:schemeClr>
                </a:solidFill>
              </a:rPr>
              <a:t>, Mehrfachnennungen möglich</a:t>
            </a:r>
            <a:endParaRPr lang="de-DE" sz="1400" b="1" dirty="0">
              <a:solidFill>
                <a:schemeClr val="tx2">
                  <a:lumMod val="75000"/>
                </a:schemeClr>
              </a:solidFill>
            </a:endParaRPr>
          </a:p>
        </p:txBody>
      </p:sp>
      <p:sp>
        <p:nvSpPr>
          <p:cNvPr id="12" name="Textfeld 11"/>
          <p:cNvSpPr txBox="1"/>
          <p:nvPr/>
        </p:nvSpPr>
        <p:spPr>
          <a:xfrm>
            <a:off x="3017920" y="1386927"/>
            <a:ext cx="3108159" cy="307777"/>
          </a:xfrm>
          <a:prstGeom prst="rect">
            <a:avLst/>
          </a:prstGeom>
          <a:noFill/>
        </p:spPr>
        <p:txBody>
          <a:bodyPr wrap="none" rtlCol="0">
            <a:spAutoFit/>
          </a:bodyPr>
          <a:lstStyle/>
          <a:p>
            <a:r>
              <a:rPr lang="de-DE" sz="1400" b="1" dirty="0" smtClean="0">
                <a:solidFill>
                  <a:srgbClr val="17375E"/>
                </a:solidFill>
              </a:rPr>
              <a:t>Hinweis: N &lt; 5 werden nicht angezeigt! </a:t>
            </a:r>
            <a:endParaRPr lang="de-DE" sz="1400" b="1" dirty="0">
              <a:solidFill>
                <a:srgbClr val="17375E"/>
              </a:solidFill>
            </a:endParaRPr>
          </a:p>
        </p:txBody>
      </p:sp>
      <p:sp>
        <p:nvSpPr>
          <p:cNvPr id="18" name="Textfeld 1"/>
          <p:cNvSpPr txBox="1"/>
          <p:nvPr/>
        </p:nvSpPr>
        <p:spPr>
          <a:xfrm>
            <a:off x="251520" y="6176867"/>
            <a:ext cx="8118136" cy="23465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b="1" dirty="0" smtClean="0">
                <a:solidFill>
                  <a:schemeClr val="tx2">
                    <a:lumMod val="75000"/>
                  </a:schemeClr>
                </a:solidFill>
              </a:rPr>
              <a:t>* Es wurde entschieden, dass die %-Angaben bezogen auf 100% bei diesem Thema eine bessere Bewertung des Ergebnisses ermöglichen.</a:t>
            </a:r>
            <a:endParaRPr lang="de-DE" b="1" dirty="0">
              <a:solidFill>
                <a:schemeClr val="tx2">
                  <a:lumMod val="75000"/>
                </a:schemeClr>
              </a:solidFill>
            </a:endParaRPr>
          </a:p>
        </p:txBody>
      </p:sp>
      <p:sp>
        <p:nvSpPr>
          <p:cNvPr id="15" name="Gestreifter Pfeil nach rechts 14">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877017016"/>
      </p:ext>
    </p:extLst>
  </p:cSld>
  <p:clrMapOvr>
    <a:masterClrMapping/>
  </p:clrMapOvr>
  <p:timing>
    <p:tnLst>
      <p:par>
        <p:cTn id="1" dur="indefinite" restart="never" nodeType="tmRoot"/>
      </p:par>
    </p:tn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62473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000" b="1" spc="200" dirty="0" smtClean="0">
                <a:solidFill>
                  <a:schemeClr val="tx2">
                    <a:lumMod val="75000"/>
                  </a:schemeClr>
                </a:solidFill>
              </a:rPr>
              <a:t>Habe mich schon mal körperlich oder mit Worten </a:t>
            </a:r>
            <a:r>
              <a:rPr lang="de-DE" sz="2000" b="1" u="sng" spc="200" dirty="0" smtClean="0">
                <a:solidFill>
                  <a:schemeClr val="tx2">
                    <a:lumMod val="75000"/>
                  </a:schemeClr>
                </a:solidFill>
              </a:rPr>
              <a:t>im privaten Bereich</a:t>
            </a:r>
            <a:r>
              <a:rPr lang="de-DE" sz="2000" b="1" spc="200" dirty="0" smtClean="0">
                <a:solidFill>
                  <a:schemeClr val="tx2">
                    <a:lumMod val="75000"/>
                  </a:schemeClr>
                </a:solidFill>
              </a:rPr>
              <a:t> sexuell bedrängt gefühlt.</a:t>
            </a:r>
            <a:endParaRPr lang="de-DE" sz="20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441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Diagramm 12"/>
          <p:cNvGraphicFramePr/>
          <p:nvPr>
            <p:extLst/>
          </p:nvPr>
        </p:nvGraphicFramePr>
        <p:xfrm>
          <a:off x="971600" y="1034441"/>
          <a:ext cx="7408889" cy="5411332"/>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feld 11"/>
          <p:cNvSpPr txBox="1"/>
          <p:nvPr/>
        </p:nvSpPr>
        <p:spPr>
          <a:xfrm>
            <a:off x="5103739" y="4581128"/>
            <a:ext cx="3068661" cy="369332"/>
          </a:xfrm>
          <a:prstGeom prst="rect">
            <a:avLst/>
          </a:prstGeom>
          <a:noFill/>
        </p:spPr>
        <p:txBody>
          <a:bodyPr wrap="none" rtlCol="0">
            <a:spAutoFit/>
          </a:bodyPr>
          <a:lstStyle/>
          <a:p>
            <a:pPr algn="r"/>
            <a:r>
              <a:rPr lang="de-DE" b="1" dirty="0" smtClean="0">
                <a:solidFill>
                  <a:srgbClr val="17375E"/>
                </a:solidFill>
              </a:rPr>
              <a:t>N &lt; 5 werden nicht angezeigt!</a:t>
            </a:r>
            <a:endParaRPr lang="de-DE" b="1" dirty="0">
              <a:solidFill>
                <a:srgbClr val="17375E"/>
              </a:solidFill>
            </a:endParaRPr>
          </a:p>
        </p:txBody>
      </p:sp>
      <p:sp>
        <p:nvSpPr>
          <p:cNvPr id="16" name="Textfeld 1"/>
          <p:cNvSpPr txBox="1"/>
          <p:nvPr/>
        </p:nvSpPr>
        <p:spPr>
          <a:xfrm>
            <a:off x="4595394" y="4225066"/>
            <a:ext cx="3578185" cy="38106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de-DE" sz="1800" b="1" dirty="0" smtClean="0">
                <a:solidFill>
                  <a:schemeClr val="tx2">
                    <a:lumMod val="75000"/>
                  </a:schemeClr>
                </a:solidFill>
              </a:rPr>
              <a:t>In % von allen, Landkreis: 6,9 %</a:t>
            </a:r>
            <a:endParaRPr lang="de-DE" sz="1800" b="1" dirty="0">
              <a:solidFill>
                <a:schemeClr val="tx2">
                  <a:lumMod val="75000"/>
                </a:schemeClr>
              </a:solidFill>
            </a:endParaRPr>
          </a:p>
        </p:txBody>
      </p:sp>
      <p:sp>
        <p:nvSpPr>
          <p:cNvPr id="17" name="Gestreifter Pfeil nach rechts 16">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199895534"/>
      </p:ext>
    </p:extLst>
  </p:cSld>
  <p:clrMapOvr>
    <a:masterClrMapping/>
  </p:clrMapOvr>
  <p:timing>
    <p:tnLst>
      <p:par>
        <p:cTn id="1" dur="indefinite" restart="never" nodeType="tmRoot"/>
      </p:par>
    </p:tn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62473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000" b="1" spc="200" dirty="0" smtClean="0">
                <a:solidFill>
                  <a:schemeClr val="tx2">
                    <a:lumMod val="75000"/>
                  </a:schemeClr>
                </a:solidFill>
              </a:rPr>
              <a:t>Habe mich schon mal körperlich oder mit Worten </a:t>
            </a:r>
            <a:r>
              <a:rPr lang="de-DE" sz="2000" b="1" u="sng" spc="200" dirty="0" smtClean="0">
                <a:solidFill>
                  <a:schemeClr val="tx2">
                    <a:lumMod val="75000"/>
                  </a:schemeClr>
                </a:solidFill>
              </a:rPr>
              <a:t>im Verein/Verband/Jugendgruppe</a:t>
            </a:r>
            <a:r>
              <a:rPr lang="de-DE" sz="2000" b="1" spc="200" dirty="0" smtClean="0">
                <a:solidFill>
                  <a:schemeClr val="tx2">
                    <a:lumMod val="75000"/>
                  </a:schemeClr>
                </a:solidFill>
              </a:rPr>
              <a:t> sexuell bedrängt gefühlt.</a:t>
            </a:r>
            <a:endParaRPr lang="de-DE" sz="20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442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Diagramm 12"/>
          <p:cNvGraphicFramePr/>
          <p:nvPr>
            <p:extLst/>
          </p:nvPr>
        </p:nvGraphicFramePr>
        <p:xfrm>
          <a:off x="971600" y="1034441"/>
          <a:ext cx="7408889" cy="5411332"/>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feld 15"/>
          <p:cNvSpPr txBox="1"/>
          <p:nvPr/>
        </p:nvSpPr>
        <p:spPr>
          <a:xfrm>
            <a:off x="5103739" y="4581128"/>
            <a:ext cx="3068661" cy="369332"/>
          </a:xfrm>
          <a:prstGeom prst="rect">
            <a:avLst/>
          </a:prstGeom>
          <a:noFill/>
        </p:spPr>
        <p:txBody>
          <a:bodyPr wrap="none" rtlCol="0">
            <a:spAutoFit/>
          </a:bodyPr>
          <a:lstStyle/>
          <a:p>
            <a:pPr algn="r"/>
            <a:r>
              <a:rPr lang="de-DE" b="1" dirty="0" smtClean="0">
                <a:solidFill>
                  <a:srgbClr val="17375E"/>
                </a:solidFill>
              </a:rPr>
              <a:t>N &lt; 5 werden nicht angezeigt!</a:t>
            </a:r>
            <a:endParaRPr lang="de-DE" b="1" dirty="0">
              <a:solidFill>
                <a:srgbClr val="17375E"/>
              </a:solidFill>
            </a:endParaRPr>
          </a:p>
        </p:txBody>
      </p:sp>
      <p:sp>
        <p:nvSpPr>
          <p:cNvPr id="17" name="Textfeld 1"/>
          <p:cNvSpPr txBox="1"/>
          <p:nvPr/>
        </p:nvSpPr>
        <p:spPr>
          <a:xfrm>
            <a:off x="4595394" y="4225066"/>
            <a:ext cx="3578185" cy="38106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de-DE" sz="1800" b="1" dirty="0" smtClean="0">
                <a:solidFill>
                  <a:schemeClr val="tx2">
                    <a:lumMod val="75000"/>
                  </a:schemeClr>
                </a:solidFill>
              </a:rPr>
              <a:t>In % von allen, Landkreis: 1,6 %</a:t>
            </a:r>
            <a:endParaRPr lang="de-DE" sz="1800" b="1" dirty="0">
              <a:solidFill>
                <a:schemeClr val="tx2">
                  <a:lumMod val="75000"/>
                </a:schemeClr>
              </a:solidFill>
            </a:endParaRPr>
          </a:p>
        </p:txBody>
      </p: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250122197"/>
      </p:ext>
    </p:extLst>
  </p:cSld>
  <p:clrMapOvr>
    <a:masterClrMapping/>
  </p:clrMapOvr>
  <p:timing>
    <p:tnLst>
      <p:par>
        <p:cTn id="1" dur="indefinite" restart="never" nodeType="tmRoot"/>
      </p:par>
    </p:tn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62473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000" b="1" spc="200" dirty="0" smtClean="0">
                <a:solidFill>
                  <a:schemeClr val="tx2">
                    <a:lumMod val="75000"/>
                  </a:schemeClr>
                </a:solidFill>
              </a:rPr>
              <a:t>Habe mich schon mal körperlich oder mit Worten </a:t>
            </a:r>
            <a:r>
              <a:rPr lang="de-DE" sz="2000" b="1" u="sng" spc="200" dirty="0" smtClean="0">
                <a:solidFill>
                  <a:schemeClr val="tx2">
                    <a:lumMod val="75000"/>
                  </a:schemeClr>
                </a:solidFill>
              </a:rPr>
              <a:t>in Schule/Ausbildung/Arbeit</a:t>
            </a:r>
            <a:r>
              <a:rPr lang="de-DE" sz="2000" b="1" spc="200" dirty="0" smtClean="0">
                <a:solidFill>
                  <a:schemeClr val="tx2">
                    <a:lumMod val="75000"/>
                  </a:schemeClr>
                </a:solidFill>
              </a:rPr>
              <a:t> sexuell bedrängt gefühlt.</a:t>
            </a:r>
            <a:endParaRPr lang="de-DE" sz="20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443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Diagramm 12"/>
          <p:cNvGraphicFramePr/>
          <p:nvPr>
            <p:extLst/>
          </p:nvPr>
        </p:nvGraphicFramePr>
        <p:xfrm>
          <a:off x="971600" y="1034441"/>
          <a:ext cx="7408889" cy="5411332"/>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feld 15"/>
          <p:cNvSpPr txBox="1"/>
          <p:nvPr/>
        </p:nvSpPr>
        <p:spPr>
          <a:xfrm>
            <a:off x="5103739" y="4581128"/>
            <a:ext cx="3068661" cy="369332"/>
          </a:xfrm>
          <a:prstGeom prst="rect">
            <a:avLst/>
          </a:prstGeom>
          <a:noFill/>
        </p:spPr>
        <p:txBody>
          <a:bodyPr wrap="none" rtlCol="0">
            <a:spAutoFit/>
          </a:bodyPr>
          <a:lstStyle/>
          <a:p>
            <a:pPr algn="r"/>
            <a:r>
              <a:rPr lang="de-DE" b="1" dirty="0" smtClean="0">
                <a:solidFill>
                  <a:srgbClr val="17375E"/>
                </a:solidFill>
              </a:rPr>
              <a:t>N &lt; 5 werden nicht angezeigt!</a:t>
            </a:r>
            <a:endParaRPr lang="de-DE" b="1" dirty="0">
              <a:solidFill>
                <a:srgbClr val="17375E"/>
              </a:solidFill>
            </a:endParaRPr>
          </a:p>
        </p:txBody>
      </p:sp>
      <p:sp>
        <p:nvSpPr>
          <p:cNvPr id="17" name="Textfeld 1"/>
          <p:cNvSpPr txBox="1"/>
          <p:nvPr/>
        </p:nvSpPr>
        <p:spPr>
          <a:xfrm>
            <a:off x="4595394" y="4225066"/>
            <a:ext cx="3578185" cy="38106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de-DE" sz="1800" b="1" dirty="0" smtClean="0">
                <a:solidFill>
                  <a:schemeClr val="tx2">
                    <a:lumMod val="75000"/>
                  </a:schemeClr>
                </a:solidFill>
              </a:rPr>
              <a:t>In % von allen, Landkreis: 5,3 %</a:t>
            </a:r>
            <a:endParaRPr lang="de-DE" sz="1800" b="1" dirty="0">
              <a:solidFill>
                <a:schemeClr val="tx2">
                  <a:lumMod val="75000"/>
                </a:schemeClr>
              </a:solidFill>
            </a:endParaRPr>
          </a:p>
        </p:txBody>
      </p: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535997896"/>
      </p:ext>
    </p:extLst>
  </p:cSld>
  <p:clrMapOvr>
    <a:masterClrMapping/>
  </p:clrMapOvr>
  <p:timing>
    <p:tnLst>
      <p:par>
        <p:cTn id="1" dur="indefinite" restart="never" nodeType="tmRoot"/>
      </p:par>
    </p:tn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62473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000" b="1" spc="200" dirty="0" smtClean="0">
                <a:solidFill>
                  <a:schemeClr val="tx2">
                    <a:lumMod val="75000"/>
                  </a:schemeClr>
                </a:solidFill>
              </a:rPr>
              <a:t>Habe mich schon mal körperlich oder mit Worten </a:t>
            </a:r>
            <a:r>
              <a:rPr lang="de-DE" sz="2000" b="1" u="sng" spc="200" dirty="0" smtClean="0">
                <a:solidFill>
                  <a:schemeClr val="tx2">
                    <a:lumMod val="75000"/>
                  </a:schemeClr>
                </a:solidFill>
              </a:rPr>
              <a:t>im Internet</a:t>
            </a:r>
            <a:r>
              <a:rPr lang="de-DE" sz="2000" b="1" spc="200" dirty="0" smtClean="0">
                <a:solidFill>
                  <a:schemeClr val="tx2">
                    <a:lumMod val="75000"/>
                  </a:schemeClr>
                </a:solidFill>
              </a:rPr>
              <a:t> sexuell bedrängt gefühlt.</a:t>
            </a:r>
            <a:endParaRPr lang="de-DE" sz="20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444</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Diagramm 12"/>
          <p:cNvGraphicFramePr/>
          <p:nvPr>
            <p:extLst/>
          </p:nvPr>
        </p:nvGraphicFramePr>
        <p:xfrm>
          <a:off x="971600" y="1034441"/>
          <a:ext cx="7408889" cy="5411332"/>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feld 15"/>
          <p:cNvSpPr txBox="1"/>
          <p:nvPr/>
        </p:nvSpPr>
        <p:spPr>
          <a:xfrm>
            <a:off x="5103739" y="4581128"/>
            <a:ext cx="3068661" cy="369332"/>
          </a:xfrm>
          <a:prstGeom prst="rect">
            <a:avLst/>
          </a:prstGeom>
          <a:noFill/>
        </p:spPr>
        <p:txBody>
          <a:bodyPr wrap="none" rtlCol="0">
            <a:spAutoFit/>
          </a:bodyPr>
          <a:lstStyle/>
          <a:p>
            <a:pPr algn="r"/>
            <a:r>
              <a:rPr lang="de-DE" b="1" dirty="0" smtClean="0">
                <a:solidFill>
                  <a:srgbClr val="17375E"/>
                </a:solidFill>
              </a:rPr>
              <a:t>N &lt; 5 werden nicht angezeigt!</a:t>
            </a:r>
            <a:endParaRPr lang="de-DE" b="1" dirty="0">
              <a:solidFill>
                <a:srgbClr val="17375E"/>
              </a:solidFill>
            </a:endParaRPr>
          </a:p>
        </p:txBody>
      </p:sp>
      <p:sp>
        <p:nvSpPr>
          <p:cNvPr id="17" name="Textfeld 1"/>
          <p:cNvSpPr txBox="1"/>
          <p:nvPr/>
        </p:nvSpPr>
        <p:spPr>
          <a:xfrm>
            <a:off x="4595394" y="4225066"/>
            <a:ext cx="3578185" cy="38106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de-DE" sz="1800" b="1" dirty="0" smtClean="0">
                <a:solidFill>
                  <a:schemeClr val="tx2">
                    <a:lumMod val="75000"/>
                  </a:schemeClr>
                </a:solidFill>
              </a:rPr>
              <a:t>In % von allen, Landkreis: 10,6 %</a:t>
            </a:r>
            <a:endParaRPr lang="de-DE" sz="1800" b="1" dirty="0">
              <a:solidFill>
                <a:schemeClr val="tx2">
                  <a:lumMod val="75000"/>
                </a:schemeClr>
              </a:solidFill>
            </a:endParaRPr>
          </a:p>
        </p:txBody>
      </p: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017696156"/>
      </p:ext>
    </p:extLst>
  </p:cSld>
  <p:clrMapOvr>
    <a:masterClrMapping/>
  </p:clrMapOvr>
  <p:timing>
    <p:tnLst>
      <p:par>
        <p:cTn id="1" dur="indefinite" restart="never" nodeType="tmRoot"/>
      </p:par>
    </p:tn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62473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000" b="1" spc="200" dirty="0" smtClean="0">
                <a:solidFill>
                  <a:schemeClr val="tx2">
                    <a:lumMod val="75000"/>
                  </a:schemeClr>
                </a:solidFill>
              </a:rPr>
              <a:t>Habe mich schon mal körperlich oder mit Worten </a:t>
            </a:r>
            <a:r>
              <a:rPr lang="de-DE" sz="2000" b="1" u="sng" spc="200" dirty="0" smtClean="0">
                <a:solidFill>
                  <a:schemeClr val="tx2">
                    <a:lumMod val="75000"/>
                  </a:schemeClr>
                </a:solidFill>
              </a:rPr>
              <a:t>in der Öffentlichkeit</a:t>
            </a:r>
            <a:r>
              <a:rPr lang="de-DE" sz="2000" b="1" spc="200" dirty="0" smtClean="0">
                <a:solidFill>
                  <a:schemeClr val="tx2">
                    <a:lumMod val="75000"/>
                  </a:schemeClr>
                </a:solidFill>
              </a:rPr>
              <a:t> sexuell bedrängt gefühlt.</a:t>
            </a:r>
            <a:endParaRPr lang="de-DE" sz="20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445</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Diagramm 12"/>
          <p:cNvGraphicFramePr/>
          <p:nvPr>
            <p:extLst/>
          </p:nvPr>
        </p:nvGraphicFramePr>
        <p:xfrm>
          <a:off x="971600" y="1034441"/>
          <a:ext cx="7408889" cy="5411332"/>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feld 15"/>
          <p:cNvSpPr txBox="1"/>
          <p:nvPr/>
        </p:nvSpPr>
        <p:spPr>
          <a:xfrm>
            <a:off x="5103739" y="4581128"/>
            <a:ext cx="3068661" cy="369332"/>
          </a:xfrm>
          <a:prstGeom prst="rect">
            <a:avLst/>
          </a:prstGeom>
          <a:noFill/>
        </p:spPr>
        <p:txBody>
          <a:bodyPr wrap="none" rtlCol="0">
            <a:spAutoFit/>
          </a:bodyPr>
          <a:lstStyle/>
          <a:p>
            <a:pPr algn="r"/>
            <a:r>
              <a:rPr lang="de-DE" b="1" dirty="0" smtClean="0">
                <a:solidFill>
                  <a:srgbClr val="17375E"/>
                </a:solidFill>
              </a:rPr>
              <a:t>N &lt; 5 werden nicht angezeigt!</a:t>
            </a:r>
            <a:endParaRPr lang="de-DE" b="1" dirty="0">
              <a:solidFill>
                <a:srgbClr val="17375E"/>
              </a:solidFill>
            </a:endParaRPr>
          </a:p>
        </p:txBody>
      </p:sp>
      <p:sp>
        <p:nvSpPr>
          <p:cNvPr id="17" name="Textfeld 1"/>
          <p:cNvSpPr txBox="1"/>
          <p:nvPr/>
        </p:nvSpPr>
        <p:spPr>
          <a:xfrm>
            <a:off x="4595394" y="4225066"/>
            <a:ext cx="3578185" cy="38106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de-DE" sz="1800" b="1" dirty="0" smtClean="0">
                <a:solidFill>
                  <a:schemeClr val="tx2">
                    <a:lumMod val="75000"/>
                  </a:schemeClr>
                </a:solidFill>
              </a:rPr>
              <a:t>In % von allen, Landkreis: 8,8 %</a:t>
            </a:r>
            <a:endParaRPr lang="de-DE" sz="1800" b="1" dirty="0">
              <a:solidFill>
                <a:schemeClr val="tx2">
                  <a:lumMod val="75000"/>
                </a:schemeClr>
              </a:solidFill>
            </a:endParaRPr>
          </a:p>
        </p:txBody>
      </p: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593295667"/>
      </p:ext>
    </p:extLst>
  </p:cSld>
  <p:clrMapOvr>
    <a:masterClrMapping/>
  </p:clrMapOvr>
  <p:timing>
    <p:tnLst>
      <p:par>
        <p:cTn id="1" dur="indefinite" restart="never" nodeType="tmRoot"/>
      </p:par>
    </p:tn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90495" y="5913468"/>
            <a:ext cx="8596035" cy="523220"/>
          </a:xfrm>
          <a:prstGeom prst="rect">
            <a:avLst/>
          </a:prstGeom>
          <a:noFill/>
        </p:spPr>
        <p:txBody>
          <a:bodyPr wrap="square" rtlCol="0">
            <a:spAutoFit/>
          </a:bodyPr>
          <a:lstStyle/>
          <a:p>
            <a:r>
              <a:rPr lang="de-DE" sz="1400" b="1" dirty="0" smtClean="0">
                <a:solidFill>
                  <a:srgbClr val="17375E"/>
                </a:solidFill>
              </a:rPr>
              <a:t>In 9 Kommunen (Euerdorf, Geroda, Ramsthal, Rannungen, Riedenberg, Schondra, Sulzthal, Thundorf und Zeitlofs) ist bei dieser Auswertung die TN-Zahl niedriger als 5. Sie wurden hier nicht abgebildet.</a:t>
            </a:r>
            <a:endParaRPr lang="de-DE" sz="1400" b="1" dirty="0">
              <a:solidFill>
                <a:srgbClr val="17375E"/>
              </a:solidFill>
            </a:endParaRPr>
          </a:p>
        </p:txBody>
      </p:sp>
      <p:sp>
        <p:nvSpPr>
          <p:cNvPr id="11" name="Abgerundetes Rechteck 10"/>
          <p:cNvSpPr/>
          <p:nvPr/>
        </p:nvSpPr>
        <p:spPr>
          <a:xfrm>
            <a:off x="251520" y="0"/>
            <a:ext cx="662473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Habe mich schon mal körperlich oder mit Worten sexuell bedrängt gefühlt.</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446</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Diagramm 12"/>
          <p:cNvGraphicFramePr/>
          <p:nvPr>
            <p:extLst/>
          </p:nvPr>
        </p:nvGraphicFramePr>
        <p:xfrm>
          <a:off x="971600" y="1034441"/>
          <a:ext cx="7408889" cy="4879027"/>
        </p:xfrm>
        <a:graphic>
          <a:graphicData uri="http://schemas.openxmlformats.org/drawingml/2006/chart">
            <c:chart xmlns:c="http://schemas.openxmlformats.org/drawingml/2006/chart" xmlns:r="http://schemas.openxmlformats.org/officeDocument/2006/relationships" r:id="rId4"/>
          </a:graphicData>
        </a:graphic>
      </p:graphicFrame>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572772069"/>
      </p:ext>
    </p:extLst>
  </p:cSld>
  <p:clrMapOvr>
    <a:masterClrMapping/>
  </p:clrMapOvr>
  <p:timing>
    <p:tnLst>
      <p:par>
        <p:cTn id="1" dur="indefinite" restart="never" nodeType="tmRoot"/>
      </p:par>
    </p:tn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447</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Wo ist es passiert?</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63166"/>
            <a:ext cx="8604954" cy="50005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200"/>
              </a:spcBef>
              <a:spcAft>
                <a:spcPts val="2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Sehr erfreulich ist das überragende Ergebnis, das hier für die Jugendarbeit im Landkreis Bad Kissingen bei diesem Thema abgebildet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werden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kann. Nur 8,5% der Betroffenen, das sind 1,6% von allen 12 – 21 Jährigen, geben an, dass sie sich im Rahmen der Jugendarbeit schon einmal bedrängt gefühlt haben. </a:t>
            </a:r>
          </a:p>
          <a:p>
            <a:pPr>
              <a:spcBef>
                <a:spcPts val="200"/>
              </a:spcBef>
              <a:spcAft>
                <a:spcPts val="2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200"/>
              </a:spcBef>
              <a:spcAft>
                <a:spcPts val="2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Handlungsbedarf zeigt sich dagegen im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Bereich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„Internet“ und „Öffentlichkeit“. Dort fühlten sich über die Hälfte der Betroffenen, das sind rund 10% von allen, schon einmal körperlich oder mit Worten sexuell bedrängt.</a:t>
            </a:r>
          </a:p>
          <a:p>
            <a:pPr>
              <a:spcBef>
                <a:spcPts val="200"/>
              </a:spcBef>
              <a:spcAft>
                <a:spcPts val="2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200"/>
              </a:spcBef>
              <a:spcAft>
                <a:spcPts val="2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Alle Kinder und Jugendlichen benötigen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präventiv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Wissen und Können zu diesem Thema. Zum einen, wie sie solche Situationen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vermeiden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können und zum anderen, wie sie bei einer Bedrohung – verbal oder körperlich – am besten reagieren können/sollten. Des Weiteren sollten den jungen Menschen alle entsprechenden Anlaufstellen,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Ansprechpersonen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und Hilfs- und Beratungsangebote bekannt sein.</a:t>
            </a:r>
          </a:p>
          <a:p>
            <a:pPr>
              <a:spcBef>
                <a:spcPts val="200"/>
              </a:spcBef>
              <a:spcAft>
                <a:spcPts val="2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1544" y="733386"/>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sp>
        <p:nvSpPr>
          <p:cNvPr id="13" name="Gestreifter Pfeil nach rechts 12"/>
          <p:cNvSpPr/>
          <p:nvPr/>
        </p:nvSpPr>
        <p:spPr>
          <a:xfrm>
            <a:off x="8544266" y="5262295"/>
            <a:ext cx="383693" cy="326945"/>
          </a:xfrm>
          <a:prstGeom prst="stripedRightArrow">
            <a:avLst/>
          </a:prstGeom>
          <a:solidFill>
            <a:srgbClr val="1737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Gestreifter Pfeil nach rechts 13">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343193217"/>
      </p:ext>
    </p:extLst>
  </p:cSld>
  <p:clrMapOvr>
    <a:masterClrMapping/>
  </p:clrMapOvr>
  <p:timing>
    <p:tnLst>
      <p:par>
        <p:cTn id="1" dur="indefinite" restart="never" nodeType="tmRoot"/>
      </p:par>
    </p:tn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448</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Wo ist es passiert?</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63166"/>
            <a:ext cx="8604954" cy="50005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200"/>
              </a:spcBef>
              <a:spcAft>
                <a:spcPts val="2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In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drei Gemeinden ist der Anteil derer, die sich schon einmal im Internet und/oder in der Öffentlichkeit sexuell bedrängt gefühlt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haben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deutlich höher als im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Landkreisdurchschnitt</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Dies ist für das Arbeitsgremium ohne detaillierte Ortskenntnisse nicht erklärbar und sollte vor Ort diskutiert und bewertet werden.</a:t>
            </a:r>
          </a:p>
          <a:p>
            <a:pPr>
              <a:spcBef>
                <a:spcPts val="200"/>
              </a:spcBef>
              <a:spcAft>
                <a:spcPts val="2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200"/>
              </a:spcBef>
              <a:spcAft>
                <a:spcPts val="2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Soweit bekannt ist, liegen bayernweit nur wenig bis keine vergleichbaren Daten aus einer repräsentativen Jugendbefragung vor. Deshalb sollte das Ergebnis an den BJR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weitergeleitet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werden.</a:t>
            </a:r>
          </a:p>
        </p:txBody>
      </p:sp>
      <p:sp>
        <p:nvSpPr>
          <p:cNvPr id="12" name="Rechteck 11"/>
          <p:cNvSpPr/>
          <p:nvPr/>
        </p:nvSpPr>
        <p:spPr>
          <a:xfrm>
            <a:off x="321544" y="733386"/>
            <a:ext cx="2888932" cy="369332"/>
          </a:xfrm>
          <a:prstGeom prst="rect">
            <a:avLst/>
          </a:prstGeom>
        </p:spPr>
        <p:txBody>
          <a:bodyPr wrap="none">
            <a:spAutoFit/>
          </a:bodyPr>
          <a:lstStyle/>
          <a:p>
            <a:r>
              <a:rPr lang="de-DE" b="1" u="sng" dirty="0" smtClean="0">
                <a:solidFill>
                  <a:srgbClr val="C00000"/>
                </a:solidFill>
              </a:rPr>
              <a:t>Bewertung (FORTSETZUNG):</a:t>
            </a:r>
            <a:endParaRPr lang="de-DE" b="1" u="sng" dirty="0">
              <a:solidFill>
                <a:srgbClr val="C00000"/>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188259458"/>
      </p:ext>
    </p:extLst>
  </p:cSld>
  <p:clrMapOvr>
    <a:masterClrMapping/>
  </p:clrMapOvr>
  <p:timing>
    <p:tnLst>
      <p:par>
        <p:cTn id="1" dur="indefinite" restart="never" nodeType="tmRoot"/>
      </p:par>
    </p:tnLst>
  </p:timing>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449</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Wo ist es passiert?</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63166"/>
            <a:ext cx="8604954" cy="50005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200"/>
              </a:spcBef>
              <a:spcAft>
                <a:spcPts val="2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1.</a:t>
            </a:r>
          </a:p>
          <a:p>
            <a:pPr>
              <a:spcBef>
                <a:spcPts val="200"/>
              </a:spcBef>
              <a:spcAft>
                <a:spcPts val="2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Das Ergebnis zeigt, dass die Jugendarbeit im Landkreis Bad Kissingen zum Thema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Prävention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sexuelle Gewalt“ hervorragend aufgestellt ist. Die Grundlagen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Jugendarbeit</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wie z. B. Respekt und Toleranz,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fördern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 Entwicklung einer Grundhaltung, die Übergriffe vermeidet. Da über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Jugendarbeit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ein großer Teil der Kinder und Jugendlichen erreicht werden kann, wird der Jugendarbeit allgemein empfohlen, das Thema weiterhin im Rahmen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Gruppenstunden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usw. zu verfolgen. Wichtig ist, dass Kinder und Jugendliche präventiv über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Wissen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und Können verfügen, im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Bedrohungsfall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entsprechend zu reagieren und wo sie Hilfe bekommen können (siehe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Bewertung</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Hierfür gibt es bereits Material und Konzepte, die genutzt werden können (z. B. von </a:t>
            </a:r>
            <a:r>
              <a:rPr lang="de-DE" sz="1800" b="1" dirty="0" err="1">
                <a:solidFill>
                  <a:srgbClr val="17375E"/>
                </a:solidFill>
                <a:latin typeface="Calibri" panose="020F0502020204030204" pitchFamily="34" charset="0"/>
                <a:ea typeface="Calibri" panose="020F0502020204030204" pitchFamily="34" charset="0"/>
                <a:cs typeface="Calibri" panose="020F0502020204030204" pitchFamily="34" charset="0"/>
              </a:rPr>
              <a:t>PräTect</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/BJR).</a:t>
            </a:r>
          </a:p>
          <a:p>
            <a:pPr>
              <a:spcBef>
                <a:spcPts val="200"/>
              </a:spcBef>
              <a:spcAft>
                <a:spcPts val="2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200"/>
              </a:spcBef>
              <a:spcAft>
                <a:spcPts val="2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2.</a:t>
            </a:r>
          </a:p>
          <a:p>
            <a:pPr>
              <a:spcBef>
                <a:spcPts val="200"/>
              </a:spcBef>
              <a:spcAft>
                <a:spcPts val="2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Den Fachkräften im Jugendschutz im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Landkreis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Bad Kissingen wird empfohlen, vor allem das Ergebnis im Bereich „Internet“, bei zukünftigen Angeboten zu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berücksichtigen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t>
            </a:r>
          </a:p>
          <a:p>
            <a:pPr>
              <a:spcBef>
                <a:spcPts val="200"/>
              </a:spcBef>
              <a:spcAft>
                <a:spcPts val="2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1544" y="733386"/>
            <a:ext cx="2404376" cy="369332"/>
          </a:xfrm>
          <a:prstGeom prst="rect">
            <a:avLst/>
          </a:prstGeom>
        </p:spPr>
        <p:txBody>
          <a:bodyPr wrap="none">
            <a:spAutoFit/>
          </a:bodyPr>
          <a:lstStyle/>
          <a:p>
            <a:r>
              <a:rPr lang="de-DE" b="1" u="sng" dirty="0" smtClean="0">
                <a:solidFill>
                  <a:srgbClr val="C00000"/>
                </a:solidFill>
              </a:rPr>
              <a:t>Handlungsempfehlung:</a:t>
            </a:r>
            <a:endParaRPr lang="de-DE" b="1" u="sng" dirty="0">
              <a:solidFill>
                <a:srgbClr val="C00000"/>
              </a:solidFill>
            </a:endParaRPr>
          </a:p>
        </p:txBody>
      </p:sp>
      <p:sp>
        <p:nvSpPr>
          <p:cNvPr id="13" name="Gestreifter Pfeil nach rechts 12"/>
          <p:cNvSpPr/>
          <p:nvPr/>
        </p:nvSpPr>
        <p:spPr>
          <a:xfrm>
            <a:off x="8502837" y="5640741"/>
            <a:ext cx="383693" cy="326945"/>
          </a:xfrm>
          <a:prstGeom prst="stripedRightArrow">
            <a:avLst/>
          </a:prstGeom>
          <a:solidFill>
            <a:srgbClr val="1737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Gestreifter Pfeil nach rechts 13">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2451334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45</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Freizeit – im Wohnort?</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3" name="Diagramm 2"/>
          <p:cNvGraphicFramePr/>
          <p:nvPr>
            <p:extLst>
              <p:ext uri="{D42A27DB-BD31-4B8C-83A1-F6EECF244321}">
                <p14:modId xmlns:p14="http://schemas.microsoft.com/office/powerpoint/2010/main" val="1533749921"/>
              </p:ext>
            </p:extLst>
          </p:nvPr>
        </p:nvGraphicFramePr>
        <p:xfrm>
          <a:off x="219587" y="1412776"/>
          <a:ext cx="4261513" cy="36724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Diagramm 12"/>
          <p:cNvGraphicFramePr/>
          <p:nvPr>
            <p:extLst>
              <p:ext uri="{D42A27DB-BD31-4B8C-83A1-F6EECF244321}">
                <p14:modId xmlns:p14="http://schemas.microsoft.com/office/powerpoint/2010/main" val="1014878182"/>
              </p:ext>
            </p:extLst>
          </p:nvPr>
        </p:nvGraphicFramePr>
        <p:xfrm>
          <a:off x="5540527" y="1791980"/>
          <a:ext cx="3154118" cy="2664296"/>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feld 13"/>
          <p:cNvSpPr txBox="1"/>
          <p:nvPr/>
        </p:nvSpPr>
        <p:spPr>
          <a:xfrm>
            <a:off x="6588224" y="1268760"/>
            <a:ext cx="1058724" cy="523220"/>
          </a:xfrm>
          <a:prstGeom prst="rect">
            <a:avLst/>
          </a:prstGeom>
          <a:noFill/>
        </p:spPr>
        <p:txBody>
          <a:bodyPr wrap="square" rtlCol="0">
            <a:spAutoFit/>
          </a:bodyPr>
          <a:lstStyle/>
          <a:p>
            <a:r>
              <a:rPr lang="de-DE" sz="2800" b="1" dirty="0" smtClean="0">
                <a:solidFill>
                  <a:schemeClr val="tx2">
                    <a:lumMod val="75000"/>
                  </a:schemeClr>
                </a:solidFill>
              </a:rPr>
              <a:t>1999</a:t>
            </a:r>
            <a:endParaRPr lang="de-DE" sz="2800" b="1" dirty="0">
              <a:solidFill>
                <a:schemeClr val="tx2">
                  <a:lumMod val="75000"/>
                </a:schemeClr>
              </a:solidFill>
            </a:endParaRPr>
          </a:p>
        </p:txBody>
      </p:sp>
      <p:sp>
        <p:nvSpPr>
          <p:cNvPr id="12" name="Gestreifter Pfeil nach rechts 11">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778362366"/>
      </p:ext>
    </p:extLst>
  </p:cSld>
  <p:clrMapOvr>
    <a:masterClrMapping/>
  </p:clrMapOvr>
  <p:timing>
    <p:tnLst>
      <p:par>
        <p:cTn id="1" dur="indefinite" restart="never" nodeType="tmRoot"/>
      </p:par>
    </p:tn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450</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Wo ist es passiert?</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63166"/>
            <a:ext cx="8604954" cy="50005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200"/>
              </a:spcBef>
              <a:spcAft>
                <a:spcPts val="2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3</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t>
            </a:r>
          </a:p>
          <a:p>
            <a:pPr>
              <a:spcBef>
                <a:spcPts val="200"/>
              </a:spcBef>
              <a:spcAft>
                <a:spcPts val="2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Den Schulen im Landkreis Bad Kissingen sowie der Jugendsozialarbeit an Schulen wird ebenfalls empfohlen, die Erkenntnisse aus der Jugendbefragung und den Bedarf an weiteren Angeboten zukünftig zu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berücksichtigen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t>
            </a:r>
          </a:p>
          <a:p>
            <a:pPr>
              <a:spcBef>
                <a:spcPts val="200"/>
              </a:spcBef>
              <a:spcAft>
                <a:spcPts val="2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200"/>
              </a:spcBef>
              <a:spcAft>
                <a:spcPts val="2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4.</a:t>
            </a:r>
          </a:p>
          <a:p>
            <a:pPr>
              <a:spcBef>
                <a:spcPts val="200"/>
              </a:spcBef>
              <a:spcAft>
                <a:spcPts val="2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Der Fachkraft Jugendhilfeplanung wird empfohlen, die Erkenntnisse aus diesem Bereich an den BJR weiterzuleiten.</a:t>
            </a:r>
          </a:p>
        </p:txBody>
      </p:sp>
      <p:sp>
        <p:nvSpPr>
          <p:cNvPr id="12" name="Rechteck 11"/>
          <p:cNvSpPr/>
          <p:nvPr/>
        </p:nvSpPr>
        <p:spPr>
          <a:xfrm>
            <a:off x="321544" y="733386"/>
            <a:ext cx="3997505" cy="369332"/>
          </a:xfrm>
          <a:prstGeom prst="rect">
            <a:avLst/>
          </a:prstGeom>
        </p:spPr>
        <p:txBody>
          <a:bodyPr wrap="none">
            <a:spAutoFit/>
          </a:bodyPr>
          <a:lstStyle/>
          <a:p>
            <a:r>
              <a:rPr lang="de-DE" b="1" u="sng" dirty="0" smtClean="0">
                <a:solidFill>
                  <a:srgbClr val="C00000"/>
                </a:solidFill>
              </a:rPr>
              <a:t>Handlungsempfehlung (FORTSETZUNG):</a:t>
            </a:r>
            <a:endParaRPr lang="de-DE" b="1" u="sng" dirty="0">
              <a:solidFill>
                <a:srgbClr val="C00000"/>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955923451"/>
      </p:ext>
    </p:extLst>
  </p:cSld>
  <p:clrMapOvr>
    <a:masterClrMapping/>
  </p:clrMapOvr>
  <p:timing>
    <p:tnLst>
      <p:par>
        <p:cTn id="1" dur="indefinite" restart="never" nodeType="tmRoot"/>
      </p:par>
    </p:tnLst>
  </p:timing>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276872"/>
            <a:ext cx="8604954" cy="220487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Wie viele junge Menschen haben sich schon einmal sexuell bedrängt gefühlt? Durch wen?</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rPr>
              <a:t>Hast du dich schon einmal körperlich oder mit Worten sexuell bedrängt gefühlt? Ja, im privaten Bereich/ im Verein, Verband, Jugendgruppe/ in der Schule, Ausbildung, Arbeit/ im Internet/ in der Öffentlichkeit? Von Gleichaltrigen oder von Erwachsenen?</a:t>
            </a:r>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451</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
        <p:nvSpPr>
          <p:cNvPr id="20" name="Titel 1"/>
          <p:cNvSpPr>
            <a:spLocks noGrp="1"/>
          </p:cNvSpPr>
          <p:nvPr>
            <p:ph type="ctrTitle"/>
          </p:nvPr>
        </p:nvSpPr>
        <p:spPr>
          <a:xfrm>
            <a:off x="251519" y="908720"/>
            <a:ext cx="7501311" cy="1231967"/>
          </a:xfrm>
        </p:spPr>
        <p:txBody>
          <a:bodyPr>
            <a:normAutofit fontScale="90000"/>
          </a:bodyPr>
          <a:lstStyle/>
          <a:p>
            <a:pPr algn="l"/>
            <a:r>
              <a:rPr lang="de-DE" b="1" dirty="0" smtClean="0">
                <a:solidFill>
                  <a:srgbClr val="C00000"/>
                </a:solidFill>
              </a:rPr>
              <a:t>12.3 Wer war es? Gleichaltrige oder Erwachsene?</a:t>
            </a:r>
            <a:endParaRPr lang="de-DE" sz="3100" dirty="0"/>
          </a:p>
        </p:txBody>
      </p:sp>
    </p:spTree>
    <p:extLst>
      <p:ext uri="{BB962C8B-B14F-4D97-AF65-F5344CB8AC3E}">
        <p14:creationId xmlns:p14="http://schemas.microsoft.com/office/powerpoint/2010/main" val="1760599947"/>
      </p:ext>
    </p:extLst>
  </p:cSld>
  <p:clrMapOvr>
    <a:masterClrMapping/>
  </p:clrMapOvr>
  <p:timing>
    <p:tnLst>
      <p:par>
        <p:cTn id="1" dur="indefinite" restart="never" nodeType="tmRoot"/>
      </p:par>
    </p:tnLst>
  </p:timing>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452</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Wer war es?</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71267"/>
            <a:ext cx="8604954" cy="49892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Hinweis: </a:t>
            </a:r>
            <a:b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b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Begriffe „Gleichaltrige“ und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Erwachsene</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sind v. a. in der Altersgruppe der 18 – 21-Jährigen nicht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trennscharf. Des Weiteren wurde entschieden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dass die %-Angaben bezogen auf 100% bei diesem Thema eine bessere Bewertung des Ergebnisses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ermöglichen. Aufgrund der niedrigen Anzahl wurden einige Kategorien nicht angegeben.</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durchschnittlich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57% der Betroffenen geben an, dass sich schon mal von Gleichaltrigen körperlich oder mit Worten sexuell bedrängt gefühlt haben, das sind 11,1% von allen; durch Erwachsene haben sich 43% schon mal bedrängt gefühlt, das sind 8,3% von allen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in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nur einem Bereich (Öffentlichkeit) ging die gefühlte Bedrohung häufiger von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Erwachsenen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als von Gleichaltrigen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aus</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1544" y="733386"/>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474108244"/>
      </p:ext>
    </p:extLst>
  </p:cSld>
  <p:clrMapOvr>
    <a:masterClrMapping/>
  </p:clrMapOvr>
  <p:timing>
    <p:tnLst>
      <p:par>
        <p:cTn id="1" dur="indefinite" restart="never" nodeType="tmRoot"/>
      </p:par>
    </p:tnLst>
  </p:timing>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62473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Habe mich schon mal körperlich oder mit Worten sexuell bedrängt gefühlt.</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453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Diagramm 11"/>
          <p:cNvGraphicFramePr/>
          <p:nvPr>
            <p:extLst/>
          </p:nvPr>
        </p:nvGraphicFramePr>
        <p:xfrm>
          <a:off x="1259632" y="1340768"/>
          <a:ext cx="6336704" cy="4608512"/>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feld 1"/>
          <p:cNvSpPr txBox="1"/>
          <p:nvPr/>
        </p:nvSpPr>
        <p:spPr>
          <a:xfrm>
            <a:off x="251520" y="6176867"/>
            <a:ext cx="8118136" cy="23465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b="1" dirty="0" smtClean="0">
                <a:solidFill>
                  <a:schemeClr val="tx2">
                    <a:lumMod val="75000"/>
                  </a:schemeClr>
                </a:solidFill>
              </a:rPr>
              <a:t>* Es wurde entschieden, dass die %-Angaben bezogen auf 100% bei diesem Thema eine bessere Bewertung des Ergebnisses ermöglichen.</a:t>
            </a:r>
            <a:endParaRPr lang="de-DE" b="1" dirty="0">
              <a:solidFill>
                <a:schemeClr val="tx2">
                  <a:lumMod val="75000"/>
                </a:schemeClr>
              </a:solidFill>
            </a:endParaRPr>
          </a:p>
        </p:txBody>
      </p: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437448912"/>
      </p:ext>
    </p:extLst>
  </p:cSld>
  <p:clrMapOvr>
    <a:masterClrMapping/>
  </p:clrMapOvr>
  <p:timing>
    <p:tnLst>
      <p:par>
        <p:cTn id="1" dur="indefinite" restart="never" nodeType="tmRoot"/>
      </p:par>
    </p:tnLst>
  </p:timing>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62473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Habe mich schon mal körperlich oder mit Worten sexuell bedrängt gefühlt.</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454</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 name="Diagramm 1"/>
          <p:cNvGraphicFramePr/>
          <p:nvPr>
            <p:extLst>
              <p:ext uri="{D42A27DB-BD31-4B8C-83A1-F6EECF244321}">
                <p14:modId xmlns:p14="http://schemas.microsoft.com/office/powerpoint/2010/main" val="2528866111"/>
              </p:ext>
            </p:extLst>
          </p:nvPr>
        </p:nvGraphicFramePr>
        <p:xfrm>
          <a:off x="1043608" y="1772816"/>
          <a:ext cx="7788690" cy="4176464"/>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feld 1"/>
          <p:cNvSpPr txBox="1"/>
          <p:nvPr/>
        </p:nvSpPr>
        <p:spPr>
          <a:xfrm>
            <a:off x="5796136" y="1556792"/>
            <a:ext cx="1656184" cy="2880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600" b="1" u="sng" dirty="0" smtClean="0">
                <a:solidFill>
                  <a:schemeClr val="tx2">
                    <a:lumMod val="75000"/>
                  </a:schemeClr>
                </a:solidFill>
              </a:rPr>
              <a:t>in % von ALLEN*</a:t>
            </a:r>
            <a:endParaRPr lang="de-DE" sz="1600" b="1" u="sng" dirty="0">
              <a:solidFill>
                <a:schemeClr val="tx2">
                  <a:lumMod val="75000"/>
                </a:schemeClr>
              </a:solidFill>
            </a:endParaRPr>
          </a:p>
        </p:txBody>
      </p:sp>
      <p:graphicFrame>
        <p:nvGraphicFramePr>
          <p:cNvPr id="12" name="Diagramm 11"/>
          <p:cNvGraphicFramePr/>
          <p:nvPr>
            <p:extLst/>
          </p:nvPr>
        </p:nvGraphicFramePr>
        <p:xfrm>
          <a:off x="107504" y="1244254"/>
          <a:ext cx="2448272" cy="1656184"/>
        </p:xfrm>
        <a:graphic>
          <a:graphicData uri="http://schemas.openxmlformats.org/drawingml/2006/chart">
            <c:chart xmlns:c="http://schemas.openxmlformats.org/drawingml/2006/chart" xmlns:r="http://schemas.openxmlformats.org/officeDocument/2006/relationships" r:id="rId5"/>
          </a:graphicData>
        </a:graphic>
      </p:graphicFrame>
      <p:sp>
        <p:nvSpPr>
          <p:cNvPr id="15" name="Textfeld 1"/>
          <p:cNvSpPr txBox="1"/>
          <p:nvPr/>
        </p:nvSpPr>
        <p:spPr>
          <a:xfrm>
            <a:off x="251520" y="1052736"/>
            <a:ext cx="2664296" cy="43204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800" b="1" dirty="0" smtClean="0">
                <a:solidFill>
                  <a:schemeClr val="tx2">
                    <a:lumMod val="75000"/>
                  </a:schemeClr>
                </a:solidFill>
              </a:rPr>
              <a:t>in % von </a:t>
            </a:r>
            <a:r>
              <a:rPr lang="de-DE" sz="800" b="1" u="sng" dirty="0" smtClean="0">
                <a:solidFill>
                  <a:schemeClr val="tx2">
                    <a:lumMod val="75000"/>
                  </a:schemeClr>
                </a:solidFill>
              </a:rPr>
              <a:t>ALLEN (100%),</a:t>
            </a:r>
            <a:r>
              <a:rPr lang="de-DE" sz="800" b="1" dirty="0" smtClean="0">
                <a:solidFill>
                  <a:schemeClr val="tx2">
                    <a:lumMod val="75000"/>
                  </a:schemeClr>
                </a:solidFill>
              </a:rPr>
              <a:t> Mehrfachnennungen möglich</a:t>
            </a:r>
            <a:endParaRPr lang="de-DE" sz="800" b="1" dirty="0">
              <a:solidFill>
                <a:schemeClr val="tx2">
                  <a:lumMod val="75000"/>
                </a:schemeClr>
              </a:solidFill>
            </a:endParaRPr>
          </a:p>
        </p:txBody>
      </p:sp>
      <p:sp>
        <p:nvSpPr>
          <p:cNvPr id="18" name="Textfeld 1"/>
          <p:cNvSpPr txBox="1"/>
          <p:nvPr/>
        </p:nvSpPr>
        <p:spPr>
          <a:xfrm>
            <a:off x="251520" y="6176867"/>
            <a:ext cx="8118136" cy="23465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b="1" dirty="0" smtClean="0">
                <a:solidFill>
                  <a:schemeClr val="tx2">
                    <a:lumMod val="75000"/>
                  </a:schemeClr>
                </a:solidFill>
              </a:rPr>
              <a:t>* Es wurde entschieden, dass die %-Angaben bezogen auf 100% bei diesem Thema eine bessere Bewertung des Ergebnisses ermöglichen.</a:t>
            </a:r>
            <a:endParaRPr lang="de-DE" b="1" dirty="0">
              <a:solidFill>
                <a:schemeClr val="tx2">
                  <a:lumMod val="75000"/>
                </a:schemeClr>
              </a:solidFill>
            </a:endParaRPr>
          </a:p>
        </p:txBody>
      </p:sp>
      <p:sp>
        <p:nvSpPr>
          <p:cNvPr id="17" name="Gestreifter Pfeil nach rechts 16">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174067074"/>
      </p:ext>
    </p:extLst>
  </p:cSld>
  <p:clrMapOvr>
    <a:masterClrMapping/>
  </p:clrMapOvr>
  <p:timing>
    <p:tnLst>
      <p:par>
        <p:cTn id="1" dur="indefinite" restart="never" nodeType="tmRoot"/>
      </p:par>
    </p:tnLst>
  </p:timing>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455</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2" name="Abgerundetes Rechteck 11"/>
          <p:cNvSpPr/>
          <p:nvPr/>
        </p:nvSpPr>
        <p:spPr>
          <a:xfrm>
            <a:off x="251520" y="0"/>
            <a:ext cx="662473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Habe mich schon mal körperlich oder mit Worten sexuell bedrängt gefühlt.</a:t>
            </a:r>
            <a:endParaRPr lang="de-DE" sz="2800" b="1" u="sng" spc="200" dirty="0">
              <a:solidFill>
                <a:schemeClr val="tx2">
                  <a:lumMod val="75000"/>
                </a:schemeClr>
              </a:solidFill>
            </a:endParaRPr>
          </a:p>
        </p:txBody>
      </p:sp>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Pfeil nach rechts 15"/>
          <p:cNvSpPr/>
          <p:nvPr/>
        </p:nvSpPr>
        <p:spPr>
          <a:xfrm>
            <a:off x="2461072" y="2931363"/>
            <a:ext cx="432048" cy="21602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7" name="Diagramm 16"/>
          <p:cNvGraphicFramePr/>
          <p:nvPr>
            <p:extLst>
              <p:ext uri="{D42A27DB-BD31-4B8C-83A1-F6EECF244321}">
                <p14:modId xmlns:p14="http://schemas.microsoft.com/office/powerpoint/2010/main" val="347946633"/>
              </p:ext>
            </p:extLst>
          </p:nvPr>
        </p:nvGraphicFramePr>
        <p:xfrm>
          <a:off x="4039700" y="1154709"/>
          <a:ext cx="4150104" cy="2487782"/>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feld 1"/>
          <p:cNvSpPr txBox="1"/>
          <p:nvPr/>
        </p:nvSpPr>
        <p:spPr>
          <a:xfrm>
            <a:off x="2555777" y="1533236"/>
            <a:ext cx="1473440" cy="39804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1400" b="1" u="sng" dirty="0" smtClean="0">
                <a:solidFill>
                  <a:schemeClr val="tx2">
                    <a:lumMod val="75000"/>
                  </a:schemeClr>
                </a:solidFill>
              </a:rPr>
              <a:t>(in % von ALLEN)</a:t>
            </a:r>
            <a:endParaRPr lang="de-DE" sz="1400" b="1" u="sng" dirty="0">
              <a:solidFill>
                <a:schemeClr val="tx2">
                  <a:lumMod val="75000"/>
                </a:schemeClr>
              </a:solidFill>
            </a:endParaRPr>
          </a:p>
        </p:txBody>
      </p:sp>
      <p:graphicFrame>
        <p:nvGraphicFramePr>
          <p:cNvPr id="21" name="Diagramm 20"/>
          <p:cNvGraphicFramePr/>
          <p:nvPr>
            <p:extLst>
              <p:ext uri="{D42A27DB-BD31-4B8C-83A1-F6EECF244321}">
                <p14:modId xmlns:p14="http://schemas.microsoft.com/office/powerpoint/2010/main" val="2148194623"/>
              </p:ext>
            </p:extLst>
          </p:nvPr>
        </p:nvGraphicFramePr>
        <p:xfrm>
          <a:off x="228824" y="2834849"/>
          <a:ext cx="2448272" cy="1656184"/>
        </p:xfrm>
        <a:graphic>
          <a:graphicData uri="http://schemas.openxmlformats.org/drawingml/2006/chart">
            <c:chart xmlns:c="http://schemas.openxmlformats.org/drawingml/2006/chart" xmlns:r="http://schemas.openxmlformats.org/officeDocument/2006/relationships" r:id="rId5"/>
          </a:graphicData>
        </a:graphic>
      </p:graphicFrame>
      <p:sp>
        <p:nvSpPr>
          <p:cNvPr id="22" name="Textfeld 1"/>
          <p:cNvSpPr txBox="1"/>
          <p:nvPr/>
        </p:nvSpPr>
        <p:spPr>
          <a:xfrm>
            <a:off x="372840" y="2643331"/>
            <a:ext cx="2664296" cy="43204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800" b="1" dirty="0" smtClean="0">
                <a:solidFill>
                  <a:schemeClr val="tx2">
                    <a:lumMod val="75000"/>
                  </a:schemeClr>
                </a:solidFill>
              </a:rPr>
              <a:t>in % von </a:t>
            </a:r>
            <a:r>
              <a:rPr lang="de-DE" sz="800" b="1" u="sng" dirty="0" smtClean="0">
                <a:solidFill>
                  <a:schemeClr val="tx2">
                    <a:lumMod val="75000"/>
                  </a:schemeClr>
                </a:solidFill>
              </a:rPr>
              <a:t>ALLEN (100%),</a:t>
            </a:r>
            <a:r>
              <a:rPr lang="de-DE" sz="800" b="1" dirty="0" smtClean="0">
                <a:solidFill>
                  <a:schemeClr val="tx2">
                    <a:lumMod val="75000"/>
                  </a:schemeClr>
                </a:solidFill>
              </a:rPr>
              <a:t> Mehrfachnennungen möglich</a:t>
            </a:r>
            <a:endParaRPr lang="de-DE" sz="800" b="1" dirty="0">
              <a:solidFill>
                <a:schemeClr val="tx2">
                  <a:lumMod val="75000"/>
                </a:schemeClr>
              </a:solidFill>
            </a:endParaRPr>
          </a:p>
        </p:txBody>
      </p:sp>
      <p:graphicFrame>
        <p:nvGraphicFramePr>
          <p:cNvPr id="23" name="Diagramm 22"/>
          <p:cNvGraphicFramePr/>
          <p:nvPr>
            <p:extLst>
              <p:ext uri="{D42A27DB-BD31-4B8C-83A1-F6EECF244321}">
                <p14:modId xmlns:p14="http://schemas.microsoft.com/office/powerpoint/2010/main" val="3393308"/>
              </p:ext>
            </p:extLst>
          </p:nvPr>
        </p:nvGraphicFramePr>
        <p:xfrm>
          <a:off x="3419872" y="3785224"/>
          <a:ext cx="4896544" cy="2495089"/>
        </p:xfrm>
        <a:graphic>
          <a:graphicData uri="http://schemas.openxmlformats.org/drawingml/2006/chart">
            <c:chart xmlns:c="http://schemas.openxmlformats.org/drawingml/2006/chart" xmlns:r="http://schemas.openxmlformats.org/officeDocument/2006/relationships" r:id="rId6"/>
          </a:graphicData>
        </a:graphic>
      </p:graphicFrame>
      <p:sp>
        <p:nvSpPr>
          <p:cNvPr id="26" name="Abgerundetes Rechteck 25"/>
          <p:cNvSpPr/>
          <p:nvPr/>
        </p:nvSpPr>
        <p:spPr>
          <a:xfrm>
            <a:off x="1046687" y="1121573"/>
            <a:ext cx="2993013" cy="514172"/>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pPr algn="r"/>
            <a:r>
              <a:rPr lang="de-DE" sz="2800" b="1" spc="200" dirty="0" smtClean="0">
                <a:solidFill>
                  <a:schemeClr val="tx2">
                    <a:lumMod val="75000"/>
                  </a:schemeClr>
                </a:solidFill>
              </a:rPr>
              <a:t>... im </a:t>
            </a:r>
            <a:r>
              <a:rPr lang="de-DE" sz="2800" b="1" u="sng" spc="200" dirty="0" smtClean="0">
                <a:solidFill>
                  <a:schemeClr val="tx2">
                    <a:lumMod val="75000"/>
                  </a:schemeClr>
                </a:solidFill>
              </a:rPr>
              <a:t>Internet</a:t>
            </a:r>
            <a:r>
              <a:rPr lang="de-DE" sz="2800" b="1" spc="200" dirty="0" smtClean="0">
                <a:solidFill>
                  <a:schemeClr val="tx2">
                    <a:lumMod val="75000"/>
                  </a:schemeClr>
                </a:solidFill>
              </a:rPr>
              <a:t>:</a:t>
            </a:r>
            <a:endParaRPr lang="de-DE" sz="2800" b="1" u="sng" spc="200" dirty="0">
              <a:solidFill>
                <a:schemeClr val="tx2">
                  <a:lumMod val="75000"/>
                </a:schemeClr>
              </a:solidFill>
            </a:endParaRPr>
          </a:p>
        </p:txBody>
      </p:sp>
      <p:sp>
        <p:nvSpPr>
          <p:cNvPr id="19" name="Textfeld 1"/>
          <p:cNvSpPr txBox="1"/>
          <p:nvPr/>
        </p:nvSpPr>
        <p:spPr>
          <a:xfrm>
            <a:off x="251520" y="6176867"/>
            <a:ext cx="8118136" cy="23465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b="1" dirty="0" smtClean="0">
                <a:solidFill>
                  <a:schemeClr val="tx2">
                    <a:lumMod val="75000"/>
                  </a:schemeClr>
                </a:solidFill>
              </a:rPr>
              <a:t>* Es wurde entschieden, dass die %-Angaben bezogen auf 100% bei diesem Thema eine bessere Bewertung des Ergebnisses ermöglichen.</a:t>
            </a:r>
            <a:endParaRPr lang="de-DE" b="1" dirty="0">
              <a:solidFill>
                <a:schemeClr val="tx2">
                  <a:lumMod val="75000"/>
                </a:schemeClr>
              </a:solidFill>
            </a:endParaRPr>
          </a:p>
        </p:txBody>
      </p:sp>
      <p:sp>
        <p:nvSpPr>
          <p:cNvPr id="20" name="Gestreifter Pfeil nach rechts 19">
            <a:hlinkClick r:id="rId7"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234456859"/>
      </p:ext>
    </p:extLst>
  </p:cSld>
  <p:clrMapOvr>
    <a:masterClrMapping/>
  </p:clrMapOvr>
  <p:timing>
    <p:tnLst>
      <p:par>
        <p:cTn id="1" dur="indefinite" restart="never" nodeType="tmRoot"/>
      </p:par>
    </p:tnLst>
  </p:timing>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456</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2" name="Abgerundetes Rechteck 11"/>
          <p:cNvSpPr/>
          <p:nvPr/>
        </p:nvSpPr>
        <p:spPr>
          <a:xfrm>
            <a:off x="251520" y="0"/>
            <a:ext cx="662473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Habe mich schon mal körperlich oder mit Worten sexuell bedrängt gefühlt.</a:t>
            </a:r>
            <a:endParaRPr lang="de-DE" sz="2800" b="1" u="sng" spc="200" dirty="0">
              <a:solidFill>
                <a:schemeClr val="tx2">
                  <a:lumMod val="75000"/>
                </a:schemeClr>
              </a:solidFill>
            </a:endParaRPr>
          </a:p>
        </p:txBody>
      </p:sp>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Pfeil nach rechts 15"/>
          <p:cNvSpPr/>
          <p:nvPr/>
        </p:nvSpPr>
        <p:spPr>
          <a:xfrm>
            <a:off x="2400412" y="3191187"/>
            <a:ext cx="432048" cy="21602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7" name="Diagramm 16"/>
          <p:cNvGraphicFramePr/>
          <p:nvPr>
            <p:extLst>
              <p:ext uri="{D42A27DB-BD31-4B8C-83A1-F6EECF244321}">
                <p14:modId xmlns:p14="http://schemas.microsoft.com/office/powerpoint/2010/main" val="1440746489"/>
              </p:ext>
            </p:extLst>
          </p:nvPr>
        </p:nvGraphicFramePr>
        <p:xfrm>
          <a:off x="4039700" y="1154709"/>
          <a:ext cx="4150104" cy="2487782"/>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feld 1"/>
          <p:cNvSpPr txBox="1"/>
          <p:nvPr/>
        </p:nvSpPr>
        <p:spPr>
          <a:xfrm>
            <a:off x="2555777" y="1920003"/>
            <a:ext cx="1473440" cy="39804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1400" b="1" u="sng" dirty="0" smtClean="0">
                <a:solidFill>
                  <a:schemeClr val="tx2">
                    <a:lumMod val="75000"/>
                  </a:schemeClr>
                </a:solidFill>
              </a:rPr>
              <a:t>(in % von ALLEN)</a:t>
            </a:r>
            <a:endParaRPr lang="de-DE" sz="1400" b="1" u="sng" dirty="0">
              <a:solidFill>
                <a:schemeClr val="tx2">
                  <a:lumMod val="75000"/>
                </a:schemeClr>
              </a:solidFill>
            </a:endParaRPr>
          </a:p>
        </p:txBody>
      </p:sp>
      <p:graphicFrame>
        <p:nvGraphicFramePr>
          <p:cNvPr id="21" name="Diagramm 20"/>
          <p:cNvGraphicFramePr/>
          <p:nvPr>
            <p:extLst/>
          </p:nvPr>
        </p:nvGraphicFramePr>
        <p:xfrm>
          <a:off x="228824" y="2834849"/>
          <a:ext cx="2448272" cy="1656184"/>
        </p:xfrm>
        <a:graphic>
          <a:graphicData uri="http://schemas.openxmlformats.org/drawingml/2006/chart">
            <c:chart xmlns:c="http://schemas.openxmlformats.org/drawingml/2006/chart" xmlns:r="http://schemas.openxmlformats.org/officeDocument/2006/relationships" r:id="rId5"/>
          </a:graphicData>
        </a:graphic>
      </p:graphicFrame>
      <p:sp>
        <p:nvSpPr>
          <p:cNvPr id="22" name="Textfeld 1"/>
          <p:cNvSpPr txBox="1"/>
          <p:nvPr/>
        </p:nvSpPr>
        <p:spPr>
          <a:xfrm>
            <a:off x="372840" y="2643331"/>
            <a:ext cx="2664296" cy="43204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800" b="1" dirty="0" smtClean="0">
                <a:solidFill>
                  <a:schemeClr val="tx2">
                    <a:lumMod val="75000"/>
                  </a:schemeClr>
                </a:solidFill>
              </a:rPr>
              <a:t>in % von </a:t>
            </a:r>
            <a:r>
              <a:rPr lang="de-DE" sz="800" b="1" u="sng" dirty="0" smtClean="0">
                <a:solidFill>
                  <a:schemeClr val="tx2">
                    <a:lumMod val="75000"/>
                  </a:schemeClr>
                </a:solidFill>
              </a:rPr>
              <a:t>ALLEN (100%),</a:t>
            </a:r>
            <a:r>
              <a:rPr lang="de-DE" sz="800" b="1" dirty="0" smtClean="0">
                <a:solidFill>
                  <a:schemeClr val="tx2">
                    <a:lumMod val="75000"/>
                  </a:schemeClr>
                </a:solidFill>
              </a:rPr>
              <a:t> Mehrfachnennungen möglich</a:t>
            </a:r>
            <a:endParaRPr lang="de-DE" sz="800" b="1" dirty="0">
              <a:solidFill>
                <a:schemeClr val="tx2">
                  <a:lumMod val="75000"/>
                </a:schemeClr>
              </a:solidFill>
            </a:endParaRPr>
          </a:p>
        </p:txBody>
      </p:sp>
      <p:graphicFrame>
        <p:nvGraphicFramePr>
          <p:cNvPr id="23" name="Diagramm 22"/>
          <p:cNvGraphicFramePr/>
          <p:nvPr>
            <p:extLst>
              <p:ext uri="{D42A27DB-BD31-4B8C-83A1-F6EECF244321}">
                <p14:modId xmlns:p14="http://schemas.microsoft.com/office/powerpoint/2010/main" val="541759854"/>
              </p:ext>
            </p:extLst>
          </p:nvPr>
        </p:nvGraphicFramePr>
        <p:xfrm>
          <a:off x="3419872" y="3799107"/>
          <a:ext cx="4896544" cy="2495089"/>
        </p:xfrm>
        <a:graphic>
          <a:graphicData uri="http://schemas.openxmlformats.org/drawingml/2006/chart">
            <c:chart xmlns:c="http://schemas.openxmlformats.org/drawingml/2006/chart" xmlns:r="http://schemas.openxmlformats.org/officeDocument/2006/relationships" r:id="rId6"/>
          </a:graphicData>
        </a:graphic>
      </p:graphicFrame>
      <p:sp>
        <p:nvSpPr>
          <p:cNvPr id="26" name="Abgerundetes Rechteck 25"/>
          <p:cNvSpPr/>
          <p:nvPr/>
        </p:nvSpPr>
        <p:spPr>
          <a:xfrm>
            <a:off x="323529" y="1268760"/>
            <a:ext cx="3716172" cy="514172"/>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pPr algn="r"/>
            <a:r>
              <a:rPr lang="de-DE" sz="2800" b="1" spc="200" dirty="0" smtClean="0">
                <a:solidFill>
                  <a:schemeClr val="tx2">
                    <a:lumMod val="75000"/>
                  </a:schemeClr>
                </a:solidFill>
              </a:rPr>
              <a:t>... in der  </a:t>
            </a:r>
            <a:br>
              <a:rPr lang="de-DE" sz="2800" b="1" spc="200" dirty="0" smtClean="0">
                <a:solidFill>
                  <a:schemeClr val="tx2">
                    <a:lumMod val="75000"/>
                  </a:schemeClr>
                </a:solidFill>
              </a:rPr>
            </a:br>
            <a:r>
              <a:rPr lang="de-DE" sz="2800" b="1" u="sng" spc="200" dirty="0" smtClean="0">
                <a:solidFill>
                  <a:schemeClr val="tx2">
                    <a:lumMod val="75000"/>
                  </a:schemeClr>
                </a:solidFill>
              </a:rPr>
              <a:t>Öffentlichkeit</a:t>
            </a:r>
            <a:r>
              <a:rPr lang="de-DE" sz="2800" b="1" spc="200" dirty="0" smtClean="0">
                <a:solidFill>
                  <a:schemeClr val="tx2">
                    <a:lumMod val="75000"/>
                  </a:schemeClr>
                </a:solidFill>
              </a:rPr>
              <a:t>:</a:t>
            </a:r>
            <a:endParaRPr lang="de-DE" sz="2800" b="1" u="sng" spc="200" dirty="0">
              <a:solidFill>
                <a:schemeClr val="tx2">
                  <a:lumMod val="75000"/>
                </a:schemeClr>
              </a:solidFill>
            </a:endParaRPr>
          </a:p>
        </p:txBody>
      </p:sp>
      <p:sp>
        <p:nvSpPr>
          <p:cNvPr id="19" name="Textfeld 1"/>
          <p:cNvSpPr txBox="1"/>
          <p:nvPr/>
        </p:nvSpPr>
        <p:spPr>
          <a:xfrm>
            <a:off x="251520" y="6176867"/>
            <a:ext cx="8118136" cy="23465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b="1" dirty="0" smtClean="0">
                <a:solidFill>
                  <a:schemeClr val="tx2">
                    <a:lumMod val="75000"/>
                  </a:schemeClr>
                </a:solidFill>
              </a:rPr>
              <a:t>* Es wurde entschieden, dass die %-Angaben bezogen auf 100% bei diesem Thema eine bessere Bewertung des Ergebnisses ermöglichen.</a:t>
            </a:r>
            <a:endParaRPr lang="de-DE" b="1" dirty="0">
              <a:solidFill>
                <a:schemeClr val="tx2">
                  <a:lumMod val="75000"/>
                </a:schemeClr>
              </a:solidFill>
            </a:endParaRPr>
          </a:p>
        </p:txBody>
      </p:sp>
      <p:sp>
        <p:nvSpPr>
          <p:cNvPr id="20" name="Gestreifter Pfeil nach rechts 19">
            <a:hlinkClick r:id="rId7"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754730034"/>
      </p:ext>
    </p:extLst>
  </p:cSld>
  <p:clrMapOvr>
    <a:masterClrMapping/>
  </p:clrMapOvr>
  <p:timing>
    <p:tnLst>
      <p:par>
        <p:cTn id="1" dur="indefinite" restart="never" nodeType="tmRoot"/>
      </p:par>
    </p:tnLst>
  </p:timing>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457</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2" name="Abgerundetes Rechteck 11"/>
          <p:cNvSpPr/>
          <p:nvPr/>
        </p:nvSpPr>
        <p:spPr>
          <a:xfrm>
            <a:off x="251520" y="0"/>
            <a:ext cx="662473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Habe mich schon mal körperlich oder mit Worten sexuell bedrängt gefühlt.</a:t>
            </a:r>
            <a:endParaRPr lang="de-DE" sz="2800" b="1" u="sng" spc="200" dirty="0">
              <a:solidFill>
                <a:schemeClr val="tx2">
                  <a:lumMod val="75000"/>
                </a:schemeClr>
              </a:solidFill>
            </a:endParaRPr>
          </a:p>
        </p:txBody>
      </p:sp>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Pfeil nach rechts 15"/>
          <p:cNvSpPr/>
          <p:nvPr/>
        </p:nvSpPr>
        <p:spPr>
          <a:xfrm>
            <a:off x="2339753" y="3476333"/>
            <a:ext cx="432048" cy="21602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7" name="Diagramm 16"/>
          <p:cNvGraphicFramePr/>
          <p:nvPr>
            <p:extLst>
              <p:ext uri="{D42A27DB-BD31-4B8C-83A1-F6EECF244321}">
                <p14:modId xmlns:p14="http://schemas.microsoft.com/office/powerpoint/2010/main" val="2699274517"/>
              </p:ext>
            </p:extLst>
          </p:nvPr>
        </p:nvGraphicFramePr>
        <p:xfrm>
          <a:off x="4039700" y="1154709"/>
          <a:ext cx="4150104" cy="2487782"/>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feld 1"/>
          <p:cNvSpPr txBox="1"/>
          <p:nvPr/>
        </p:nvSpPr>
        <p:spPr>
          <a:xfrm>
            <a:off x="2555777" y="1920003"/>
            <a:ext cx="1473440" cy="39804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1400" b="1" u="sng" dirty="0" smtClean="0">
                <a:solidFill>
                  <a:schemeClr val="tx2">
                    <a:lumMod val="75000"/>
                  </a:schemeClr>
                </a:solidFill>
              </a:rPr>
              <a:t>(in % von ALLEN)</a:t>
            </a:r>
            <a:endParaRPr lang="de-DE" sz="1400" b="1" u="sng" dirty="0">
              <a:solidFill>
                <a:schemeClr val="tx2">
                  <a:lumMod val="75000"/>
                </a:schemeClr>
              </a:solidFill>
            </a:endParaRPr>
          </a:p>
        </p:txBody>
      </p:sp>
      <p:graphicFrame>
        <p:nvGraphicFramePr>
          <p:cNvPr id="21" name="Diagramm 20"/>
          <p:cNvGraphicFramePr/>
          <p:nvPr>
            <p:extLst/>
          </p:nvPr>
        </p:nvGraphicFramePr>
        <p:xfrm>
          <a:off x="228824" y="2834849"/>
          <a:ext cx="2448272" cy="1656184"/>
        </p:xfrm>
        <a:graphic>
          <a:graphicData uri="http://schemas.openxmlformats.org/drawingml/2006/chart">
            <c:chart xmlns:c="http://schemas.openxmlformats.org/drawingml/2006/chart" xmlns:r="http://schemas.openxmlformats.org/officeDocument/2006/relationships" r:id="rId5"/>
          </a:graphicData>
        </a:graphic>
      </p:graphicFrame>
      <p:sp>
        <p:nvSpPr>
          <p:cNvPr id="22" name="Textfeld 1"/>
          <p:cNvSpPr txBox="1"/>
          <p:nvPr/>
        </p:nvSpPr>
        <p:spPr>
          <a:xfrm>
            <a:off x="372840" y="2643331"/>
            <a:ext cx="2664296" cy="43204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800" b="1" dirty="0" smtClean="0">
                <a:solidFill>
                  <a:schemeClr val="tx2">
                    <a:lumMod val="75000"/>
                  </a:schemeClr>
                </a:solidFill>
              </a:rPr>
              <a:t>in % von </a:t>
            </a:r>
            <a:r>
              <a:rPr lang="de-DE" sz="800" b="1" u="sng" dirty="0" smtClean="0">
                <a:solidFill>
                  <a:schemeClr val="tx2">
                    <a:lumMod val="75000"/>
                  </a:schemeClr>
                </a:solidFill>
              </a:rPr>
              <a:t>ALLEN (100%),</a:t>
            </a:r>
            <a:r>
              <a:rPr lang="de-DE" sz="800" b="1" dirty="0" smtClean="0">
                <a:solidFill>
                  <a:schemeClr val="tx2">
                    <a:lumMod val="75000"/>
                  </a:schemeClr>
                </a:solidFill>
              </a:rPr>
              <a:t> Mehrfachnennungen möglich</a:t>
            </a:r>
            <a:endParaRPr lang="de-DE" sz="800" b="1" dirty="0">
              <a:solidFill>
                <a:schemeClr val="tx2">
                  <a:lumMod val="75000"/>
                </a:schemeClr>
              </a:solidFill>
            </a:endParaRPr>
          </a:p>
        </p:txBody>
      </p:sp>
      <p:graphicFrame>
        <p:nvGraphicFramePr>
          <p:cNvPr id="23" name="Diagramm 22"/>
          <p:cNvGraphicFramePr/>
          <p:nvPr>
            <p:extLst>
              <p:ext uri="{D42A27DB-BD31-4B8C-83A1-F6EECF244321}">
                <p14:modId xmlns:p14="http://schemas.microsoft.com/office/powerpoint/2010/main" val="3245146696"/>
              </p:ext>
            </p:extLst>
          </p:nvPr>
        </p:nvGraphicFramePr>
        <p:xfrm>
          <a:off x="3419872" y="3756542"/>
          <a:ext cx="4896544" cy="2495089"/>
        </p:xfrm>
        <a:graphic>
          <a:graphicData uri="http://schemas.openxmlformats.org/drawingml/2006/chart">
            <c:chart xmlns:c="http://schemas.openxmlformats.org/drawingml/2006/chart" xmlns:r="http://schemas.openxmlformats.org/officeDocument/2006/relationships" r:id="rId6"/>
          </a:graphicData>
        </a:graphic>
      </p:graphicFrame>
      <p:sp>
        <p:nvSpPr>
          <p:cNvPr id="26" name="Abgerundetes Rechteck 25"/>
          <p:cNvSpPr/>
          <p:nvPr/>
        </p:nvSpPr>
        <p:spPr>
          <a:xfrm>
            <a:off x="323529" y="1268760"/>
            <a:ext cx="3716172" cy="514172"/>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pPr algn="r"/>
            <a:r>
              <a:rPr lang="de-DE" sz="2800" b="1" spc="200" dirty="0" smtClean="0">
                <a:solidFill>
                  <a:schemeClr val="tx2">
                    <a:lumMod val="75000"/>
                  </a:schemeClr>
                </a:solidFill>
              </a:rPr>
              <a:t>... im </a:t>
            </a:r>
            <a:br>
              <a:rPr lang="de-DE" sz="2800" b="1" spc="200" dirty="0" smtClean="0">
                <a:solidFill>
                  <a:schemeClr val="tx2">
                    <a:lumMod val="75000"/>
                  </a:schemeClr>
                </a:solidFill>
              </a:rPr>
            </a:br>
            <a:r>
              <a:rPr lang="de-DE" sz="2800" b="1" u="sng" spc="200" dirty="0" smtClean="0">
                <a:solidFill>
                  <a:schemeClr val="tx2">
                    <a:lumMod val="75000"/>
                  </a:schemeClr>
                </a:solidFill>
              </a:rPr>
              <a:t>privaten Bereich</a:t>
            </a:r>
            <a:r>
              <a:rPr lang="de-DE" sz="2800" b="1" spc="200" dirty="0" smtClean="0">
                <a:solidFill>
                  <a:schemeClr val="tx2">
                    <a:lumMod val="75000"/>
                  </a:schemeClr>
                </a:solidFill>
              </a:rPr>
              <a:t>:</a:t>
            </a:r>
            <a:endParaRPr lang="de-DE" sz="2800" b="1" u="sng" spc="200" dirty="0">
              <a:solidFill>
                <a:schemeClr val="tx2">
                  <a:lumMod val="75000"/>
                </a:schemeClr>
              </a:solidFill>
            </a:endParaRPr>
          </a:p>
        </p:txBody>
      </p:sp>
      <p:sp>
        <p:nvSpPr>
          <p:cNvPr id="19" name="Textfeld 1"/>
          <p:cNvSpPr txBox="1"/>
          <p:nvPr/>
        </p:nvSpPr>
        <p:spPr>
          <a:xfrm>
            <a:off x="251520" y="6176867"/>
            <a:ext cx="8118136" cy="23465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b="1" dirty="0" smtClean="0">
                <a:solidFill>
                  <a:schemeClr val="tx2">
                    <a:lumMod val="75000"/>
                  </a:schemeClr>
                </a:solidFill>
              </a:rPr>
              <a:t>* Es wurde entschieden, dass die %-Angaben bezogen auf 100% bei diesem Thema eine bessere Bewertung des Ergebnisses ermöglichen.</a:t>
            </a:r>
            <a:endParaRPr lang="de-DE" b="1" dirty="0">
              <a:solidFill>
                <a:schemeClr val="tx2">
                  <a:lumMod val="75000"/>
                </a:schemeClr>
              </a:solidFill>
            </a:endParaRPr>
          </a:p>
        </p:txBody>
      </p:sp>
      <p:sp>
        <p:nvSpPr>
          <p:cNvPr id="20" name="Gestreifter Pfeil nach rechts 19">
            <a:hlinkClick r:id="rId7"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874852921"/>
      </p:ext>
    </p:extLst>
  </p:cSld>
  <p:clrMapOvr>
    <a:masterClrMapping/>
  </p:clrMapOvr>
  <p:timing>
    <p:tnLst>
      <p:par>
        <p:cTn id="1" dur="indefinite" restart="never" nodeType="tmRoot"/>
      </p:par>
    </p:tnLst>
  </p:timing>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458</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2" name="Abgerundetes Rechteck 11"/>
          <p:cNvSpPr/>
          <p:nvPr/>
        </p:nvSpPr>
        <p:spPr>
          <a:xfrm>
            <a:off x="251520" y="0"/>
            <a:ext cx="662473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Habe mich schon mal körperlich oder mit Worten sexuell bedrängt gefühlt.</a:t>
            </a:r>
            <a:endParaRPr lang="de-DE" sz="2800" b="1" u="sng" spc="200" dirty="0">
              <a:solidFill>
                <a:schemeClr val="tx2">
                  <a:lumMod val="75000"/>
                </a:schemeClr>
              </a:solidFill>
            </a:endParaRPr>
          </a:p>
        </p:txBody>
      </p:sp>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Pfeil nach rechts 15"/>
          <p:cNvSpPr/>
          <p:nvPr/>
        </p:nvSpPr>
        <p:spPr>
          <a:xfrm>
            <a:off x="2339753" y="3731037"/>
            <a:ext cx="432048" cy="21602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7" name="Diagramm 16"/>
          <p:cNvGraphicFramePr/>
          <p:nvPr>
            <p:extLst>
              <p:ext uri="{D42A27DB-BD31-4B8C-83A1-F6EECF244321}">
                <p14:modId xmlns:p14="http://schemas.microsoft.com/office/powerpoint/2010/main" val="1360693371"/>
              </p:ext>
            </p:extLst>
          </p:nvPr>
        </p:nvGraphicFramePr>
        <p:xfrm>
          <a:off x="4039700" y="1154709"/>
          <a:ext cx="4150104" cy="2487782"/>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feld 1"/>
          <p:cNvSpPr txBox="1"/>
          <p:nvPr/>
        </p:nvSpPr>
        <p:spPr>
          <a:xfrm>
            <a:off x="2555777" y="1920003"/>
            <a:ext cx="1473440" cy="39804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1400" b="1" u="sng" dirty="0" smtClean="0">
                <a:solidFill>
                  <a:schemeClr val="tx2">
                    <a:lumMod val="75000"/>
                  </a:schemeClr>
                </a:solidFill>
              </a:rPr>
              <a:t>(in % von ALLEN)</a:t>
            </a:r>
            <a:endParaRPr lang="de-DE" sz="1400" b="1" u="sng" dirty="0">
              <a:solidFill>
                <a:schemeClr val="tx2">
                  <a:lumMod val="75000"/>
                </a:schemeClr>
              </a:solidFill>
            </a:endParaRPr>
          </a:p>
        </p:txBody>
      </p:sp>
      <p:graphicFrame>
        <p:nvGraphicFramePr>
          <p:cNvPr id="21" name="Diagramm 20"/>
          <p:cNvGraphicFramePr/>
          <p:nvPr>
            <p:extLst/>
          </p:nvPr>
        </p:nvGraphicFramePr>
        <p:xfrm>
          <a:off x="228824" y="2834849"/>
          <a:ext cx="2448272" cy="1656184"/>
        </p:xfrm>
        <a:graphic>
          <a:graphicData uri="http://schemas.openxmlformats.org/drawingml/2006/chart">
            <c:chart xmlns:c="http://schemas.openxmlformats.org/drawingml/2006/chart" xmlns:r="http://schemas.openxmlformats.org/officeDocument/2006/relationships" r:id="rId5"/>
          </a:graphicData>
        </a:graphic>
      </p:graphicFrame>
      <p:sp>
        <p:nvSpPr>
          <p:cNvPr id="22" name="Textfeld 1"/>
          <p:cNvSpPr txBox="1"/>
          <p:nvPr/>
        </p:nvSpPr>
        <p:spPr>
          <a:xfrm>
            <a:off x="372840" y="2643331"/>
            <a:ext cx="2664296" cy="43204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800" b="1" dirty="0" smtClean="0">
                <a:solidFill>
                  <a:schemeClr val="tx2">
                    <a:lumMod val="75000"/>
                  </a:schemeClr>
                </a:solidFill>
              </a:rPr>
              <a:t>in % von </a:t>
            </a:r>
            <a:r>
              <a:rPr lang="de-DE" sz="800" b="1" u="sng" dirty="0" smtClean="0">
                <a:solidFill>
                  <a:schemeClr val="tx2">
                    <a:lumMod val="75000"/>
                  </a:schemeClr>
                </a:solidFill>
              </a:rPr>
              <a:t>ALLEN (100%),</a:t>
            </a:r>
            <a:r>
              <a:rPr lang="de-DE" sz="800" b="1" dirty="0" smtClean="0">
                <a:solidFill>
                  <a:schemeClr val="tx2">
                    <a:lumMod val="75000"/>
                  </a:schemeClr>
                </a:solidFill>
              </a:rPr>
              <a:t> Mehrfachnennungen möglich</a:t>
            </a:r>
            <a:endParaRPr lang="de-DE" sz="800" b="1" dirty="0">
              <a:solidFill>
                <a:schemeClr val="tx2">
                  <a:lumMod val="75000"/>
                </a:schemeClr>
              </a:solidFill>
            </a:endParaRPr>
          </a:p>
        </p:txBody>
      </p:sp>
      <p:graphicFrame>
        <p:nvGraphicFramePr>
          <p:cNvPr id="23" name="Diagramm 22"/>
          <p:cNvGraphicFramePr/>
          <p:nvPr>
            <p:extLst>
              <p:ext uri="{D42A27DB-BD31-4B8C-83A1-F6EECF244321}">
                <p14:modId xmlns:p14="http://schemas.microsoft.com/office/powerpoint/2010/main" val="1642553480"/>
              </p:ext>
            </p:extLst>
          </p:nvPr>
        </p:nvGraphicFramePr>
        <p:xfrm>
          <a:off x="3419872" y="3779562"/>
          <a:ext cx="4896544" cy="2495089"/>
        </p:xfrm>
        <a:graphic>
          <a:graphicData uri="http://schemas.openxmlformats.org/drawingml/2006/chart">
            <c:chart xmlns:c="http://schemas.openxmlformats.org/drawingml/2006/chart" xmlns:r="http://schemas.openxmlformats.org/officeDocument/2006/relationships" r:id="rId6"/>
          </a:graphicData>
        </a:graphic>
      </p:graphicFrame>
      <p:sp>
        <p:nvSpPr>
          <p:cNvPr id="26" name="Abgerundetes Rechteck 25"/>
          <p:cNvSpPr/>
          <p:nvPr/>
        </p:nvSpPr>
        <p:spPr>
          <a:xfrm>
            <a:off x="323529" y="1268760"/>
            <a:ext cx="3716172" cy="514172"/>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pPr algn="r"/>
            <a:r>
              <a:rPr lang="de-DE" sz="2800" b="1" spc="200" dirty="0" smtClean="0">
                <a:solidFill>
                  <a:schemeClr val="tx2">
                    <a:lumMod val="75000"/>
                  </a:schemeClr>
                </a:solidFill>
              </a:rPr>
              <a:t>... in der </a:t>
            </a:r>
            <a:r>
              <a:rPr lang="de-DE" sz="2800" b="1" u="sng" spc="200" dirty="0" smtClean="0">
                <a:solidFill>
                  <a:schemeClr val="tx2">
                    <a:lumMod val="75000"/>
                  </a:schemeClr>
                </a:solidFill>
              </a:rPr>
              <a:t>Schule/ Ausbildung/Arbeit</a:t>
            </a:r>
            <a:r>
              <a:rPr lang="de-DE" sz="2800" b="1" spc="200" dirty="0" smtClean="0">
                <a:solidFill>
                  <a:schemeClr val="tx2">
                    <a:lumMod val="75000"/>
                  </a:schemeClr>
                </a:solidFill>
              </a:rPr>
              <a:t>:</a:t>
            </a:r>
            <a:endParaRPr lang="de-DE" sz="2800" b="1" u="sng" spc="200" dirty="0">
              <a:solidFill>
                <a:schemeClr val="tx2">
                  <a:lumMod val="75000"/>
                </a:schemeClr>
              </a:solidFill>
            </a:endParaRPr>
          </a:p>
        </p:txBody>
      </p:sp>
      <p:sp>
        <p:nvSpPr>
          <p:cNvPr id="19" name="Textfeld 1"/>
          <p:cNvSpPr txBox="1"/>
          <p:nvPr/>
        </p:nvSpPr>
        <p:spPr>
          <a:xfrm>
            <a:off x="251520" y="6176867"/>
            <a:ext cx="8118136" cy="23465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b="1" dirty="0" smtClean="0">
                <a:solidFill>
                  <a:schemeClr val="tx2">
                    <a:lumMod val="75000"/>
                  </a:schemeClr>
                </a:solidFill>
              </a:rPr>
              <a:t>* Es wurde entschieden, dass die %-Angaben bezogen auf 100% bei diesem Thema eine bessere Bewertung des Ergebnisses ermöglichen.</a:t>
            </a:r>
            <a:endParaRPr lang="de-DE" b="1" dirty="0">
              <a:solidFill>
                <a:schemeClr val="tx2">
                  <a:lumMod val="75000"/>
                </a:schemeClr>
              </a:solidFill>
            </a:endParaRPr>
          </a:p>
        </p:txBody>
      </p:sp>
      <p:sp>
        <p:nvSpPr>
          <p:cNvPr id="20" name="Gestreifter Pfeil nach rechts 19">
            <a:hlinkClick r:id="rId7"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878041576"/>
      </p:ext>
    </p:extLst>
  </p:cSld>
  <p:clrMapOvr>
    <a:masterClrMapping/>
  </p:clrMapOvr>
  <p:timing>
    <p:tnLst>
      <p:par>
        <p:cTn id="1" dur="indefinite" restart="never" nodeType="tmRoot"/>
      </p:par>
    </p:tnLst>
  </p:timing>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459</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2" name="Abgerundetes Rechteck 11"/>
          <p:cNvSpPr/>
          <p:nvPr/>
        </p:nvSpPr>
        <p:spPr>
          <a:xfrm>
            <a:off x="251520" y="0"/>
            <a:ext cx="662473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Habe mich schon mal körperlich oder mit Worten sexuell bedrängt gefühlt.</a:t>
            </a:r>
            <a:endParaRPr lang="de-DE" sz="2800" b="1" u="sng" spc="200" dirty="0">
              <a:solidFill>
                <a:schemeClr val="tx2">
                  <a:lumMod val="75000"/>
                </a:schemeClr>
              </a:solidFill>
            </a:endParaRPr>
          </a:p>
        </p:txBody>
      </p:sp>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Pfeil nach rechts 15"/>
          <p:cNvSpPr/>
          <p:nvPr/>
        </p:nvSpPr>
        <p:spPr>
          <a:xfrm>
            <a:off x="2339753" y="3993413"/>
            <a:ext cx="432048" cy="21602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7" name="Diagramm 16"/>
          <p:cNvGraphicFramePr/>
          <p:nvPr>
            <p:extLst>
              <p:ext uri="{D42A27DB-BD31-4B8C-83A1-F6EECF244321}">
                <p14:modId xmlns:p14="http://schemas.microsoft.com/office/powerpoint/2010/main" val="1650963851"/>
              </p:ext>
            </p:extLst>
          </p:nvPr>
        </p:nvGraphicFramePr>
        <p:xfrm>
          <a:off x="4039700" y="1154709"/>
          <a:ext cx="4150104" cy="2487782"/>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feld 1"/>
          <p:cNvSpPr txBox="1"/>
          <p:nvPr/>
        </p:nvSpPr>
        <p:spPr>
          <a:xfrm>
            <a:off x="2555777" y="1920003"/>
            <a:ext cx="1473440" cy="39804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1400" b="1" u="sng" dirty="0" smtClean="0">
                <a:solidFill>
                  <a:schemeClr val="tx2">
                    <a:lumMod val="75000"/>
                  </a:schemeClr>
                </a:solidFill>
              </a:rPr>
              <a:t>(in % von ALLEN)</a:t>
            </a:r>
            <a:endParaRPr lang="de-DE" sz="1400" b="1" u="sng" dirty="0">
              <a:solidFill>
                <a:schemeClr val="tx2">
                  <a:lumMod val="75000"/>
                </a:schemeClr>
              </a:solidFill>
            </a:endParaRPr>
          </a:p>
        </p:txBody>
      </p:sp>
      <p:graphicFrame>
        <p:nvGraphicFramePr>
          <p:cNvPr id="21" name="Diagramm 20"/>
          <p:cNvGraphicFramePr/>
          <p:nvPr>
            <p:extLst/>
          </p:nvPr>
        </p:nvGraphicFramePr>
        <p:xfrm>
          <a:off x="228824" y="2834849"/>
          <a:ext cx="2448272" cy="1656184"/>
        </p:xfrm>
        <a:graphic>
          <a:graphicData uri="http://schemas.openxmlformats.org/drawingml/2006/chart">
            <c:chart xmlns:c="http://schemas.openxmlformats.org/drawingml/2006/chart" xmlns:r="http://schemas.openxmlformats.org/officeDocument/2006/relationships" r:id="rId5"/>
          </a:graphicData>
        </a:graphic>
      </p:graphicFrame>
      <p:sp>
        <p:nvSpPr>
          <p:cNvPr id="22" name="Textfeld 1"/>
          <p:cNvSpPr txBox="1"/>
          <p:nvPr/>
        </p:nvSpPr>
        <p:spPr>
          <a:xfrm>
            <a:off x="372840" y="2643331"/>
            <a:ext cx="2664296" cy="43204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800" b="1" dirty="0" smtClean="0">
                <a:solidFill>
                  <a:schemeClr val="tx2">
                    <a:lumMod val="75000"/>
                  </a:schemeClr>
                </a:solidFill>
              </a:rPr>
              <a:t>in % von </a:t>
            </a:r>
            <a:r>
              <a:rPr lang="de-DE" sz="800" b="1" u="sng" dirty="0" smtClean="0">
                <a:solidFill>
                  <a:schemeClr val="tx2">
                    <a:lumMod val="75000"/>
                  </a:schemeClr>
                </a:solidFill>
              </a:rPr>
              <a:t>ALLEN (100%),</a:t>
            </a:r>
            <a:r>
              <a:rPr lang="de-DE" sz="800" b="1" dirty="0" smtClean="0">
                <a:solidFill>
                  <a:schemeClr val="tx2">
                    <a:lumMod val="75000"/>
                  </a:schemeClr>
                </a:solidFill>
              </a:rPr>
              <a:t> Mehrfachnennungen möglich</a:t>
            </a:r>
            <a:endParaRPr lang="de-DE" sz="800" b="1" dirty="0">
              <a:solidFill>
                <a:schemeClr val="tx2">
                  <a:lumMod val="75000"/>
                </a:schemeClr>
              </a:solidFill>
            </a:endParaRPr>
          </a:p>
        </p:txBody>
      </p:sp>
      <p:graphicFrame>
        <p:nvGraphicFramePr>
          <p:cNvPr id="23" name="Diagramm 22"/>
          <p:cNvGraphicFramePr/>
          <p:nvPr>
            <p:extLst>
              <p:ext uri="{D42A27DB-BD31-4B8C-83A1-F6EECF244321}">
                <p14:modId xmlns:p14="http://schemas.microsoft.com/office/powerpoint/2010/main" val="2076533702"/>
              </p:ext>
            </p:extLst>
          </p:nvPr>
        </p:nvGraphicFramePr>
        <p:xfrm>
          <a:off x="3419872" y="3750362"/>
          <a:ext cx="4896544" cy="2495089"/>
        </p:xfrm>
        <a:graphic>
          <a:graphicData uri="http://schemas.openxmlformats.org/drawingml/2006/chart">
            <c:chart xmlns:c="http://schemas.openxmlformats.org/drawingml/2006/chart" xmlns:r="http://schemas.openxmlformats.org/officeDocument/2006/relationships" r:id="rId6"/>
          </a:graphicData>
        </a:graphic>
      </p:graphicFrame>
      <p:sp>
        <p:nvSpPr>
          <p:cNvPr id="26" name="Abgerundetes Rechteck 25"/>
          <p:cNvSpPr/>
          <p:nvPr/>
        </p:nvSpPr>
        <p:spPr>
          <a:xfrm>
            <a:off x="323529" y="1268760"/>
            <a:ext cx="3716172" cy="514172"/>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pPr algn="r"/>
            <a:r>
              <a:rPr lang="de-DE" sz="2800" b="1" spc="200" dirty="0" smtClean="0">
                <a:solidFill>
                  <a:schemeClr val="tx2">
                    <a:lumMod val="75000"/>
                  </a:schemeClr>
                </a:solidFill>
              </a:rPr>
              <a:t>... im </a:t>
            </a:r>
            <a:r>
              <a:rPr lang="de-DE" sz="2800" b="1" u="sng" spc="200" dirty="0" smtClean="0">
                <a:solidFill>
                  <a:schemeClr val="tx2">
                    <a:lumMod val="75000"/>
                  </a:schemeClr>
                </a:solidFill>
              </a:rPr>
              <a:t>Verein/ </a:t>
            </a:r>
            <a:r>
              <a:rPr lang="de-DE" sz="2800" b="1" u="sng" spc="200" dirty="0" err="1" smtClean="0">
                <a:solidFill>
                  <a:schemeClr val="tx2">
                    <a:lumMod val="75000"/>
                  </a:schemeClr>
                </a:solidFill>
              </a:rPr>
              <a:t>Ver</a:t>
            </a:r>
            <a:r>
              <a:rPr lang="de-DE" sz="2800" b="1" u="sng" spc="200" dirty="0" smtClean="0">
                <a:solidFill>
                  <a:schemeClr val="tx2">
                    <a:lumMod val="75000"/>
                  </a:schemeClr>
                </a:solidFill>
              </a:rPr>
              <a:t>-</a:t>
            </a:r>
            <a:br>
              <a:rPr lang="de-DE" sz="2800" b="1" u="sng" spc="200" dirty="0" smtClean="0">
                <a:solidFill>
                  <a:schemeClr val="tx2">
                    <a:lumMod val="75000"/>
                  </a:schemeClr>
                </a:solidFill>
              </a:rPr>
            </a:br>
            <a:r>
              <a:rPr lang="de-DE" sz="2800" b="1" u="sng" spc="200" dirty="0" smtClean="0">
                <a:solidFill>
                  <a:schemeClr val="tx2">
                    <a:lumMod val="75000"/>
                  </a:schemeClr>
                </a:solidFill>
              </a:rPr>
              <a:t>band/Jugendgruppe</a:t>
            </a:r>
            <a:r>
              <a:rPr lang="de-DE" sz="2800" b="1" spc="200" dirty="0" smtClean="0">
                <a:solidFill>
                  <a:schemeClr val="tx2">
                    <a:lumMod val="75000"/>
                  </a:schemeClr>
                </a:solidFill>
              </a:rPr>
              <a:t>:</a:t>
            </a:r>
            <a:endParaRPr lang="de-DE" sz="2800" b="1" u="sng" spc="200" dirty="0">
              <a:solidFill>
                <a:schemeClr val="tx2">
                  <a:lumMod val="75000"/>
                </a:schemeClr>
              </a:solidFill>
            </a:endParaRPr>
          </a:p>
        </p:txBody>
      </p:sp>
      <p:sp>
        <p:nvSpPr>
          <p:cNvPr id="19" name="Textfeld 1"/>
          <p:cNvSpPr txBox="1"/>
          <p:nvPr/>
        </p:nvSpPr>
        <p:spPr>
          <a:xfrm>
            <a:off x="251520" y="6176867"/>
            <a:ext cx="8118136" cy="23465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b="1" dirty="0" smtClean="0">
                <a:solidFill>
                  <a:schemeClr val="tx2">
                    <a:lumMod val="75000"/>
                  </a:schemeClr>
                </a:solidFill>
              </a:rPr>
              <a:t>* Es wurde entschieden, dass die %-Angaben bezogen auf 100% bei diesem Thema eine bessere Bewertung des Ergebnisses ermöglichen.</a:t>
            </a:r>
            <a:endParaRPr lang="de-DE" b="1" dirty="0">
              <a:solidFill>
                <a:schemeClr val="tx2">
                  <a:lumMod val="75000"/>
                </a:schemeClr>
              </a:solidFill>
            </a:endParaRPr>
          </a:p>
        </p:txBody>
      </p:sp>
      <p:sp>
        <p:nvSpPr>
          <p:cNvPr id="20" name="Gestreifter Pfeil nach rechts 19">
            <a:hlinkClick r:id="rId7"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8143479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46</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Freizeit – im Wohnort?</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3" name="Diagramm 12"/>
          <p:cNvGraphicFramePr/>
          <p:nvPr>
            <p:extLst>
              <p:ext uri="{D42A27DB-BD31-4B8C-83A1-F6EECF244321}">
                <p14:modId xmlns:p14="http://schemas.microsoft.com/office/powerpoint/2010/main" val="1296626013"/>
              </p:ext>
            </p:extLst>
          </p:nvPr>
        </p:nvGraphicFramePr>
        <p:xfrm>
          <a:off x="1619672" y="1285169"/>
          <a:ext cx="5904656" cy="4287662"/>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feld 1"/>
          <p:cNvSpPr txBox="1"/>
          <p:nvPr/>
        </p:nvSpPr>
        <p:spPr>
          <a:xfrm>
            <a:off x="6732240" y="1988840"/>
            <a:ext cx="604581" cy="33006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1800" b="1" dirty="0" smtClean="0">
                <a:solidFill>
                  <a:schemeClr val="tx2">
                    <a:lumMod val="75000"/>
                  </a:schemeClr>
                </a:solidFill>
              </a:rPr>
              <a:t>in %</a:t>
            </a:r>
            <a:endParaRPr lang="de-DE" sz="1800" b="1" dirty="0">
              <a:solidFill>
                <a:schemeClr val="tx2">
                  <a:lumMod val="75000"/>
                </a:schemeClr>
              </a:solidFill>
            </a:endParaRPr>
          </a:p>
        </p:txBody>
      </p: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915871317"/>
      </p:ext>
    </p:extLst>
  </p:cSld>
  <p:clrMapOvr>
    <a:masterClrMapping/>
  </p:clrMapOvr>
  <p:timing>
    <p:tnLst>
      <p:par>
        <p:cTn id="1" dur="indefinite" restart="never" nodeType="tmRoot"/>
      </p:par>
    </p:tn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843808" y="1412776"/>
            <a:ext cx="3744416" cy="504056"/>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6600"/>
              </a:solidFill>
            </a:endParaRPr>
          </a:p>
        </p:txBody>
      </p:sp>
      <p:sp>
        <p:nvSpPr>
          <p:cNvPr id="11" name="Abgerundetes Rechteck 10"/>
          <p:cNvSpPr/>
          <p:nvPr/>
        </p:nvSpPr>
        <p:spPr>
          <a:xfrm>
            <a:off x="251520" y="0"/>
            <a:ext cx="662473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Habe mich schon mal körperlich oder mit Worten sexuell bedrängt gefühlt.</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460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Diagramm 12"/>
          <p:cNvGraphicFramePr/>
          <p:nvPr>
            <p:extLst/>
          </p:nvPr>
        </p:nvGraphicFramePr>
        <p:xfrm>
          <a:off x="612000" y="1916832"/>
          <a:ext cx="792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feld 1"/>
          <p:cNvSpPr txBox="1"/>
          <p:nvPr/>
        </p:nvSpPr>
        <p:spPr>
          <a:xfrm>
            <a:off x="2843808" y="1484784"/>
            <a:ext cx="3744416" cy="2880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bg1"/>
                </a:solidFill>
              </a:rPr>
              <a:t>in % von ALLEN durch GLEICHALTRIGE</a:t>
            </a:r>
            <a:endParaRPr lang="de-DE" sz="1800" b="1" u="sng" dirty="0">
              <a:solidFill>
                <a:schemeClr val="bg1"/>
              </a:solidFill>
            </a:endParaRPr>
          </a:p>
        </p:txBody>
      </p:sp>
      <p:sp>
        <p:nvSpPr>
          <p:cNvPr id="12" name="Textfeld 11"/>
          <p:cNvSpPr txBox="1"/>
          <p:nvPr/>
        </p:nvSpPr>
        <p:spPr>
          <a:xfrm>
            <a:off x="5652120" y="6041033"/>
            <a:ext cx="3108159" cy="307777"/>
          </a:xfrm>
          <a:prstGeom prst="rect">
            <a:avLst/>
          </a:prstGeom>
          <a:noFill/>
        </p:spPr>
        <p:txBody>
          <a:bodyPr wrap="none" rtlCol="0">
            <a:spAutoFit/>
          </a:bodyPr>
          <a:lstStyle/>
          <a:p>
            <a:r>
              <a:rPr lang="de-DE" sz="1400" b="1" dirty="0" smtClean="0">
                <a:solidFill>
                  <a:srgbClr val="17375E"/>
                </a:solidFill>
              </a:rPr>
              <a:t>Hinweis: N &lt; 5 werden nicht angezeigt! </a:t>
            </a:r>
            <a:endParaRPr lang="de-DE" sz="1400" b="1" dirty="0">
              <a:solidFill>
                <a:srgbClr val="17375E"/>
              </a:solidFill>
            </a:endParaRPr>
          </a:p>
        </p:txBody>
      </p:sp>
      <p:sp>
        <p:nvSpPr>
          <p:cNvPr id="15" name="Gestreifter Pfeil nach rechts 14">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055193223"/>
      </p:ext>
    </p:extLst>
  </p:cSld>
  <p:clrMapOvr>
    <a:masterClrMapping/>
  </p:clrMapOvr>
  <p:timing>
    <p:tnLst>
      <p:par>
        <p:cTn id="1" dur="indefinite" restart="never" nodeType="tmRoot"/>
      </p:par>
    </p:tnLst>
  </p:timing>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843808" y="1412776"/>
            <a:ext cx="3744416" cy="5040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6600"/>
              </a:solidFill>
            </a:endParaRPr>
          </a:p>
        </p:txBody>
      </p:sp>
      <p:sp>
        <p:nvSpPr>
          <p:cNvPr id="11" name="Abgerundetes Rechteck 10"/>
          <p:cNvSpPr/>
          <p:nvPr/>
        </p:nvSpPr>
        <p:spPr>
          <a:xfrm>
            <a:off x="251520" y="0"/>
            <a:ext cx="662473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Habe mich schon mal körperlich oder mit Worten sexuell bedrängt gefühlt.</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461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Diagramm 12"/>
          <p:cNvGraphicFramePr/>
          <p:nvPr>
            <p:extLst/>
          </p:nvPr>
        </p:nvGraphicFramePr>
        <p:xfrm>
          <a:off x="612000" y="1916832"/>
          <a:ext cx="792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feld 1"/>
          <p:cNvSpPr txBox="1"/>
          <p:nvPr/>
        </p:nvSpPr>
        <p:spPr>
          <a:xfrm>
            <a:off x="2843808" y="1484784"/>
            <a:ext cx="3744416" cy="2880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bg1"/>
                </a:solidFill>
              </a:rPr>
              <a:t>in % von ALLEN durch ERWACHSENE</a:t>
            </a:r>
            <a:endParaRPr lang="de-DE" sz="1800" b="1" u="sng" dirty="0">
              <a:solidFill>
                <a:schemeClr val="bg1"/>
              </a:solidFill>
            </a:endParaRPr>
          </a:p>
        </p:txBody>
      </p:sp>
      <p:sp>
        <p:nvSpPr>
          <p:cNvPr id="12" name="Textfeld 11"/>
          <p:cNvSpPr txBox="1"/>
          <p:nvPr/>
        </p:nvSpPr>
        <p:spPr>
          <a:xfrm>
            <a:off x="5652120" y="6041033"/>
            <a:ext cx="3108159" cy="307777"/>
          </a:xfrm>
          <a:prstGeom prst="rect">
            <a:avLst/>
          </a:prstGeom>
          <a:noFill/>
        </p:spPr>
        <p:txBody>
          <a:bodyPr wrap="none" rtlCol="0">
            <a:spAutoFit/>
          </a:bodyPr>
          <a:lstStyle/>
          <a:p>
            <a:r>
              <a:rPr lang="de-DE" sz="1400" b="1" dirty="0" smtClean="0">
                <a:solidFill>
                  <a:srgbClr val="17375E"/>
                </a:solidFill>
              </a:rPr>
              <a:t>Hinweis: N &lt; 5 werden nicht angezeigt! </a:t>
            </a:r>
            <a:endParaRPr lang="de-DE" sz="1400" b="1" dirty="0">
              <a:solidFill>
                <a:srgbClr val="17375E"/>
              </a:solidFill>
            </a:endParaRPr>
          </a:p>
        </p:txBody>
      </p:sp>
      <p:sp>
        <p:nvSpPr>
          <p:cNvPr id="15" name="Gestreifter Pfeil nach rechts 14">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78423191"/>
      </p:ext>
    </p:extLst>
  </p:cSld>
  <p:clrMapOvr>
    <a:masterClrMapping/>
  </p:clrMapOvr>
  <p:timing>
    <p:tnLst>
      <p:par>
        <p:cTn id="1" dur="indefinite" restart="never" nodeType="tmRoot"/>
      </p:par>
    </p:tnLst>
  </p:timing>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462</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Wer war es?</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63166"/>
            <a:ext cx="8604954" cy="50005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200"/>
              </a:spcBef>
              <a:spcAft>
                <a:spcPts val="2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Das Ergebnis zeigt, dass bis auf den Bereich „Internet“ und „Öffentlichkeit“ vor allem bei den jüngeren Altersgruppen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Gleichaltrigen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häufiger als diejenigen angegeben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werden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durch die sie sich bedrängt gefühlt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haben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als durch Erwachsene. Das ist für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Prävention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eine wichtige Erkenntnis und sollte bei der Umsetzung der Empfehlungen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berücksichtig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werden.</a:t>
            </a:r>
          </a:p>
        </p:txBody>
      </p:sp>
      <p:sp>
        <p:nvSpPr>
          <p:cNvPr id="12" name="Rechteck 11"/>
          <p:cNvSpPr/>
          <p:nvPr/>
        </p:nvSpPr>
        <p:spPr>
          <a:xfrm>
            <a:off x="321544" y="733386"/>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03027919"/>
      </p:ext>
    </p:extLst>
  </p:cSld>
  <p:clrMapOvr>
    <a:masterClrMapping/>
  </p:clrMapOvr>
  <p:timing>
    <p:tnLst>
      <p:par>
        <p:cTn id="1" dur="indefinite" restart="never" nodeType="tmRoot"/>
      </p:par>
    </p:tnLst>
  </p:timing>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463</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Wer war es?</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63166"/>
            <a:ext cx="8604954" cy="50005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200"/>
              </a:spcBef>
              <a:spcAft>
                <a:spcPts val="2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siehe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12.2, Seite 449 </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200"/>
              </a:spcBef>
              <a:spcAft>
                <a:spcPts val="200"/>
              </a:spcAft>
            </a:pPr>
            <a:endPar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200"/>
              </a:spcBef>
              <a:spcAft>
                <a:spcPts val="2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Erkenntnisse zur Verteilung „von Gleichaltrigen</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von Erwachsenen“ sollten bei der Umsetzung der Empfehlungen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berücksichtigt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werden.</a:t>
            </a:r>
          </a:p>
          <a:p>
            <a:pPr>
              <a:spcBef>
                <a:spcPts val="200"/>
              </a:spcBef>
              <a:spcAft>
                <a:spcPts val="2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1544" y="733386"/>
            <a:ext cx="2404376" cy="369332"/>
          </a:xfrm>
          <a:prstGeom prst="rect">
            <a:avLst/>
          </a:prstGeom>
        </p:spPr>
        <p:txBody>
          <a:bodyPr wrap="none">
            <a:spAutoFit/>
          </a:bodyPr>
          <a:lstStyle/>
          <a:p>
            <a:r>
              <a:rPr lang="de-DE" b="1" u="sng" dirty="0" smtClean="0">
                <a:solidFill>
                  <a:srgbClr val="C00000"/>
                </a:solidFill>
              </a:rPr>
              <a:t>Handlungsempfehlung:</a:t>
            </a:r>
            <a:endParaRPr lang="de-DE" b="1" u="sng" dirty="0">
              <a:solidFill>
                <a:srgbClr val="C00000"/>
              </a:solidFill>
            </a:endParaRPr>
          </a:p>
        </p:txBody>
      </p:sp>
      <p:sp>
        <p:nvSpPr>
          <p:cNvPr id="14" name="Gestreifter Pfeil nach rechts 13">
            <a:hlinkClick r:id="rId4" action="ppaction://hlinksldjump"/>
          </p:cNvPr>
          <p:cNvSpPr/>
          <p:nvPr/>
        </p:nvSpPr>
        <p:spPr>
          <a:xfrm>
            <a:off x="2483768" y="1121356"/>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991820168"/>
      </p:ext>
    </p:extLst>
  </p:cSld>
  <p:clrMapOvr>
    <a:masterClrMapping/>
  </p:clrMapOvr>
  <p:timing>
    <p:tnLst>
      <p:par>
        <p:cTn id="1" dur="indefinite" restart="never" nodeType="tmRoot"/>
      </p:par>
    </p:tnLst>
  </p:timing>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20" y="756873"/>
            <a:ext cx="7152100" cy="1231967"/>
          </a:xfrm>
        </p:spPr>
        <p:txBody>
          <a:bodyPr>
            <a:normAutofit fontScale="90000"/>
          </a:bodyPr>
          <a:lstStyle/>
          <a:p>
            <a:pPr algn="l"/>
            <a:r>
              <a:rPr lang="de-DE" b="1" dirty="0" smtClean="0">
                <a:solidFill>
                  <a:srgbClr val="C00000"/>
                </a:solidFill>
              </a:rPr>
              <a:t>13. Schule/Ausbildung/Beruf und zeitliche Belastung</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65475"/>
            <a:ext cx="8604954" cy="258492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u="sng" dirty="0" smtClean="0">
                <a:solidFill>
                  <a:schemeClr val="tx2">
                    <a:lumMod val="75000"/>
                  </a:schemeClr>
                </a:solidFill>
              </a:rPr>
              <a:t>Themen:</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13.1 	Tätigkeit aktuell</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rPr>
              <a:t>13.2 	Wöchentlicher Zeitbedarf für derzeitige Tätigkeit</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rPr>
              <a:t>13.3	Traumberuf oder 1. Wahl beim Studienfach</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rPr>
              <a:t>13.4  Zeitliche Belastung durch Schule/Ausbildung/Beruf</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rPr>
              <a:t>13.5  Schultyp </a:t>
            </a: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464</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8" name="Gestreifter Pfeil nach rechts 17">
            <a:hlinkClick r:id="rId5" action="ppaction://hlinksldjump"/>
          </p:cNvPr>
          <p:cNvSpPr/>
          <p:nvPr/>
        </p:nvSpPr>
        <p:spPr>
          <a:xfrm>
            <a:off x="2523412" y="2858494"/>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9" name="Gestreifter Pfeil nach rechts 18">
            <a:hlinkClick r:id="rId6" action="ppaction://hlinksldjump"/>
          </p:cNvPr>
          <p:cNvSpPr/>
          <p:nvPr/>
        </p:nvSpPr>
        <p:spPr>
          <a:xfrm>
            <a:off x="5598852" y="3274655"/>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4" name="Gestreifter Pfeil nach rechts 13">
            <a:hlinkClick r:id="rId7" action="ppaction://hlinksldjump"/>
          </p:cNvPr>
          <p:cNvSpPr/>
          <p:nvPr/>
        </p:nvSpPr>
        <p:spPr>
          <a:xfrm>
            <a:off x="5113536" y="3710528"/>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6" name="Gestreifter Pfeil nach rechts 15">
            <a:hlinkClick r:id="rId8" action="ppaction://hlinksldjump"/>
          </p:cNvPr>
          <p:cNvSpPr/>
          <p:nvPr/>
        </p:nvSpPr>
        <p:spPr>
          <a:xfrm>
            <a:off x="5796136" y="4135894"/>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7" name="Gestreifter Pfeil nach rechts 16">
            <a:hlinkClick r:id="rId9" action="ppaction://hlinksldjump"/>
          </p:cNvPr>
          <p:cNvSpPr/>
          <p:nvPr/>
        </p:nvSpPr>
        <p:spPr>
          <a:xfrm>
            <a:off x="1793403" y="4562243"/>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Tree>
    <p:extLst>
      <p:ext uri="{BB962C8B-B14F-4D97-AF65-F5344CB8AC3E}">
        <p14:creationId xmlns:p14="http://schemas.microsoft.com/office/powerpoint/2010/main" val="487804060"/>
      </p:ext>
    </p:extLst>
  </p:cSld>
  <p:clrMapOvr>
    <a:masterClrMapping/>
  </p:clrMapOvr>
  <p:timing>
    <p:tnLst>
      <p:par>
        <p:cTn id="1" dur="indefinite" restart="never" nodeType="tmRoot"/>
      </p:par>
    </p:tnLst>
  </p:timing>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276872"/>
            <a:ext cx="8604954" cy="220487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Aktuelle Situation der 12 – 21-Jährigen</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rPr>
              <a:t>Was machst du zurzeit? Schulbesuch – Berufsausbildung/Lehre – Berufstätigkeit – Studium – Freiwilligendienst – Arbeitslosigkeit – Sonstiges </a:t>
            </a:r>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465</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
        <p:nvSpPr>
          <p:cNvPr id="20" name="Titel 1"/>
          <p:cNvSpPr>
            <a:spLocks noGrp="1"/>
          </p:cNvSpPr>
          <p:nvPr>
            <p:ph type="ctrTitle"/>
          </p:nvPr>
        </p:nvSpPr>
        <p:spPr>
          <a:xfrm>
            <a:off x="251519" y="908720"/>
            <a:ext cx="7501311" cy="1231967"/>
          </a:xfrm>
        </p:spPr>
        <p:txBody>
          <a:bodyPr>
            <a:normAutofit/>
          </a:bodyPr>
          <a:lstStyle/>
          <a:p>
            <a:pPr algn="l"/>
            <a:r>
              <a:rPr lang="de-DE" b="1" dirty="0" smtClean="0">
                <a:solidFill>
                  <a:srgbClr val="C00000"/>
                </a:solidFill>
              </a:rPr>
              <a:t>13.1 Tätigkeit aktuell</a:t>
            </a:r>
            <a:endParaRPr lang="de-DE" sz="3100" dirty="0"/>
          </a:p>
        </p:txBody>
      </p:sp>
    </p:spTree>
    <p:extLst>
      <p:ext uri="{BB962C8B-B14F-4D97-AF65-F5344CB8AC3E}">
        <p14:creationId xmlns:p14="http://schemas.microsoft.com/office/powerpoint/2010/main" val="2057190127"/>
      </p:ext>
    </p:extLst>
  </p:cSld>
  <p:clrMapOvr>
    <a:masterClrMapping/>
  </p:clrMapOvr>
  <p:timing>
    <p:tnLst>
      <p:par>
        <p:cTn id="1" dur="indefinite" restart="never" nodeType="tmRoot"/>
      </p:par>
    </p:tnLst>
  </p:timing>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466</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Tätigkeit zurzeit</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71267"/>
            <a:ext cx="8604954" cy="513805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etwas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mehr als 60% der 12 - 21-Jährigen </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gehen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zurzeit in die Schule, weitere knapp 20% machen eine Berufsausbildung/Lehre; </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jeweils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7% studieren oder sind berufstätig</a:t>
            </a:r>
          </a:p>
          <a:p>
            <a:pPr marL="342900" lvl="0" indent="-342900">
              <a:spcBef>
                <a:spcPts val="600"/>
              </a:spcBef>
              <a:spcAft>
                <a:spcPts val="600"/>
              </a:spcAft>
              <a:buFont typeface="Symbol" panose="05050102010706020507" pitchFamily="18" charset="2"/>
              <a:buChar char=""/>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es gibt kaum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Unterschiede zwischen </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m/w</a:t>
            </a:r>
            <a:endPar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3" name="Rechteck 2"/>
          <p:cNvSpPr/>
          <p:nvPr/>
        </p:nvSpPr>
        <p:spPr>
          <a:xfrm>
            <a:off x="321544" y="733386"/>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sp>
        <p:nvSpPr>
          <p:cNvPr id="12" name="Gestreifter Pfeil nach rechts 11">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520763511"/>
      </p:ext>
    </p:extLst>
  </p:cSld>
  <p:clrMapOvr>
    <a:masterClrMapping/>
  </p:clrMapOvr>
  <p:timing>
    <p:tnLst>
      <p:par>
        <p:cTn id="1" dur="indefinite" restart="never" nodeType="tmRoot"/>
      </p:par>
    </p:tnLst>
  </p:timing>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467</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4" name="Diagramm 13"/>
          <p:cNvGraphicFramePr/>
          <p:nvPr>
            <p:extLst/>
          </p:nvPr>
        </p:nvGraphicFramePr>
        <p:xfrm>
          <a:off x="1097615" y="1269000"/>
          <a:ext cx="694877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1" name="Abgerundetes Rechteck 10"/>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Tätigkeit zurzeit</a:t>
            </a:r>
            <a:endParaRPr lang="de-DE" sz="2800" b="1" spc="200" dirty="0">
              <a:solidFill>
                <a:schemeClr val="tx2">
                  <a:lumMod val="75000"/>
                </a:schemeClr>
              </a:solidFill>
            </a:endParaRPr>
          </a:p>
        </p:txBody>
      </p:sp>
      <p:cxnSp>
        <p:nvCxnSpPr>
          <p:cNvPr id="15" name="Gerade Verbindung 14"/>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761865781"/>
      </p:ext>
    </p:extLst>
  </p:cSld>
  <p:clrMapOvr>
    <a:masterClrMapping/>
  </p:clrMapOvr>
  <p:timing>
    <p:tnLst>
      <p:par>
        <p:cTn id="1" dur="indefinite" restart="never" nodeType="tmRoot"/>
      </p:par>
    </p:tnLst>
  </p:timing>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468</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4" name="Diagramm 13"/>
          <p:cNvGraphicFramePr/>
          <p:nvPr>
            <p:extLst>
              <p:ext uri="{D42A27DB-BD31-4B8C-83A1-F6EECF244321}">
                <p14:modId xmlns:p14="http://schemas.microsoft.com/office/powerpoint/2010/main" val="2916201067"/>
              </p:ext>
            </p:extLst>
          </p:nvPr>
        </p:nvGraphicFramePr>
        <p:xfrm>
          <a:off x="1097615" y="1269000"/>
          <a:ext cx="694877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1" name="Abgerundetes Rechteck 10"/>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Tätigkeit zurzeit</a:t>
            </a:r>
            <a:endParaRPr lang="de-DE" sz="2800" b="1" spc="200" dirty="0">
              <a:solidFill>
                <a:schemeClr val="tx2">
                  <a:lumMod val="75000"/>
                </a:schemeClr>
              </a:solidFill>
            </a:endParaRPr>
          </a:p>
        </p:txBody>
      </p:sp>
      <p:cxnSp>
        <p:nvCxnSpPr>
          <p:cNvPr id="15" name="Gerade Verbindung 14"/>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269327223"/>
      </p:ext>
    </p:extLst>
  </p:cSld>
  <p:clrMapOvr>
    <a:masterClrMapping/>
  </p:clrMapOvr>
  <p:timing>
    <p:tnLst>
      <p:par>
        <p:cTn id="1" dur="indefinite" restart="never" nodeType="tmRoot"/>
      </p:par>
    </p:tnLst>
  </p:timing>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469</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4" name="Diagramm 13"/>
          <p:cNvGraphicFramePr/>
          <p:nvPr>
            <p:extLst>
              <p:ext uri="{D42A27DB-BD31-4B8C-83A1-F6EECF244321}">
                <p14:modId xmlns:p14="http://schemas.microsoft.com/office/powerpoint/2010/main" val="942519404"/>
              </p:ext>
            </p:extLst>
          </p:nvPr>
        </p:nvGraphicFramePr>
        <p:xfrm>
          <a:off x="1097615" y="1269000"/>
          <a:ext cx="694877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1" name="Abgerundetes Rechteck 10"/>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Tätigkeit zurzeit</a:t>
            </a:r>
            <a:endParaRPr lang="de-DE" sz="2800" b="1" spc="200" dirty="0">
              <a:solidFill>
                <a:schemeClr val="tx2">
                  <a:lumMod val="75000"/>
                </a:schemeClr>
              </a:solidFill>
            </a:endParaRPr>
          </a:p>
        </p:txBody>
      </p:sp>
      <p:cxnSp>
        <p:nvCxnSpPr>
          <p:cNvPr id="15" name="Gerade Verbindung 14"/>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738380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47</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Freizeit – im Wohnort?</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1" name="Diagramm 10"/>
          <p:cNvGraphicFramePr/>
          <p:nvPr>
            <p:extLst>
              <p:ext uri="{D42A27DB-BD31-4B8C-83A1-F6EECF244321}">
                <p14:modId xmlns:p14="http://schemas.microsoft.com/office/powerpoint/2010/main" val="3081723130"/>
              </p:ext>
            </p:extLst>
          </p:nvPr>
        </p:nvGraphicFramePr>
        <p:xfrm>
          <a:off x="1529013" y="1268760"/>
          <a:ext cx="6085974" cy="4320480"/>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feld 1"/>
          <p:cNvSpPr txBox="1"/>
          <p:nvPr/>
        </p:nvSpPr>
        <p:spPr>
          <a:xfrm>
            <a:off x="6864749" y="1988840"/>
            <a:ext cx="604581" cy="33006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1800" b="1" dirty="0" smtClean="0">
                <a:solidFill>
                  <a:schemeClr val="tx2">
                    <a:lumMod val="75000"/>
                  </a:schemeClr>
                </a:solidFill>
              </a:rPr>
              <a:t>in %</a:t>
            </a:r>
            <a:endParaRPr lang="de-DE" sz="1800" b="1" dirty="0">
              <a:solidFill>
                <a:schemeClr val="tx2">
                  <a:lumMod val="75000"/>
                </a:schemeClr>
              </a:solidFill>
            </a:endParaRPr>
          </a:p>
        </p:txBody>
      </p: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745960941"/>
      </p:ext>
    </p:extLst>
  </p:cSld>
  <p:clrMapOvr>
    <a:masterClrMapping/>
  </p:clrMapOvr>
  <p:timing>
    <p:tnLst>
      <p:par>
        <p:cTn id="1" dur="indefinite" restart="never" nodeType="tmRoot"/>
      </p:par>
    </p:tn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470</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Tätigkeit zurzeit</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63166"/>
            <a:ext cx="8604954" cy="50005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besteht </a:t>
            </a:r>
            <a:r>
              <a:rPr lang="de-DE" sz="18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kein Handlungsbedarf</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p>
        </p:txBody>
      </p:sp>
      <p:sp>
        <p:nvSpPr>
          <p:cNvPr id="12" name="Rechteck 11"/>
          <p:cNvSpPr/>
          <p:nvPr/>
        </p:nvSpPr>
        <p:spPr>
          <a:xfrm>
            <a:off x="321544" y="733386"/>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980784301"/>
      </p:ext>
    </p:extLst>
  </p:cSld>
  <p:clrMapOvr>
    <a:masterClrMapping/>
  </p:clrMapOvr>
  <p:timing>
    <p:tnLst>
      <p:par>
        <p:cTn id="1" dur="indefinite" restart="never" nodeType="tmRoot"/>
      </p:par>
    </p:tnLst>
  </p:timing>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471</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
        <p:nvSpPr>
          <p:cNvPr id="20" name="Titel 1"/>
          <p:cNvSpPr>
            <a:spLocks noGrp="1"/>
          </p:cNvSpPr>
          <p:nvPr>
            <p:ph type="ctrTitle"/>
          </p:nvPr>
        </p:nvSpPr>
        <p:spPr>
          <a:xfrm>
            <a:off x="251519" y="908720"/>
            <a:ext cx="7501311" cy="1231967"/>
          </a:xfrm>
        </p:spPr>
        <p:txBody>
          <a:bodyPr>
            <a:normAutofit fontScale="90000"/>
          </a:bodyPr>
          <a:lstStyle/>
          <a:p>
            <a:pPr algn="l"/>
            <a:r>
              <a:rPr lang="de-DE" b="1" dirty="0" smtClean="0">
                <a:solidFill>
                  <a:srgbClr val="C00000"/>
                </a:solidFill>
              </a:rPr>
              <a:t>13.2 Wöchentlicher Zeitbedarf für derzeitige Tätigkeit</a:t>
            </a:r>
            <a:endParaRPr lang="de-DE" sz="3100" dirty="0"/>
          </a:p>
        </p:txBody>
      </p:sp>
      <p:sp>
        <p:nvSpPr>
          <p:cNvPr id="14" name="Textfeld 1"/>
          <p:cNvSpPr txBox="1"/>
          <p:nvPr/>
        </p:nvSpPr>
        <p:spPr>
          <a:xfrm>
            <a:off x="251520" y="2276871"/>
            <a:ext cx="8604954" cy="285580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Zeitliche Belastung, Freiräume für Freizeit allgemein, Zeitressourcen für Jugendarbeit und Ehrenamt</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rPr>
              <a:t>Was machst du zurzeit? Schulbesuch – Berufsausbildung/Lehre – Berufstätigkeit – Studium – Freiwilligendienst – Arbeitslosigkeit – Sonstiges</a:t>
            </a:r>
          </a:p>
          <a:p>
            <a:pPr lvl="0">
              <a:spcBef>
                <a:spcPts val="200"/>
              </a:spcBef>
              <a:spcAft>
                <a:spcPts val="200"/>
              </a:spcAft>
            </a:pPr>
            <a:r>
              <a:rPr lang="de-DE" sz="1800" b="1" dirty="0" smtClean="0">
                <a:solidFill>
                  <a:schemeClr val="tx2">
                    <a:lumMod val="75000"/>
                  </a:schemeClr>
                </a:solidFill>
                <a:latin typeface="Calibri" panose="020F0502020204030204" pitchFamily="34" charset="0"/>
              </a:rPr>
              <a:t>Wie viele Stunden brauchst du in der Woche für die Schule/Berufstätigkeit/Ausbildung/ Studium (inkl. Fahrzeiten und Vorbereitung/Nachbereitung/Lernen)?</a:t>
            </a:r>
            <a:br>
              <a:rPr lang="de-DE" sz="1800" b="1" dirty="0" smtClean="0">
                <a:solidFill>
                  <a:schemeClr val="tx2">
                    <a:lumMod val="75000"/>
                  </a:schemeClr>
                </a:solidFill>
                <a:latin typeface="Calibri" panose="020F0502020204030204" pitchFamily="34" charset="0"/>
              </a:rPr>
            </a:br>
            <a:endParaRPr lang="de-DE" sz="1800" b="1" dirty="0">
              <a:solidFill>
                <a:schemeClr val="tx2">
                  <a:lumMod val="75000"/>
                </a:schemeClr>
              </a:solidFill>
            </a:endParaRPr>
          </a:p>
          <a:p>
            <a:endParaRPr lang="de-DE" sz="1800" b="1" dirty="0">
              <a:solidFill>
                <a:schemeClr val="tx2">
                  <a:lumMod val="75000"/>
                </a:schemeClr>
              </a:solidFill>
            </a:endParaRPr>
          </a:p>
        </p:txBody>
      </p:sp>
    </p:spTree>
    <p:extLst>
      <p:ext uri="{BB962C8B-B14F-4D97-AF65-F5344CB8AC3E}">
        <p14:creationId xmlns:p14="http://schemas.microsoft.com/office/powerpoint/2010/main" val="1494891752"/>
      </p:ext>
    </p:extLst>
  </p:cSld>
  <p:clrMapOvr>
    <a:masterClrMapping/>
  </p:clrMapOvr>
  <p:timing>
    <p:tnLst>
      <p:par>
        <p:cTn id="1" dur="indefinite" restart="never" nodeType="tmRoot"/>
      </p:par>
    </p:tnLst>
  </p:timing>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jede/r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fünfte </a:t>
            </a:r>
            <a:r>
              <a:rPr lang="de-DE" sz="1800" b="1" u="sng" dirty="0">
                <a:solidFill>
                  <a:srgbClr val="17375E"/>
                </a:solidFill>
                <a:latin typeface="Calibri" panose="020F0502020204030204" pitchFamily="34" charset="0"/>
                <a:ea typeface="Calibri" panose="020F0502020204030204" pitchFamily="34" charset="0"/>
                <a:cs typeface="Calibri" panose="020F0502020204030204" pitchFamily="34" charset="0"/>
              </a:rPr>
              <a:t>Schüler/in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benötigt bis zu 40 Stunden pro Woche für die Schule inkl.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Wege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und Vor- und Nachbereitung/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Hausaufgaben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mehr als 40% benötigen bis zwischen 40 und 50 Stunden und fast 30%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Schüler/innen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benötigen zwischen 50 und 60 Stunden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gibt kaum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Unterschiede beim wöchentlichen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Zeitaufwand der </a:t>
            </a:r>
            <a:r>
              <a:rPr lang="de-DE" sz="1800" b="1" u="sng"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Auszubildenden/Lehrlingen</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 zu den Schüler/innen</a:t>
            </a:r>
            <a:endParaRPr lang="de-DE" sz="1800" b="1" u="sng"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bei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den </a:t>
            </a:r>
            <a:r>
              <a:rPr lang="de-DE" sz="1800" b="1" u="sng" dirty="0">
                <a:solidFill>
                  <a:srgbClr val="17375E"/>
                </a:solidFill>
                <a:latin typeface="Calibri" panose="020F0502020204030204" pitchFamily="34" charset="0"/>
                <a:ea typeface="Calibri" panose="020F0502020204030204" pitchFamily="34" charset="0"/>
                <a:cs typeface="Calibri" panose="020F0502020204030204" pitchFamily="34" charset="0"/>
              </a:rPr>
              <a:t>Student/innen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ist der Anteil derer, die länger als 60 Stunden wöchentlich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benötigen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mit knapp 17% am höchsten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Hälfte der </a:t>
            </a:r>
            <a:r>
              <a:rPr lang="de-DE" sz="1800" b="1" u="sng" dirty="0">
                <a:solidFill>
                  <a:srgbClr val="17375E"/>
                </a:solidFill>
                <a:latin typeface="Calibri" panose="020F0502020204030204" pitchFamily="34" charset="0"/>
                <a:ea typeface="Calibri" panose="020F0502020204030204" pitchFamily="34" charset="0"/>
                <a:cs typeface="Calibri" panose="020F0502020204030204" pitchFamily="34" charset="0"/>
              </a:rPr>
              <a:t>Berufstätigen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benötigt 40-50 Stunden pro Woche für ihre Arbeit, ¼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
            </a:r>
            <a:b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b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50-60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Studenten und gut 1/5 kommt mit bis zu 40 Stunden aus</a:t>
            </a: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472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Wöchentlicher Zeitbedarf für derzeitige Tätigkeit</a:t>
            </a:r>
            <a:endParaRPr lang="de-DE" sz="2800" b="1" spc="200" dirty="0">
              <a:solidFill>
                <a:schemeClr val="tx2">
                  <a:lumMod val="75000"/>
                </a:schemeClr>
              </a:solidFill>
            </a:endParaRPr>
          </a:p>
        </p:txBody>
      </p:sp>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Gestreifter Pfeil nach rechts 15">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267153621"/>
      </p:ext>
    </p:extLst>
  </p:cSld>
  <p:clrMapOvr>
    <a:masterClrMapping/>
  </p:clrMapOvr>
  <p:timing>
    <p:tnLst>
      <p:par>
        <p:cTn id="1" dur="indefinite" restart="never" nodeType="tmRoot"/>
      </p:par>
    </p:tnLst>
  </p:timing>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Schulbesuch</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473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4" name="Diagramm 13"/>
          <p:cNvGraphicFramePr/>
          <p:nvPr>
            <p:extLst/>
          </p:nvPr>
        </p:nvGraphicFramePr>
        <p:xfrm>
          <a:off x="35497" y="764705"/>
          <a:ext cx="2304256" cy="1440160"/>
        </p:xfrm>
        <a:graphic>
          <a:graphicData uri="http://schemas.openxmlformats.org/drawingml/2006/chart">
            <c:chart xmlns:c="http://schemas.openxmlformats.org/drawingml/2006/chart" xmlns:r="http://schemas.openxmlformats.org/officeDocument/2006/relationships" r:id="rId4"/>
          </a:graphicData>
        </a:graphic>
      </p:graphicFrame>
      <p:sp>
        <p:nvSpPr>
          <p:cNvPr id="11" name="Abgerundetes Rechteck 10"/>
          <p:cNvSpPr/>
          <p:nvPr/>
        </p:nvSpPr>
        <p:spPr>
          <a:xfrm>
            <a:off x="4211959" y="834213"/>
            <a:ext cx="4704173"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400" b="1" u="sng" spc="200" dirty="0" smtClean="0">
                <a:solidFill>
                  <a:schemeClr val="tx2">
                    <a:lumMod val="75000"/>
                  </a:schemeClr>
                </a:solidFill>
              </a:rPr>
              <a:t>wöchentlicher Zeitaufwand</a:t>
            </a:r>
            <a:endParaRPr lang="de-DE" sz="2400" b="1" u="sng" spc="200" dirty="0">
              <a:solidFill>
                <a:schemeClr val="tx2">
                  <a:lumMod val="75000"/>
                </a:schemeClr>
              </a:solidFill>
            </a:endParaRPr>
          </a:p>
        </p:txBody>
      </p:sp>
      <p:cxnSp>
        <p:nvCxnSpPr>
          <p:cNvPr id="15" name="Gerade Verbindung 14"/>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3" name="Pfeil nach rechts 2"/>
          <p:cNvSpPr/>
          <p:nvPr/>
        </p:nvSpPr>
        <p:spPr>
          <a:xfrm>
            <a:off x="2051720" y="800708"/>
            <a:ext cx="288032" cy="216024"/>
          </a:xfrm>
          <a:prstGeom prst="rightArrow">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2" name="Diagramm 11"/>
          <p:cNvGraphicFramePr/>
          <p:nvPr>
            <p:extLst/>
          </p:nvPr>
        </p:nvGraphicFramePr>
        <p:xfrm>
          <a:off x="1937760" y="1556792"/>
          <a:ext cx="6948770" cy="4320000"/>
        </p:xfrm>
        <a:graphic>
          <a:graphicData uri="http://schemas.openxmlformats.org/drawingml/2006/chart">
            <c:chart xmlns:c="http://schemas.openxmlformats.org/drawingml/2006/chart" xmlns:r="http://schemas.openxmlformats.org/officeDocument/2006/relationships" r:id="rId5"/>
          </a:graphicData>
        </a:graphic>
      </p:graphicFrame>
      <p:sp>
        <p:nvSpPr>
          <p:cNvPr id="16" name="Gestreifter Pfeil nach rechts 15">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920205935"/>
      </p:ext>
    </p:extLst>
  </p:cSld>
  <p:clrMapOvr>
    <a:masterClrMapping/>
  </p:clrMapOvr>
  <p:timing>
    <p:tnLst>
      <p:par>
        <p:cTn id="1" dur="indefinite" restart="never" nodeType="tmRoot"/>
      </p:par>
    </p:tnLst>
  </p:timing>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Berufsausbildung/Lehre</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474</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4" name="Diagramm 13"/>
          <p:cNvGraphicFramePr/>
          <p:nvPr>
            <p:extLst/>
          </p:nvPr>
        </p:nvGraphicFramePr>
        <p:xfrm>
          <a:off x="35497" y="764705"/>
          <a:ext cx="2304256" cy="1440160"/>
        </p:xfrm>
        <a:graphic>
          <a:graphicData uri="http://schemas.openxmlformats.org/drawingml/2006/chart">
            <c:chart xmlns:c="http://schemas.openxmlformats.org/drawingml/2006/chart" xmlns:r="http://schemas.openxmlformats.org/officeDocument/2006/relationships" r:id="rId4"/>
          </a:graphicData>
        </a:graphic>
      </p:graphicFrame>
      <p:sp>
        <p:nvSpPr>
          <p:cNvPr id="11" name="Abgerundetes Rechteck 10"/>
          <p:cNvSpPr/>
          <p:nvPr/>
        </p:nvSpPr>
        <p:spPr>
          <a:xfrm>
            <a:off x="4211959" y="834213"/>
            <a:ext cx="4704173"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400" b="1" u="sng" spc="200" dirty="0" smtClean="0">
                <a:solidFill>
                  <a:schemeClr val="tx2">
                    <a:lumMod val="75000"/>
                  </a:schemeClr>
                </a:solidFill>
              </a:rPr>
              <a:t>wöchentlicher Zeitaufwand</a:t>
            </a:r>
            <a:endParaRPr lang="de-DE" sz="2400" b="1" u="sng" spc="200" dirty="0">
              <a:solidFill>
                <a:schemeClr val="tx2">
                  <a:lumMod val="75000"/>
                </a:schemeClr>
              </a:solidFill>
            </a:endParaRPr>
          </a:p>
        </p:txBody>
      </p:sp>
      <p:cxnSp>
        <p:nvCxnSpPr>
          <p:cNvPr id="15" name="Gerade Verbindung 14"/>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3" name="Pfeil nach rechts 2"/>
          <p:cNvSpPr/>
          <p:nvPr/>
        </p:nvSpPr>
        <p:spPr>
          <a:xfrm>
            <a:off x="1547664" y="980728"/>
            <a:ext cx="288032" cy="216024"/>
          </a:xfrm>
          <a:prstGeom prst="rightArrow">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2" name="Diagramm 11"/>
          <p:cNvGraphicFramePr/>
          <p:nvPr>
            <p:extLst/>
          </p:nvPr>
        </p:nvGraphicFramePr>
        <p:xfrm>
          <a:off x="1979712" y="1628800"/>
          <a:ext cx="6876762" cy="4320000"/>
        </p:xfrm>
        <a:graphic>
          <a:graphicData uri="http://schemas.openxmlformats.org/drawingml/2006/chart">
            <c:chart xmlns:c="http://schemas.openxmlformats.org/drawingml/2006/chart" xmlns:r="http://schemas.openxmlformats.org/officeDocument/2006/relationships" r:id="rId5"/>
          </a:graphicData>
        </a:graphic>
      </p:graphicFrame>
      <p:sp>
        <p:nvSpPr>
          <p:cNvPr id="16" name="Gestreifter Pfeil nach rechts 15">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990621004"/>
      </p:ext>
    </p:extLst>
  </p:cSld>
  <p:clrMapOvr>
    <a:masterClrMapping/>
  </p:clrMapOvr>
  <p:timing>
    <p:tnLst>
      <p:par>
        <p:cTn id="1" dur="indefinite" restart="never" nodeType="tmRoot"/>
      </p:par>
    </p:tnLst>
  </p:timing>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Studium</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475</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4" name="Diagramm 13"/>
          <p:cNvGraphicFramePr/>
          <p:nvPr>
            <p:extLst/>
          </p:nvPr>
        </p:nvGraphicFramePr>
        <p:xfrm>
          <a:off x="35497" y="764705"/>
          <a:ext cx="2304256" cy="1440160"/>
        </p:xfrm>
        <a:graphic>
          <a:graphicData uri="http://schemas.openxmlformats.org/drawingml/2006/chart">
            <c:chart xmlns:c="http://schemas.openxmlformats.org/drawingml/2006/chart" xmlns:r="http://schemas.openxmlformats.org/officeDocument/2006/relationships" r:id="rId4"/>
          </a:graphicData>
        </a:graphic>
      </p:graphicFrame>
      <p:sp>
        <p:nvSpPr>
          <p:cNvPr id="11" name="Abgerundetes Rechteck 10"/>
          <p:cNvSpPr/>
          <p:nvPr/>
        </p:nvSpPr>
        <p:spPr>
          <a:xfrm>
            <a:off x="4211959" y="834213"/>
            <a:ext cx="4704173"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400" b="1" u="sng" spc="200" dirty="0" smtClean="0">
                <a:solidFill>
                  <a:schemeClr val="tx2">
                    <a:lumMod val="75000"/>
                  </a:schemeClr>
                </a:solidFill>
              </a:rPr>
              <a:t>wöchentlicher Zeitaufwand</a:t>
            </a:r>
            <a:endParaRPr lang="de-DE" sz="2400" b="1" u="sng" spc="200" dirty="0">
              <a:solidFill>
                <a:schemeClr val="tx2">
                  <a:lumMod val="75000"/>
                </a:schemeClr>
              </a:solidFill>
            </a:endParaRPr>
          </a:p>
        </p:txBody>
      </p:sp>
      <p:cxnSp>
        <p:nvCxnSpPr>
          <p:cNvPr id="15" name="Gerade Verbindung 14"/>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3" name="Pfeil nach rechts 2"/>
          <p:cNvSpPr/>
          <p:nvPr/>
        </p:nvSpPr>
        <p:spPr>
          <a:xfrm>
            <a:off x="1547664" y="1106701"/>
            <a:ext cx="288032" cy="216024"/>
          </a:xfrm>
          <a:prstGeom prst="rightArrow">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2" name="Diagramm 11"/>
          <p:cNvGraphicFramePr/>
          <p:nvPr>
            <p:extLst/>
          </p:nvPr>
        </p:nvGraphicFramePr>
        <p:xfrm>
          <a:off x="1835696" y="1628800"/>
          <a:ext cx="7020778" cy="4320000"/>
        </p:xfrm>
        <a:graphic>
          <a:graphicData uri="http://schemas.openxmlformats.org/drawingml/2006/chart">
            <c:chart xmlns:c="http://schemas.openxmlformats.org/drawingml/2006/chart" xmlns:r="http://schemas.openxmlformats.org/officeDocument/2006/relationships" r:id="rId5"/>
          </a:graphicData>
        </a:graphic>
      </p:graphicFrame>
      <p:sp>
        <p:nvSpPr>
          <p:cNvPr id="16" name="Gestreifter Pfeil nach rechts 15">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678556817"/>
      </p:ext>
    </p:extLst>
  </p:cSld>
  <p:clrMapOvr>
    <a:masterClrMapping/>
  </p:clrMapOvr>
  <p:timing>
    <p:tnLst>
      <p:par>
        <p:cTn id="1" dur="indefinite" restart="never" nodeType="tmRoot"/>
      </p:par>
    </p:tnLst>
  </p:timing>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Berufstätigkeit</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476</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4" name="Diagramm 13"/>
          <p:cNvGraphicFramePr/>
          <p:nvPr>
            <p:extLst/>
          </p:nvPr>
        </p:nvGraphicFramePr>
        <p:xfrm>
          <a:off x="35497" y="764705"/>
          <a:ext cx="2304256" cy="1440160"/>
        </p:xfrm>
        <a:graphic>
          <a:graphicData uri="http://schemas.openxmlformats.org/drawingml/2006/chart">
            <c:chart xmlns:c="http://schemas.openxmlformats.org/drawingml/2006/chart" xmlns:r="http://schemas.openxmlformats.org/officeDocument/2006/relationships" r:id="rId4"/>
          </a:graphicData>
        </a:graphic>
      </p:graphicFrame>
      <p:sp>
        <p:nvSpPr>
          <p:cNvPr id="11" name="Abgerundetes Rechteck 10"/>
          <p:cNvSpPr/>
          <p:nvPr/>
        </p:nvSpPr>
        <p:spPr>
          <a:xfrm>
            <a:off x="4211959" y="834213"/>
            <a:ext cx="4704173"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400" b="1" u="sng" spc="200" dirty="0" smtClean="0">
                <a:solidFill>
                  <a:schemeClr val="tx2">
                    <a:lumMod val="75000"/>
                  </a:schemeClr>
                </a:solidFill>
              </a:rPr>
              <a:t>wöchentlicher Zeitaufwand</a:t>
            </a:r>
            <a:endParaRPr lang="de-DE" sz="2400" b="1" u="sng" spc="200" dirty="0">
              <a:solidFill>
                <a:schemeClr val="tx2">
                  <a:lumMod val="75000"/>
                </a:schemeClr>
              </a:solidFill>
            </a:endParaRPr>
          </a:p>
        </p:txBody>
      </p:sp>
      <p:cxnSp>
        <p:nvCxnSpPr>
          <p:cNvPr id="15" name="Gerade Verbindung 14"/>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3" name="Pfeil nach rechts 2"/>
          <p:cNvSpPr/>
          <p:nvPr/>
        </p:nvSpPr>
        <p:spPr>
          <a:xfrm>
            <a:off x="1547664" y="1256406"/>
            <a:ext cx="288032" cy="216024"/>
          </a:xfrm>
          <a:prstGeom prst="rightArrow">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2" name="Diagramm 11"/>
          <p:cNvGraphicFramePr/>
          <p:nvPr>
            <p:extLst/>
          </p:nvPr>
        </p:nvGraphicFramePr>
        <p:xfrm>
          <a:off x="1835696" y="1700808"/>
          <a:ext cx="7020778" cy="4320000"/>
        </p:xfrm>
        <a:graphic>
          <a:graphicData uri="http://schemas.openxmlformats.org/drawingml/2006/chart">
            <c:chart xmlns:c="http://schemas.openxmlformats.org/drawingml/2006/chart" xmlns:r="http://schemas.openxmlformats.org/officeDocument/2006/relationships" r:id="rId5"/>
          </a:graphicData>
        </a:graphic>
      </p:graphicFrame>
      <p:sp>
        <p:nvSpPr>
          <p:cNvPr id="16" name="Gestreifter Pfeil nach rechts 15">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660198512"/>
      </p:ext>
    </p:extLst>
  </p:cSld>
  <p:clrMapOvr>
    <a:masterClrMapping/>
  </p:clrMapOvr>
  <p:timing>
    <p:tnLst>
      <p:par>
        <p:cTn id="1" dur="indefinite" restart="never" nodeType="tmRoot"/>
      </p:par>
    </p:tnLst>
  </p:timing>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477</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484784"/>
            <a:ext cx="8604954" cy="7069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siehe 13.4, Seite 488 </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3528" y="1115452"/>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5" name="Abgerundetes Rechteck 14"/>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Teilnehmer/in oder Mitglied in einem Verein/Verband oder Gruppe</a:t>
            </a:r>
            <a:endParaRPr lang="de-DE" sz="2800" b="1" spc="200" dirty="0">
              <a:solidFill>
                <a:schemeClr val="tx2">
                  <a:lumMod val="75000"/>
                </a:schemeClr>
              </a:solidFill>
            </a:endParaRPr>
          </a:p>
        </p:txBody>
      </p:sp>
      <p:cxnSp>
        <p:nvCxnSpPr>
          <p:cNvPr id="17"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4" action="ppaction://hlinksldjump"/>
          </p:cNvPr>
          <p:cNvSpPr/>
          <p:nvPr/>
        </p:nvSpPr>
        <p:spPr>
          <a:xfrm>
            <a:off x="2478221" y="1433397"/>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6" name="Textfeld 1"/>
          <p:cNvSpPr txBox="1"/>
          <p:nvPr/>
        </p:nvSpPr>
        <p:spPr>
          <a:xfrm>
            <a:off x="320048" y="2867065"/>
            <a:ext cx="8604954" cy="7069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siehe 13.4, Seite 490 </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Rechteck 17"/>
          <p:cNvSpPr/>
          <p:nvPr/>
        </p:nvSpPr>
        <p:spPr>
          <a:xfrm>
            <a:off x="320048" y="2497733"/>
            <a:ext cx="2393156" cy="369332"/>
          </a:xfrm>
          <a:prstGeom prst="rect">
            <a:avLst/>
          </a:prstGeom>
        </p:spPr>
        <p:txBody>
          <a:bodyPr wrap="none">
            <a:spAutoFit/>
          </a:bodyPr>
          <a:lstStyle/>
          <a:p>
            <a:r>
              <a:rPr lang="de-DE" b="1" u="sng" dirty="0" smtClean="0">
                <a:solidFill>
                  <a:srgbClr val="C00000"/>
                </a:solidFill>
              </a:rPr>
              <a:t>Handlungsempfehlung</a:t>
            </a:r>
            <a:endParaRPr lang="de-DE" b="1" u="sng" dirty="0">
              <a:solidFill>
                <a:srgbClr val="C00000"/>
              </a:solidFill>
            </a:endParaRPr>
          </a:p>
        </p:txBody>
      </p:sp>
      <p:sp>
        <p:nvSpPr>
          <p:cNvPr id="19" name="Gestreifter Pfeil nach rechts 18">
            <a:hlinkClick r:id="rId5" action="ppaction://hlinksldjump"/>
          </p:cNvPr>
          <p:cNvSpPr/>
          <p:nvPr/>
        </p:nvSpPr>
        <p:spPr>
          <a:xfrm>
            <a:off x="2474741" y="2815678"/>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20" name="Gestreifter Pfeil nach rechts 19">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573473520"/>
      </p:ext>
    </p:extLst>
  </p:cSld>
  <p:clrMapOvr>
    <a:masterClrMapping/>
  </p:clrMapOvr>
  <p:timing>
    <p:tnLst>
      <p:par>
        <p:cTn id="1" dur="indefinite" restart="never" nodeType="tmRoot"/>
      </p:par>
    </p:tnLst>
  </p:timing>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478</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
        <p:nvSpPr>
          <p:cNvPr id="20" name="Titel 1"/>
          <p:cNvSpPr>
            <a:spLocks noGrp="1"/>
          </p:cNvSpPr>
          <p:nvPr>
            <p:ph type="ctrTitle"/>
          </p:nvPr>
        </p:nvSpPr>
        <p:spPr>
          <a:xfrm>
            <a:off x="251519" y="908720"/>
            <a:ext cx="7501311" cy="1231967"/>
          </a:xfrm>
        </p:spPr>
        <p:txBody>
          <a:bodyPr>
            <a:normAutofit fontScale="90000"/>
          </a:bodyPr>
          <a:lstStyle/>
          <a:p>
            <a:pPr algn="l"/>
            <a:r>
              <a:rPr lang="de-DE" b="1" dirty="0" smtClean="0">
                <a:solidFill>
                  <a:srgbClr val="C00000"/>
                </a:solidFill>
              </a:rPr>
              <a:t>13.3 Traumberuf oder 1. Wahl beim Studienfach?</a:t>
            </a:r>
            <a:endParaRPr lang="de-DE" sz="3100" dirty="0"/>
          </a:p>
        </p:txBody>
      </p:sp>
      <p:sp>
        <p:nvSpPr>
          <p:cNvPr id="14" name="Textfeld 1"/>
          <p:cNvSpPr txBox="1"/>
          <p:nvPr/>
        </p:nvSpPr>
        <p:spPr>
          <a:xfrm>
            <a:off x="251520" y="2276871"/>
            <a:ext cx="8604954" cy="285580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Konnte der gewünschte Beruf oder das Studienfach gewählt werden?</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rPr>
              <a:t>Was machst du zurzeit? Schulbesuch – Berufsausbildung/Lehre – Berufstätigkeit – Studium – Freiwilligendienst – Arbeitslosigkeit – Sonstiges</a:t>
            </a:r>
          </a:p>
          <a:p>
            <a:pPr lvl="0">
              <a:spcBef>
                <a:spcPts val="200"/>
              </a:spcBef>
              <a:spcAft>
                <a:spcPts val="200"/>
              </a:spcAft>
            </a:pPr>
            <a:r>
              <a:rPr lang="de-DE" sz="1800" b="1" dirty="0" smtClean="0">
                <a:solidFill>
                  <a:schemeClr val="tx2">
                    <a:lumMod val="75000"/>
                  </a:schemeClr>
                </a:solidFill>
                <a:latin typeface="Calibri" panose="020F0502020204030204" pitchFamily="34" charset="0"/>
              </a:rPr>
              <a:t>Welchen Beruf erlernst du/ übst du aus bzw. was studierst du? Ist das dein Traumberuf/ die Studienrichtung deine 1. Wahl?</a:t>
            </a:r>
            <a:endParaRPr lang="de-DE" sz="1800" b="1" dirty="0">
              <a:solidFill>
                <a:schemeClr val="tx2">
                  <a:lumMod val="75000"/>
                </a:schemeClr>
              </a:solidFill>
            </a:endParaRPr>
          </a:p>
          <a:p>
            <a:endParaRPr lang="de-DE" sz="1800" b="1" dirty="0">
              <a:solidFill>
                <a:schemeClr val="tx2">
                  <a:lumMod val="75000"/>
                </a:schemeClr>
              </a:solidFill>
            </a:endParaRPr>
          </a:p>
        </p:txBody>
      </p:sp>
    </p:spTree>
    <p:extLst>
      <p:ext uri="{BB962C8B-B14F-4D97-AF65-F5344CB8AC3E}">
        <p14:creationId xmlns:p14="http://schemas.microsoft.com/office/powerpoint/2010/main" val="231871763"/>
      </p:ext>
    </p:extLst>
  </p:cSld>
  <p:clrMapOvr>
    <a:masterClrMapping/>
  </p:clrMapOvr>
  <p:timing>
    <p:tnLst>
      <p:par>
        <p:cTn id="1" dur="indefinite" restart="never" nodeType="tmRoot"/>
      </p:par>
    </p:tnLst>
  </p:timing>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fast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2/3 der </a:t>
            </a:r>
            <a:r>
              <a:rPr lang="de-DE" sz="1800" b="1" u="sng" dirty="0">
                <a:solidFill>
                  <a:srgbClr val="17375E"/>
                </a:solidFill>
                <a:latin typeface="Calibri" panose="020F0502020204030204" pitchFamily="34" charset="0"/>
                <a:ea typeface="Calibri" panose="020F0502020204030204" pitchFamily="34" charset="0"/>
                <a:cs typeface="Calibri" panose="020F0502020204030204" pitchFamily="34" charset="0"/>
              </a:rPr>
              <a:t>Auszubildenden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geben ohne Unterschied zwischen m/w an, dass sie ihren Traumberuf erlernen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von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den </a:t>
            </a:r>
            <a:r>
              <a:rPr lang="de-DE" sz="1800" b="1" u="sng" dirty="0">
                <a:solidFill>
                  <a:srgbClr val="17375E"/>
                </a:solidFill>
                <a:latin typeface="Calibri" panose="020F0502020204030204" pitchFamily="34" charset="0"/>
                <a:ea typeface="Calibri" panose="020F0502020204030204" pitchFamily="34" charset="0"/>
                <a:cs typeface="Calibri" panose="020F0502020204030204" pitchFamily="34" charset="0"/>
              </a:rPr>
              <a:t>Berufstätigen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geben ebenfalls ohne Unterschied zwischen m/w rund 60% an, dass sie in ihren Traumberuf arbeiten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bei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den </a:t>
            </a:r>
            <a:r>
              <a:rPr lang="de-DE" sz="1800" b="1" u="sng" dirty="0">
                <a:solidFill>
                  <a:srgbClr val="17375E"/>
                </a:solidFill>
                <a:latin typeface="Calibri" panose="020F0502020204030204" pitchFamily="34" charset="0"/>
                <a:ea typeface="Calibri" panose="020F0502020204030204" pitchFamily="34" charset="0"/>
                <a:cs typeface="Calibri" panose="020F0502020204030204" pitchFamily="34" charset="0"/>
              </a:rPr>
              <a:t>Student/innen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geben mit knapp 85% deutlich mehr an, dass ihre Studienrichtung ihre erste Wahl war, auch hier gibt es keinen Unterschied zwischen m/w</a:t>
            </a: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479</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Traumberuf oder 1. Wahl beim Studienfach?</a:t>
            </a:r>
            <a:endParaRPr lang="de-DE" sz="2800" b="1" spc="200" dirty="0">
              <a:solidFill>
                <a:schemeClr val="tx2">
                  <a:lumMod val="75000"/>
                </a:schemeClr>
              </a:solidFill>
            </a:endParaRPr>
          </a:p>
        </p:txBody>
      </p:sp>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Gestreifter Pfeil nach rechts 15">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2470467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m 11"/>
          <p:cNvGraphicFramePr/>
          <p:nvPr>
            <p:extLst>
              <p:ext uri="{D42A27DB-BD31-4B8C-83A1-F6EECF244321}">
                <p14:modId xmlns:p14="http://schemas.microsoft.com/office/powerpoint/2010/main" val="3611482016"/>
              </p:ext>
            </p:extLst>
          </p:nvPr>
        </p:nvGraphicFramePr>
        <p:xfrm>
          <a:off x="921560" y="764704"/>
          <a:ext cx="7408889" cy="5688632"/>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48</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Freizeit im Wohnort verbringen...</a:t>
            </a:r>
            <a:endParaRPr lang="de-DE" sz="2800" b="1" spc="200" dirty="0">
              <a:solidFill>
                <a:schemeClr val="tx2">
                  <a:lumMod val="75000"/>
                </a:schemeClr>
              </a:solidFill>
            </a:endParaRPr>
          </a:p>
        </p:txBody>
      </p:sp>
      <p:pic>
        <p:nvPicPr>
          <p:cNvPr id="118" name="Grafik 1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937437629"/>
      </p:ext>
    </p:extLst>
  </p:cSld>
  <p:clrMapOvr>
    <a:masterClrMapping/>
  </p:clrMapOvr>
  <p:timing>
    <p:tnLst>
      <p:par>
        <p:cTn id="1" dur="indefinite" restart="never" nodeType="tmRoot"/>
      </p:par>
    </p:tnLst>
  </p:timing>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Berufsausbildung/Lehre</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480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4" name="Diagramm 13"/>
          <p:cNvGraphicFramePr/>
          <p:nvPr>
            <p:extLst/>
          </p:nvPr>
        </p:nvGraphicFramePr>
        <p:xfrm>
          <a:off x="35497" y="764705"/>
          <a:ext cx="2304256" cy="1440160"/>
        </p:xfrm>
        <a:graphic>
          <a:graphicData uri="http://schemas.openxmlformats.org/drawingml/2006/chart">
            <c:chart xmlns:c="http://schemas.openxmlformats.org/drawingml/2006/chart" xmlns:r="http://schemas.openxmlformats.org/officeDocument/2006/relationships" r:id="rId4"/>
          </a:graphicData>
        </a:graphic>
      </p:graphicFrame>
      <p:sp>
        <p:nvSpPr>
          <p:cNvPr id="11" name="Abgerundetes Rechteck 10"/>
          <p:cNvSpPr/>
          <p:nvPr/>
        </p:nvSpPr>
        <p:spPr>
          <a:xfrm>
            <a:off x="3516057" y="1340768"/>
            <a:ext cx="4704173"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2400" b="1" u="sng" spc="200" dirty="0" smtClean="0">
                <a:solidFill>
                  <a:schemeClr val="tx2">
                    <a:lumMod val="75000"/>
                  </a:schemeClr>
                </a:solidFill>
              </a:rPr>
              <a:t>Ist das der Traumberuf?</a:t>
            </a:r>
            <a:endParaRPr lang="de-DE" sz="2400" b="1" u="sng" spc="200" dirty="0">
              <a:solidFill>
                <a:schemeClr val="tx2">
                  <a:lumMod val="75000"/>
                </a:schemeClr>
              </a:solidFill>
            </a:endParaRPr>
          </a:p>
        </p:txBody>
      </p:sp>
      <p:cxnSp>
        <p:nvCxnSpPr>
          <p:cNvPr id="15" name="Gerade Verbindung 14"/>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3" name="Pfeil nach rechts 2"/>
          <p:cNvSpPr/>
          <p:nvPr/>
        </p:nvSpPr>
        <p:spPr>
          <a:xfrm>
            <a:off x="1547664" y="980728"/>
            <a:ext cx="288032" cy="216024"/>
          </a:xfrm>
          <a:prstGeom prst="rightArrow">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6" name="Diagramm 15"/>
          <p:cNvGraphicFramePr/>
          <p:nvPr>
            <p:extLst/>
          </p:nvPr>
        </p:nvGraphicFramePr>
        <p:xfrm>
          <a:off x="2832482" y="1848647"/>
          <a:ext cx="6096000" cy="4064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Diagramm 17"/>
          <p:cNvGraphicFramePr/>
          <p:nvPr>
            <p:extLst/>
          </p:nvPr>
        </p:nvGraphicFramePr>
        <p:xfrm>
          <a:off x="312839" y="3861048"/>
          <a:ext cx="2833245" cy="2272689"/>
        </p:xfrm>
        <a:graphic>
          <a:graphicData uri="http://schemas.openxmlformats.org/drawingml/2006/chart">
            <c:chart xmlns:c="http://schemas.openxmlformats.org/drawingml/2006/chart" xmlns:r="http://schemas.openxmlformats.org/officeDocument/2006/relationships" r:id="rId6"/>
          </a:graphicData>
        </a:graphic>
      </p:graphicFrame>
      <p:sp>
        <p:nvSpPr>
          <p:cNvPr id="17" name="Gestreifter Pfeil nach rechts 16">
            <a:hlinkClick r:id="rId7"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166834855"/>
      </p:ext>
    </p:extLst>
  </p:cSld>
  <p:clrMapOvr>
    <a:masterClrMapping/>
  </p:clrMapOvr>
  <p:timing>
    <p:tnLst>
      <p:par>
        <p:cTn id="1" dur="indefinite" restart="never" nodeType="tmRoot"/>
      </p:par>
    </p:tnLst>
  </p:timing>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Studium</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481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4" name="Diagramm 13"/>
          <p:cNvGraphicFramePr/>
          <p:nvPr>
            <p:extLst/>
          </p:nvPr>
        </p:nvGraphicFramePr>
        <p:xfrm>
          <a:off x="35497" y="764705"/>
          <a:ext cx="2304256" cy="1440160"/>
        </p:xfrm>
        <a:graphic>
          <a:graphicData uri="http://schemas.openxmlformats.org/drawingml/2006/chart">
            <c:chart xmlns:c="http://schemas.openxmlformats.org/drawingml/2006/chart" xmlns:r="http://schemas.openxmlformats.org/officeDocument/2006/relationships" r:id="rId4"/>
          </a:graphicData>
        </a:graphic>
      </p:graphicFrame>
      <p:sp>
        <p:nvSpPr>
          <p:cNvPr id="11" name="Abgerundetes Rechteck 10"/>
          <p:cNvSpPr/>
          <p:nvPr/>
        </p:nvSpPr>
        <p:spPr>
          <a:xfrm>
            <a:off x="3516057" y="1340768"/>
            <a:ext cx="4704173"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2400" b="1" u="sng" spc="200" dirty="0" smtClean="0">
                <a:solidFill>
                  <a:schemeClr val="tx2">
                    <a:lumMod val="75000"/>
                  </a:schemeClr>
                </a:solidFill>
              </a:rPr>
              <a:t>Studienrichtung ist 1. Wahl?</a:t>
            </a:r>
            <a:endParaRPr lang="de-DE" sz="2400" b="1" u="sng" spc="200" dirty="0">
              <a:solidFill>
                <a:schemeClr val="tx2">
                  <a:lumMod val="75000"/>
                </a:schemeClr>
              </a:solidFill>
            </a:endParaRPr>
          </a:p>
        </p:txBody>
      </p:sp>
      <p:cxnSp>
        <p:nvCxnSpPr>
          <p:cNvPr id="15" name="Gerade Verbindung 14"/>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3" name="Pfeil nach rechts 2"/>
          <p:cNvSpPr/>
          <p:nvPr/>
        </p:nvSpPr>
        <p:spPr>
          <a:xfrm>
            <a:off x="1547664" y="1269491"/>
            <a:ext cx="288032" cy="216024"/>
          </a:xfrm>
          <a:prstGeom prst="rightArrow">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6" name="Diagramm 15"/>
          <p:cNvGraphicFramePr/>
          <p:nvPr>
            <p:extLst/>
          </p:nvPr>
        </p:nvGraphicFramePr>
        <p:xfrm>
          <a:off x="2832482" y="1848647"/>
          <a:ext cx="6096000" cy="4064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Diagramm 17"/>
          <p:cNvGraphicFramePr/>
          <p:nvPr>
            <p:extLst/>
          </p:nvPr>
        </p:nvGraphicFramePr>
        <p:xfrm>
          <a:off x="312839" y="3861048"/>
          <a:ext cx="2833245" cy="2272689"/>
        </p:xfrm>
        <a:graphic>
          <a:graphicData uri="http://schemas.openxmlformats.org/drawingml/2006/chart">
            <c:chart xmlns:c="http://schemas.openxmlformats.org/drawingml/2006/chart" xmlns:r="http://schemas.openxmlformats.org/officeDocument/2006/relationships" r:id="rId6"/>
          </a:graphicData>
        </a:graphic>
      </p:graphicFrame>
      <p:sp>
        <p:nvSpPr>
          <p:cNvPr id="17" name="Gestreifter Pfeil nach rechts 16">
            <a:hlinkClick r:id="rId7"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260686003"/>
      </p:ext>
    </p:extLst>
  </p:cSld>
  <p:clrMapOvr>
    <a:masterClrMapping/>
  </p:clrMapOvr>
  <p:timing>
    <p:tnLst>
      <p:par>
        <p:cTn id="1" dur="indefinite" restart="never" nodeType="tmRoot"/>
      </p:par>
    </p:tnLst>
  </p:timing>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Berufstätigkeit</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482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4" name="Diagramm 13"/>
          <p:cNvGraphicFramePr/>
          <p:nvPr>
            <p:extLst/>
          </p:nvPr>
        </p:nvGraphicFramePr>
        <p:xfrm>
          <a:off x="35497" y="764705"/>
          <a:ext cx="2304256" cy="1440160"/>
        </p:xfrm>
        <a:graphic>
          <a:graphicData uri="http://schemas.openxmlformats.org/drawingml/2006/chart">
            <c:chart xmlns:c="http://schemas.openxmlformats.org/drawingml/2006/chart" xmlns:r="http://schemas.openxmlformats.org/officeDocument/2006/relationships" r:id="rId4"/>
          </a:graphicData>
        </a:graphic>
      </p:graphicFrame>
      <p:sp>
        <p:nvSpPr>
          <p:cNvPr id="11" name="Abgerundetes Rechteck 10"/>
          <p:cNvSpPr/>
          <p:nvPr/>
        </p:nvSpPr>
        <p:spPr>
          <a:xfrm>
            <a:off x="3516057" y="1340768"/>
            <a:ext cx="4704173"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2400" b="1" u="sng" spc="200" dirty="0" smtClean="0">
                <a:solidFill>
                  <a:schemeClr val="tx2">
                    <a:lumMod val="75000"/>
                  </a:schemeClr>
                </a:solidFill>
              </a:rPr>
              <a:t>Ist das der Traumberuf?</a:t>
            </a:r>
            <a:endParaRPr lang="de-DE" sz="2400" b="1" u="sng" spc="200" dirty="0">
              <a:solidFill>
                <a:schemeClr val="tx2">
                  <a:lumMod val="75000"/>
                </a:schemeClr>
              </a:solidFill>
            </a:endParaRPr>
          </a:p>
        </p:txBody>
      </p:sp>
      <p:cxnSp>
        <p:nvCxnSpPr>
          <p:cNvPr id="15" name="Gerade Verbindung 14"/>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3" name="Pfeil nach rechts 2"/>
          <p:cNvSpPr/>
          <p:nvPr/>
        </p:nvSpPr>
        <p:spPr>
          <a:xfrm>
            <a:off x="1547664" y="1269491"/>
            <a:ext cx="288032" cy="216024"/>
          </a:xfrm>
          <a:prstGeom prst="rightArrow">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6" name="Diagramm 15"/>
          <p:cNvGraphicFramePr/>
          <p:nvPr>
            <p:extLst/>
          </p:nvPr>
        </p:nvGraphicFramePr>
        <p:xfrm>
          <a:off x="2832482" y="1848647"/>
          <a:ext cx="6096000" cy="4064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Diagramm 17"/>
          <p:cNvGraphicFramePr/>
          <p:nvPr>
            <p:extLst/>
          </p:nvPr>
        </p:nvGraphicFramePr>
        <p:xfrm>
          <a:off x="312839" y="3861048"/>
          <a:ext cx="2833245" cy="2272689"/>
        </p:xfrm>
        <a:graphic>
          <a:graphicData uri="http://schemas.openxmlformats.org/drawingml/2006/chart">
            <c:chart xmlns:c="http://schemas.openxmlformats.org/drawingml/2006/chart" xmlns:r="http://schemas.openxmlformats.org/officeDocument/2006/relationships" r:id="rId6"/>
          </a:graphicData>
        </a:graphic>
      </p:graphicFrame>
      <p:sp>
        <p:nvSpPr>
          <p:cNvPr id="17" name="Gestreifter Pfeil nach rechts 16">
            <a:hlinkClick r:id="rId7"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055208542"/>
      </p:ext>
    </p:extLst>
  </p:cSld>
  <p:clrMapOvr>
    <a:masterClrMapping/>
  </p:clrMapOvr>
  <p:timing>
    <p:tnLst>
      <p:par>
        <p:cTn id="1" dur="indefinite" restart="never" nodeType="tmRoot"/>
      </p:par>
    </p:tnLst>
  </p:timing>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Für die Mitglieder des Arbeitsgremiums, die einen anderen fachlichen Hintergrund haben als Ausbildung, Studium und Beruf, ist der Anteil von etwas über 1/3, die nicht ihren Traumberuf erlernen, ein hoher Anteil. Von den Studierenden hingegen gibt nur knapp jeder Sechste an, dass seine Studienrichtung nicht seiner ersten Wahl entspricht.</a:t>
            </a:r>
          </a:p>
          <a:p>
            <a:pPr marL="342900" lvl="0" indent="-342900">
              <a:spcBef>
                <a:spcPts val="600"/>
              </a:spcBef>
              <a:spcAft>
                <a:spcPts val="600"/>
              </a:spcAft>
              <a:buFont typeface="Symbol" panose="05050102010706020507" pitchFamily="18" charset="2"/>
              <a:buChar char=""/>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Eine Beurteilung dieser Ergebnisse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hinsichtlich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eines eventuellen Handlungsbedarfs müssen entsprechende Fachkräfte treffen, weshalb das Ergebnis an diese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weitergegeben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werden muss.</a:t>
            </a:r>
          </a:p>
          <a:p>
            <a:pPr marL="342900" lvl="0" indent="-342900">
              <a:spcBef>
                <a:spcPts val="600"/>
              </a:spcBef>
              <a:spcAft>
                <a:spcPts val="600"/>
              </a:spcAft>
              <a:buFont typeface="Symbol" panose="05050102010706020507" pitchFamily="18" charset="2"/>
              <a:buChar char=""/>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Für die Weiterentwicklung der Jugendarbeit wird kein Handlungsbedarf gesehen.</a:t>
            </a: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483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129580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Traumberuf oder 1. Wahl beim Studienfach?</a:t>
            </a:r>
            <a:endParaRPr lang="de-DE" sz="2800" b="1" spc="200" dirty="0">
              <a:solidFill>
                <a:schemeClr val="tx2">
                  <a:lumMod val="75000"/>
                </a:schemeClr>
              </a:solidFill>
            </a:endParaRPr>
          </a:p>
        </p:txBody>
      </p:sp>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Gestreifter Pfeil nach rechts 15">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863803598"/>
      </p:ext>
    </p:extLst>
  </p:cSld>
  <p:clrMapOvr>
    <a:masterClrMapping/>
  </p:clrMapOvr>
  <p:timing>
    <p:tnLst>
      <p:par>
        <p:cTn id="1" dur="indefinite" restart="never" nodeType="tmRoot"/>
      </p:par>
    </p:tnLst>
  </p:timing>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Der Kommunalen Jugendhilfeplanung wird empfohlen, die Auswertung an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entsprechenden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Stellen (Agentur für Arbeit, IHK HWK usw.) und Fachkräfte weiter zu geben.</a:t>
            </a: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484</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2404376" cy="369332"/>
          </a:xfrm>
          <a:prstGeom prst="rect">
            <a:avLst/>
          </a:prstGeom>
        </p:spPr>
        <p:txBody>
          <a:bodyPr wrap="none">
            <a:spAutoFit/>
          </a:bodyPr>
          <a:lstStyle/>
          <a:p>
            <a:r>
              <a:rPr lang="de-DE" b="1" u="sng" dirty="0" smtClean="0">
                <a:solidFill>
                  <a:srgbClr val="C00000"/>
                </a:solidFill>
              </a:rPr>
              <a:t>Handlungsempfehlung:</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Traumberuf oder 1. Wahl beim Studienfach?</a:t>
            </a:r>
            <a:endParaRPr lang="de-DE" sz="2800" b="1" spc="200" dirty="0">
              <a:solidFill>
                <a:schemeClr val="tx2">
                  <a:lumMod val="75000"/>
                </a:schemeClr>
              </a:solidFill>
            </a:endParaRPr>
          </a:p>
        </p:txBody>
      </p:sp>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Gestreifter Pfeil nach rechts 15">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581345687"/>
      </p:ext>
    </p:extLst>
  </p:cSld>
  <p:clrMapOvr>
    <a:masterClrMapping/>
  </p:clrMapOvr>
  <p:timing>
    <p:tnLst>
      <p:par>
        <p:cTn id="1" dur="indefinite" restart="never" nodeType="tmRoot"/>
      </p:par>
    </p:tnLst>
  </p:timing>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485</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
        <p:nvSpPr>
          <p:cNvPr id="20" name="Titel 1"/>
          <p:cNvSpPr>
            <a:spLocks noGrp="1"/>
          </p:cNvSpPr>
          <p:nvPr>
            <p:ph type="ctrTitle"/>
          </p:nvPr>
        </p:nvSpPr>
        <p:spPr>
          <a:xfrm>
            <a:off x="251519" y="908720"/>
            <a:ext cx="7501311" cy="1231967"/>
          </a:xfrm>
        </p:spPr>
        <p:txBody>
          <a:bodyPr>
            <a:normAutofit fontScale="90000"/>
          </a:bodyPr>
          <a:lstStyle/>
          <a:p>
            <a:pPr algn="l"/>
            <a:r>
              <a:rPr lang="de-DE" b="1" dirty="0" smtClean="0">
                <a:solidFill>
                  <a:srgbClr val="C00000"/>
                </a:solidFill>
              </a:rPr>
              <a:t>13.4 Zeitliche Belastung durch Schule/Ausbildung/Beruf</a:t>
            </a:r>
            <a:endParaRPr lang="de-DE" sz="3100" dirty="0"/>
          </a:p>
        </p:txBody>
      </p:sp>
      <p:sp>
        <p:nvSpPr>
          <p:cNvPr id="14" name="Textfeld 1"/>
          <p:cNvSpPr txBox="1"/>
          <p:nvPr/>
        </p:nvSpPr>
        <p:spPr>
          <a:xfrm>
            <a:off x="251520" y="2276871"/>
            <a:ext cx="8604954" cy="285580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Zeitliche Belastung, Freiräume für Freizeit allgemein, Zeitressourcen für Jugendarbeit und Ehrenamt</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rPr>
              <a:t>Was machst du zurzeit? Schulbesuch – Berufsausbildung/Lehre – Berufstätigkeit – Studium – Freiwilligendienst – Arbeitslosigkeit – Sonstiges</a:t>
            </a:r>
          </a:p>
          <a:p>
            <a:pPr lvl="0">
              <a:spcBef>
                <a:spcPts val="200"/>
              </a:spcBef>
              <a:spcAft>
                <a:spcPts val="200"/>
              </a:spcAft>
            </a:pPr>
            <a:r>
              <a:rPr lang="de-DE" sz="1800" b="1" dirty="0" smtClean="0">
                <a:solidFill>
                  <a:schemeClr val="tx2">
                    <a:lumMod val="75000"/>
                  </a:schemeClr>
                </a:solidFill>
                <a:latin typeface="Calibri" panose="020F0502020204030204" pitchFamily="34" charset="0"/>
              </a:rPr>
              <a:t>Wie viele Stunden brauchst du in der Woche für die Schule/Berufstätigkeit/Ausbildung/ Studium (inkl. Fahrzeiten und Vorbereitung/Nachbereitung/Lernen)?</a:t>
            </a:r>
            <a:br>
              <a:rPr lang="de-DE" sz="1800" b="1" dirty="0" smtClean="0">
                <a:solidFill>
                  <a:schemeClr val="tx2">
                    <a:lumMod val="75000"/>
                  </a:schemeClr>
                </a:solidFill>
                <a:latin typeface="Calibri" panose="020F0502020204030204" pitchFamily="34" charset="0"/>
              </a:rPr>
            </a:br>
            <a:endParaRPr lang="de-DE" sz="1800" b="1" dirty="0">
              <a:solidFill>
                <a:schemeClr val="tx2">
                  <a:lumMod val="75000"/>
                </a:schemeClr>
              </a:solidFill>
            </a:endParaRPr>
          </a:p>
          <a:p>
            <a:endParaRPr lang="de-DE" sz="1800" b="1" dirty="0">
              <a:solidFill>
                <a:schemeClr val="tx2">
                  <a:lumMod val="75000"/>
                </a:schemeClr>
              </a:solidFill>
            </a:endParaRPr>
          </a:p>
        </p:txBody>
      </p:sp>
    </p:spTree>
    <p:extLst>
      <p:ext uri="{BB962C8B-B14F-4D97-AF65-F5344CB8AC3E}">
        <p14:creationId xmlns:p14="http://schemas.microsoft.com/office/powerpoint/2010/main" val="1838409076"/>
      </p:ext>
    </p:extLst>
  </p:cSld>
  <p:clrMapOvr>
    <a:masterClrMapping/>
  </p:clrMapOvr>
  <p:timing>
    <p:tnLst>
      <p:par>
        <p:cTn id="1" dur="indefinite" restart="never" nodeType="tmRoot"/>
      </p:par>
    </p:tnLst>
  </p:timing>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während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rund 1/5 der 12 - 21-Jährigen nur bis zu 40 Stunden pro Woche für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Schule/Ausbildung/Beruf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benötigt, brauchen knapp die Hälfte zwischen 40 und 50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Stunden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rund 1/4 benötigt dafür sogar bis zu 60 Stunden pro Woche</a:t>
            </a: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486</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Zeitliche Belastung durch Schule/Ausbildung/Beruf</a:t>
            </a:r>
            <a:endParaRPr lang="de-DE" sz="2800" b="1" spc="200" dirty="0">
              <a:solidFill>
                <a:schemeClr val="tx2">
                  <a:lumMod val="75000"/>
                </a:schemeClr>
              </a:solidFill>
            </a:endParaRPr>
          </a:p>
        </p:txBody>
      </p:sp>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Gestreifter Pfeil nach rechts 15">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017907080"/>
      </p:ext>
    </p:extLst>
  </p:cSld>
  <p:clrMapOvr>
    <a:masterClrMapping/>
  </p:clrMapOvr>
  <p:timing>
    <p:tnLst>
      <p:par>
        <p:cTn id="1" dur="indefinite" restart="never" nodeType="tmRoot"/>
      </p:par>
    </p:tnLst>
  </p:timing>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wöchentlicher Zeitaufwand</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487</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Diagramm 12"/>
          <p:cNvGraphicFramePr/>
          <p:nvPr>
            <p:extLst/>
          </p:nvPr>
        </p:nvGraphicFramePr>
        <p:xfrm>
          <a:off x="323528" y="1196752"/>
          <a:ext cx="8563002" cy="4896544"/>
        </p:xfrm>
        <a:graphic>
          <a:graphicData uri="http://schemas.openxmlformats.org/drawingml/2006/chart">
            <c:chart xmlns:c="http://schemas.openxmlformats.org/drawingml/2006/chart" xmlns:r="http://schemas.openxmlformats.org/officeDocument/2006/relationships" r:id="rId4"/>
          </a:graphicData>
        </a:graphic>
      </p:graphicFrame>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261263890"/>
      </p:ext>
    </p:extLst>
  </p:cSld>
  <p:clrMapOvr>
    <a:masterClrMapping/>
  </p:clrMapOvr>
  <p:timing>
    <p:tnLst>
      <p:par>
        <p:cTn id="1" dur="indefinite" restart="never" nodeType="tmRoot"/>
      </p:par>
    </p:tnLst>
  </p:timing>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488</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115452"/>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5" name="Abgerundetes Rechteck 14"/>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Zeitliche Belastung durch Schule/Ausbildung/Beruf</a:t>
            </a:r>
            <a:endParaRPr lang="de-DE" sz="2800" b="1" spc="200" dirty="0">
              <a:solidFill>
                <a:schemeClr val="tx2">
                  <a:lumMod val="75000"/>
                </a:schemeClr>
              </a:solidFill>
            </a:endParaRPr>
          </a:p>
        </p:txBody>
      </p:sp>
      <p:cxnSp>
        <p:nvCxnSpPr>
          <p:cNvPr id="17"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Kinder</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Jugendliche und junge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Erwachsene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benötigen große Stundenkontingente für Schule/Ausbildung/Beruf. Ein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Freiraum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zur selbstbestimmten Gestaltung des Tages bleibt kaum.</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Bei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jungen Menschen, die bis zu 60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Stunden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pro Woche für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Schule/Ausbildung/Beruf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benötigen, ist das dauerhaft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gesunde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Maß an Belastung überschritten und die Gefahr von physischer und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psychischer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Überlastung ist groß. Da diese Belastung alle jungen Menschen trifft und deshalb schon fast als „normal“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angesehen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wird, merken viele Kinder und Jugendliche physische und psychische Folgen zu spät.</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Junge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Menschen benötigen bei einem in so hohem Maße fremdbestimmtem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Alltag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einen Ausgleich, in dem sie freiwillig und selbstbestimmt teilhaben können. Dies ist einer der Gründe, warum die Mehrheit der jungen Menschen in ihrer Freizeit trotz der hohen zeitlichen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Belastung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in Schule und Arbeit die Angebote von Vereinen/ Verbänden und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Jugendarbeit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allgemein nutzen und/oder sich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darüber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hinaus noch ehrenamtlich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engagieren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Die praktischen Erfahrungen in der Jugendarbeit hier im Landkreis bestätigen dies</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Gestreifter Pfeil nach rechts 17"/>
          <p:cNvSpPr/>
          <p:nvPr/>
        </p:nvSpPr>
        <p:spPr>
          <a:xfrm>
            <a:off x="8489041" y="5848531"/>
            <a:ext cx="383693" cy="326945"/>
          </a:xfrm>
          <a:prstGeom prst="stripedRightArrow">
            <a:avLst/>
          </a:prstGeom>
          <a:solidFill>
            <a:srgbClr val="1737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994662031"/>
      </p:ext>
    </p:extLst>
  </p:cSld>
  <p:clrMapOvr>
    <a:masterClrMapping/>
  </p:clrMapOvr>
  <p:timing>
    <p:tnLst>
      <p:par>
        <p:cTn id="1" dur="indefinite" restart="never" nodeType="tmRoot"/>
      </p:par>
    </p:tnLst>
  </p:timing>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489</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115452"/>
            <a:ext cx="2888932" cy="369332"/>
          </a:xfrm>
          <a:prstGeom prst="rect">
            <a:avLst/>
          </a:prstGeom>
        </p:spPr>
        <p:txBody>
          <a:bodyPr wrap="none">
            <a:spAutoFit/>
          </a:bodyPr>
          <a:lstStyle/>
          <a:p>
            <a:r>
              <a:rPr lang="de-DE" b="1" u="sng" dirty="0" smtClean="0">
                <a:solidFill>
                  <a:srgbClr val="C00000"/>
                </a:solidFill>
              </a:rPr>
              <a:t>Bewertung (FORTSETZUNG):</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5" name="Abgerundetes Rechteck 14"/>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Zeitliche Belastung durch Schule/Ausbildung/Beruf</a:t>
            </a:r>
            <a:endParaRPr lang="de-DE" sz="2800" b="1" spc="200" dirty="0">
              <a:solidFill>
                <a:schemeClr val="tx2">
                  <a:lumMod val="75000"/>
                </a:schemeClr>
              </a:solidFill>
            </a:endParaRPr>
          </a:p>
        </p:txBody>
      </p:sp>
      <p:cxnSp>
        <p:nvCxnSpPr>
          <p:cNvPr id="17"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Von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der Politik und der Gesellschaft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allgemein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werden immer wieder neue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Forderungen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an junge Menschen gestellt, für deren Erfüllung diese zeitliche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Ressourcen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benötigen. Hier besteht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Handlungsbedarf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dahingehend, dass die hohe zeitliche Belastung ein kritisches Maß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erreicht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hat und junge Menschen weitere Forderungen zeitlich meist gar nicht mehr erfüllen können.</a:t>
            </a:r>
          </a:p>
        </p:txBody>
      </p:sp>
      <p:sp>
        <p:nvSpPr>
          <p:cNvPr id="11" name="Gestreifter Pfeil nach rechts 10">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0465894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504" y="764704"/>
            <a:ext cx="8339615" cy="5897417"/>
          </a:xfrm>
          <a:prstGeom prst="rect">
            <a:avLst/>
          </a:prstGeom>
        </p:spPr>
      </p:pic>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49</a:t>
            </a:fld>
            <a:endParaRPr lang="de-DE" sz="1000" dirty="0">
              <a:solidFill>
                <a:schemeClr val="tx2">
                  <a:lumMod val="75000"/>
                </a:schemeClr>
              </a:solidFill>
            </a:endParaRPr>
          </a:p>
        </p:txBody>
      </p:sp>
      <p:sp>
        <p:nvSpPr>
          <p:cNvPr id="16" name="Abgerundetes Rechteck 15"/>
          <p:cNvSpPr/>
          <p:nvPr/>
        </p:nvSpPr>
        <p:spPr>
          <a:xfrm>
            <a:off x="251520" y="116632"/>
            <a:ext cx="6264696"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Freizeit im Wohnort verbringen...</a:t>
            </a:r>
            <a:endParaRPr lang="de-DE" sz="2800" b="1" spc="200" dirty="0">
              <a:solidFill>
                <a:schemeClr val="tx2">
                  <a:lumMod val="75000"/>
                </a:schemeClr>
              </a:solidFill>
            </a:endParaRPr>
          </a:p>
        </p:txBody>
      </p:sp>
      <p:pic>
        <p:nvPicPr>
          <p:cNvPr id="118" name="Grafik 1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907894793"/>
      </p:ext>
    </p:extLst>
  </p:cSld>
  <p:clrMapOvr>
    <a:masterClrMapping/>
  </p:clrMapOvr>
  <p:timing>
    <p:tnLst>
      <p:par>
        <p:cTn id="1" dur="indefinite" restart="never" nodeType="tmRoot"/>
      </p:par>
    </p:tnLst>
  </p:timing>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490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52736"/>
            <a:ext cx="2404376" cy="369332"/>
          </a:xfrm>
          <a:prstGeom prst="rect">
            <a:avLst/>
          </a:prstGeom>
        </p:spPr>
        <p:txBody>
          <a:bodyPr wrap="none">
            <a:spAutoFit/>
          </a:bodyPr>
          <a:lstStyle/>
          <a:p>
            <a:r>
              <a:rPr lang="de-DE" b="1" u="sng" dirty="0" smtClean="0">
                <a:solidFill>
                  <a:srgbClr val="C00000"/>
                </a:solidFill>
              </a:rPr>
              <a:t>Handlungsempfehlung:</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5" name="Abgerundetes Rechteck 14"/>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Zeitliche Belastung durch Schule/Ausbildung/Beruf</a:t>
            </a:r>
            <a:endParaRPr lang="de-DE" sz="2800" b="1" spc="200" dirty="0">
              <a:solidFill>
                <a:schemeClr val="tx2">
                  <a:lumMod val="75000"/>
                </a:schemeClr>
              </a:solidFill>
            </a:endParaRPr>
          </a:p>
        </p:txBody>
      </p:sp>
      <p:cxnSp>
        <p:nvCxnSpPr>
          <p:cNvPr id="17"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extfeld 1"/>
          <p:cNvSpPr txBox="1"/>
          <p:nvPr/>
        </p:nvSpPr>
        <p:spPr>
          <a:xfrm>
            <a:off x="323528" y="1340768"/>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1.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
            </a:r>
            <a:b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b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Kommunalen Jugendhilfeplanung des Landkreises Bad Kissingen wird empfohlen, die hohe zeitliche Belastung von jungen Menschen in den hiesigen politischen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Gremien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sowie im Rahmen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Öffentlichkeitsarbeit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allgemein bekannt zu machen.</a:t>
            </a:r>
          </a:p>
          <a:p>
            <a:pPr lvl="0">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2.</a:t>
            </a:r>
            <a:b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b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Lehrkräften in den Schulen und den Verantwortlichen in Ausbildung und Beruf wird empfohlen, verstärkt auf physische und psychische Folgen der sehr hohen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zeitlichen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Belastung/Überlastung bei jungen Menschen zu achten, wann immer möglich gegenzusteuern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und/oder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vorhandene Hilfe-</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/Unterstützungsmöglichkeiten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zu vermitteln.</a:t>
            </a:r>
          </a:p>
          <a:p>
            <a:pPr lvl="0">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3.</a:t>
            </a:r>
            <a:b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b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Alle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Formen der Jugendarbeit mit ihren auf Freiwilligkeit und Selbstbestimmung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basierenden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Angeboten sind sowohl für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Teilnehmer/innen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als auch für die ehrenamtlich Tätigen ein wichtiger Ausgleich zum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fremdbestimmten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Alltag in Schule und Beruf. Deshalb wird dem Landkreis Bad Kissingen und den Kommen empfohlen,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Jugendarbeit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in ihrer Vielfalt weiterhin zu fördern und zu unterstützen und ihren Stellenwert in der Lebenswelt der jungen Menschen anzuerkennen.</a:t>
            </a:r>
          </a:p>
        </p:txBody>
      </p:sp>
      <p:sp>
        <p:nvSpPr>
          <p:cNvPr id="11" name="Gestreifter Pfeil nach rechts 10">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881137479"/>
      </p:ext>
    </p:extLst>
  </p:cSld>
  <p:clrMapOvr>
    <a:masterClrMapping/>
  </p:clrMapOvr>
  <p:timing>
    <p:tnLst>
      <p:par>
        <p:cTn id="1" dur="indefinite" restart="never" nodeType="tmRoot"/>
      </p:par>
    </p:tnLst>
  </p:timing>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491</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
        <p:nvSpPr>
          <p:cNvPr id="20" name="Titel 1"/>
          <p:cNvSpPr>
            <a:spLocks noGrp="1"/>
          </p:cNvSpPr>
          <p:nvPr>
            <p:ph type="ctrTitle"/>
          </p:nvPr>
        </p:nvSpPr>
        <p:spPr>
          <a:xfrm>
            <a:off x="251519" y="908720"/>
            <a:ext cx="7501311" cy="1231967"/>
          </a:xfrm>
        </p:spPr>
        <p:txBody>
          <a:bodyPr>
            <a:normAutofit/>
          </a:bodyPr>
          <a:lstStyle/>
          <a:p>
            <a:pPr algn="l"/>
            <a:r>
              <a:rPr lang="de-DE" b="1" dirty="0" smtClean="0">
                <a:solidFill>
                  <a:srgbClr val="C00000"/>
                </a:solidFill>
              </a:rPr>
              <a:t>13.5 Schultyp</a:t>
            </a:r>
            <a:endParaRPr lang="de-DE" sz="3100" dirty="0"/>
          </a:p>
        </p:txBody>
      </p:sp>
      <p:sp>
        <p:nvSpPr>
          <p:cNvPr id="14" name="Textfeld 1"/>
          <p:cNvSpPr txBox="1"/>
          <p:nvPr/>
        </p:nvSpPr>
        <p:spPr>
          <a:xfrm>
            <a:off x="251520" y="2276871"/>
            <a:ext cx="8604954" cy="285580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Verteilung auf die Schultypen im Landkreis</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rPr>
              <a:t>Welche Schule besuchst du bzw. hast du zuletzt besucht?</a:t>
            </a:r>
            <a:endParaRPr lang="de-DE" sz="1800" b="1" dirty="0">
              <a:solidFill>
                <a:schemeClr val="tx2">
                  <a:lumMod val="75000"/>
                </a:schemeClr>
              </a:solidFill>
            </a:endParaRPr>
          </a:p>
          <a:p>
            <a:endParaRPr lang="de-DE" sz="1800" b="1" dirty="0">
              <a:solidFill>
                <a:schemeClr val="tx2">
                  <a:lumMod val="75000"/>
                </a:schemeClr>
              </a:solidFill>
            </a:endParaRPr>
          </a:p>
        </p:txBody>
      </p:sp>
    </p:spTree>
    <p:extLst>
      <p:ext uri="{BB962C8B-B14F-4D97-AF65-F5344CB8AC3E}">
        <p14:creationId xmlns:p14="http://schemas.microsoft.com/office/powerpoint/2010/main" val="661899565"/>
      </p:ext>
    </p:extLst>
  </p:cSld>
  <p:clrMapOvr>
    <a:masterClrMapping/>
  </p:clrMapOvr>
  <p:timing>
    <p:tnLst>
      <p:par>
        <p:cTn id="1" dur="indefinite" restart="never" nodeType="tmRoot"/>
      </p:par>
    </p:tnLst>
  </p:timing>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492</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Schulbesuch (bzw. zuletzt besucht)</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71267"/>
            <a:ext cx="8604954" cy="49892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35</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der jungen Menschen besuchen das Gymnasium oder haben es besucht, rund ¼ geht oder ging auf die Real-</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/Wirtschaftsschule</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15% sind oder waren zuletzt in der Berufsschule; jede/r Achte besucht/e die Mittelschule</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gibt so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gut wie keine Unterschiede zwischen m/w</a:t>
            </a:r>
          </a:p>
        </p:txBody>
      </p:sp>
      <p:sp>
        <p:nvSpPr>
          <p:cNvPr id="12" name="Rechteck 11"/>
          <p:cNvSpPr/>
          <p:nvPr/>
        </p:nvSpPr>
        <p:spPr>
          <a:xfrm>
            <a:off x="321544" y="733386"/>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046771812"/>
      </p:ext>
    </p:extLst>
  </p:cSld>
  <p:clrMapOvr>
    <a:masterClrMapping/>
  </p:clrMapOvr>
  <p:timing>
    <p:tnLst>
      <p:par>
        <p:cTn id="1" dur="indefinite" restart="never" nodeType="tmRoot"/>
      </p:par>
    </p:tnLst>
  </p:timing>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Folie </a:t>
            </a:r>
            <a:fld id="{8F0FBED2-6152-4FB5-9763-E145A047C1CA}" type="slidenum">
              <a:rPr lang="de-DE" sz="1000" smtClean="0">
                <a:solidFill>
                  <a:schemeClr val="tx2">
                    <a:lumMod val="75000"/>
                  </a:schemeClr>
                </a:solidFill>
              </a:rPr>
              <a:pPr algn="r"/>
              <a:t>493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4" name="Diagramm 13"/>
          <p:cNvGraphicFramePr/>
          <p:nvPr>
            <p:extLst/>
          </p:nvPr>
        </p:nvGraphicFramePr>
        <p:xfrm>
          <a:off x="827584" y="1269000"/>
          <a:ext cx="7488832"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1" name="Abgerundetes Rechteck 10"/>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Schulbesuch (bzw. zuletzt besucht)</a:t>
            </a:r>
            <a:endParaRPr lang="de-DE" sz="2800" b="1" spc="200" dirty="0">
              <a:solidFill>
                <a:schemeClr val="tx2">
                  <a:lumMod val="75000"/>
                </a:schemeClr>
              </a:solidFill>
            </a:endParaRPr>
          </a:p>
        </p:txBody>
      </p:sp>
      <p:cxnSp>
        <p:nvCxnSpPr>
          <p:cNvPr id="15" name="Gerade Verbindung 14"/>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696564680"/>
      </p:ext>
    </p:extLst>
  </p:cSld>
  <p:clrMapOvr>
    <a:masterClrMapping/>
  </p:clrMapOvr>
  <p:timing>
    <p:tnLst>
      <p:par>
        <p:cTn id="1" dur="indefinite" restart="never" nodeType="tmRoot"/>
      </p:par>
    </p:tnLst>
  </p:timing>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Folie </a:t>
            </a:r>
            <a:fld id="{8F0FBED2-6152-4FB5-9763-E145A047C1CA}" type="slidenum">
              <a:rPr lang="de-DE" sz="1000" smtClean="0">
                <a:solidFill>
                  <a:schemeClr val="tx2">
                    <a:lumMod val="75000"/>
                  </a:schemeClr>
                </a:solidFill>
              </a:rPr>
              <a:pPr algn="r"/>
              <a:t>494</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Abgerundetes Rechteck 10"/>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Schulbesuch (bzw. zuletzt besucht)</a:t>
            </a:r>
            <a:endParaRPr lang="de-DE" sz="2800" b="1" spc="200" dirty="0">
              <a:solidFill>
                <a:schemeClr val="tx2">
                  <a:lumMod val="75000"/>
                </a:schemeClr>
              </a:solidFill>
            </a:endParaRPr>
          </a:p>
        </p:txBody>
      </p:sp>
      <p:cxnSp>
        <p:nvCxnSpPr>
          <p:cNvPr id="15" name="Gerade Verbindung 14"/>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Diagramm 12"/>
          <p:cNvGraphicFramePr/>
          <p:nvPr>
            <p:extLst/>
          </p:nvPr>
        </p:nvGraphicFramePr>
        <p:xfrm>
          <a:off x="323528" y="1196752"/>
          <a:ext cx="8563002" cy="4896544"/>
        </p:xfrm>
        <a:graphic>
          <a:graphicData uri="http://schemas.openxmlformats.org/drawingml/2006/chart">
            <c:chart xmlns:c="http://schemas.openxmlformats.org/drawingml/2006/chart" xmlns:r="http://schemas.openxmlformats.org/officeDocument/2006/relationships" r:id="rId4"/>
          </a:graphicData>
        </a:graphic>
      </p:graphicFrame>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762098403"/>
      </p:ext>
    </p:extLst>
  </p:cSld>
  <p:clrMapOvr>
    <a:masterClrMapping/>
  </p:clrMapOvr>
  <p:timing>
    <p:tnLst>
      <p:par>
        <p:cTn id="1" dur="indefinite" restart="never" nodeType="tmRoot"/>
      </p:par>
    </p:tnLst>
  </p:timing>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495</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Schulbesuch (bzw. zuletzt besucht)</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63166"/>
            <a:ext cx="8604954" cy="50005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besteht </a:t>
            </a:r>
            <a:r>
              <a:rPr lang="de-DE" sz="18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kein Handlungsbedarf</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p>
        </p:txBody>
      </p:sp>
      <p:sp>
        <p:nvSpPr>
          <p:cNvPr id="12" name="Rechteck 11"/>
          <p:cNvSpPr/>
          <p:nvPr/>
        </p:nvSpPr>
        <p:spPr>
          <a:xfrm>
            <a:off x="321544" y="733386"/>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855900079"/>
      </p:ext>
    </p:extLst>
  </p:cSld>
  <p:clrMapOvr>
    <a:masterClrMapping/>
  </p:clrMapOvr>
  <p:timing>
    <p:tnLst>
      <p:par>
        <p:cTn id="1" dur="indefinite" restart="never" nodeType="tmRoot"/>
      </p:par>
    </p:tnLst>
  </p:timing>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20" y="756873"/>
            <a:ext cx="7152100" cy="1231967"/>
          </a:xfrm>
        </p:spPr>
        <p:txBody>
          <a:bodyPr>
            <a:normAutofit/>
          </a:bodyPr>
          <a:lstStyle/>
          <a:p>
            <a:pPr algn="l"/>
            <a:r>
              <a:rPr lang="de-DE" b="1" dirty="0" smtClean="0">
                <a:solidFill>
                  <a:srgbClr val="C00000"/>
                </a:solidFill>
              </a:rPr>
              <a:t>14. Leistungsdruck</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65475"/>
            <a:ext cx="8604954" cy="258492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u="sng" dirty="0" smtClean="0">
                <a:solidFill>
                  <a:schemeClr val="tx2">
                    <a:lumMod val="75000"/>
                  </a:schemeClr>
                </a:solidFill>
              </a:rPr>
              <a:t>Themen:</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14.1 	Überforderung in Schule/Arbeit/Studium</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rPr>
              <a:t>14.2 	Unterforderung in Schule/Arbeit/Studium</a:t>
            </a: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496</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8" name="Gestreifter Pfeil nach rechts 17">
            <a:hlinkClick r:id="rId5" action="ppaction://hlinksldjump"/>
          </p:cNvPr>
          <p:cNvSpPr/>
          <p:nvPr/>
        </p:nvSpPr>
        <p:spPr>
          <a:xfrm>
            <a:off x="4932040" y="2849289"/>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9" name="Gestreifter Pfeil nach rechts 18">
            <a:hlinkClick r:id="rId6" action="ppaction://hlinksldjump"/>
          </p:cNvPr>
          <p:cNvSpPr/>
          <p:nvPr/>
        </p:nvSpPr>
        <p:spPr>
          <a:xfrm>
            <a:off x="5076056" y="3274655"/>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Tree>
    <p:extLst>
      <p:ext uri="{BB962C8B-B14F-4D97-AF65-F5344CB8AC3E}">
        <p14:creationId xmlns:p14="http://schemas.microsoft.com/office/powerpoint/2010/main" val="2242356928"/>
      </p:ext>
    </p:extLst>
  </p:cSld>
  <p:clrMapOvr>
    <a:masterClrMapping/>
  </p:clrMapOvr>
  <p:timing>
    <p:tnLst>
      <p:par>
        <p:cTn id="1" dur="indefinite" restart="never" nodeType="tmRoot"/>
      </p:par>
    </p:tnLst>
  </p:timing>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497</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
        <p:nvSpPr>
          <p:cNvPr id="20" name="Titel 1"/>
          <p:cNvSpPr>
            <a:spLocks noGrp="1"/>
          </p:cNvSpPr>
          <p:nvPr>
            <p:ph type="ctrTitle"/>
          </p:nvPr>
        </p:nvSpPr>
        <p:spPr>
          <a:xfrm>
            <a:off x="251519" y="908720"/>
            <a:ext cx="7501311" cy="1231967"/>
          </a:xfrm>
        </p:spPr>
        <p:txBody>
          <a:bodyPr>
            <a:normAutofit fontScale="90000"/>
          </a:bodyPr>
          <a:lstStyle/>
          <a:p>
            <a:pPr algn="l"/>
            <a:r>
              <a:rPr lang="de-DE" b="1" dirty="0" smtClean="0">
                <a:solidFill>
                  <a:srgbClr val="C00000"/>
                </a:solidFill>
              </a:rPr>
              <a:t>14.1 Überforderung in Schule/ Arbeit/Studium</a:t>
            </a:r>
            <a:endParaRPr lang="de-DE" sz="3100" dirty="0"/>
          </a:p>
        </p:txBody>
      </p:sp>
      <p:sp>
        <p:nvSpPr>
          <p:cNvPr id="14" name="Textfeld 1"/>
          <p:cNvSpPr txBox="1"/>
          <p:nvPr/>
        </p:nvSpPr>
        <p:spPr>
          <a:xfrm>
            <a:off x="251520" y="2276871"/>
            <a:ext cx="8604954" cy="285580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Belastungssituation von Kindern, Jugendlichen und jungen Erwachsenen</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r>
              <a:rPr lang="de-DE" sz="1800" b="1" dirty="0" smtClean="0">
                <a:solidFill>
                  <a:schemeClr val="tx2">
                    <a:lumMod val="75000"/>
                  </a:schemeClr>
                </a:solidFill>
              </a:rPr>
              <a:t>In der Schule/ auf der Arbeit/ im Studium ist mir häufig alles zu viel und ich fühle mich überfordert. Stimmt – stimmt nicht</a:t>
            </a:r>
            <a:endParaRPr lang="de-DE" sz="1800" b="1" dirty="0">
              <a:solidFill>
                <a:schemeClr val="tx2">
                  <a:lumMod val="75000"/>
                </a:schemeClr>
              </a:solidFill>
            </a:endParaRPr>
          </a:p>
          <a:p>
            <a:endParaRPr lang="de-DE" sz="1800" b="1" dirty="0">
              <a:solidFill>
                <a:schemeClr val="tx2">
                  <a:lumMod val="75000"/>
                </a:schemeClr>
              </a:solidFill>
            </a:endParaRPr>
          </a:p>
        </p:txBody>
      </p:sp>
    </p:spTree>
    <p:extLst>
      <p:ext uri="{BB962C8B-B14F-4D97-AF65-F5344CB8AC3E}">
        <p14:creationId xmlns:p14="http://schemas.microsoft.com/office/powerpoint/2010/main" val="1943598473"/>
      </p:ext>
    </p:extLst>
  </p:cSld>
  <p:clrMapOvr>
    <a:masterClrMapping/>
  </p:clrMapOvr>
  <p:timing>
    <p:tnLst>
      <p:par>
        <p:cTn id="1" dur="indefinite" restart="never" nodeType="tmRoot"/>
      </p:par>
    </p:tnLst>
  </p:timing>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bgerundetes Rechteck 15"/>
          <p:cNvSpPr/>
          <p:nvPr/>
        </p:nvSpPr>
        <p:spPr>
          <a:xfrm>
            <a:off x="251520" y="0"/>
            <a:ext cx="6552728"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In Schule/Arbeit/Studium ist mir häufig alles zu viel und ich fühle mich überfordert.</a:t>
            </a:r>
            <a:endParaRPr lang="de-DE" sz="2800" b="1" spc="200" dirty="0">
              <a:solidFill>
                <a:schemeClr val="tx2">
                  <a:lumMod val="75000"/>
                </a:schemeClr>
              </a:solidFill>
            </a:endParaRPr>
          </a:p>
        </p:txBody>
      </p:sp>
      <p:sp>
        <p:nvSpPr>
          <p:cNvPr id="11" name="Textfeld 1"/>
          <p:cNvSpPr txBox="1"/>
          <p:nvPr/>
        </p:nvSpPr>
        <p:spPr>
          <a:xfrm>
            <a:off x="323528" y="1854116"/>
            <a:ext cx="8604954" cy="455741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fast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 Hälfte aller 12 - 21-Jährigen fühlt sich häufig in Schule/Ausbildung/Arbeit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überfordert</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mit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knapp 57% fühlen sich die Mädchen deutlich häufiger überfordert, als die Jungs mit nur knapp 40%</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am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höchsten ist die Zustimmung bei den 15 - 17-Jährigen, bei den Älteren geben „nur“ noch fast 43% an, dass ihnen häufig alles zu viel ist und sie sich überfordert fühlen.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Aussage steht in keinem Zusammenhang mit der derzeitigen Tätigkeit (Schule,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Studium</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Beruf...) und auch nicht mit der Schulart, die die jungen Menschen besuchen/ zuletzt besucht haben; auch diejenigen mit einem Nebenjob stimmen kaum häufiger zu als 12 – 21-Jährige ohne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Nebenjob</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498</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484784"/>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1401447"/>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7" name="Gestreifter Pfeil nach rechts 16"/>
          <p:cNvSpPr/>
          <p:nvPr/>
        </p:nvSpPr>
        <p:spPr>
          <a:xfrm>
            <a:off x="8489041" y="5848531"/>
            <a:ext cx="383693" cy="326945"/>
          </a:xfrm>
          <a:prstGeom prst="stripedRightArrow">
            <a:avLst/>
          </a:prstGeom>
          <a:solidFill>
            <a:srgbClr val="1737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311789382"/>
      </p:ext>
    </p:extLst>
  </p:cSld>
  <p:clrMapOvr>
    <a:masterClrMapping/>
  </p:clrMapOvr>
  <p:timing>
    <p:tnLst>
      <p:par>
        <p:cTn id="1" dur="indefinite" restart="never" nodeType="tmRoot"/>
      </p:par>
    </p:tnLst>
  </p:timing>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bgerundetes Rechteck 15"/>
          <p:cNvSpPr/>
          <p:nvPr/>
        </p:nvSpPr>
        <p:spPr>
          <a:xfrm>
            <a:off x="251520" y="0"/>
            <a:ext cx="6552728"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In Schule/Arbeit/Studium ist mir häufig alles zu viel und ich fühle mich überfordert.</a:t>
            </a:r>
            <a:endParaRPr lang="de-DE" sz="2800" b="1" spc="200" dirty="0">
              <a:solidFill>
                <a:schemeClr val="tx2">
                  <a:lumMod val="75000"/>
                </a:schemeClr>
              </a:solidFill>
            </a:endParaRPr>
          </a:p>
        </p:txBody>
      </p:sp>
      <p:sp>
        <p:nvSpPr>
          <p:cNvPr id="11" name="Textfeld 1"/>
          <p:cNvSpPr txBox="1"/>
          <p:nvPr/>
        </p:nvSpPr>
        <p:spPr>
          <a:xfrm>
            <a:off x="323528" y="1854116"/>
            <a:ext cx="8604954" cy="455741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gibt einen Zusammenhang zwischen der Anzahl der Stunden, die die jungen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Menschen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wöchentlich für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Schule/Ausbildung/Arbeit</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benötigen und der Überforderung – ab einer zeitlichen Belastung von mehr als 50 Stunden pro Woche steigt der Anteil derer, die sich häufig überfordert fühlen, deutlich an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junge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Menschen, die sich immer wieder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in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Schule/Ausbildung/Arbeit überfordert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fühlen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treffen sich genauso häufig mehrmals die Woche mit ihren Freunden, als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diejenigen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die dies nicht angeben</a:t>
            </a: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499</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484784"/>
            <a:ext cx="5704960" cy="369332"/>
          </a:xfrm>
          <a:prstGeom prst="rect">
            <a:avLst/>
          </a:prstGeom>
        </p:spPr>
        <p:txBody>
          <a:bodyPr wrap="none">
            <a:spAutoFit/>
          </a:bodyPr>
          <a:lstStyle/>
          <a:p>
            <a:r>
              <a:rPr lang="de-DE" b="1" u="sng" dirty="0" smtClean="0">
                <a:solidFill>
                  <a:srgbClr val="C00000"/>
                </a:solidFill>
              </a:rPr>
              <a:t>Auswertung/Ergebnis zusammengefasst (FORTSETZUNG):</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1401447"/>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936973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el 1"/>
          <p:cNvSpPr>
            <a:spLocks noGrp="1"/>
          </p:cNvSpPr>
          <p:nvPr>
            <p:ph type="ctrTitle"/>
          </p:nvPr>
        </p:nvSpPr>
        <p:spPr>
          <a:xfrm>
            <a:off x="254385" y="768471"/>
            <a:ext cx="6075225" cy="749074"/>
          </a:xfrm>
        </p:spPr>
        <p:txBody>
          <a:bodyPr anchor="t" anchorCtr="0">
            <a:noAutofit/>
          </a:bodyPr>
          <a:lstStyle/>
          <a:p>
            <a:pPr algn="l"/>
            <a:r>
              <a:rPr lang="de-DE" b="1" dirty="0" smtClean="0">
                <a:solidFill>
                  <a:srgbClr val="C00000"/>
                </a:solidFill>
              </a:rPr>
              <a:t>Inhalt detailliert </a:t>
            </a:r>
            <a:r>
              <a:rPr lang="de-DE" sz="2000" b="1" dirty="0" smtClean="0">
                <a:solidFill>
                  <a:srgbClr val="C00000"/>
                </a:solidFill>
                <a:sym typeface="Wingdings" panose="05000000000000000000" pitchFamily="2" charset="2"/>
              </a:rPr>
              <a:t>(2 von 7)</a:t>
            </a:r>
            <a:endParaRPr lang="de-DE" sz="2000" b="1" dirty="0">
              <a:solidFill>
                <a:srgbClr val="C00000"/>
              </a:solidFill>
            </a:endParaRPr>
          </a:p>
        </p:txBody>
      </p:sp>
      <p:sp>
        <p:nvSpPr>
          <p:cNvPr id="11" name="Abgerundetes Rechteck 10">
            <a:hlinkClick r:id="rId3" action="ppaction://hlinksldjump"/>
          </p:cNvPr>
          <p:cNvSpPr/>
          <p:nvPr/>
        </p:nvSpPr>
        <p:spPr>
          <a:xfrm>
            <a:off x="755576" y="1684994"/>
            <a:ext cx="3528393" cy="43204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r>
              <a:rPr lang="de-DE" sz="1600" b="1" dirty="0" smtClean="0"/>
              <a:t>4. Ehrenamt</a:t>
            </a:r>
            <a:endParaRPr lang="de-DE" sz="1600" b="1" dirty="0"/>
          </a:p>
        </p:txBody>
      </p:sp>
      <p:sp>
        <p:nvSpPr>
          <p:cNvPr id="12" name="Abgerundetes Rechteck 11">
            <a:hlinkClick r:id="rId4" action="ppaction://hlinksldjump"/>
          </p:cNvPr>
          <p:cNvSpPr/>
          <p:nvPr/>
        </p:nvSpPr>
        <p:spPr>
          <a:xfrm>
            <a:off x="755576" y="2231087"/>
            <a:ext cx="3528393" cy="42368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4.1 Ehrenamtliches Engagement in der Verbandlichen Jugendarbeit</a:t>
            </a:r>
            <a:endParaRPr lang="de-DE" sz="1200" b="1" dirty="0">
              <a:solidFill>
                <a:schemeClr val="tx2"/>
              </a:solidFill>
            </a:endParaRPr>
          </a:p>
        </p:txBody>
      </p:sp>
      <p:sp>
        <p:nvSpPr>
          <p:cNvPr id="14" name="Abgerundetes Rechteck 13">
            <a:hlinkClick r:id="rId5" action="ppaction://hlinksldjump"/>
          </p:cNvPr>
          <p:cNvSpPr/>
          <p:nvPr/>
        </p:nvSpPr>
        <p:spPr>
          <a:xfrm>
            <a:off x="755576" y="2768816"/>
            <a:ext cx="3528393" cy="41481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4.2 Aussage zum ehrenamtlichen Engagement im Verein</a:t>
            </a:r>
            <a:endParaRPr lang="de-DE" sz="1200" b="1" dirty="0">
              <a:solidFill>
                <a:schemeClr val="tx2"/>
              </a:solidFill>
            </a:endParaRPr>
          </a:p>
        </p:txBody>
      </p:sp>
      <p:sp>
        <p:nvSpPr>
          <p:cNvPr id="22" name="Abgerundetes Rechteck 21">
            <a:hlinkClick r:id="rId6" action="ppaction://hlinksldjump"/>
          </p:cNvPr>
          <p:cNvSpPr/>
          <p:nvPr/>
        </p:nvSpPr>
        <p:spPr>
          <a:xfrm>
            <a:off x="755576" y="3297678"/>
            <a:ext cx="3528393" cy="41481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4.3 Ehrenamtliches Engagement in der eigenen Stadt/Gemeinde</a:t>
            </a:r>
            <a:endParaRPr lang="de-DE" sz="1200" b="1" dirty="0">
              <a:solidFill>
                <a:schemeClr val="tx2"/>
              </a:solidFill>
            </a:endParaRPr>
          </a:p>
        </p:txBody>
      </p:sp>
      <p:sp>
        <p:nvSpPr>
          <p:cNvPr id="23" name="Abgerundetes Rechteck 22">
            <a:hlinkClick r:id="rId7" action="ppaction://hlinksldjump"/>
          </p:cNvPr>
          <p:cNvSpPr/>
          <p:nvPr/>
        </p:nvSpPr>
        <p:spPr>
          <a:xfrm>
            <a:off x="755576" y="3826540"/>
            <a:ext cx="3528393" cy="41481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4.4 Aussage allgemein zum ehrenamtlichen Engagement</a:t>
            </a:r>
            <a:endParaRPr lang="de-DE" sz="1200" b="1" dirty="0">
              <a:solidFill>
                <a:schemeClr val="tx2"/>
              </a:solidFill>
            </a:endParaRPr>
          </a:p>
        </p:txBody>
      </p:sp>
      <p:sp>
        <p:nvSpPr>
          <p:cNvPr id="24" name="Abgerundetes Rechteck 23">
            <a:hlinkClick r:id="rId8" action="ppaction://hlinksldjump"/>
          </p:cNvPr>
          <p:cNvSpPr/>
          <p:nvPr/>
        </p:nvSpPr>
        <p:spPr>
          <a:xfrm>
            <a:off x="755576" y="4355402"/>
            <a:ext cx="3528393"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4.5 Dimension „Ehrenamt“</a:t>
            </a:r>
            <a:endParaRPr lang="de-DE" sz="1200" b="1" dirty="0">
              <a:solidFill>
                <a:schemeClr val="tx2"/>
              </a:solidFill>
            </a:endParaRPr>
          </a:p>
        </p:txBody>
      </p:sp>
      <p:sp>
        <p:nvSpPr>
          <p:cNvPr id="27" name="Abgerundetes Rechteck 26">
            <a:hlinkClick r:id="rId9" action="ppaction://hlinksldjump"/>
          </p:cNvPr>
          <p:cNvSpPr/>
          <p:nvPr/>
        </p:nvSpPr>
        <p:spPr>
          <a:xfrm>
            <a:off x="4849965" y="4380990"/>
            <a:ext cx="3508988" cy="32551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5.6 Veränderungsvorschläge für den eigenen Ort</a:t>
            </a:r>
            <a:endParaRPr lang="de-DE" sz="1200" b="1" dirty="0">
              <a:solidFill>
                <a:schemeClr val="tx2"/>
              </a:solidFill>
            </a:endParaRPr>
          </a:p>
        </p:txBody>
      </p:sp>
      <p:sp>
        <p:nvSpPr>
          <p:cNvPr id="29" name="Abgerundetes Rechteck 28">
            <a:hlinkClick r:id="rId10" action="ppaction://hlinksldjump"/>
          </p:cNvPr>
          <p:cNvSpPr/>
          <p:nvPr/>
        </p:nvSpPr>
        <p:spPr>
          <a:xfrm>
            <a:off x="4849965" y="1669678"/>
            <a:ext cx="3519055" cy="43204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r>
              <a:rPr lang="de-DE" sz="1600" b="1" dirty="0" smtClean="0"/>
              <a:t>5. Politisches Interesse</a:t>
            </a:r>
            <a:endParaRPr lang="de-DE" sz="1600" b="1" dirty="0"/>
          </a:p>
        </p:txBody>
      </p:sp>
      <p:sp>
        <p:nvSpPr>
          <p:cNvPr id="30" name="Abgerundetes Rechteck 29">
            <a:hlinkClick r:id="rId11" action="ppaction://hlinksldjump"/>
          </p:cNvPr>
          <p:cNvSpPr/>
          <p:nvPr/>
        </p:nvSpPr>
        <p:spPr>
          <a:xfrm>
            <a:off x="4849965" y="2214512"/>
            <a:ext cx="3529122"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5.1 Mitarbeit in einem Jugendbeirat</a:t>
            </a:r>
            <a:endParaRPr lang="de-DE" sz="1200" b="1" dirty="0">
              <a:solidFill>
                <a:schemeClr val="tx2"/>
              </a:solidFill>
            </a:endParaRPr>
          </a:p>
        </p:txBody>
      </p:sp>
      <p:sp>
        <p:nvSpPr>
          <p:cNvPr id="31" name="Abgerundetes Rechteck 30">
            <a:hlinkClick r:id="rId12" action="ppaction://hlinksldjump"/>
          </p:cNvPr>
          <p:cNvSpPr/>
          <p:nvPr/>
        </p:nvSpPr>
        <p:spPr>
          <a:xfrm>
            <a:off x="4849965" y="2644613"/>
            <a:ext cx="3519055" cy="33328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5.2 Mitarbeit in politischen Gremien</a:t>
            </a:r>
            <a:endParaRPr lang="de-DE" sz="1200" b="1" dirty="0">
              <a:solidFill>
                <a:schemeClr val="tx2"/>
              </a:solidFill>
            </a:endParaRPr>
          </a:p>
        </p:txBody>
      </p:sp>
      <p:sp>
        <p:nvSpPr>
          <p:cNvPr id="32" name="Abgerundetes Rechteck 31">
            <a:hlinkClick r:id="rId13" action="ppaction://hlinksldjump"/>
          </p:cNvPr>
          <p:cNvSpPr/>
          <p:nvPr/>
        </p:nvSpPr>
        <p:spPr>
          <a:xfrm>
            <a:off x="4849965" y="3090687"/>
            <a:ext cx="3519055"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5.3 Einstellung zum Wahlrecht ab 16 Jahren</a:t>
            </a:r>
            <a:endParaRPr lang="de-DE" sz="1200" b="1" dirty="0">
              <a:solidFill>
                <a:schemeClr val="tx2"/>
              </a:solidFill>
            </a:endParaRPr>
          </a:p>
        </p:txBody>
      </p:sp>
      <p:sp>
        <p:nvSpPr>
          <p:cNvPr id="33" name="Abgerundetes Rechteck 32">
            <a:hlinkClick r:id="rId14" action="ppaction://hlinksldjump"/>
          </p:cNvPr>
          <p:cNvSpPr/>
          <p:nvPr/>
        </p:nvSpPr>
        <p:spPr>
          <a:xfrm>
            <a:off x="4849965" y="3520788"/>
            <a:ext cx="3519055"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5.4 Nutzung des Wahlrechts</a:t>
            </a:r>
            <a:endParaRPr lang="de-DE" sz="1200" b="1" dirty="0">
              <a:solidFill>
                <a:schemeClr val="tx2"/>
              </a:solidFill>
            </a:endParaRPr>
          </a:p>
        </p:txBody>
      </p:sp>
      <p:sp>
        <p:nvSpPr>
          <p:cNvPr id="34" name="Abgerundetes Rechteck 33">
            <a:hlinkClick r:id="rId15" action="ppaction://hlinksldjump"/>
          </p:cNvPr>
          <p:cNvSpPr/>
          <p:nvPr/>
        </p:nvSpPr>
        <p:spPr>
          <a:xfrm>
            <a:off x="4849965" y="3950889"/>
            <a:ext cx="3519055"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5.5 Bekanntheit des/r Bürgermeisters/in</a:t>
            </a:r>
            <a:endParaRPr lang="de-DE" sz="1200" b="1" dirty="0">
              <a:solidFill>
                <a:schemeClr val="tx2"/>
              </a:solidFill>
            </a:endParaRPr>
          </a:p>
        </p:txBody>
      </p:sp>
      <p:sp>
        <p:nvSpPr>
          <p:cNvPr id="35" name="Abgerundetes Rechteck 34">
            <a:hlinkClick r:id="rId16" action="ppaction://hlinksldjump"/>
          </p:cNvPr>
          <p:cNvSpPr/>
          <p:nvPr/>
        </p:nvSpPr>
        <p:spPr>
          <a:xfrm>
            <a:off x="4849965" y="4819289"/>
            <a:ext cx="3508988" cy="32551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5.7 Dimension „politisches Interesse“</a:t>
            </a:r>
            <a:endParaRPr lang="de-DE" sz="1200" b="1" dirty="0">
              <a:solidFill>
                <a:schemeClr val="tx2"/>
              </a:solidFill>
            </a:endParaRPr>
          </a:p>
        </p:txBody>
      </p:sp>
    </p:spTree>
    <p:extLst>
      <p:ext uri="{BB962C8B-B14F-4D97-AF65-F5344CB8AC3E}">
        <p14:creationId xmlns:p14="http://schemas.microsoft.com/office/powerpoint/2010/main" val="18909763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ext uri="{D42A27DB-BD31-4B8C-83A1-F6EECF244321}">
                <p14:modId xmlns:p14="http://schemas.microsoft.com/office/powerpoint/2010/main" val="2401536036"/>
              </p:ext>
            </p:extLst>
          </p:nvPr>
        </p:nvGraphicFramePr>
        <p:xfrm>
          <a:off x="1692000" y="1340768"/>
          <a:ext cx="576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5" name="Abgerundetes Rechteck 14"/>
          <p:cNvSpPr/>
          <p:nvPr/>
        </p:nvSpPr>
        <p:spPr>
          <a:xfrm>
            <a:off x="251520" y="116632"/>
            <a:ext cx="6264696"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Freizeit im Wohnort verbringen...</a:t>
            </a:r>
            <a:endParaRPr lang="de-DE" sz="2800" b="1" spc="200" dirty="0">
              <a:solidFill>
                <a:schemeClr val="tx2">
                  <a:lumMod val="75000"/>
                </a:schemeClr>
              </a:solidFill>
            </a:endParaRPr>
          </a:p>
        </p:txBody>
      </p:sp>
      <p:cxnSp>
        <p:nvCxnSpPr>
          <p:cNvPr id="16" name="Gerade Verbindung 15"/>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594219521"/>
      </p:ext>
    </p:extLst>
  </p:cSld>
  <p:clrMapOvr>
    <a:masterClrMapping/>
  </p:clrMapOvr>
  <p:timing>
    <p:tnLst>
      <p:par>
        <p:cTn id="1" dur="indefinite" restart="never" nodeType="tmRoot"/>
      </p:par>
    </p:tnLst>
  </p:timing>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bgerundetes Rechteck 15"/>
          <p:cNvSpPr/>
          <p:nvPr/>
        </p:nvSpPr>
        <p:spPr>
          <a:xfrm>
            <a:off x="251520" y="0"/>
            <a:ext cx="6552728"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In Schule/Arbeit/Studium ist mir häufig alles zu viel und ich fühle mich überfordert.</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500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ext uri="{D42A27DB-BD31-4B8C-83A1-F6EECF244321}">
                <p14:modId xmlns:p14="http://schemas.microsoft.com/office/powerpoint/2010/main" val="82635166"/>
              </p:ext>
            </p:extLst>
          </p:nvPr>
        </p:nvGraphicFramePr>
        <p:xfrm>
          <a:off x="1692000" y="16288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Gerade Verbindung 14"/>
          <p:cNvCxnSpPr/>
          <p:nvPr/>
        </p:nvCxnSpPr>
        <p:spPr>
          <a:xfrm>
            <a:off x="360136" y="1412776"/>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598683229"/>
      </p:ext>
    </p:extLst>
  </p:cSld>
  <p:clrMapOvr>
    <a:masterClrMapping/>
  </p:clrMapOvr>
  <p:timing>
    <p:tnLst>
      <p:par>
        <p:cTn id="1" dur="indefinite" restart="never" nodeType="tmRoot"/>
      </p:par>
    </p:tnLst>
  </p:timing>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0"/>
            <a:ext cx="6552728"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In Schule/Arbeit/Studium ist mir häufig alles zu viel und ich fühle mich überfordert.</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501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ext uri="{D42A27DB-BD31-4B8C-83A1-F6EECF244321}">
                <p14:modId xmlns:p14="http://schemas.microsoft.com/office/powerpoint/2010/main" val="1834108279"/>
              </p:ext>
            </p:extLst>
          </p:nvPr>
        </p:nvGraphicFramePr>
        <p:xfrm>
          <a:off x="1692000" y="1700808"/>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1" name="Gerade Verbindung 10"/>
          <p:cNvCxnSpPr/>
          <p:nvPr/>
        </p:nvCxnSpPr>
        <p:spPr>
          <a:xfrm>
            <a:off x="360136" y="1412776"/>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5" name="Gestreifter Pfeil nach rechts 14">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577252985"/>
      </p:ext>
    </p:extLst>
  </p:cSld>
  <p:clrMapOvr>
    <a:masterClrMapping/>
  </p:clrMapOvr>
  <p:timing>
    <p:tnLst>
      <p:par>
        <p:cTn id="1" dur="indefinite" restart="never" nodeType="tmRoot"/>
      </p:par>
    </p:tnLst>
  </p:timing>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bgerundetes Rechteck 14"/>
          <p:cNvSpPr/>
          <p:nvPr/>
        </p:nvSpPr>
        <p:spPr>
          <a:xfrm>
            <a:off x="251520" y="0"/>
            <a:ext cx="6552728"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In Schule/Arbeit/Studium ist mir häufig alles zu viel und ich fühle mich überfordert.</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502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ext uri="{D42A27DB-BD31-4B8C-83A1-F6EECF244321}">
                <p14:modId xmlns:p14="http://schemas.microsoft.com/office/powerpoint/2010/main" val="1558123171"/>
              </p:ext>
            </p:extLst>
          </p:nvPr>
        </p:nvGraphicFramePr>
        <p:xfrm>
          <a:off x="1692000" y="16288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3" name="Gerade Verbindung 12"/>
          <p:cNvCxnSpPr/>
          <p:nvPr/>
        </p:nvCxnSpPr>
        <p:spPr>
          <a:xfrm>
            <a:off x="360136" y="1412776"/>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700527282"/>
      </p:ext>
    </p:extLst>
  </p:cSld>
  <p:clrMapOvr>
    <a:masterClrMapping/>
  </p:clrMapOvr>
  <p:timing>
    <p:tnLst>
      <p:par>
        <p:cTn id="1" dur="indefinite" restart="never" nodeType="tmRoot"/>
      </p:par>
    </p:tnLst>
  </p:timing>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feld 15"/>
          <p:cNvSpPr txBox="1"/>
          <p:nvPr/>
        </p:nvSpPr>
        <p:spPr>
          <a:xfrm>
            <a:off x="3699047" y="6237312"/>
            <a:ext cx="1927131" cy="253916"/>
          </a:xfrm>
          <a:prstGeom prst="rect">
            <a:avLst/>
          </a:prstGeom>
          <a:noFill/>
        </p:spPr>
        <p:txBody>
          <a:bodyPr wrap="none" rtlCol="0">
            <a:spAutoFit/>
          </a:bodyPr>
          <a:lstStyle/>
          <a:p>
            <a:r>
              <a:rPr lang="de-DE" sz="1050" b="1" dirty="0" smtClean="0">
                <a:solidFill>
                  <a:schemeClr val="tx2">
                    <a:lumMod val="75000"/>
                  </a:schemeClr>
                </a:solidFill>
              </a:rPr>
              <a:t>Cramer-V ,091; Signifikanz ,122</a:t>
            </a:r>
            <a:endParaRPr lang="de-DE" sz="1050" b="1" dirty="0">
              <a:solidFill>
                <a:schemeClr val="tx2">
                  <a:lumMod val="75000"/>
                </a:schemeClr>
              </a:solidFill>
            </a:endParaRPr>
          </a:p>
        </p:txBody>
      </p:sp>
      <p:sp>
        <p:nvSpPr>
          <p:cNvPr id="15" name="Abgerundetes Rechteck 14"/>
          <p:cNvSpPr/>
          <p:nvPr/>
        </p:nvSpPr>
        <p:spPr>
          <a:xfrm>
            <a:off x="251520" y="0"/>
            <a:ext cx="6552728"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In Schule/Arbeit/Studium ist mir häufig alles zu viel und ich fühle mich überfordert.</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503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3" name="Gerade Verbindung 12"/>
          <p:cNvCxnSpPr/>
          <p:nvPr/>
        </p:nvCxnSpPr>
        <p:spPr>
          <a:xfrm>
            <a:off x="360136" y="1412776"/>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8" name="Diagramm 17"/>
          <p:cNvGraphicFramePr/>
          <p:nvPr>
            <p:extLst>
              <p:ext uri="{D42A27DB-BD31-4B8C-83A1-F6EECF244321}">
                <p14:modId xmlns:p14="http://schemas.microsoft.com/office/powerpoint/2010/main" val="3462711185"/>
              </p:ext>
            </p:extLst>
          </p:nvPr>
        </p:nvGraphicFramePr>
        <p:xfrm>
          <a:off x="1097615" y="1484784"/>
          <a:ext cx="6948770" cy="4730080"/>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feld 18"/>
          <p:cNvSpPr txBox="1"/>
          <p:nvPr/>
        </p:nvSpPr>
        <p:spPr>
          <a:xfrm>
            <a:off x="286771" y="1459754"/>
            <a:ext cx="2685094" cy="307777"/>
          </a:xfrm>
          <a:prstGeom prst="rect">
            <a:avLst/>
          </a:prstGeom>
          <a:noFill/>
        </p:spPr>
        <p:txBody>
          <a:bodyPr wrap="none" rtlCol="0">
            <a:spAutoFit/>
          </a:bodyPr>
          <a:lstStyle/>
          <a:p>
            <a:r>
              <a:rPr lang="de-DE" sz="1400" b="1" u="sng" dirty="0" smtClean="0">
                <a:solidFill>
                  <a:schemeClr val="tx2">
                    <a:lumMod val="75000"/>
                  </a:schemeClr>
                </a:solidFill>
              </a:rPr>
              <a:t>Zusammenhang aktuelle Tätigkeit</a:t>
            </a:r>
            <a:endParaRPr lang="de-DE" sz="1400" b="1" u="sng" dirty="0">
              <a:solidFill>
                <a:schemeClr val="tx2">
                  <a:lumMod val="75000"/>
                </a:schemeClr>
              </a:solidFill>
            </a:endParaRPr>
          </a:p>
        </p:txBody>
      </p: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506974574"/>
      </p:ext>
    </p:extLst>
  </p:cSld>
  <p:clrMapOvr>
    <a:masterClrMapping/>
  </p:clrMapOvr>
  <p:timing>
    <p:tnLst>
      <p:par>
        <p:cTn id="1" dur="indefinite" restart="never" nodeType="tmRoot"/>
      </p:par>
    </p:tnLst>
  </p:timing>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feld 15"/>
          <p:cNvSpPr txBox="1"/>
          <p:nvPr/>
        </p:nvSpPr>
        <p:spPr>
          <a:xfrm>
            <a:off x="3699047" y="6237312"/>
            <a:ext cx="1927131" cy="253916"/>
          </a:xfrm>
          <a:prstGeom prst="rect">
            <a:avLst/>
          </a:prstGeom>
          <a:noFill/>
        </p:spPr>
        <p:txBody>
          <a:bodyPr wrap="none" rtlCol="0">
            <a:spAutoFit/>
          </a:bodyPr>
          <a:lstStyle/>
          <a:p>
            <a:r>
              <a:rPr lang="de-DE" sz="1050" b="1" dirty="0" smtClean="0">
                <a:solidFill>
                  <a:schemeClr val="tx2">
                    <a:lumMod val="75000"/>
                  </a:schemeClr>
                </a:solidFill>
              </a:rPr>
              <a:t>Cramer-V ,089; Signifikanz ,139</a:t>
            </a:r>
            <a:endParaRPr lang="de-DE" sz="1050" b="1" dirty="0">
              <a:solidFill>
                <a:schemeClr val="tx2">
                  <a:lumMod val="75000"/>
                </a:schemeClr>
              </a:solidFill>
            </a:endParaRPr>
          </a:p>
        </p:txBody>
      </p:sp>
      <p:sp>
        <p:nvSpPr>
          <p:cNvPr id="15" name="Abgerundetes Rechteck 14"/>
          <p:cNvSpPr/>
          <p:nvPr/>
        </p:nvSpPr>
        <p:spPr>
          <a:xfrm>
            <a:off x="251520" y="0"/>
            <a:ext cx="6552728"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In Schule/Arbeit/Studium ist mir häufig alles zu viel und ich fühle mich überfordert.</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504</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3" name="Gerade Verbindung 12"/>
          <p:cNvCxnSpPr/>
          <p:nvPr/>
        </p:nvCxnSpPr>
        <p:spPr>
          <a:xfrm>
            <a:off x="360136" y="1412776"/>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Diagramm 10"/>
          <p:cNvGraphicFramePr/>
          <p:nvPr>
            <p:extLst>
              <p:ext uri="{D42A27DB-BD31-4B8C-83A1-F6EECF244321}">
                <p14:modId xmlns:p14="http://schemas.microsoft.com/office/powerpoint/2010/main" val="2320813250"/>
              </p:ext>
            </p:extLst>
          </p:nvPr>
        </p:nvGraphicFramePr>
        <p:xfrm>
          <a:off x="827584" y="1484784"/>
          <a:ext cx="7488832" cy="4752048"/>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feld 11"/>
          <p:cNvSpPr txBox="1"/>
          <p:nvPr/>
        </p:nvSpPr>
        <p:spPr>
          <a:xfrm>
            <a:off x="359757" y="1459754"/>
            <a:ext cx="3105402" cy="307777"/>
          </a:xfrm>
          <a:prstGeom prst="rect">
            <a:avLst/>
          </a:prstGeom>
          <a:noFill/>
        </p:spPr>
        <p:txBody>
          <a:bodyPr wrap="none" rtlCol="0">
            <a:spAutoFit/>
          </a:bodyPr>
          <a:lstStyle/>
          <a:p>
            <a:r>
              <a:rPr lang="de-DE" sz="1400" b="1" u="sng" dirty="0" smtClean="0">
                <a:solidFill>
                  <a:schemeClr val="tx2">
                    <a:lumMod val="75000"/>
                  </a:schemeClr>
                </a:solidFill>
              </a:rPr>
              <a:t>Zusammenhang zur besuchten Schulart</a:t>
            </a:r>
            <a:endParaRPr lang="de-DE" sz="1400" b="1" u="sng" dirty="0">
              <a:solidFill>
                <a:schemeClr val="tx2">
                  <a:lumMod val="75000"/>
                </a:schemeClr>
              </a:solidFill>
            </a:endParaRPr>
          </a:p>
        </p:txBody>
      </p:sp>
      <p:sp>
        <p:nvSpPr>
          <p:cNvPr id="17" name="Gestreifter Pfeil nach rechts 16">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423298883"/>
      </p:ext>
    </p:extLst>
  </p:cSld>
  <p:clrMapOvr>
    <a:masterClrMapping/>
  </p:clrMapOvr>
  <p:timing>
    <p:tnLst>
      <p:par>
        <p:cTn id="1" dur="indefinite" restart="never" nodeType="tmRoot"/>
      </p:par>
    </p:tnLst>
  </p:timing>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feld 15"/>
          <p:cNvSpPr txBox="1"/>
          <p:nvPr/>
        </p:nvSpPr>
        <p:spPr>
          <a:xfrm>
            <a:off x="3699047" y="6237312"/>
            <a:ext cx="1927131" cy="253916"/>
          </a:xfrm>
          <a:prstGeom prst="rect">
            <a:avLst/>
          </a:prstGeom>
          <a:noFill/>
        </p:spPr>
        <p:txBody>
          <a:bodyPr wrap="none" rtlCol="0">
            <a:spAutoFit/>
          </a:bodyPr>
          <a:lstStyle/>
          <a:p>
            <a:r>
              <a:rPr lang="de-DE" sz="1050" b="1" dirty="0" smtClean="0">
                <a:solidFill>
                  <a:schemeClr val="tx2">
                    <a:lumMod val="75000"/>
                  </a:schemeClr>
                </a:solidFill>
              </a:rPr>
              <a:t>Cramer-V ,139; Signifikanz ,000</a:t>
            </a:r>
            <a:endParaRPr lang="de-DE" sz="1050" b="1" dirty="0">
              <a:solidFill>
                <a:schemeClr val="tx2">
                  <a:lumMod val="75000"/>
                </a:schemeClr>
              </a:solidFill>
            </a:endParaRPr>
          </a:p>
        </p:txBody>
      </p:sp>
      <p:sp>
        <p:nvSpPr>
          <p:cNvPr id="15" name="Abgerundetes Rechteck 14"/>
          <p:cNvSpPr/>
          <p:nvPr/>
        </p:nvSpPr>
        <p:spPr>
          <a:xfrm>
            <a:off x="251520" y="0"/>
            <a:ext cx="6552728"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In Schule/Arbeit/Studium ist mir häufig alles zu viel und ich fühle mich überfordert.</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505</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3" name="Gerade Verbindung 12"/>
          <p:cNvCxnSpPr/>
          <p:nvPr/>
        </p:nvCxnSpPr>
        <p:spPr>
          <a:xfrm>
            <a:off x="360136" y="1412776"/>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Diagramm 11"/>
          <p:cNvGraphicFramePr/>
          <p:nvPr>
            <p:extLst>
              <p:ext uri="{D42A27DB-BD31-4B8C-83A1-F6EECF244321}">
                <p14:modId xmlns:p14="http://schemas.microsoft.com/office/powerpoint/2010/main" val="2387026607"/>
              </p:ext>
            </p:extLst>
          </p:nvPr>
        </p:nvGraphicFramePr>
        <p:xfrm>
          <a:off x="323528" y="1418440"/>
          <a:ext cx="8563002" cy="4674856"/>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feld 16"/>
          <p:cNvSpPr txBox="1"/>
          <p:nvPr/>
        </p:nvSpPr>
        <p:spPr>
          <a:xfrm>
            <a:off x="256481" y="1459754"/>
            <a:ext cx="4048865" cy="523220"/>
          </a:xfrm>
          <a:prstGeom prst="rect">
            <a:avLst/>
          </a:prstGeom>
          <a:noFill/>
        </p:spPr>
        <p:txBody>
          <a:bodyPr wrap="none" rtlCol="0">
            <a:spAutoFit/>
          </a:bodyPr>
          <a:lstStyle/>
          <a:p>
            <a:r>
              <a:rPr lang="de-DE" sz="1400" b="1" u="sng" dirty="0" smtClean="0">
                <a:solidFill>
                  <a:schemeClr val="tx2">
                    <a:lumMod val="75000"/>
                  </a:schemeClr>
                </a:solidFill>
              </a:rPr>
              <a:t>Zusammenhang mit der wöchentlichen Stundenzahl</a:t>
            </a:r>
          </a:p>
          <a:p>
            <a:r>
              <a:rPr lang="de-DE" sz="1400" b="1" u="sng" dirty="0" smtClean="0">
                <a:solidFill>
                  <a:schemeClr val="tx2">
                    <a:lumMod val="75000"/>
                  </a:schemeClr>
                </a:solidFill>
              </a:rPr>
              <a:t>für Schule/Ausbildung/Studium/Arbeit</a:t>
            </a:r>
            <a:endParaRPr lang="de-DE" sz="1400" b="1" u="sng" dirty="0">
              <a:solidFill>
                <a:schemeClr val="tx2">
                  <a:lumMod val="75000"/>
                </a:schemeClr>
              </a:solidFill>
            </a:endParaRPr>
          </a:p>
        </p:txBody>
      </p:sp>
      <p:sp>
        <p:nvSpPr>
          <p:cNvPr id="18" name="Textfeld 1"/>
          <p:cNvSpPr txBox="1"/>
          <p:nvPr/>
        </p:nvSpPr>
        <p:spPr>
          <a:xfrm>
            <a:off x="1187624" y="2177999"/>
            <a:ext cx="819728" cy="3300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1800" b="1" dirty="0" smtClean="0">
                <a:solidFill>
                  <a:schemeClr val="tx2">
                    <a:lumMod val="75000"/>
                  </a:schemeClr>
                </a:solidFill>
              </a:rPr>
              <a:t>in %</a:t>
            </a:r>
            <a:endParaRPr lang="de-DE" sz="1800" b="1" dirty="0">
              <a:solidFill>
                <a:schemeClr val="tx2">
                  <a:lumMod val="75000"/>
                </a:schemeClr>
              </a:solidFill>
            </a:endParaRPr>
          </a:p>
        </p:txBody>
      </p:sp>
      <p:sp>
        <p:nvSpPr>
          <p:cNvPr id="19" name="Gestreifter Pfeil nach rechts 18">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673975715"/>
      </p:ext>
    </p:extLst>
  </p:cSld>
  <p:clrMapOvr>
    <a:masterClrMapping/>
  </p:clrMapOvr>
  <p:timing>
    <p:tnLst>
      <p:par>
        <p:cTn id="1" dur="indefinite" restart="never" nodeType="tmRoot"/>
      </p:par>
    </p:tnLst>
  </p:timing>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feld 15"/>
          <p:cNvSpPr txBox="1"/>
          <p:nvPr/>
        </p:nvSpPr>
        <p:spPr>
          <a:xfrm>
            <a:off x="3699047" y="6237312"/>
            <a:ext cx="1927131" cy="253916"/>
          </a:xfrm>
          <a:prstGeom prst="rect">
            <a:avLst/>
          </a:prstGeom>
          <a:noFill/>
        </p:spPr>
        <p:txBody>
          <a:bodyPr wrap="none" rtlCol="0">
            <a:spAutoFit/>
          </a:bodyPr>
          <a:lstStyle/>
          <a:p>
            <a:r>
              <a:rPr lang="de-DE" sz="1050" b="1" dirty="0" smtClean="0">
                <a:solidFill>
                  <a:schemeClr val="tx2">
                    <a:lumMod val="75000"/>
                  </a:schemeClr>
                </a:solidFill>
              </a:rPr>
              <a:t>Cramer-V ,045; Signifikanz ,116</a:t>
            </a:r>
            <a:endParaRPr lang="de-DE" sz="1050" b="1" dirty="0">
              <a:solidFill>
                <a:schemeClr val="tx2">
                  <a:lumMod val="75000"/>
                </a:schemeClr>
              </a:solidFill>
            </a:endParaRPr>
          </a:p>
        </p:txBody>
      </p:sp>
      <p:sp>
        <p:nvSpPr>
          <p:cNvPr id="15" name="Abgerundetes Rechteck 14"/>
          <p:cNvSpPr/>
          <p:nvPr/>
        </p:nvSpPr>
        <p:spPr>
          <a:xfrm>
            <a:off x="251520" y="0"/>
            <a:ext cx="6552728"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In Schule/Arbeit/Studium ist mir häufig alles zu viel und ich fühle mich überfordert.</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506</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3" name="Gerade Verbindung 12"/>
          <p:cNvCxnSpPr/>
          <p:nvPr/>
        </p:nvCxnSpPr>
        <p:spPr>
          <a:xfrm>
            <a:off x="360136" y="1412776"/>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Diagramm 11"/>
          <p:cNvGraphicFramePr/>
          <p:nvPr>
            <p:extLst>
              <p:ext uri="{D42A27DB-BD31-4B8C-83A1-F6EECF244321}">
                <p14:modId xmlns:p14="http://schemas.microsoft.com/office/powerpoint/2010/main" val="478182921"/>
              </p:ext>
            </p:extLst>
          </p:nvPr>
        </p:nvGraphicFramePr>
        <p:xfrm>
          <a:off x="1692000" y="1645785"/>
          <a:ext cx="576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feld 16"/>
          <p:cNvSpPr txBox="1"/>
          <p:nvPr/>
        </p:nvSpPr>
        <p:spPr>
          <a:xfrm>
            <a:off x="256481" y="1459754"/>
            <a:ext cx="3424335" cy="307777"/>
          </a:xfrm>
          <a:prstGeom prst="rect">
            <a:avLst/>
          </a:prstGeom>
          <a:noFill/>
        </p:spPr>
        <p:txBody>
          <a:bodyPr wrap="none" rtlCol="0">
            <a:spAutoFit/>
          </a:bodyPr>
          <a:lstStyle/>
          <a:p>
            <a:r>
              <a:rPr lang="de-DE" sz="1400" b="1" u="sng" dirty="0" smtClean="0">
                <a:solidFill>
                  <a:schemeClr val="tx2">
                    <a:lumMod val="75000"/>
                  </a:schemeClr>
                </a:solidFill>
              </a:rPr>
              <a:t>Zusammenhang „Ich habe einen Nebenjob.“</a:t>
            </a:r>
            <a:endParaRPr lang="de-DE" sz="1400" b="1" u="sng" dirty="0">
              <a:solidFill>
                <a:schemeClr val="tx2">
                  <a:lumMod val="75000"/>
                </a:schemeClr>
              </a:solidFill>
            </a:endParaRPr>
          </a:p>
        </p:txBody>
      </p:sp>
      <p:sp>
        <p:nvSpPr>
          <p:cNvPr id="18" name="Textfeld 1"/>
          <p:cNvSpPr txBox="1"/>
          <p:nvPr/>
        </p:nvSpPr>
        <p:spPr>
          <a:xfrm>
            <a:off x="2483768" y="2420888"/>
            <a:ext cx="819728" cy="3300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1800" b="1" dirty="0" smtClean="0">
                <a:solidFill>
                  <a:schemeClr val="tx2">
                    <a:lumMod val="75000"/>
                  </a:schemeClr>
                </a:solidFill>
              </a:rPr>
              <a:t>in %</a:t>
            </a:r>
            <a:endParaRPr lang="de-DE" sz="1800" b="1" dirty="0">
              <a:solidFill>
                <a:schemeClr val="tx2">
                  <a:lumMod val="75000"/>
                </a:schemeClr>
              </a:solidFill>
            </a:endParaRPr>
          </a:p>
        </p:txBody>
      </p:sp>
      <p:sp>
        <p:nvSpPr>
          <p:cNvPr id="19" name="Gestreifter Pfeil nach rechts 18">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53301573"/>
      </p:ext>
    </p:extLst>
  </p:cSld>
  <p:clrMapOvr>
    <a:masterClrMapping/>
  </p:clrMapOvr>
  <p:timing>
    <p:tnLst>
      <p:par>
        <p:cTn id="1" dur="indefinite" restart="never" nodeType="tmRoot"/>
      </p:par>
    </p:tnLst>
  </p:timing>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507</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5" name="Diagramm 4"/>
          <p:cNvGraphicFramePr/>
          <p:nvPr>
            <p:extLst>
              <p:ext uri="{D42A27DB-BD31-4B8C-83A1-F6EECF244321}">
                <p14:modId xmlns:p14="http://schemas.microsoft.com/office/powerpoint/2010/main" val="1123024305"/>
              </p:ext>
            </p:extLst>
          </p:nvPr>
        </p:nvGraphicFramePr>
        <p:xfrm>
          <a:off x="323529" y="1124744"/>
          <a:ext cx="8604954" cy="5184576"/>
        </p:xfrm>
        <a:graphic>
          <a:graphicData uri="http://schemas.openxmlformats.org/drawingml/2006/chart">
            <c:chart xmlns:c="http://schemas.openxmlformats.org/drawingml/2006/chart" xmlns:r="http://schemas.openxmlformats.org/officeDocument/2006/relationships" r:id="rId4"/>
          </a:graphicData>
        </a:graphic>
      </p:graphicFrame>
      <p:sp>
        <p:nvSpPr>
          <p:cNvPr id="11" name="Abgerundetes Rechteck 10"/>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Treffpunkte mehrmals wöchentlich; fühle mich häufig überfordert</a:t>
            </a:r>
            <a:endParaRPr lang="de-DE" sz="2800" b="1" spc="200" dirty="0">
              <a:solidFill>
                <a:schemeClr val="tx2">
                  <a:lumMod val="75000"/>
                </a:schemeClr>
              </a:solidFill>
            </a:endParaRPr>
          </a:p>
        </p:txBody>
      </p:sp>
      <p:cxnSp>
        <p:nvCxnSpPr>
          <p:cNvPr id="12" name="Gerade Verbindung 11"/>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985611502"/>
      </p:ext>
    </p:extLst>
  </p:cSld>
  <p:clrMapOvr>
    <a:masterClrMapping/>
  </p:clrMapOvr>
  <p:timing>
    <p:tnLst>
      <p:par>
        <p:cTn id="1" dur="indefinite" restart="never" nodeType="tmRoot"/>
      </p:par>
    </p:tnLst>
  </p:timing>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bgerundetes Rechteck 15"/>
          <p:cNvSpPr/>
          <p:nvPr/>
        </p:nvSpPr>
        <p:spPr>
          <a:xfrm>
            <a:off x="251520" y="0"/>
            <a:ext cx="6552728"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In Schule/Arbeit/Studium ist mir häufig alles zu viel und ich fühle mich überfordert.</a:t>
            </a:r>
            <a:endParaRPr lang="de-DE" sz="2800" b="1" spc="200" dirty="0">
              <a:solidFill>
                <a:schemeClr val="tx2">
                  <a:lumMod val="75000"/>
                </a:schemeClr>
              </a:solidFill>
            </a:endParaRPr>
          </a:p>
        </p:txBody>
      </p:sp>
      <p:sp>
        <p:nvSpPr>
          <p:cNvPr id="11" name="Textfeld 1"/>
          <p:cNvSpPr txBox="1"/>
          <p:nvPr/>
        </p:nvSpPr>
        <p:spPr>
          <a:xfrm>
            <a:off x="323528" y="1854116"/>
            <a:ext cx="8604954" cy="455741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Das Ergebnis, dass sich fast die Hälfte der jungen Menschen in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Schule/Ausbildung/</a:t>
            </a:r>
            <a:b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b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Beruf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immer wieder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überfordert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fühlen und dass ihnen alles zu viel wird, ist in höchstem Maße alarmierend.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psychischen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und physischen Folgen für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Gesundheit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sind vorprogrammiert. </a:t>
            </a:r>
          </a:p>
          <a:p>
            <a:pPr marL="342900" lvl="0" indent="-342900">
              <a:spcBef>
                <a:spcPts val="600"/>
              </a:spcBef>
              <a:spcAft>
                <a:spcPts val="600"/>
              </a:spcAft>
              <a:buFont typeface="Symbol" panose="05050102010706020507" pitchFamily="18" charset="2"/>
              <a:buChar char=""/>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Wie die Auswertung zeigt, besteht ein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signifikanter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Zusammenhang zwischen der Angabe, sich häufig überfordert zu fühlen und der Anzahl der Stunden, die die jungen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Menschen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für Schule/Studium/Ausbildung/Beruf benötigen. Ebenso wurde deutlich, dass die Angabe unabhängig vom besuchten Schultyp ist.</a:t>
            </a:r>
          </a:p>
          <a:p>
            <a:pPr lvl="0">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Hier besteht Handlungsbedarf auf mehreren Ebenen. </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Alle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Schulen im Landkreis Bad Kissingen müssen zeitnah über dieses Ergebnis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informiert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werden. Wichtig ist es, das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Ausmaß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der Überforderung von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Schüler/innen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wahrzunehmen und positiv zu verändern</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508</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484784"/>
            <a:ext cx="129580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1401447"/>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7" name="Gestreifter Pfeil nach rechts 16"/>
          <p:cNvSpPr/>
          <p:nvPr/>
        </p:nvSpPr>
        <p:spPr>
          <a:xfrm>
            <a:off x="8489041" y="5848531"/>
            <a:ext cx="383693" cy="326945"/>
          </a:xfrm>
          <a:prstGeom prst="stripedRightArrow">
            <a:avLst/>
          </a:prstGeom>
          <a:solidFill>
            <a:srgbClr val="1737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550146511"/>
      </p:ext>
    </p:extLst>
  </p:cSld>
  <p:clrMapOvr>
    <a:masterClrMapping/>
  </p:clrMapOvr>
  <p:timing>
    <p:tnLst>
      <p:par>
        <p:cTn id="1" dur="indefinite" restart="never" nodeType="tmRoot"/>
      </p:par>
    </p:tnLst>
  </p:timing>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bgerundetes Rechteck 15"/>
          <p:cNvSpPr/>
          <p:nvPr/>
        </p:nvSpPr>
        <p:spPr>
          <a:xfrm>
            <a:off x="251520" y="0"/>
            <a:ext cx="6552728"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In Schule/Arbeit/Studium ist mir häufig alles zu viel und ich fühle mich überfordert.</a:t>
            </a:r>
            <a:endParaRPr lang="de-DE" sz="2800" b="1" spc="200" dirty="0">
              <a:solidFill>
                <a:schemeClr val="tx2">
                  <a:lumMod val="75000"/>
                </a:schemeClr>
              </a:solidFill>
            </a:endParaRPr>
          </a:p>
        </p:txBody>
      </p:sp>
      <p:sp>
        <p:nvSpPr>
          <p:cNvPr id="11" name="Textfeld 1"/>
          <p:cNvSpPr txBox="1"/>
          <p:nvPr/>
        </p:nvSpPr>
        <p:spPr>
          <a:xfrm>
            <a:off x="323528" y="1854116"/>
            <a:ext cx="8604954" cy="455741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Um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einer dauerhaften Überforderung entgegen zu steuern benötigen alle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Schulen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eine nachhaltige äußere und innere Schulentwicklungsplanung inklusive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einem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schulischen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Gesundheitsmanagement</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Hierfür sollten sich die Schulen auch noch weiter regional vernetzen und abstimmen sowie die Jugendhilfe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einbinden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Jugendsozialarbeit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an Schulen kann die Überforderung im Unterricht nicht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ändern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sie kann aber stabilisierend die Schüler/innen unterstützen. Dieses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Ergebnis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spricht dafür, an allen Schultypen Jugendsozialarbeit einzurichten.</a:t>
            </a: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509</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484784"/>
            <a:ext cx="2888932" cy="369332"/>
          </a:xfrm>
          <a:prstGeom prst="rect">
            <a:avLst/>
          </a:prstGeom>
        </p:spPr>
        <p:txBody>
          <a:bodyPr wrap="none">
            <a:spAutoFit/>
          </a:bodyPr>
          <a:lstStyle/>
          <a:p>
            <a:r>
              <a:rPr lang="de-DE" b="1" u="sng" dirty="0" smtClean="0">
                <a:solidFill>
                  <a:srgbClr val="C00000"/>
                </a:solidFill>
              </a:rPr>
              <a:t>Bewertung (FORTSETZUNG):</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1401447"/>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7630525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ext uri="{D42A27DB-BD31-4B8C-83A1-F6EECF244321}">
                <p14:modId xmlns:p14="http://schemas.microsoft.com/office/powerpoint/2010/main" val="1568863531"/>
              </p:ext>
            </p:extLst>
          </p:nvPr>
        </p:nvGraphicFramePr>
        <p:xfrm>
          <a:off x="1692000" y="1340768"/>
          <a:ext cx="576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5" name="Abgerundetes Rechteck 14"/>
          <p:cNvSpPr/>
          <p:nvPr/>
        </p:nvSpPr>
        <p:spPr>
          <a:xfrm>
            <a:off x="251520" y="116632"/>
            <a:ext cx="6264696"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Freizeit im Wohnort verbringen...</a:t>
            </a:r>
            <a:endParaRPr lang="de-DE" sz="2800" b="1" spc="200" dirty="0">
              <a:solidFill>
                <a:schemeClr val="tx2">
                  <a:lumMod val="75000"/>
                </a:schemeClr>
              </a:solidFill>
            </a:endParaRPr>
          </a:p>
        </p:txBody>
      </p:sp>
      <p:cxnSp>
        <p:nvCxnSpPr>
          <p:cNvPr id="16" name="Gerade Verbindung 15"/>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408138257"/>
      </p:ext>
    </p:extLst>
  </p:cSld>
  <p:clrMapOvr>
    <a:masterClrMapping/>
  </p:clrMapOvr>
  <p:timing>
    <p:tnLst>
      <p:par>
        <p:cTn id="1" dur="indefinite" restart="never" nodeType="tmRoot"/>
      </p:par>
    </p:tnLst>
  </p:timing>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bgerundetes Rechteck 15"/>
          <p:cNvSpPr/>
          <p:nvPr/>
        </p:nvSpPr>
        <p:spPr>
          <a:xfrm>
            <a:off x="251520" y="0"/>
            <a:ext cx="6552728"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In Schule/Arbeit/Studium ist mir häufig alles zu viel und ich fühle mich überfordert.</a:t>
            </a:r>
            <a:endParaRPr lang="de-DE" sz="2800" b="1" spc="200" dirty="0">
              <a:solidFill>
                <a:schemeClr val="tx2">
                  <a:lumMod val="75000"/>
                </a:schemeClr>
              </a:solidFill>
            </a:endParaRPr>
          </a:p>
        </p:txBody>
      </p:sp>
      <p:sp>
        <p:nvSpPr>
          <p:cNvPr id="11" name="Textfeld 1"/>
          <p:cNvSpPr txBox="1"/>
          <p:nvPr/>
        </p:nvSpPr>
        <p:spPr>
          <a:xfrm>
            <a:off x="323528" y="1854116"/>
            <a:ext cx="8604954" cy="455741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1. </a:t>
            </a:r>
            <a:b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b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Kommunalen Jugendhilfeplanung wird empfohlen, alle Schulleitungen im Landkreis Bad Kissingen über dieses Ergebnis zu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informieren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t>
            </a:r>
          </a:p>
          <a:p>
            <a:pPr lvl="0">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2.</a:t>
            </a:r>
            <a:b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b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Allen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Schulen im Landkreis Bad Kissingen wird eine nachhaltigen Schulentwicklungs-planung inklusive einem schulischen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Gesundheitsmanagement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empfohlen. Die Planungen sollten regional vernetz und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abgestimmt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werden und auch die Jugendhilfe sollte eingebunden werden.</a:t>
            </a:r>
          </a:p>
          <a:p>
            <a:pPr lvl="0">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3.</a:t>
            </a:r>
            <a:b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b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Das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Ergebnis, dass sich fast die Hälfte der jungen Menschen in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Schule/Arbeit/Studium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immer wieder überfordert fühlen und dass ihnen alles zu viel wird, ist in höchstem Maße alarmierend. Dem Kultusministerium wird deshalb empfohlen, dieses Ergebnis der repräsentativen Jugendbefragung wahrzunehmen und durch geeignete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Maßnahmen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 Belastungssituation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Schüler/innen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zu verbessern (z. B. durch die Ausdünnung des Lehrplanes oder durch mehr Lehrkräfte).</a:t>
            </a: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600"/>
              </a:spcBef>
              <a:spcAft>
                <a:spcPts val="600"/>
              </a:spcAft>
              <a:buFont typeface="Symbol" panose="05050102010706020507" pitchFamily="18" charset="2"/>
              <a:buChar char=""/>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4. </a:t>
            </a:r>
          </a:p>
          <a:p>
            <a:pPr marL="342900" lvl="0" indent="-342900">
              <a:spcBef>
                <a:spcPts val="600"/>
              </a:spcBef>
              <a:spcAft>
                <a:spcPts val="600"/>
              </a:spcAft>
              <a:buFont typeface="Symbol" panose="05050102010706020507" pitchFamily="18" charset="2"/>
              <a:buChar char=""/>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Dem Landkreis Bad Kissingen wird </a:t>
            </a:r>
            <a:r>
              <a:rPr lang="de-DE" sz="1800" b="1" dirty="0" err="1">
                <a:solidFill>
                  <a:srgbClr val="17375E"/>
                </a:solidFill>
                <a:latin typeface="Calibri" panose="020F0502020204030204" pitchFamily="34" charset="0"/>
                <a:ea typeface="Calibri" panose="020F0502020204030204" pitchFamily="34" charset="0"/>
                <a:cs typeface="Calibri" panose="020F0502020204030204" pitchFamily="34" charset="0"/>
              </a:rPr>
              <a:t>empfoh-len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an weiteren Standorten Jugendsozial-arbeit an Schulen einzurichten. Die </a:t>
            </a:r>
            <a:r>
              <a:rPr lang="de-DE" sz="1800" b="1" dirty="0" err="1">
                <a:solidFill>
                  <a:srgbClr val="17375E"/>
                </a:solidFill>
                <a:latin typeface="Calibri" panose="020F0502020204030204" pitchFamily="34" charset="0"/>
                <a:ea typeface="Calibri" panose="020F0502020204030204" pitchFamily="34" charset="0"/>
                <a:cs typeface="Calibri" panose="020F0502020204030204" pitchFamily="34" charset="0"/>
              </a:rPr>
              <a:t>Prioritä-tenliste</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sollte im Rahmen einer Fortschrei-</a:t>
            </a:r>
            <a:r>
              <a:rPr lang="de-DE" sz="1800" b="1" dirty="0" err="1">
                <a:solidFill>
                  <a:srgbClr val="17375E"/>
                </a:solidFill>
                <a:latin typeface="Calibri" panose="020F0502020204030204" pitchFamily="34" charset="0"/>
                <a:ea typeface="Calibri" panose="020F0502020204030204" pitchFamily="34" charset="0"/>
                <a:cs typeface="Calibri" panose="020F0502020204030204" pitchFamily="34" charset="0"/>
              </a:rPr>
              <a:t>bung</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der Bedarfsermittlung durch die Kommunale Jugendhilfeplanung aktualisiert werden.</a:t>
            </a:r>
          </a:p>
          <a:p>
            <a:pPr marL="342900" lvl="0" indent="-342900">
              <a:spcBef>
                <a:spcPts val="600"/>
              </a:spcBef>
              <a:spcAft>
                <a:spcPts val="600"/>
              </a:spcAft>
              <a:buFont typeface="Symbol" panose="05050102010706020507" pitchFamily="18" charset="2"/>
              <a:buChar char=""/>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Des Weiteren wird in diesem Zusammen-hang dem Kultusministerium empfohlen, die Förderung der Jugendsozialarbeit an Schulen auf alle Schultypen auszuweiten.</a:t>
            </a: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510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484784"/>
            <a:ext cx="2404376" cy="369332"/>
          </a:xfrm>
          <a:prstGeom prst="rect">
            <a:avLst/>
          </a:prstGeom>
        </p:spPr>
        <p:txBody>
          <a:bodyPr wrap="none">
            <a:spAutoFit/>
          </a:bodyPr>
          <a:lstStyle/>
          <a:p>
            <a:r>
              <a:rPr lang="de-DE" b="1" u="sng" dirty="0" smtClean="0">
                <a:solidFill>
                  <a:srgbClr val="C00000"/>
                </a:solidFill>
              </a:rPr>
              <a:t>Handlungsempfehlung:</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1401447"/>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7" name="Gestreifter Pfeil nach rechts 16"/>
          <p:cNvSpPr/>
          <p:nvPr/>
        </p:nvSpPr>
        <p:spPr>
          <a:xfrm>
            <a:off x="8532440" y="6069053"/>
            <a:ext cx="383693" cy="326945"/>
          </a:xfrm>
          <a:prstGeom prst="stripedRightArrow">
            <a:avLst/>
          </a:prstGeom>
          <a:solidFill>
            <a:srgbClr val="1737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307284766"/>
      </p:ext>
    </p:extLst>
  </p:cSld>
  <p:clrMapOvr>
    <a:masterClrMapping/>
  </p:clrMapOvr>
  <p:timing>
    <p:tnLst>
      <p:par>
        <p:cTn id="1" dur="indefinite" restart="never" nodeType="tmRoot"/>
      </p:par>
    </p:tnLst>
  </p:timing>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bgerundetes Rechteck 15"/>
          <p:cNvSpPr/>
          <p:nvPr/>
        </p:nvSpPr>
        <p:spPr>
          <a:xfrm>
            <a:off x="251520" y="0"/>
            <a:ext cx="6552728"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In Schule/Arbeit/Studium ist mir häufig alles zu viel und ich fühle mich überfordert.</a:t>
            </a:r>
            <a:endParaRPr lang="de-DE" sz="2800" b="1" spc="200" dirty="0">
              <a:solidFill>
                <a:schemeClr val="tx2">
                  <a:lumMod val="75000"/>
                </a:schemeClr>
              </a:solidFill>
            </a:endParaRPr>
          </a:p>
        </p:txBody>
      </p:sp>
      <p:sp>
        <p:nvSpPr>
          <p:cNvPr id="11" name="Textfeld 1"/>
          <p:cNvSpPr txBox="1"/>
          <p:nvPr/>
        </p:nvSpPr>
        <p:spPr>
          <a:xfrm>
            <a:off x="323528" y="1854116"/>
            <a:ext cx="8604954" cy="455741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4</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
            </a:r>
            <a:b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b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Dem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Landkreis Bad Kissingen wird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empfohlen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an weiteren Standorten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Jugendsozialarbeit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an Schulen einzurichten.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Prioritätenliste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sollte im Rahmen einer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Fortschreibung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der Bedarfsermittlung durch die Kommunale Jugendhilfeplanung aktualisiert werden.</a:t>
            </a:r>
          </a:p>
          <a:p>
            <a:pPr lvl="0">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Des Weiteren wird in diesem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Zusammenhang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dem Kultusministerium empfohlen, die Förderung der Jugendsozialarbeit an Schulen auf alle Schultypen auszuweiten.</a:t>
            </a: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511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484784"/>
            <a:ext cx="3997505" cy="369332"/>
          </a:xfrm>
          <a:prstGeom prst="rect">
            <a:avLst/>
          </a:prstGeom>
        </p:spPr>
        <p:txBody>
          <a:bodyPr wrap="none">
            <a:spAutoFit/>
          </a:bodyPr>
          <a:lstStyle/>
          <a:p>
            <a:r>
              <a:rPr lang="de-DE" b="1" u="sng" dirty="0" smtClean="0">
                <a:solidFill>
                  <a:srgbClr val="C00000"/>
                </a:solidFill>
              </a:rPr>
              <a:t>Handlungsempfehlung (FORTSETZUNG):</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1401447"/>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880153341"/>
      </p:ext>
    </p:extLst>
  </p:cSld>
  <p:clrMapOvr>
    <a:masterClrMapping/>
  </p:clrMapOvr>
  <p:timing>
    <p:tnLst>
      <p:par>
        <p:cTn id="1" dur="indefinite" restart="never" nodeType="tmRoot"/>
      </p:par>
    </p:tnLst>
  </p:timing>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512</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
        <p:nvSpPr>
          <p:cNvPr id="20" name="Titel 1"/>
          <p:cNvSpPr>
            <a:spLocks noGrp="1"/>
          </p:cNvSpPr>
          <p:nvPr>
            <p:ph type="ctrTitle"/>
          </p:nvPr>
        </p:nvSpPr>
        <p:spPr>
          <a:xfrm>
            <a:off x="251519" y="908720"/>
            <a:ext cx="7501311" cy="1231967"/>
          </a:xfrm>
        </p:spPr>
        <p:txBody>
          <a:bodyPr>
            <a:normAutofit fontScale="90000"/>
          </a:bodyPr>
          <a:lstStyle/>
          <a:p>
            <a:pPr algn="l"/>
            <a:r>
              <a:rPr lang="de-DE" b="1" dirty="0" smtClean="0">
                <a:solidFill>
                  <a:srgbClr val="C00000"/>
                </a:solidFill>
              </a:rPr>
              <a:t>14.2 Unterforderung in Schule/ Arbeit/Studium</a:t>
            </a:r>
            <a:endParaRPr lang="de-DE" sz="3100" dirty="0"/>
          </a:p>
        </p:txBody>
      </p:sp>
      <p:sp>
        <p:nvSpPr>
          <p:cNvPr id="14" name="Textfeld 1"/>
          <p:cNvSpPr txBox="1"/>
          <p:nvPr/>
        </p:nvSpPr>
        <p:spPr>
          <a:xfrm>
            <a:off x="251520" y="2276871"/>
            <a:ext cx="8604954" cy="285580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Belastungssituation von Kindern, Jugendlichen und jungen Erwachsenen</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r>
              <a:rPr lang="de-DE" sz="1800" b="1" dirty="0" smtClean="0">
                <a:solidFill>
                  <a:schemeClr val="tx2">
                    <a:lumMod val="75000"/>
                  </a:schemeClr>
                </a:solidFill>
              </a:rPr>
              <a:t>Ich fühle mich in der Schule/ auf der Arbeit/ im Studium immer wieder unterfordert. Stimmt – stimmt nicht</a:t>
            </a:r>
            <a:endParaRPr lang="de-DE" sz="1800" b="1" dirty="0">
              <a:solidFill>
                <a:schemeClr val="tx2">
                  <a:lumMod val="75000"/>
                </a:schemeClr>
              </a:solidFill>
            </a:endParaRPr>
          </a:p>
          <a:p>
            <a:endParaRPr lang="de-DE" sz="1800" b="1" dirty="0">
              <a:solidFill>
                <a:schemeClr val="tx2">
                  <a:lumMod val="75000"/>
                </a:schemeClr>
              </a:solidFill>
            </a:endParaRPr>
          </a:p>
        </p:txBody>
      </p:sp>
    </p:spTree>
    <p:extLst>
      <p:ext uri="{BB962C8B-B14F-4D97-AF65-F5344CB8AC3E}">
        <p14:creationId xmlns:p14="http://schemas.microsoft.com/office/powerpoint/2010/main" val="3634248859"/>
      </p:ext>
    </p:extLst>
  </p:cSld>
  <p:clrMapOvr>
    <a:masterClrMapping/>
  </p:clrMapOvr>
  <p:timing>
    <p:tnLst>
      <p:par>
        <p:cTn id="1" dur="indefinite" restart="never" nodeType="tmRoot"/>
      </p:par>
    </p:tnLst>
  </p:timing>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bgerundetes Rechteck 15"/>
          <p:cNvSpPr/>
          <p:nvPr/>
        </p:nvSpPr>
        <p:spPr>
          <a:xfrm>
            <a:off x="251520" y="0"/>
            <a:ext cx="662473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fühle mich in der Schule/Arbeit/ Studium immer wieder unterfordert.</a:t>
            </a:r>
            <a:endParaRPr lang="de-DE" sz="2800" b="1" spc="200" dirty="0">
              <a:solidFill>
                <a:schemeClr val="tx2">
                  <a:lumMod val="75000"/>
                </a:schemeClr>
              </a:solidFill>
            </a:endParaRPr>
          </a:p>
        </p:txBody>
      </p:sp>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mit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12,2% gibt jede/r Achte an, dass er/sie sich in der Schule/Arbeit/Studium immer wieder unterfordert fühlen, dabei gibt es kaum Unterschiede zwischen m/w und den Altersgruppen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gibt Unterschiede bei der Schulart, die die jungen Menschen besuchen/ zuletzt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besucht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haben </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Aussage steht in keinem Zusammenhang mit der derzeitigen Tätigkeit (Schule, Studi-um, Beruf...) oder der Anzahl der Stunden, die wöchentlich für Schule/ Ausbildung/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Arbeit</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benötigt werden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junge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Menschen, die sich immer wieder in Schule/Ausbildung/Arbeit unterfordert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fühlen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treffen sich genauso häufig mehrmals die Woche mit ihren Freunden, als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diejenigen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die dies nicht angeben</a:t>
            </a: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513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314660049"/>
      </p:ext>
    </p:extLst>
  </p:cSld>
  <p:clrMapOvr>
    <a:masterClrMapping/>
  </p:clrMapOvr>
  <p:timing>
    <p:tnLst>
      <p:par>
        <p:cTn id="1" dur="indefinite" restart="never" nodeType="tmRoot"/>
      </p:par>
    </p:tnLst>
  </p:timing>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62473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fühle mich in der Schule/Arbeit/ Studium immer wieder unterfordert.</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Folie </a:t>
            </a:r>
            <a:fld id="{8F0FBED2-6152-4FB5-9763-E145A047C1CA}" type="slidenum">
              <a:rPr lang="de-DE" sz="1000" smtClean="0">
                <a:solidFill>
                  <a:schemeClr val="tx2">
                    <a:lumMod val="75000"/>
                  </a:schemeClr>
                </a:solidFill>
              </a:rPr>
              <a:pPr algn="r"/>
              <a:t>514</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ext uri="{D42A27DB-BD31-4B8C-83A1-F6EECF244321}">
                <p14:modId xmlns:p14="http://schemas.microsoft.com/office/powerpoint/2010/main" val="3133270430"/>
              </p:ext>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517735244"/>
      </p:ext>
    </p:extLst>
  </p:cSld>
  <p:clrMapOvr>
    <a:masterClrMapping/>
  </p:clrMapOvr>
  <p:timing>
    <p:tnLst>
      <p:par>
        <p:cTn id="1" dur="indefinite" restart="never" nodeType="tmRoot"/>
      </p:par>
    </p:tnLst>
  </p:timing>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0"/>
            <a:ext cx="662473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fühle mich in der Schule/Arbeit/ Studium immer wieder unterfordert.</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515</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ext uri="{D42A27DB-BD31-4B8C-83A1-F6EECF244321}">
                <p14:modId xmlns:p14="http://schemas.microsoft.com/office/powerpoint/2010/main" val="1467827908"/>
              </p:ext>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329925975"/>
      </p:ext>
    </p:extLst>
  </p:cSld>
  <p:clrMapOvr>
    <a:masterClrMapping/>
  </p:clrMapOvr>
  <p:timing>
    <p:tnLst>
      <p:par>
        <p:cTn id="1" dur="indefinite" restart="never" nodeType="tmRoot"/>
      </p:par>
    </p:tnLst>
  </p:timing>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0"/>
            <a:ext cx="662473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fühle mich in der Schule/Arbeit/ Studium immer wieder unterfordert.</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516</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ext uri="{D42A27DB-BD31-4B8C-83A1-F6EECF244321}">
                <p14:modId xmlns:p14="http://schemas.microsoft.com/office/powerpoint/2010/main" val="599857697"/>
              </p:ext>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623019361"/>
      </p:ext>
    </p:extLst>
  </p:cSld>
  <p:clrMapOvr>
    <a:masterClrMapping/>
  </p:clrMapOvr>
  <p:timing>
    <p:tnLst>
      <p:par>
        <p:cTn id="1" dur="indefinite" restart="never" nodeType="tmRoot"/>
      </p:par>
    </p:tnLst>
  </p:timing>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517</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graphicFrame>
        <p:nvGraphicFramePr>
          <p:cNvPr id="11" name="Diagramm 10"/>
          <p:cNvGraphicFramePr/>
          <p:nvPr>
            <p:extLst>
              <p:ext uri="{D42A27DB-BD31-4B8C-83A1-F6EECF244321}">
                <p14:modId xmlns:p14="http://schemas.microsoft.com/office/powerpoint/2010/main" val="1680533214"/>
              </p:ext>
            </p:extLst>
          </p:nvPr>
        </p:nvGraphicFramePr>
        <p:xfrm>
          <a:off x="827584" y="1217953"/>
          <a:ext cx="7488832" cy="5018879"/>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feld 11"/>
          <p:cNvSpPr txBox="1"/>
          <p:nvPr/>
        </p:nvSpPr>
        <p:spPr>
          <a:xfrm>
            <a:off x="323528" y="1064065"/>
            <a:ext cx="3105402" cy="307777"/>
          </a:xfrm>
          <a:prstGeom prst="rect">
            <a:avLst/>
          </a:prstGeom>
          <a:noFill/>
        </p:spPr>
        <p:txBody>
          <a:bodyPr wrap="none" rtlCol="0">
            <a:spAutoFit/>
          </a:bodyPr>
          <a:lstStyle/>
          <a:p>
            <a:r>
              <a:rPr lang="de-DE" sz="1400" b="1" u="sng" dirty="0" smtClean="0">
                <a:solidFill>
                  <a:schemeClr val="tx2">
                    <a:lumMod val="75000"/>
                  </a:schemeClr>
                </a:solidFill>
              </a:rPr>
              <a:t>Zusammenhang zur besuchten Schulart</a:t>
            </a:r>
            <a:endParaRPr lang="de-DE" sz="1400" b="1" u="sng" dirty="0">
              <a:solidFill>
                <a:schemeClr val="tx2">
                  <a:lumMod val="75000"/>
                </a:schemeClr>
              </a:solidFill>
            </a:endParaRPr>
          </a:p>
        </p:txBody>
      </p:sp>
      <p:sp>
        <p:nvSpPr>
          <p:cNvPr id="17" name="Abgerundetes Rechteck 16"/>
          <p:cNvSpPr/>
          <p:nvPr/>
        </p:nvSpPr>
        <p:spPr>
          <a:xfrm>
            <a:off x="251520" y="0"/>
            <a:ext cx="662473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fühle mich in der Schule/Arbeit/ Studium immer wieder unterfordert.</a:t>
            </a:r>
            <a:endParaRPr lang="de-DE" sz="2800" b="1" spc="200" dirty="0">
              <a:solidFill>
                <a:schemeClr val="tx2">
                  <a:lumMod val="75000"/>
                </a:schemeClr>
              </a:solidFill>
            </a:endParaRPr>
          </a:p>
        </p:txBody>
      </p:sp>
      <p:pic>
        <p:nvPicPr>
          <p:cNvPr id="18" name="Grafik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9" name="Gerade Verbindung 18"/>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111447689"/>
      </p:ext>
    </p:extLst>
  </p:cSld>
  <p:clrMapOvr>
    <a:masterClrMapping/>
  </p:clrMapOvr>
  <p:timing>
    <p:tnLst>
      <p:par>
        <p:cTn id="1" dur="indefinite" restart="never" nodeType="tmRoot"/>
      </p:par>
    </p:tnLst>
  </p:timing>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m 10"/>
          <p:cNvGraphicFramePr/>
          <p:nvPr>
            <p:extLst>
              <p:ext uri="{D42A27DB-BD31-4B8C-83A1-F6EECF244321}">
                <p14:modId xmlns:p14="http://schemas.microsoft.com/office/powerpoint/2010/main" val="2810049692"/>
              </p:ext>
            </p:extLst>
          </p:nvPr>
        </p:nvGraphicFramePr>
        <p:xfrm>
          <a:off x="323528" y="1064065"/>
          <a:ext cx="8563002" cy="5029231"/>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feld 15"/>
          <p:cNvSpPr txBox="1"/>
          <p:nvPr/>
        </p:nvSpPr>
        <p:spPr>
          <a:xfrm>
            <a:off x="3699047" y="6237312"/>
            <a:ext cx="1927131" cy="253916"/>
          </a:xfrm>
          <a:prstGeom prst="rect">
            <a:avLst/>
          </a:prstGeom>
          <a:noFill/>
        </p:spPr>
        <p:txBody>
          <a:bodyPr wrap="none" rtlCol="0">
            <a:spAutoFit/>
          </a:bodyPr>
          <a:lstStyle/>
          <a:p>
            <a:r>
              <a:rPr lang="de-DE" sz="1050" b="1" dirty="0" smtClean="0">
                <a:solidFill>
                  <a:schemeClr val="tx2">
                    <a:lumMod val="75000"/>
                  </a:schemeClr>
                </a:solidFill>
              </a:rPr>
              <a:t>Cramer-V ,035; Signifikanz ,693</a:t>
            </a:r>
            <a:endParaRPr lang="de-DE" sz="1050" b="1"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518</a:t>
            </a:fld>
            <a:endParaRPr lang="de-DE" sz="1000" dirty="0">
              <a:solidFill>
                <a:schemeClr val="tx2">
                  <a:lumMod val="75000"/>
                </a:schemeClr>
              </a:solidFill>
            </a:endParaRPr>
          </a:p>
        </p:txBody>
      </p:sp>
      <p:pic>
        <p:nvPicPr>
          <p:cNvPr id="118" name="Grafik 1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7" name="Abgerundetes Rechteck 16"/>
          <p:cNvSpPr/>
          <p:nvPr/>
        </p:nvSpPr>
        <p:spPr>
          <a:xfrm>
            <a:off x="251520" y="0"/>
            <a:ext cx="662473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fühle mich in der Schule/Arbeit/ Studium immer wieder unterfordert.</a:t>
            </a:r>
            <a:endParaRPr lang="de-DE" sz="2800" b="1" spc="200" dirty="0">
              <a:solidFill>
                <a:schemeClr val="tx2">
                  <a:lumMod val="75000"/>
                </a:schemeClr>
              </a:solidFill>
            </a:endParaRPr>
          </a:p>
        </p:txBody>
      </p:sp>
      <p:pic>
        <p:nvPicPr>
          <p:cNvPr id="18" name="Grafik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9" name="Gerade Verbindung 18"/>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256481" y="1052070"/>
            <a:ext cx="4048865" cy="523220"/>
          </a:xfrm>
          <a:prstGeom prst="rect">
            <a:avLst/>
          </a:prstGeom>
          <a:noFill/>
        </p:spPr>
        <p:txBody>
          <a:bodyPr wrap="none" rtlCol="0">
            <a:spAutoFit/>
          </a:bodyPr>
          <a:lstStyle/>
          <a:p>
            <a:r>
              <a:rPr lang="de-DE" sz="1400" b="1" u="sng" dirty="0" smtClean="0">
                <a:solidFill>
                  <a:schemeClr val="tx2">
                    <a:lumMod val="75000"/>
                  </a:schemeClr>
                </a:solidFill>
              </a:rPr>
              <a:t>Zusammenhang mit der wöchentlichen Stundenzahl</a:t>
            </a:r>
          </a:p>
          <a:p>
            <a:r>
              <a:rPr lang="de-DE" sz="1400" b="1" u="sng" dirty="0" smtClean="0">
                <a:solidFill>
                  <a:schemeClr val="tx2">
                    <a:lumMod val="75000"/>
                  </a:schemeClr>
                </a:solidFill>
              </a:rPr>
              <a:t>für Schule/Ausbildung/Studium/Arbeit</a:t>
            </a:r>
            <a:endParaRPr lang="de-DE" sz="1400" b="1" u="sng" dirty="0">
              <a:solidFill>
                <a:schemeClr val="tx2">
                  <a:lumMod val="75000"/>
                </a:schemeClr>
              </a:solidFill>
            </a:endParaRPr>
          </a:p>
        </p:txBody>
      </p: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075148842"/>
      </p:ext>
    </p:extLst>
  </p:cSld>
  <p:clrMapOvr>
    <a:masterClrMapping/>
  </p:clrMapOvr>
  <p:timing>
    <p:tnLst>
      <p:par>
        <p:cTn id="1" dur="indefinite" restart="never" nodeType="tmRoot"/>
      </p:par>
    </p:tnLst>
  </p:timing>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519</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7" name="Abgerundetes Rechteck 16"/>
          <p:cNvSpPr/>
          <p:nvPr/>
        </p:nvSpPr>
        <p:spPr>
          <a:xfrm>
            <a:off x="251520" y="0"/>
            <a:ext cx="662473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fühle mich in der Schule/Arbeit/ Studium immer wieder unterfordert.</a:t>
            </a:r>
            <a:endParaRPr lang="de-DE" sz="2800" b="1" spc="200" dirty="0">
              <a:solidFill>
                <a:schemeClr val="tx2">
                  <a:lumMod val="75000"/>
                </a:schemeClr>
              </a:solidFill>
            </a:endParaRPr>
          </a:p>
        </p:txBody>
      </p:sp>
      <p:pic>
        <p:nvPicPr>
          <p:cNvPr id="18" name="Grafik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9" name="Gerade Verbindung 18"/>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Diagramm 12"/>
          <p:cNvGraphicFramePr/>
          <p:nvPr>
            <p:extLst>
              <p:ext uri="{D42A27DB-BD31-4B8C-83A1-F6EECF244321}">
                <p14:modId xmlns:p14="http://schemas.microsoft.com/office/powerpoint/2010/main" val="3559485751"/>
              </p:ext>
            </p:extLst>
          </p:nvPr>
        </p:nvGraphicFramePr>
        <p:xfrm>
          <a:off x="1142823" y="1077100"/>
          <a:ext cx="6948770" cy="5088204"/>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feld 13"/>
          <p:cNvSpPr txBox="1"/>
          <p:nvPr/>
        </p:nvSpPr>
        <p:spPr>
          <a:xfrm>
            <a:off x="331979" y="1052070"/>
            <a:ext cx="2685094" cy="307777"/>
          </a:xfrm>
          <a:prstGeom prst="rect">
            <a:avLst/>
          </a:prstGeom>
          <a:noFill/>
        </p:spPr>
        <p:txBody>
          <a:bodyPr wrap="none" rtlCol="0">
            <a:spAutoFit/>
          </a:bodyPr>
          <a:lstStyle/>
          <a:p>
            <a:r>
              <a:rPr lang="de-DE" sz="1400" b="1" u="sng" dirty="0" smtClean="0">
                <a:solidFill>
                  <a:schemeClr val="tx2">
                    <a:lumMod val="75000"/>
                  </a:schemeClr>
                </a:solidFill>
              </a:rPr>
              <a:t>Zusammenhang aktuelle Tätigkeit</a:t>
            </a:r>
            <a:endParaRPr lang="de-DE" sz="1400" b="1" u="sng" dirty="0">
              <a:solidFill>
                <a:schemeClr val="tx2">
                  <a:lumMod val="75000"/>
                </a:schemeClr>
              </a:solidFill>
            </a:endParaRPr>
          </a:p>
        </p:txBody>
      </p: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9672541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ext uri="{D42A27DB-BD31-4B8C-83A1-F6EECF244321}">
                <p14:modId xmlns:p14="http://schemas.microsoft.com/office/powerpoint/2010/main" val="242321440"/>
              </p:ext>
            </p:extLst>
          </p:nvPr>
        </p:nvGraphicFramePr>
        <p:xfrm>
          <a:off x="1692000" y="1340768"/>
          <a:ext cx="576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5" name="Abgerundetes Rechteck 14"/>
          <p:cNvSpPr/>
          <p:nvPr/>
        </p:nvSpPr>
        <p:spPr>
          <a:xfrm>
            <a:off x="251520" y="116632"/>
            <a:ext cx="6264696"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Freizeit im Wohnort verbringen...</a:t>
            </a:r>
            <a:endParaRPr lang="de-DE" sz="2800" b="1" spc="200" dirty="0">
              <a:solidFill>
                <a:schemeClr val="tx2">
                  <a:lumMod val="75000"/>
                </a:schemeClr>
              </a:solidFill>
            </a:endParaRPr>
          </a:p>
        </p:txBody>
      </p:sp>
      <p:cxnSp>
        <p:nvCxnSpPr>
          <p:cNvPr id="16" name="Gerade Verbindung 15"/>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3662439" y="6162374"/>
            <a:ext cx="1927131" cy="253916"/>
          </a:xfrm>
          <a:prstGeom prst="rect">
            <a:avLst/>
          </a:prstGeom>
          <a:noFill/>
        </p:spPr>
        <p:txBody>
          <a:bodyPr wrap="none" rtlCol="0">
            <a:spAutoFit/>
          </a:bodyPr>
          <a:lstStyle/>
          <a:p>
            <a:r>
              <a:rPr lang="de-DE" sz="1050" b="1" dirty="0" smtClean="0">
                <a:solidFill>
                  <a:schemeClr val="tx2">
                    <a:lumMod val="75000"/>
                  </a:schemeClr>
                </a:solidFill>
              </a:rPr>
              <a:t>Cramer-V ,081; Signifikanz ,005</a:t>
            </a:r>
            <a:endParaRPr lang="de-DE" sz="1050" b="1" dirty="0">
              <a:solidFill>
                <a:schemeClr val="tx2">
                  <a:lumMod val="75000"/>
                </a:schemeClr>
              </a:solidFill>
            </a:endParaRPr>
          </a:p>
        </p:txBody>
      </p: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283061819"/>
      </p:ext>
    </p:extLst>
  </p:cSld>
  <p:clrMapOvr>
    <a:masterClrMapping/>
  </p:clrMapOvr>
  <p:timing>
    <p:tnLst>
      <p:par>
        <p:cTn id="1" dur="indefinite" restart="never" nodeType="tmRoot"/>
      </p:par>
    </p:tnLst>
  </p:timing>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520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5" name="Diagramm 4"/>
          <p:cNvGraphicFramePr/>
          <p:nvPr>
            <p:extLst>
              <p:ext uri="{D42A27DB-BD31-4B8C-83A1-F6EECF244321}">
                <p14:modId xmlns:p14="http://schemas.microsoft.com/office/powerpoint/2010/main" val="3749283658"/>
              </p:ext>
            </p:extLst>
          </p:nvPr>
        </p:nvGraphicFramePr>
        <p:xfrm>
          <a:off x="323529" y="1124744"/>
          <a:ext cx="8604954" cy="5184576"/>
        </p:xfrm>
        <a:graphic>
          <a:graphicData uri="http://schemas.openxmlformats.org/drawingml/2006/chart">
            <c:chart xmlns:c="http://schemas.openxmlformats.org/drawingml/2006/chart" xmlns:r="http://schemas.openxmlformats.org/officeDocument/2006/relationships" r:id="rId4"/>
          </a:graphicData>
        </a:graphic>
      </p:graphicFrame>
      <p:sp>
        <p:nvSpPr>
          <p:cNvPr id="11" name="Abgerundetes Rechteck 10"/>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Treffpunkte mehrmals wöchentlich; fühle mich häufig unterfordert</a:t>
            </a:r>
            <a:endParaRPr lang="de-DE" sz="2800" b="1" spc="200" dirty="0">
              <a:solidFill>
                <a:schemeClr val="tx2">
                  <a:lumMod val="75000"/>
                </a:schemeClr>
              </a:solidFill>
            </a:endParaRPr>
          </a:p>
        </p:txBody>
      </p:sp>
      <p:cxnSp>
        <p:nvCxnSpPr>
          <p:cNvPr id="12" name="Gerade Verbindung 11"/>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744488872"/>
      </p:ext>
    </p:extLst>
  </p:cSld>
  <p:clrMapOvr>
    <a:masterClrMapping/>
  </p:clrMapOvr>
  <p:timing>
    <p:tnLst>
      <p:par>
        <p:cTn id="1" dur="indefinite" restart="never" nodeType="tmRoot"/>
      </p:par>
    </p:tnLst>
  </p:timing>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62473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fühle mich in der Schule/Arbeit/ Studium immer wieder unterfordert.</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521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ext uri="{D42A27DB-BD31-4B8C-83A1-F6EECF244321}">
                <p14:modId xmlns:p14="http://schemas.microsoft.com/office/powerpoint/2010/main" val="635984885"/>
              </p:ext>
            </p:extLst>
          </p:nvPr>
        </p:nvGraphicFramePr>
        <p:xfrm>
          <a:off x="1692000" y="1340768"/>
          <a:ext cx="5760000" cy="4824056"/>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961776675"/>
      </p:ext>
    </p:extLst>
  </p:cSld>
  <p:clrMapOvr>
    <a:masterClrMapping/>
  </p:clrMapOvr>
  <p:timing>
    <p:tnLst>
      <p:par>
        <p:cTn id="1" dur="indefinite" restart="never" nodeType="tmRoot"/>
      </p:par>
    </p:tnLst>
  </p:timing>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bgerundetes Rechteck 15"/>
          <p:cNvSpPr/>
          <p:nvPr/>
        </p:nvSpPr>
        <p:spPr>
          <a:xfrm>
            <a:off x="251520" y="0"/>
            <a:ext cx="662473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fühle mich in der Schule/Arbeit/ Studium immer wieder unterfordert.</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522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484784"/>
            <a:ext cx="8604954" cy="46789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Dauerhafte Unterforderung kann ebenso wie eine Überforderung ernsthafte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Auswirkungen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auf das Verhalten und die psychische Gesundheit haben. Für die Mitglieder des Arbeitsgremiums war die Anzahl von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denjenigen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die sich immer wieder unterfordert fühlen, erstaunlich hoch. </a:t>
            </a:r>
          </a:p>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Womöglich ist eine Unterforderung häufiger die Ursache von auffälligen Verhaltensweisen in der Schule als von Lehrkräften und Eltern wahrgenommen wird. Lehrkräfte und Eltern sollten bei Verhaltensauffälligkeiten deshalb im Einzelfall auch diese Ursache in Betracht ziehen und bei Bedarf individuell einer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Unterforderung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durch geeignete ergänzende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Angebote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entgegen wirken. Deshalb ist es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notwendig</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dieses Ergebnis sowohl an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Lehrkräfte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als auch an die Fachkräfte der sozialen Dienste und Beratungsstellen im Landkreis Bad Kissingen weiter zu geben.</a:t>
            </a:r>
          </a:p>
          <a:p>
            <a:pPr>
              <a:spcBef>
                <a:spcPts val="600"/>
              </a:spcBef>
              <a:spcAft>
                <a:spcPts val="6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3528" y="1115452"/>
            <a:ext cx="129580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7"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125350415"/>
      </p:ext>
    </p:extLst>
  </p:cSld>
  <p:clrMapOvr>
    <a:masterClrMapping/>
  </p:clrMapOvr>
  <p:timing>
    <p:tnLst>
      <p:par>
        <p:cTn id="1" dur="indefinite" restart="never" nodeType="tmRoot"/>
      </p:par>
    </p:tnLst>
  </p:timing>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bgerundetes Rechteck 15"/>
          <p:cNvSpPr/>
          <p:nvPr/>
        </p:nvSpPr>
        <p:spPr>
          <a:xfrm>
            <a:off x="251520" y="0"/>
            <a:ext cx="662473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fühle mich in der Schule/Arbeit/ Studium immer wieder unterfordert.</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523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484784"/>
            <a:ext cx="8604954" cy="46789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Der Kommunalen Jugendhilfeplanung wird empfohlen, das Ergebnis zeitnah an die Schulen im Landkreis sowie an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Jugendhilfe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weiterzugeben.</a:t>
            </a:r>
          </a:p>
        </p:txBody>
      </p:sp>
      <p:sp>
        <p:nvSpPr>
          <p:cNvPr id="12" name="Rechteck 11"/>
          <p:cNvSpPr/>
          <p:nvPr/>
        </p:nvSpPr>
        <p:spPr>
          <a:xfrm>
            <a:off x="323528" y="1115452"/>
            <a:ext cx="2404376" cy="369332"/>
          </a:xfrm>
          <a:prstGeom prst="rect">
            <a:avLst/>
          </a:prstGeom>
        </p:spPr>
        <p:txBody>
          <a:bodyPr wrap="none">
            <a:spAutoFit/>
          </a:bodyPr>
          <a:lstStyle/>
          <a:p>
            <a:r>
              <a:rPr lang="de-DE" b="1" u="sng" dirty="0" smtClean="0">
                <a:solidFill>
                  <a:srgbClr val="C00000"/>
                </a:solidFill>
              </a:rPr>
              <a:t>Handlungsempfehlung:</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7"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280240595"/>
      </p:ext>
    </p:extLst>
  </p:cSld>
  <p:clrMapOvr>
    <a:masterClrMapping/>
  </p:clrMapOvr>
  <p:timing>
    <p:tnLst>
      <p:par>
        <p:cTn id="1" dur="indefinite" restart="never" nodeType="tmRoot"/>
      </p:par>
    </p:tnLst>
  </p:timing>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20" y="756873"/>
            <a:ext cx="7152100" cy="1231967"/>
          </a:xfrm>
        </p:spPr>
        <p:txBody>
          <a:bodyPr>
            <a:normAutofit/>
          </a:bodyPr>
          <a:lstStyle/>
          <a:p>
            <a:pPr algn="l"/>
            <a:r>
              <a:rPr lang="de-DE" b="1" dirty="0" smtClean="0">
                <a:solidFill>
                  <a:srgbClr val="C00000"/>
                </a:solidFill>
              </a:rPr>
              <a:t>15. Mediennutzung</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65475"/>
            <a:ext cx="8604954" cy="258492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u="sng" dirty="0" smtClean="0">
                <a:solidFill>
                  <a:schemeClr val="tx2">
                    <a:lumMod val="75000"/>
                  </a:schemeClr>
                </a:solidFill>
              </a:rPr>
              <a:t>Themen:</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15.1 	Internetsurfen privat</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rPr>
              <a:t>15.2 	Nutzung des Computers in der Freizeit</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rPr>
              <a:t>15.3	Nutzung des Computers für Schule/Hausaufgaben/Arbeit/Ausbildung</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rPr>
              <a:t>15.4	Erreichbarkeit über Messenger</a:t>
            </a: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524</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8" name="Gestreifter Pfeil nach rechts 17">
            <a:hlinkClick r:id="rId5" action="ppaction://hlinksldjump"/>
          </p:cNvPr>
          <p:cNvSpPr/>
          <p:nvPr/>
        </p:nvSpPr>
        <p:spPr>
          <a:xfrm>
            <a:off x="2987824" y="2851174"/>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9" name="Gestreifter Pfeil nach rechts 18">
            <a:hlinkClick r:id="rId6" action="ppaction://hlinksldjump"/>
          </p:cNvPr>
          <p:cNvSpPr/>
          <p:nvPr/>
        </p:nvSpPr>
        <p:spPr>
          <a:xfrm>
            <a:off x="4604426" y="3274655"/>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4" name="Gestreifter Pfeil nach rechts 13">
            <a:hlinkClick r:id="rId7" action="ppaction://hlinksldjump"/>
          </p:cNvPr>
          <p:cNvSpPr/>
          <p:nvPr/>
        </p:nvSpPr>
        <p:spPr>
          <a:xfrm>
            <a:off x="7571585" y="3715430"/>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6" name="Gestreifter Pfeil nach rechts 15">
            <a:hlinkClick r:id="rId8" action="ppaction://hlinksldjump"/>
          </p:cNvPr>
          <p:cNvSpPr/>
          <p:nvPr/>
        </p:nvSpPr>
        <p:spPr>
          <a:xfrm>
            <a:off x="3936563" y="4153292"/>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Tree>
    <p:extLst>
      <p:ext uri="{BB962C8B-B14F-4D97-AF65-F5344CB8AC3E}">
        <p14:creationId xmlns:p14="http://schemas.microsoft.com/office/powerpoint/2010/main" val="4032727509"/>
      </p:ext>
    </p:extLst>
  </p:cSld>
  <p:clrMapOvr>
    <a:masterClrMapping/>
  </p:clrMapOvr>
  <p:timing>
    <p:tnLst>
      <p:par>
        <p:cTn id="1" dur="indefinite" restart="never" nodeType="tmRoot"/>
      </p:par>
    </p:tnLst>
  </p:timing>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525</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
        <p:nvSpPr>
          <p:cNvPr id="20" name="Titel 1"/>
          <p:cNvSpPr>
            <a:spLocks noGrp="1"/>
          </p:cNvSpPr>
          <p:nvPr>
            <p:ph type="ctrTitle"/>
          </p:nvPr>
        </p:nvSpPr>
        <p:spPr>
          <a:xfrm>
            <a:off x="251519" y="908720"/>
            <a:ext cx="7501311" cy="1231967"/>
          </a:xfrm>
        </p:spPr>
        <p:txBody>
          <a:bodyPr>
            <a:normAutofit/>
          </a:bodyPr>
          <a:lstStyle/>
          <a:p>
            <a:pPr algn="l"/>
            <a:r>
              <a:rPr lang="de-DE" b="1" dirty="0" smtClean="0">
                <a:solidFill>
                  <a:srgbClr val="C00000"/>
                </a:solidFill>
              </a:rPr>
              <a:t>15.1 Internetsurfen privat</a:t>
            </a:r>
            <a:endParaRPr lang="de-DE" sz="3100" dirty="0"/>
          </a:p>
        </p:txBody>
      </p:sp>
      <p:sp>
        <p:nvSpPr>
          <p:cNvPr id="14" name="Textfeld 1"/>
          <p:cNvSpPr txBox="1"/>
          <p:nvPr/>
        </p:nvSpPr>
        <p:spPr>
          <a:xfrm>
            <a:off x="251520" y="2276871"/>
            <a:ext cx="8604954" cy="285580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Internetnutzung in der Freizeit</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r>
              <a:rPr lang="de-DE" sz="1800" b="1" dirty="0" smtClean="0">
                <a:solidFill>
                  <a:schemeClr val="tx2">
                    <a:lumMod val="75000"/>
                  </a:schemeClr>
                </a:solidFill>
              </a:rPr>
              <a:t>Wie häufig surfst du privat im Internet?</a:t>
            </a:r>
            <a:endParaRPr lang="de-DE" sz="1800" b="1" dirty="0">
              <a:solidFill>
                <a:schemeClr val="tx2">
                  <a:lumMod val="75000"/>
                </a:schemeClr>
              </a:solidFill>
            </a:endParaRPr>
          </a:p>
          <a:p>
            <a:endParaRPr lang="de-DE" sz="1800" b="1" dirty="0">
              <a:solidFill>
                <a:schemeClr val="tx2">
                  <a:lumMod val="75000"/>
                </a:schemeClr>
              </a:solidFill>
            </a:endParaRPr>
          </a:p>
        </p:txBody>
      </p:sp>
    </p:spTree>
    <p:extLst>
      <p:ext uri="{BB962C8B-B14F-4D97-AF65-F5344CB8AC3E}">
        <p14:creationId xmlns:p14="http://schemas.microsoft.com/office/powerpoint/2010/main" val="2623692187"/>
      </p:ext>
    </p:extLst>
  </p:cSld>
  <p:clrMapOvr>
    <a:masterClrMapping/>
  </p:clrMapOvr>
  <p:timing>
    <p:tnLst>
      <p:par>
        <p:cTn id="1" dur="indefinite" restart="never" nodeType="tmRoot"/>
      </p:par>
    </p:tnLst>
  </p:timing>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526</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Privates surfen im Internet</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71267"/>
            <a:ext cx="8604954" cy="49892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mehr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als 90% surfen mindestens mehrmals wöchentlich privat im Internet</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30</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surfen täglich meist bis zu zwei Stunden privat, weitere gut 30% tun dies länger als zwei Stunden jeden Tag</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während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 Jungs um 8%-Punkte häufiger mehr als zwei Stunden täglich privat im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Internet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surfen, sind die Mädchen in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Kategorie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„mehrmals wöchentlich“ häufiger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vertreten</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bei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den 12 - 14-Jährigen surft 1/5 mehr als zwei Stunden täglich, nochmal 1/5 bis zu zwei Stunden täglich; ab dem Alter von 15 Jahren steigen die Anteile auf jeweils rund 1/3 und bleiben dann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stabil</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1544" y="733386"/>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sp>
        <p:nvSpPr>
          <p:cNvPr id="13" name="Gestreifter Pfeil nach rechts 12"/>
          <p:cNvSpPr/>
          <p:nvPr/>
        </p:nvSpPr>
        <p:spPr>
          <a:xfrm>
            <a:off x="8544266" y="5262295"/>
            <a:ext cx="383693" cy="326945"/>
          </a:xfrm>
          <a:prstGeom prst="stripedRightArrow">
            <a:avLst/>
          </a:prstGeom>
          <a:solidFill>
            <a:srgbClr val="1737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Gestreifter Pfeil nach rechts 13">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967359102"/>
      </p:ext>
    </p:extLst>
  </p:cSld>
  <p:clrMapOvr>
    <a:masterClrMapping/>
  </p:clrMapOvr>
  <p:timing>
    <p:tnLst>
      <p:par>
        <p:cTn id="1" dur="indefinite" restart="never" nodeType="tmRoot"/>
      </p:par>
    </p:tnLst>
  </p:timing>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527</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Privates surfen im Internet</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71267"/>
            <a:ext cx="8604954" cy="49892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besteht kein Zusammenhang zwischen der privaten Nutzung des Internets und der Aussage „In Schule/ Arbeit/ Studium ist mir häufig alles zu viel und ich fühle mich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überfordert</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auffällig ist der große Unterschied zwischen denjenigen, die das Internet privat täglich mehr als 2 Stunden nutzen und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denjenigen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die das bis zu 2 Stunden täglich tun; während Erstere um 8% -Punkte häufiger als der Durchschnitt angeben, dass ihnen häufig alles zu viel ist und sie sich überfordert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fühlen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ist das bei denjenigen, die das Internet täglich privat bis zu 2 Stunden nutzen, genau gegenteilig – sie geben um 8%-Punkte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seltener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als der Durchschnitt an, häufig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überfordert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zu sein</a:t>
            </a:r>
          </a:p>
          <a:p>
            <a:pPr lvl="0">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Mehr als zwei Stunden täglich“ und „bis zu zwei Stunden täglich“ zusammengefasst in „täglich“:</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gut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60% der 12 - 21-Jährigen surfen täglich privat im Internet, 1/3 tut dies mehrmals in der Woche</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Jungen surfen knapp 9%-Punkte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häufiger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täglich als die Mädchen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während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nur 42% die 12 - 14-Jährigen täglich im Internet surft, steigt der Wert um weit mehr als die Hälfte auf 70% bei den 15 - 17-Jährigen und bleibt dann stabil</a:t>
            </a:r>
          </a:p>
        </p:txBody>
      </p:sp>
      <p:sp>
        <p:nvSpPr>
          <p:cNvPr id="12" name="Rechteck 11"/>
          <p:cNvSpPr/>
          <p:nvPr/>
        </p:nvSpPr>
        <p:spPr>
          <a:xfrm>
            <a:off x="321544" y="733386"/>
            <a:ext cx="5778698" cy="369332"/>
          </a:xfrm>
          <a:prstGeom prst="rect">
            <a:avLst/>
          </a:prstGeom>
        </p:spPr>
        <p:txBody>
          <a:bodyPr wrap="none">
            <a:spAutoFit/>
          </a:bodyPr>
          <a:lstStyle/>
          <a:p>
            <a:r>
              <a:rPr lang="de-DE" b="1" u="sng" dirty="0" smtClean="0">
                <a:solidFill>
                  <a:srgbClr val="C00000"/>
                </a:solidFill>
              </a:rPr>
              <a:t>Auswertung/Ergebnis zusammengefasst (FORTSETZUNG):</a:t>
            </a:r>
            <a:endParaRPr lang="de-DE" b="1" u="sng" dirty="0">
              <a:solidFill>
                <a:srgbClr val="C00000"/>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055601246"/>
      </p:ext>
    </p:extLst>
  </p:cSld>
  <p:clrMapOvr>
    <a:masterClrMapping/>
  </p:clrMapOvr>
  <p:timing>
    <p:tnLst>
      <p:par>
        <p:cTn id="1" dur="indefinite" restart="never" nodeType="tmRoot"/>
      </p:par>
    </p:tnLst>
  </p:timing>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528</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Abgerundetes Rechteck 10"/>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Privates surfen im Internet</a:t>
            </a:r>
            <a:endParaRPr lang="de-DE" sz="2800" b="1" spc="200" dirty="0">
              <a:solidFill>
                <a:schemeClr val="tx2">
                  <a:lumMod val="75000"/>
                </a:schemeClr>
              </a:solidFill>
            </a:endParaRPr>
          </a:p>
        </p:txBody>
      </p:sp>
      <p:cxnSp>
        <p:nvCxnSpPr>
          <p:cNvPr id="13" name="Gerade Verbindung 12"/>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5" name="Diagramm 14"/>
          <p:cNvGraphicFramePr/>
          <p:nvPr>
            <p:extLst/>
          </p:nvPr>
        </p:nvGraphicFramePr>
        <p:xfrm>
          <a:off x="610531" y="1269000"/>
          <a:ext cx="7922938"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140523456"/>
      </p:ext>
    </p:extLst>
  </p:cSld>
  <p:clrMapOvr>
    <a:masterClrMapping/>
  </p:clrMapOvr>
  <p:timing>
    <p:tnLst>
      <p:par>
        <p:cTn id="1" dur="indefinite" restart="never" nodeType="tmRoot"/>
      </p:par>
    </p:tnLst>
  </p:timing>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bgerundetes Rechteck 15"/>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Privates surfen im Internet</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529</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3" name="Gerade Verbindung 12"/>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Diagramm 11"/>
          <p:cNvGraphicFramePr/>
          <p:nvPr>
            <p:extLst/>
          </p:nvPr>
        </p:nvGraphicFramePr>
        <p:xfrm>
          <a:off x="393085" y="1269000"/>
          <a:ext cx="8499395"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9294567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ext uri="{D42A27DB-BD31-4B8C-83A1-F6EECF244321}">
                <p14:modId xmlns:p14="http://schemas.microsoft.com/office/powerpoint/2010/main" val="1053549886"/>
              </p:ext>
            </p:extLst>
          </p:nvPr>
        </p:nvGraphicFramePr>
        <p:xfrm>
          <a:off x="1692000" y="1340768"/>
          <a:ext cx="576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5" name="Abgerundetes Rechteck 14"/>
          <p:cNvSpPr/>
          <p:nvPr/>
        </p:nvSpPr>
        <p:spPr>
          <a:xfrm>
            <a:off x="251520" y="116632"/>
            <a:ext cx="6264696"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Freizeit im Wohnort verbringen...</a:t>
            </a:r>
            <a:endParaRPr lang="de-DE" sz="2800" b="1" spc="200" dirty="0">
              <a:solidFill>
                <a:schemeClr val="tx2">
                  <a:lumMod val="75000"/>
                </a:schemeClr>
              </a:solidFill>
            </a:endParaRPr>
          </a:p>
        </p:txBody>
      </p:sp>
      <p:cxnSp>
        <p:nvCxnSpPr>
          <p:cNvPr id="16" name="Gerade Verbindung 15"/>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3662439" y="6162374"/>
            <a:ext cx="1927131" cy="253916"/>
          </a:xfrm>
          <a:prstGeom prst="rect">
            <a:avLst/>
          </a:prstGeom>
          <a:noFill/>
        </p:spPr>
        <p:txBody>
          <a:bodyPr wrap="none" rtlCol="0">
            <a:spAutoFit/>
          </a:bodyPr>
          <a:lstStyle/>
          <a:p>
            <a:r>
              <a:rPr lang="de-DE" sz="1050" b="1" dirty="0" smtClean="0">
                <a:solidFill>
                  <a:schemeClr val="tx2">
                    <a:lumMod val="75000"/>
                  </a:schemeClr>
                </a:solidFill>
              </a:rPr>
              <a:t>Cramer-V ,081; Signifikanz ,005</a:t>
            </a:r>
            <a:endParaRPr lang="de-DE" sz="1050" b="1" dirty="0">
              <a:solidFill>
                <a:schemeClr val="tx2">
                  <a:lumMod val="75000"/>
                </a:schemeClr>
              </a:solidFill>
            </a:endParaRPr>
          </a:p>
        </p:txBody>
      </p: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323815166"/>
      </p:ext>
    </p:extLst>
  </p:cSld>
  <p:clrMapOvr>
    <a:masterClrMapping/>
  </p:clrMapOvr>
  <p:timing>
    <p:tnLst>
      <p:par>
        <p:cTn id="1" dur="indefinite" restart="never" nodeType="tmRoot"/>
      </p:par>
    </p:tnLst>
  </p:timing>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bgerundetes Rechteck 15"/>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Privates surfen im Internet</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530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3" name="Gerade Verbindung 12"/>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Diagramm 11"/>
          <p:cNvGraphicFramePr/>
          <p:nvPr>
            <p:extLst/>
          </p:nvPr>
        </p:nvGraphicFramePr>
        <p:xfrm>
          <a:off x="322200" y="1269000"/>
          <a:ext cx="84996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761334114"/>
      </p:ext>
    </p:extLst>
  </p:cSld>
  <p:clrMapOvr>
    <a:masterClrMapping/>
  </p:clrMapOvr>
  <p:timing>
    <p:tnLst>
      <p:par>
        <p:cTn id="1" dur="indefinite" restart="never" nodeType="tmRoot"/>
      </p:par>
    </p:tnLst>
  </p:timing>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bgerundetes Rechteck 15"/>
          <p:cNvSpPr/>
          <p:nvPr/>
        </p:nvSpPr>
        <p:spPr>
          <a:xfrm>
            <a:off x="251520" y="0"/>
            <a:ext cx="6552728"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In Schule/Arbeit/Studium ist mir häufig alles zu viel und ich fühle mich überfordert.</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531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nvPr>
        </p:nvGraphicFramePr>
        <p:xfrm>
          <a:off x="399841" y="1772816"/>
          <a:ext cx="8468455"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Gerade Verbindung 14"/>
          <p:cNvCxnSpPr/>
          <p:nvPr/>
        </p:nvCxnSpPr>
        <p:spPr>
          <a:xfrm>
            <a:off x="360136" y="1412776"/>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2644869" y="6150371"/>
            <a:ext cx="1927131" cy="253916"/>
          </a:xfrm>
          <a:prstGeom prst="rect">
            <a:avLst/>
          </a:prstGeom>
          <a:noFill/>
        </p:spPr>
        <p:txBody>
          <a:bodyPr wrap="none" rtlCol="0">
            <a:spAutoFit/>
          </a:bodyPr>
          <a:lstStyle/>
          <a:p>
            <a:r>
              <a:rPr lang="de-DE" sz="1050" b="1" dirty="0" smtClean="0">
                <a:solidFill>
                  <a:schemeClr val="tx2">
                    <a:lumMod val="75000"/>
                  </a:schemeClr>
                </a:solidFill>
              </a:rPr>
              <a:t>Cramer-V ,132; Signifikanz ,007</a:t>
            </a:r>
            <a:endParaRPr lang="de-DE" sz="1050" b="1" dirty="0">
              <a:solidFill>
                <a:schemeClr val="tx2">
                  <a:lumMod val="75000"/>
                </a:schemeClr>
              </a:solidFill>
            </a:endParaRPr>
          </a:p>
        </p:txBody>
      </p:sp>
      <p:sp>
        <p:nvSpPr>
          <p:cNvPr id="2" name="Textfeld 1"/>
          <p:cNvSpPr txBox="1"/>
          <p:nvPr/>
        </p:nvSpPr>
        <p:spPr>
          <a:xfrm>
            <a:off x="6235858" y="2422629"/>
            <a:ext cx="2368590" cy="646331"/>
          </a:xfrm>
          <a:prstGeom prst="rect">
            <a:avLst/>
          </a:prstGeom>
          <a:noFill/>
        </p:spPr>
        <p:txBody>
          <a:bodyPr wrap="square" rtlCol="0">
            <a:spAutoFit/>
          </a:bodyPr>
          <a:lstStyle/>
          <a:p>
            <a:r>
              <a:rPr lang="de-DE" b="1" dirty="0" smtClean="0">
                <a:solidFill>
                  <a:srgbClr val="17375E"/>
                </a:solidFill>
              </a:rPr>
              <a:t>Private Nutzung des Internets ....</a:t>
            </a:r>
            <a:endParaRPr lang="de-DE" b="1" dirty="0">
              <a:solidFill>
                <a:srgbClr val="17375E"/>
              </a:solidFill>
            </a:endParaRPr>
          </a:p>
        </p:txBody>
      </p: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925805044"/>
      </p:ext>
    </p:extLst>
  </p:cSld>
  <p:clrMapOvr>
    <a:masterClrMapping/>
  </p:clrMapOvr>
  <p:timing>
    <p:tnLst>
      <p:par>
        <p:cTn id="1" dur="indefinite" restart="never" nodeType="tmRoot"/>
      </p:par>
    </p:tnLst>
  </p:timing>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Privates surfen im Internet</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532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3" name="Gerade Verbindung 12"/>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5" name="Diagramm 14"/>
          <p:cNvGraphicFramePr/>
          <p:nvPr>
            <p:extLst>
              <p:ext uri="{D42A27DB-BD31-4B8C-83A1-F6EECF244321}">
                <p14:modId xmlns:p14="http://schemas.microsoft.com/office/powerpoint/2010/main" val="1159898472"/>
              </p:ext>
            </p:extLst>
          </p:nvPr>
        </p:nvGraphicFramePr>
        <p:xfrm>
          <a:off x="1189112" y="1269000"/>
          <a:ext cx="6765777"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feld 1"/>
          <p:cNvSpPr txBox="1"/>
          <p:nvPr/>
        </p:nvSpPr>
        <p:spPr>
          <a:xfrm>
            <a:off x="323528" y="740584"/>
            <a:ext cx="8604954" cy="30002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600" b="1" dirty="0" smtClean="0">
                <a:solidFill>
                  <a:schemeClr val="tx2">
                    <a:lumMod val="75000"/>
                  </a:schemeClr>
                </a:solidFill>
              </a:rPr>
              <a:t>(„täglich, meist mehr als 2 Stunden“ und „täglich, meist bis zu 2 Stunden“ zusammengefasst.)</a:t>
            </a:r>
            <a:endParaRPr lang="de-DE" sz="1600" b="1" dirty="0">
              <a:solidFill>
                <a:schemeClr val="tx2">
                  <a:lumMod val="75000"/>
                </a:schemeClr>
              </a:solidFill>
            </a:endParaRPr>
          </a:p>
        </p:txBody>
      </p:sp>
      <p:sp>
        <p:nvSpPr>
          <p:cNvPr id="16" name="Gestreifter Pfeil nach rechts 15">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721780411"/>
      </p:ext>
    </p:extLst>
  </p:cSld>
  <p:clrMapOvr>
    <a:masterClrMapping/>
  </p:clrMapOvr>
  <p:timing>
    <p:tnLst>
      <p:par>
        <p:cTn id="1" dur="indefinite" restart="never" nodeType="tmRoot"/>
      </p:par>
    </p:tnLst>
  </p:timing>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bgerundetes Rechteck 15"/>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Privates surfen im Internet</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533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3" name="Gerade Verbindung 12"/>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Diagramm 11"/>
          <p:cNvGraphicFramePr/>
          <p:nvPr>
            <p:extLst/>
          </p:nvPr>
        </p:nvGraphicFramePr>
        <p:xfrm>
          <a:off x="972000" y="1269000"/>
          <a:ext cx="720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feld 1"/>
          <p:cNvSpPr txBox="1"/>
          <p:nvPr/>
        </p:nvSpPr>
        <p:spPr>
          <a:xfrm>
            <a:off x="323528" y="740584"/>
            <a:ext cx="8604954" cy="30002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600" b="1" dirty="0" smtClean="0">
                <a:solidFill>
                  <a:schemeClr val="tx2">
                    <a:lumMod val="75000"/>
                  </a:schemeClr>
                </a:solidFill>
              </a:rPr>
              <a:t>(„täglich, meist mehr als 2 Stunden“ und „täglich, meist bis zu 2 Stunden“ zusammengefasst.)</a:t>
            </a:r>
            <a:endParaRPr lang="de-DE" sz="1600" b="1" dirty="0">
              <a:solidFill>
                <a:schemeClr val="tx2">
                  <a:lumMod val="75000"/>
                </a:schemeClr>
              </a:solidFill>
            </a:endParaRPr>
          </a:p>
        </p:txBody>
      </p:sp>
      <p:sp>
        <p:nvSpPr>
          <p:cNvPr id="15" name="Gestreifter Pfeil nach rechts 14">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622797080"/>
      </p:ext>
    </p:extLst>
  </p:cSld>
  <p:clrMapOvr>
    <a:masterClrMapping/>
  </p:clrMapOvr>
  <p:timing>
    <p:tnLst>
      <p:par>
        <p:cTn id="1" dur="indefinite" restart="never" nodeType="tmRoot"/>
      </p:par>
    </p:tnLst>
  </p:timing>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bgerundetes Rechteck 15"/>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Privates surfen im Internet</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534</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3" name="Gerade Verbindung 12"/>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Diagramm 11"/>
          <p:cNvGraphicFramePr/>
          <p:nvPr>
            <p:extLst/>
          </p:nvPr>
        </p:nvGraphicFramePr>
        <p:xfrm>
          <a:off x="612000" y="1269000"/>
          <a:ext cx="792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feld 1"/>
          <p:cNvSpPr txBox="1"/>
          <p:nvPr/>
        </p:nvSpPr>
        <p:spPr>
          <a:xfrm>
            <a:off x="323528" y="740584"/>
            <a:ext cx="8604954" cy="30002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600" b="1" dirty="0" smtClean="0">
                <a:solidFill>
                  <a:schemeClr val="tx2">
                    <a:lumMod val="75000"/>
                  </a:schemeClr>
                </a:solidFill>
              </a:rPr>
              <a:t>(„täglich, meist mehr als 2 Stunden“ und „täglich, meist bis zu 2 Stunden“ zusammengefasst.)</a:t>
            </a:r>
            <a:endParaRPr lang="de-DE" sz="1600" b="1" dirty="0">
              <a:solidFill>
                <a:schemeClr val="tx2">
                  <a:lumMod val="75000"/>
                </a:schemeClr>
              </a:solidFill>
            </a:endParaRPr>
          </a:p>
        </p:txBody>
      </p:sp>
      <p:sp>
        <p:nvSpPr>
          <p:cNvPr id="15" name="Gestreifter Pfeil nach rechts 14">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178744862"/>
      </p:ext>
    </p:extLst>
  </p:cSld>
  <p:clrMapOvr>
    <a:masterClrMapping/>
  </p:clrMapOvr>
  <p:timing>
    <p:tnLst>
      <p:par>
        <p:cTn id="1" dur="indefinite" restart="never" nodeType="tmRoot"/>
      </p:par>
    </p:tnLst>
  </p:timing>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535</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Privates surfen im Internet</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63166"/>
            <a:ext cx="8604954" cy="50005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200"/>
              </a:spcBef>
              <a:spcAft>
                <a:spcPts val="2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Knapp 1/3 der jungen Menschen surfen meist mehr als 2 Stunden täglich privat im Internet, je ein weiteres Drittel surft bis zu 2 Stunden im Web oder mehrmals wöchentlich. </a:t>
            </a:r>
          </a:p>
          <a:p>
            <a:pPr>
              <a:spcBef>
                <a:spcPts val="200"/>
              </a:spcBef>
              <a:spcAft>
                <a:spcPts val="2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 Vermutung, dass die Häufigkeit des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privaten </a:t>
            </a:r>
            <a:r>
              <a:rPr lang="de-DE" sz="1800" b="1" dirty="0" err="1">
                <a:solidFill>
                  <a:srgbClr val="17375E"/>
                </a:solidFill>
                <a:latin typeface="Calibri" panose="020F0502020204030204" pitchFamily="34" charset="0"/>
                <a:ea typeface="Calibri" panose="020F0502020204030204" pitchFamily="34" charset="0"/>
                <a:cs typeface="Calibri" panose="020F0502020204030204" pitchFamily="34" charset="0"/>
              </a:rPr>
              <a:t>surfens</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im Internet in Zusammenhang steht mit der Aussage, dass ihnen häufig alles zu viel ist und sie sich überfordert fühlen, hat sich nicht bestätigt. Auffällig hierbei  ist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allerdings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der große Unterschied zwischen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denjenigen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die das Internet privat täglich mehr als 2 Stunden nutzen und denjenigen, die das bis zu 2 Stunden täglich tun; während Erstere um 8% -Punkte häufiger als der Durchschnitt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angeben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dass ihnen häufig alles zu viel ist und sie sich überfordert fühlen, ist das bei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denjenigen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die das Internet täglich privat bis zu 2 Stunden nutzen, genau gegenteilig – sie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geben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um 8%-Punkte seltener als der Durch-schnitt an, häufig überfordert zu sein. Damit erreichen diejenigen, die täglich bis zu 2 Stunden privat im Internet surfen, den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niedrigsten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Wert bei der Frage nach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Überforderung</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t>
            </a:r>
          </a:p>
          <a:p>
            <a:pPr>
              <a:spcBef>
                <a:spcPts val="200"/>
              </a:spcBef>
              <a:spcAft>
                <a:spcPts val="2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200"/>
              </a:spcBef>
              <a:spcAft>
                <a:spcPts val="200"/>
              </a:spcAft>
            </a:pPr>
            <a:r>
              <a:rPr lang="de-DE" sz="1800" b="1" u="sng" dirty="0" smtClean="0">
                <a:solidFill>
                  <a:srgbClr val="C00000"/>
                </a:solidFill>
                <a:latin typeface="Calibri" panose="020F0502020204030204" pitchFamily="34" charset="0"/>
                <a:ea typeface="Calibri" panose="020F0502020204030204" pitchFamily="34" charset="0"/>
                <a:cs typeface="Calibri" panose="020F0502020204030204" pitchFamily="34" charset="0"/>
              </a:rPr>
              <a:t>Handlungsbedarf:</a:t>
            </a:r>
          </a:p>
          <a:p>
            <a:pPr>
              <a:spcBef>
                <a:spcPts val="200"/>
              </a:spcBef>
              <a:spcAft>
                <a:spcPts val="2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Siehe 15.3, Seite 556 </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1544" y="733386"/>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sp>
        <p:nvSpPr>
          <p:cNvPr id="13" name="Gestreifter Pfeil nach rechts 12">
            <a:hlinkClick r:id="rId4" action="ppaction://hlinksldjump"/>
          </p:cNvPr>
          <p:cNvSpPr/>
          <p:nvPr/>
        </p:nvSpPr>
        <p:spPr>
          <a:xfrm>
            <a:off x="2516194" y="5445224"/>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4" name="Gestreifter Pfeil nach rechts 13">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952904779"/>
      </p:ext>
    </p:extLst>
  </p:cSld>
  <p:clrMapOvr>
    <a:masterClrMapping/>
  </p:clrMapOvr>
  <p:timing>
    <p:tnLst>
      <p:par>
        <p:cTn id="1" dur="indefinite" restart="never" nodeType="tmRoot"/>
      </p:par>
    </p:tnLst>
  </p:timing>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536</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
        <p:nvSpPr>
          <p:cNvPr id="20" name="Titel 1"/>
          <p:cNvSpPr>
            <a:spLocks noGrp="1"/>
          </p:cNvSpPr>
          <p:nvPr>
            <p:ph type="ctrTitle"/>
          </p:nvPr>
        </p:nvSpPr>
        <p:spPr>
          <a:xfrm>
            <a:off x="251519" y="908720"/>
            <a:ext cx="7501311" cy="1231967"/>
          </a:xfrm>
        </p:spPr>
        <p:txBody>
          <a:bodyPr>
            <a:normAutofit fontScale="90000"/>
          </a:bodyPr>
          <a:lstStyle/>
          <a:p>
            <a:pPr algn="l"/>
            <a:r>
              <a:rPr lang="de-DE" b="1" dirty="0" smtClean="0">
                <a:solidFill>
                  <a:srgbClr val="C00000"/>
                </a:solidFill>
              </a:rPr>
              <a:t>15.2 Nutzung des Computers in der Freizeit</a:t>
            </a:r>
            <a:endParaRPr lang="de-DE" sz="3100" dirty="0"/>
          </a:p>
        </p:txBody>
      </p:sp>
      <p:sp>
        <p:nvSpPr>
          <p:cNvPr id="14" name="Textfeld 1"/>
          <p:cNvSpPr txBox="1"/>
          <p:nvPr/>
        </p:nvSpPr>
        <p:spPr>
          <a:xfrm>
            <a:off x="251520" y="2276871"/>
            <a:ext cx="8604954" cy="285580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Freizeitverhalten am PC</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r>
              <a:rPr lang="de-DE" sz="1800" b="1" dirty="0" smtClean="0">
                <a:solidFill>
                  <a:schemeClr val="tx2">
                    <a:lumMod val="75000"/>
                  </a:schemeClr>
                </a:solidFill>
              </a:rPr>
              <a:t>Was machst du in deiner Freizeit am Computer hauptsächlich? Spiele, Onlinespiele, Kommunikation mit Freunden, Sonstiges...? Wie häufig?</a:t>
            </a:r>
            <a:endParaRPr lang="de-DE" sz="1800" b="1" dirty="0">
              <a:solidFill>
                <a:schemeClr val="tx2">
                  <a:lumMod val="75000"/>
                </a:schemeClr>
              </a:solidFill>
            </a:endParaRPr>
          </a:p>
        </p:txBody>
      </p:sp>
    </p:spTree>
    <p:extLst>
      <p:ext uri="{BB962C8B-B14F-4D97-AF65-F5344CB8AC3E}">
        <p14:creationId xmlns:p14="http://schemas.microsoft.com/office/powerpoint/2010/main" val="720852994"/>
      </p:ext>
    </p:extLst>
  </p:cSld>
  <p:clrMapOvr>
    <a:masterClrMapping/>
  </p:clrMapOvr>
  <p:timing>
    <p:tnLst>
      <p:par>
        <p:cTn id="1" dur="indefinite" restart="never" nodeType="tmRoot"/>
      </p:par>
    </p:tnLst>
  </p:timing>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knapp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60% nutzen den Computer in der Freizeit täglich für die Kommunikation mit Freunden, jeweils rund 8% benötigen ihn für Spiele und Onlinespiele</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während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bei der Kommunikation mit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Freunden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kein Unterschied ist, gibt es einen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deutlichen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Unterschied zwischen m/w beim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Spielen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am PC – nur 3,1% der Mädchen nutzen den PC täglich zum Spielen, die Jungs mehr als 10%-Punkte häufiger </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Altersverteilung zeigt nur in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Kategorie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„Kommunikation mit Freunden“ einen Unterschied – die 12 - 14-Jährigen nutzen den PC hierfür in der Freizeit mit rund 45% deutlich seltener als die Jugendlichen und jungen Erwachsenen mit über 60%</a:t>
            </a:r>
          </a:p>
          <a:p>
            <a:pPr lvl="0">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„täglich“ und „mehrmals pro Woche“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zusammengefasst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in „mehrmals pro Woche“:</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über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80% verwenden mehrmals in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Woche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den Computer für die Kommunikation mit Freunden, 23% nutzen ihn für Spiele und gut 18% beteiligen sich an Onlinespielen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gibt einen deutlichen Unterschied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zwischen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m/w – mehr als 1/3 der Jungs nutzen den PC mehrmals in der Woche zum Spielen, das tun nur 10% der Mädchen; auch bei den Onlinespielen sind die Jungs mit rund 28% gegenüber den Mädchen mit knapp 9%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wesentlich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häufiger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vertreten</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537</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Nutzung des Computers in der Freizeit</a:t>
            </a:r>
            <a:endParaRPr lang="de-DE" sz="2800" b="1" spc="200" dirty="0">
              <a:solidFill>
                <a:schemeClr val="tx2">
                  <a:lumMod val="75000"/>
                </a:schemeClr>
              </a:solidFill>
            </a:endParaRPr>
          </a:p>
        </p:txBody>
      </p:sp>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Gestreifter Pfeil nach rechts 15"/>
          <p:cNvSpPr/>
          <p:nvPr/>
        </p:nvSpPr>
        <p:spPr>
          <a:xfrm>
            <a:off x="8563887" y="6068237"/>
            <a:ext cx="383693" cy="326945"/>
          </a:xfrm>
          <a:prstGeom prst="stripedRightArrow">
            <a:avLst/>
          </a:prstGeom>
          <a:solidFill>
            <a:srgbClr val="1737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Gestreifter Pfeil nach rechts 16">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491232816"/>
      </p:ext>
    </p:extLst>
  </p:cSld>
  <p:clrMapOvr>
    <a:masterClrMapping/>
  </p:clrMapOvr>
  <p:timing>
    <p:tnLst>
      <p:par>
        <p:cTn id="1" dur="indefinite" restart="never" nodeType="tmRoot"/>
      </p:par>
    </p:tnLst>
  </p:timing>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während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 Nutzung von Spielen und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Onlinespielen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mit zunehmendem Alter deutlich abnimmt, steigt die Kommunikation mit Freunden und die sonstige Nutzung – über 90% der Jugendlichen nutzen den PC zur Kommunikation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2/3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geben „sonstiges“ an; knapp 30%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googeln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und informieren sich in dieser Zeit, knapp 20% nutzen den PC für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Schule/Ausbildung/Beruf</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etwas mehr als 1/8 schauen Videos</a:t>
            </a: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538</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5661678" cy="369332"/>
          </a:xfrm>
          <a:prstGeom prst="rect">
            <a:avLst/>
          </a:prstGeom>
        </p:spPr>
        <p:txBody>
          <a:bodyPr wrap="none">
            <a:spAutoFit/>
          </a:bodyPr>
          <a:lstStyle/>
          <a:p>
            <a:r>
              <a:rPr lang="de-DE" b="1" u="sng" dirty="0" smtClean="0">
                <a:solidFill>
                  <a:srgbClr val="C00000"/>
                </a:solidFill>
              </a:rPr>
              <a:t>Auswertung/Ergebnis zusammengefasst (FORTSETZUNG):</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Nutzung des Computers in der Freizeit</a:t>
            </a:r>
            <a:endParaRPr lang="de-DE" sz="2800" b="1" spc="200" dirty="0">
              <a:solidFill>
                <a:schemeClr val="tx2">
                  <a:lumMod val="75000"/>
                </a:schemeClr>
              </a:solidFill>
            </a:endParaRPr>
          </a:p>
        </p:txBody>
      </p:sp>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Gestreifter Pfeil nach rechts 15">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036441086"/>
      </p:ext>
    </p:extLst>
  </p:cSld>
  <p:clrMapOvr>
    <a:masterClrMapping/>
  </p:clrMapOvr>
  <p:timing>
    <p:tnLst>
      <p:par>
        <p:cTn id="1" dur="indefinite" restart="never" nodeType="tmRoot"/>
      </p:par>
    </p:tnLst>
  </p:timing>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539</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5" name="Diagramm 14"/>
          <p:cNvGraphicFramePr/>
          <p:nvPr>
            <p:extLst/>
          </p:nvPr>
        </p:nvGraphicFramePr>
        <p:xfrm>
          <a:off x="1007604" y="1269000"/>
          <a:ext cx="7128792"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Abgerundetes Rechteck 11"/>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Der Computer wird in der Freizeit </a:t>
            </a:r>
            <a:r>
              <a:rPr lang="de-DE" sz="2800" b="1" u="sng" spc="200" dirty="0" smtClean="0">
                <a:solidFill>
                  <a:schemeClr val="tx2">
                    <a:lumMod val="75000"/>
                  </a:schemeClr>
                </a:solidFill>
              </a:rPr>
              <a:t>täglich</a:t>
            </a:r>
            <a:r>
              <a:rPr lang="de-DE" sz="2800" b="1" spc="200" dirty="0" smtClean="0">
                <a:solidFill>
                  <a:schemeClr val="tx2">
                    <a:lumMod val="75000"/>
                  </a:schemeClr>
                </a:solidFill>
              </a:rPr>
              <a:t> genutzt für ...</a:t>
            </a:r>
            <a:endParaRPr lang="de-DE" sz="2800" b="1" spc="200" dirty="0">
              <a:solidFill>
                <a:schemeClr val="tx2">
                  <a:lumMod val="75000"/>
                </a:schemeClr>
              </a:solidFill>
            </a:endParaRPr>
          </a:p>
        </p:txBody>
      </p:sp>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4857748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54</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Treffpunkte in der Freizeit</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63166"/>
            <a:ext cx="8604954" cy="50005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200"/>
              </a:spcBef>
              <a:spcAft>
                <a:spcPts val="2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Das Verhalten der 12 - 21-Jährigen ist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jugendgemäß</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t>
            </a:r>
          </a:p>
          <a:p>
            <a:pPr>
              <a:spcBef>
                <a:spcPts val="200"/>
              </a:spcBef>
              <a:spcAft>
                <a:spcPts val="2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 Auswertung auf Gemeindeebene zeigt Unterschiede, die sich nicht auf das örtliche kommerzielle und kommunale Angebot für junge Menschen zurückführen lassen. Die Beurteilung der Jugendlichen gründet sich demzufolge auf andere Faktoren, die sich dem Arbeitsgremium nicht erschließen</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p>
          <a:p>
            <a:pPr>
              <a:spcBef>
                <a:spcPts val="200"/>
              </a:spcBef>
              <a:spcAft>
                <a:spcPts val="2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200"/>
              </a:spcBef>
              <a:spcAft>
                <a:spcPts val="2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besteht aktuell </a:t>
            </a:r>
            <a:r>
              <a:rPr lang="de-DE" sz="18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kein Handlungsbedarf.</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1544" y="733386"/>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801483451"/>
      </p:ext>
    </p:extLst>
  </p:cSld>
  <p:clrMapOvr>
    <a:masterClrMapping/>
  </p:clrMapOvr>
  <p:timing>
    <p:tnLst>
      <p:par>
        <p:cTn id="1" dur="indefinite" restart="never" nodeType="tmRoot"/>
      </p:par>
    </p:tnLst>
  </p:timing>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540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2" name="Abgerundetes Rechteck 11"/>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Der Computer wird in der Freizeit </a:t>
            </a:r>
            <a:r>
              <a:rPr lang="de-DE" sz="2800" b="1" u="sng" spc="200" dirty="0" smtClean="0">
                <a:solidFill>
                  <a:schemeClr val="tx2">
                    <a:lumMod val="75000"/>
                  </a:schemeClr>
                </a:solidFill>
              </a:rPr>
              <a:t>täglich</a:t>
            </a:r>
            <a:r>
              <a:rPr lang="de-DE" sz="2800" b="1" spc="200" dirty="0" smtClean="0">
                <a:solidFill>
                  <a:schemeClr val="tx2">
                    <a:lumMod val="75000"/>
                  </a:schemeClr>
                </a:solidFill>
              </a:rPr>
              <a:t> genutzt für ...</a:t>
            </a:r>
            <a:endParaRPr lang="de-DE" sz="2800" b="1" spc="200" dirty="0">
              <a:solidFill>
                <a:schemeClr val="tx2">
                  <a:lumMod val="75000"/>
                </a:schemeClr>
              </a:solidFill>
            </a:endParaRPr>
          </a:p>
        </p:txBody>
      </p:sp>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Diagramm 10"/>
          <p:cNvGraphicFramePr/>
          <p:nvPr>
            <p:extLst>
              <p:ext uri="{D42A27DB-BD31-4B8C-83A1-F6EECF244321}">
                <p14:modId xmlns:p14="http://schemas.microsoft.com/office/powerpoint/2010/main" val="3630155306"/>
              </p:ext>
            </p:extLst>
          </p:nvPr>
        </p:nvGraphicFramePr>
        <p:xfrm>
          <a:off x="1042382" y="1269000"/>
          <a:ext cx="7059236"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210985687"/>
      </p:ext>
    </p:extLst>
  </p:cSld>
  <p:clrMapOvr>
    <a:masterClrMapping/>
  </p:clrMapOvr>
  <p:timing>
    <p:tnLst>
      <p:par>
        <p:cTn id="1" dur="indefinite" restart="never" nodeType="tmRoot"/>
      </p:par>
    </p:tnLst>
  </p:timing>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541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graphicFrame>
        <p:nvGraphicFramePr>
          <p:cNvPr id="12" name="Diagramm 11"/>
          <p:cNvGraphicFramePr/>
          <p:nvPr>
            <p:extLst/>
          </p:nvPr>
        </p:nvGraphicFramePr>
        <p:xfrm>
          <a:off x="612000" y="1269000"/>
          <a:ext cx="7920000" cy="4320000"/>
        </p:xfrm>
        <a:graphic>
          <a:graphicData uri="http://schemas.openxmlformats.org/drawingml/2006/chart">
            <c:chart xmlns:c="http://schemas.openxmlformats.org/drawingml/2006/chart" xmlns:r="http://schemas.openxmlformats.org/officeDocument/2006/relationships" r:id="rId3"/>
          </a:graphicData>
        </a:graphic>
      </p:graphicFrame>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5" name="Abgerundetes Rechteck 14"/>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Der Computer wird in der Freizeit </a:t>
            </a:r>
            <a:r>
              <a:rPr lang="de-DE" sz="2800" b="1" u="sng" spc="200" dirty="0" smtClean="0">
                <a:solidFill>
                  <a:schemeClr val="tx2">
                    <a:lumMod val="75000"/>
                  </a:schemeClr>
                </a:solidFill>
              </a:rPr>
              <a:t>täglich</a:t>
            </a:r>
            <a:r>
              <a:rPr lang="de-DE" sz="2800" b="1" spc="200" dirty="0" smtClean="0">
                <a:solidFill>
                  <a:schemeClr val="tx2">
                    <a:lumMod val="75000"/>
                  </a:schemeClr>
                </a:solidFill>
              </a:rPr>
              <a:t> genutzt für ...</a:t>
            </a:r>
            <a:endParaRPr lang="de-DE" sz="2800" b="1" spc="200" dirty="0">
              <a:solidFill>
                <a:schemeClr val="tx2">
                  <a:lumMod val="75000"/>
                </a:schemeClr>
              </a:solidFill>
            </a:endParaRPr>
          </a:p>
        </p:txBody>
      </p:sp>
      <p:cxnSp>
        <p:nvCxnSpPr>
          <p:cNvPr id="17" name="Gerade Verbindung 16"/>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087724900"/>
      </p:ext>
    </p:extLst>
  </p:cSld>
  <p:clrMapOvr>
    <a:masterClrMapping/>
  </p:clrMapOvr>
  <p:timing>
    <p:tnLst>
      <p:par>
        <p:cTn id="1" dur="indefinite" restart="never" nodeType="tmRoot"/>
      </p:par>
    </p:tnLst>
  </p:timing>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542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2" name="Abgerundetes Rechteck 11"/>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Der Computer wird </a:t>
            </a:r>
            <a:r>
              <a:rPr lang="de-DE" sz="2800" b="1" u="sng" spc="200" dirty="0" smtClean="0">
                <a:solidFill>
                  <a:schemeClr val="tx2">
                    <a:lumMod val="75000"/>
                  </a:schemeClr>
                </a:solidFill>
              </a:rPr>
              <a:t>täglich</a:t>
            </a:r>
            <a:r>
              <a:rPr lang="de-DE" sz="2800" b="1" spc="200" dirty="0" smtClean="0">
                <a:solidFill>
                  <a:schemeClr val="tx2">
                    <a:lumMod val="75000"/>
                  </a:schemeClr>
                </a:solidFill>
              </a:rPr>
              <a:t> in der Freizeit für SONSTIGES genutzt ...</a:t>
            </a:r>
            <a:endParaRPr lang="de-DE" sz="2800" b="1" spc="200" dirty="0">
              <a:solidFill>
                <a:schemeClr val="tx2">
                  <a:lumMod val="75000"/>
                </a:schemeClr>
              </a:solidFill>
            </a:endParaRPr>
          </a:p>
        </p:txBody>
      </p:sp>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Diagramm 12"/>
          <p:cNvGraphicFramePr/>
          <p:nvPr>
            <p:extLst/>
          </p:nvPr>
        </p:nvGraphicFramePr>
        <p:xfrm>
          <a:off x="974576" y="1269000"/>
          <a:ext cx="7194849" cy="4752288"/>
        </p:xfrm>
        <a:graphic>
          <a:graphicData uri="http://schemas.openxmlformats.org/drawingml/2006/chart">
            <c:chart xmlns:c="http://schemas.openxmlformats.org/drawingml/2006/chart" xmlns:r="http://schemas.openxmlformats.org/officeDocument/2006/relationships" r:id="rId4"/>
          </a:graphicData>
        </a:graphic>
      </p:graphicFrame>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771269839"/>
      </p:ext>
    </p:extLst>
  </p:cSld>
  <p:clrMapOvr>
    <a:masterClrMapping/>
  </p:clrMapOvr>
  <p:timing>
    <p:tnLst>
      <p:par>
        <p:cTn id="1" dur="indefinite" restart="never" nodeType="tmRoot"/>
      </p:par>
    </p:tnLst>
  </p:timing>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543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5" name="Diagramm 14"/>
          <p:cNvGraphicFramePr/>
          <p:nvPr>
            <p:extLst/>
          </p:nvPr>
        </p:nvGraphicFramePr>
        <p:xfrm>
          <a:off x="972000" y="1269000"/>
          <a:ext cx="720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Abgerundetes Rechteck 11"/>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Der Computer wird in der Freizeit genutzt für ...</a:t>
            </a:r>
            <a:endParaRPr lang="de-DE" sz="2800" b="1" spc="200" dirty="0">
              <a:solidFill>
                <a:schemeClr val="tx2">
                  <a:lumMod val="75000"/>
                </a:schemeClr>
              </a:solidFill>
            </a:endParaRPr>
          </a:p>
        </p:txBody>
      </p:sp>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144453362"/>
      </p:ext>
    </p:extLst>
  </p:cSld>
  <p:clrMapOvr>
    <a:masterClrMapping/>
  </p:clrMapOvr>
  <p:timing>
    <p:tnLst>
      <p:par>
        <p:cTn id="1" dur="indefinite" restart="never" nodeType="tmRoot"/>
      </p:par>
    </p:tnLst>
  </p:timing>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544</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5" name="Diagramm 14"/>
          <p:cNvGraphicFramePr/>
          <p:nvPr>
            <p:extLst/>
          </p:nvPr>
        </p:nvGraphicFramePr>
        <p:xfrm>
          <a:off x="896636" y="1269000"/>
          <a:ext cx="7350729"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Abgerundetes Rechteck 11"/>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Der Computer wird in der Freizeit mehrmals pro Woche* genutzt für ...</a:t>
            </a:r>
            <a:endParaRPr lang="de-DE" sz="2800" b="1" spc="200" dirty="0">
              <a:solidFill>
                <a:schemeClr val="tx2">
                  <a:lumMod val="75000"/>
                </a:schemeClr>
              </a:solidFill>
            </a:endParaRPr>
          </a:p>
        </p:txBody>
      </p:sp>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feld 1"/>
          <p:cNvSpPr txBox="1"/>
          <p:nvPr/>
        </p:nvSpPr>
        <p:spPr>
          <a:xfrm>
            <a:off x="179512" y="995702"/>
            <a:ext cx="4680520" cy="34506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200" b="1" dirty="0" smtClean="0">
                <a:solidFill>
                  <a:schemeClr val="tx2">
                    <a:lumMod val="75000"/>
                  </a:schemeClr>
                </a:solidFill>
              </a:rPr>
              <a:t>*Zusammenfassung von „mehrmals pro Woche“ + „täglich“</a:t>
            </a:r>
            <a:endParaRPr lang="de-DE" sz="1200" b="1" dirty="0">
              <a:solidFill>
                <a:schemeClr val="tx2">
                  <a:lumMod val="75000"/>
                </a:schemeClr>
              </a:solidFill>
            </a:endParaRPr>
          </a:p>
        </p:txBody>
      </p: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106832886"/>
      </p:ext>
    </p:extLst>
  </p:cSld>
  <p:clrMapOvr>
    <a:masterClrMapping/>
  </p:clrMapOvr>
  <p:timing>
    <p:tnLst>
      <p:par>
        <p:cTn id="1" dur="indefinite" restart="never" nodeType="tmRoot"/>
      </p:par>
    </p:tnLst>
  </p:timing>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545</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Abgerundetes Rechteck 10"/>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Der Computer wird in der Freizeit mehrmals pro Woche* genutzt für ...</a:t>
            </a:r>
            <a:endParaRPr lang="de-DE" sz="2800" b="1" spc="200" dirty="0">
              <a:solidFill>
                <a:schemeClr val="tx2">
                  <a:lumMod val="75000"/>
                </a:schemeClr>
              </a:solidFill>
            </a:endParaRPr>
          </a:p>
        </p:txBody>
      </p:sp>
      <p:sp>
        <p:nvSpPr>
          <p:cNvPr id="15" name="Textfeld 1"/>
          <p:cNvSpPr txBox="1"/>
          <p:nvPr/>
        </p:nvSpPr>
        <p:spPr>
          <a:xfrm>
            <a:off x="179512" y="995702"/>
            <a:ext cx="4680520" cy="34506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200" b="1" dirty="0" smtClean="0">
                <a:solidFill>
                  <a:schemeClr val="tx2">
                    <a:lumMod val="75000"/>
                  </a:schemeClr>
                </a:solidFill>
              </a:rPr>
              <a:t>*Zusammenfassung von „mehrmals pro Woche“ + „täglich“</a:t>
            </a:r>
            <a:endParaRPr lang="de-DE" sz="1200" b="1" dirty="0">
              <a:solidFill>
                <a:schemeClr val="tx2">
                  <a:lumMod val="75000"/>
                </a:schemeClr>
              </a:solidFill>
            </a:endParaRPr>
          </a:p>
        </p:txBody>
      </p:sp>
      <p:cxnSp>
        <p:nvCxnSpPr>
          <p:cNvPr id="17" name="Gerade Verbindung 16"/>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Diagramm 11"/>
          <p:cNvGraphicFramePr/>
          <p:nvPr>
            <p:extLst/>
          </p:nvPr>
        </p:nvGraphicFramePr>
        <p:xfrm>
          <a:off x="997989" y="1269000"/>
          <a:ext cx="7148022"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908014920"/>
      </p:ext>
    </p:extLst>
  </p:cSld>
  <p:clrMapOvr>
    <a:masterClrMapping/>
  </p:clrMapOvr>
  <p:timing>
    <p:tnLst>
      <p:par>
        <p:cTn id="1" dur="indefinite" restart="never" nodeType="tmRoot"/>
      </p:par>
    </p:tnLst>
  </p:timing>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546</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graphicFrame>
        <p:nvGraphicFramePr>
          <p:cNvPr id="12" name="Diagramm 11"/>
          <p:cNvGraphicFramePr/>
          <p:nvPr>
            <p:extLst/>
          </p:nvPr>
        </p:nvGraphicFramePr>
        <p:xfrm>
          <a:off x="612000" y="1269000"/>
          <a:ext cx="7920000" cy="4320000"/>
        </p:xfrm>
        <a:graphic>
          <a:graphicData uri="http://schemas.openxmlformats.org/drawingml/2006/chart">
            <c:chart xmlns:c="http://schemas.openxmlformats.org/drawingml/2006/chart" xmlns:r="http://schemas.openxmlformats.org/officeDocument/2006/relationships" r:id="rId3"/>
          </a:graphicData>
        </a:graphic>
      </p:graphicFrame>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4" name="Abgerundetes Rechteck 13"/>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Der Computer wird in der Freizeit mehrmals pro Woche* genutzt für ...</a:t>
            </a:r>
            <a:endParaRPr lang="de-DE" sz="2800" b="1" spc="200" dirty="0">
              <a:solidFill>
                <a:schemeClr val="tx2">
                  <a:lumMod val="75000"/>
                </a:schemeClr>
              </a:solidFill>
            </a:endParaRPr>
          </a:p>
        </p:txBody>
      </p:sp>
      <p:sp>
        <p:nvSpPr>
          <p:cNvPr id="16" name="Textfeld 1"/>
          <p:cNvSpPr txBox="1"/>
          <p:nvPr/>
        </p:nvSpPr>
        <p:spPr>
          <a:xfrm>
            <a:off x="179512" y="995702"/>
            <a:ext cx="4680520" cy="34506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200" b="1" dirty="0" smtClean="0">
                <a:solidFill>
                  <a:schemeClr val="tx2">
                    <a:lumMod val="75000"/>
                  </a:schemeClr>
                </a:solidFill>
              </a:rPr>
              <a:t>*Zusammenfassung von „mehrmals pro Woche“ + „täglich“</a:t>
            </a:r>
            <a:endParaRPr lang="de-DE" sz="1200" b="1" dirty="0">
              <a:solidFill>
                <a:schemeClr val="tx2">
                  <a:lumMod val="75000"/>
                </a:schemeClr>
              </a:solidFill>
            </a:endParaRPr>
          </a:p>
        </p:txBody>
      </p:sp>
      <p:cxnSp>
        <p:nvCxnSpPr>
          <p:cNvPr id="18" name="Gerade Verbindung 17"/>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0859843"/>
      </p:ext>
    </p:extLst>
  </p:cSld>
  <p:clrMapOvr>
    <a:masterClrMapping/>
  </p:clrMapOvr>
  <p:timing>
    <p:tnLst>
      <p:par>
        <p:cTn id="1" dur="indefinite" restart="never" nodeType="tmRoot"/>
      </p:par>
    </p:tnLst>
  </p:timing>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547</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5" name="Diagramm 14"/>
          <p:cNvGraphicFramePr/>
          <p:nvPr>
            <p:extLst/>
          </p:nvPr>
        </p:nvGraphicFramePr>
        <p:xfrm>
          <a:off x="951817" y="1412776"/>
          <a:ext cx="7194849" cy="4608032"/>
        </p:xfrm>
        <a:graphic>
          <a:graphicData uri="http://schemas.openxmlformats.org/drawingml/2006/chart">
            <c:chart xmlns:c="http://schemas.openxmlformats.org/drawingml/2006/chart" xmlns:r="http://schemas.openxmlformats.org/officeDocument/2006/relationships" r:id="rId4"/>
          </a:graphicData>
        </a:graphic>
      </p:graphicFrame>
      <p:sp>
        <p:nvSpPr>
          <p:cNvPr id="12" name="Abgerundetes Rechteck 11"/>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500" b="1" spc="200" dirty="0" smtClean="0">
                <a:solidFill>
                  <a:schemeClr val="tx2">
                    <a:lumMod val="75000"/>
                  </a:schemeClr>
                </a:solidFill>
              </a:rPr>
              <a:t>Der Computer wird in der Freizeit mehr-mals pro Woche für SONSTIGES genutzt..</a:t>
            </a:r>
            <a:endParaRPr lang="de-DE" sz="2500" b="1" spc="200" dirty="0">
              <a:solidFill>
                <a:schemeClr val="tx2">
                  <a:lumMod val="75000"/>
                </a:schemeClr>
              </a:solidFill>
            </a:endParaRPr>
          </a:p>
        </p:txBody>
      </p:sp>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feld 1"/>
          <p:cNvSpPr txBox="1"/>
          <p:nvPr/>
        </p:nvSpPr>
        <p:spPr>
          <a:xfrm>
            <a:off x="179512" y="995702"/>
            <a:ext cx="4680520" cy="34506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200" b="1" dirty="0" smtClean="0">
                <a:solidFill>
                  <a:schemeClr val="tx2">
                    <a:lumMod val="75000"/>
                  </a:schemeClr>
                </a:solidFill>
              </a:rPr>
              <a:t>*Zusammenfassung von „mehrmals pro Woche“ + „täglich“</a:t>
            </a:r>
            <a:endParaRPr lang="de-DE" sz="1200" b="1" dirty="0">
              <a:solidFill>
                <a:schemeClr val="tx2">
                  <a:lumMod val="75000"/>
                </a:schemeClr>
              </a:solidFill>
            </a:endParaRPr>
          </a:p>
        </p:txBody>
      </p: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100086847"/>
      </p:ext>
    </p:extLst>
  </p:cSld>
  <p:clrMapOvr>
    <a:masterClrMapping/>
  </p:clrMapOvr>
  <p:timing>
    <p:tnLst>
      <p:par>
        <p:cTn id="1" dur="indefinite" restart="never" nodeType="tmRoot"/>
      </p:par>
    </p:tnLst>
  </p:timing>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548</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5" name="Diagramm 14"/>
          <p:cNvGraphicFramePr/>
          <p:nvPr>
            <p:extLst/>
          </p:nvPr>
        </p:nvGraphicFramePr>
        <p:xfrm>
          <a:off x="974576" y="1269000"/>
          <a:ext cx="7194849"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Abgerundetes Rechteck 11"/>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500" b="1" spc="200" dirty="0" smtClean="0">
                <a:solidFill>
                  <a:schemeClr val="tx2">
                    <a:lumMod val="75000"/>
                  </a:schemeClr>
                </a:solidFill>
              </a:rPr>
              <a:t>Der Computer wird in der Freizeit mehr-mals pro Woche für SONSTIGES genutzt..</a:t>
            </a:r>
            <a:endParaRPr lang="de-DE" sz="2500" b="1" spc="200" dirty="0">
              <a:solidFill>
                <a:schemeClr val="tx2">
                  <a:lumMod val="75000"/>
                </a:schemeClr>
              </a:solidFill>
            </a:endParaRPr>
          </a:p>
        </p:txBody>
      </p:sp>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feld 1"/>
          <p:cNvSpPr txBox="1"/>
          <p:nvPr/>
        </p:nvSpPr>
        <p:spPr>
          <a:xfrm>
            <a:off x="179512" y="995702"/>
            <a:ext cx="4680520" cy="34506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200" b="1" dirty="0" smtClean="0">
                <a:solidFill>
                  <a:schemeClr val="tx2">
                    <a:lumMod val="75000"/>
                  </a:schemeClr>
                </a:solidFill>
              </a:rPr>
              <a:t>*Zusammenfassung von „mehrmals pro Woche“ + „täglich“</a:t>
            </a:r>
            <a:endParaRPr lang="de-DE" sz="1200" b="1" dirty="0">
              <a:solidFill>
                <a:schemeClr val="tx2">
                  <a:lumMod val="75000"/>
                </a:schemeClr>
              </a:solidFill>
            </a:endParaRPr>
          </a:p>
        </p:txBody>
      </p: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747659138"/>
      </p:ext>
    </p:extLst>
  </p:cSld>
  <p:clrMapOvr>
    <a:masterClrMapping/>
  </p:clrMapOvr>
  <p:timing>
    <p:tnLst>
      <p:par>
        <p:cTn id="1" dur="indefinite" restart="never" nodeType="tmRoot"/>
      </p:par>
    </p:tnLst>
  </p:timing>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549</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484784"/>
            <a:ext cx="8604954" cy="46789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 landläufige Meinung, junge Menschen nutzen den PC nur zum Spielen, hat diese Auswertung deutlich wiederlegt: Je nach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Altersgruppe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nutzen bis zu 91% den PC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mehrmals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wöchentlich zur Kommunikation mit Freunden (siehe auch 1.3.: Internet als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Treffpunkt, Seite 40                        ).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Spiele hingegen werden zwar noch von 1/3 der Jüngeren mehrmals pro Woche genutzt, bei den Jugendlichen sind es nur noch 1/5 und bei den jungen Volljährigen 1/6. </a:t>
            </a:r>
          </a:p>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Des Weiteren nutzen gut 1/3 täglich und knapp 2/3 mehrmals wöchentlich den PC für „sonstiges“; in dieser Kategorie nennen alle „</a:t>
            </a:r>
            <a:r>
              <a:rPr lang="de-DE" sz="1800" b="1" dirty="0" err="1">
                <a:solidFill>
                  <a:srgbClr val="17375E"/>
                </a:solidFill>
                <a:latin typeface="Calibri" panose="020F0502020204030204" pitchFamily="34" charset="0"/>
                <a:ea typeface="Calibri" panose="020F0502020204030204" pitchFamily="34" charset="0"/>
                <a:cs typeface="Calibri" panose="020F0502020204030204" pitchFamily="34" charset="0"/>
              </a:rPr>
              <a:t>facebook</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und 95% „Musik hören“ – mit rund 85% nutzen aber in der Kategorie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sonstiges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sehr viele junge Menschen den PC in ihrer Freizeit auch zum googeln/informieren.</a:t>
            </a:r>
          </a:p>
          <a:p>
            <a:pPr>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Durch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 Auswertung wird deutlich</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wie wichtig Kommunikationskompetenzen in den neuen Medien für junge Menschen sind, denn sie kommunizieren mit ihren Freunden in hohem Maße über das Internet. </a:t>
            </a:r>
            <a:endPar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r>
              <a:rPr lang="de-DE" sz="1800" b="1" u="sng" dirty="0" smtClean="0">
                <a:solidFill>
                  <a:srgbClr val="C00000"/>
                </a:solidFill>
                <a:latin typeface="Calibri" panose="020F0502020204030204" pitchFamily="34" charset="0"/>
                <a:ea typeface="Calibri" panose="020F0502020204030204" pitchFamily="34" charset="0"/>
                <a:cs typeface="Calibri" panose="020F0502020204030204" pitchFamily="34" charset="0"/>
              </a:rPr>
              <a:t>Handlungsempfehlung:</a:t>
            </a:r>
          </a:p>
          <a:p>
            <a:pPr>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siehe 15.3, Seite 556 </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3528" y="1115452"/>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7"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Abgerundetes Rechteck 15"/>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Nutzung des Computers in der Freizeit</a:t>
            </a:r>
            <a:endParaRPr lang="de-DE" sz="2800" b="1" spc="200" dirty="0">
              <a:solidFill>
                <a:schemeClr val="tx2">
                  <a:lumMod val="75000"/>
                </a:schemeClr>
              </a:solidFill>
            </a:endParaRPr>
          </a:p>
        </p:txBody>
      </p:sp>
      <p:sp>
        <p:nvSpPr>
          <p:cNvPr id="18" name="Gestreifter Pfeil nach rechts 17">
            <a:hlinkClick r:id="rId4" action="ppaction://hlinksldjump"/>
          </p:cNvPr>
          <p:cNvSpPr/>
          <p:nvPr/>
        </p:nvSpPr>
        <p:spPr>
          <a:xfrm>
            <a:off x="2340244" y="2313368"/>
            <a:ext cx="1152128" cy="347812"/>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050" b="1" dirty="0" smtClean="0"/>
              <a:t>direkt dorthin</a:t>
            </a:r>
            <a:endParaRPr lang="de-DE" sz="1050" b="1" dirty="0"/>
          </a:p>
        </p:txBody>
      </p:sp>
      <p:sp>
        <p:nvSpPr>
          <p:cNvPr id="19" name="Gestreifter Pfeil nach rechts 18">
            <a:hlinkClick r:id="rId5" action="ppaction://hlinksldjump"/>
          </p:cNvPr>
          <p:cNvSpPr/>
          <p:nvPr/>
        </p:nvSpPr>
        <p:spPr>
          <a:xfrm>
            <a:off x="2483768" y="5930696"/>
            <a:ext cx="1152128" cy="347812"/>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050" b="1" dirty="0" smtClean="0"/>
              <a:t>direkt dorthin</a:t>
            </a:r>
            <a:endParaRPr lang="de-DE" sz="1050" b="1" dirty="0"/>
          </a:p>
        </p:txBody>
      </p:sp>
      <p:sp>
        <p:nvSpPr>
          <p:cNvPr id="13" name="Gestreifter Pfeil nach rechts 12">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27853646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20" y="756873"/>
            <a:ext cx="7152100" cy="1231967"/>
          </a:xfrm>
        </p:spPr>
        <p:txBody>
          <a:bodyPr>
            <a:normAutofit fontScale="90000"/>
          </a:bodyPr>
          <a:lstStyle/>
          <a:p>
            <a:pPr algn="l"/>
            <a:r>
              <a:rPr lang="de-DE" b="1" dirty="0" smtClean="0">
                <a:solidFill>
                  <a:srgbClr val="C00000"/>
                </a:solidFill>
              </a:rPr>
              <a:t>1.5 Freizeit im eigenen Ort – warum?</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22502"/>
            <a:ext cx="8604954" cy="26642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Gründe für die Wahl des Freizeitortes</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Wo verbringst du deine Freizeit größtenteils? Im Wohnort? Warum?</a:t>
            </a:r>
            <a:endPar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endParaRPr>
          </a:p>
          <a:p>
            <a:endParaRPr lang="de-DE" sz="1800" b="1" dirty="0" smtClean="0">
              <a:solidFill>
                <a:schemeClr val="tx2">
                  <a:lumMod val="75000"/>
                </a:schemeClr>
              </a:solidFill>
            </a:endParaRPr>
          </a:p>
          <a:p>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55</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1550205129"/>
      </p:ext>
    </p:extLst>
  </p:cSld>
  <p:clrMapOvr>
    <a:masterClrMapping/>
  </p:clrMapOvr>
  <p:timing>
    <p:tnLst>
      <p:par>
        <p:cTn id="1" dur="indefinite" restart="never" nodeType="tmRoot"/>
      </p:par>
    </p:tnLst>
  </p:timing>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550</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a:t>
            </a:r>
            <a:r>
              <a:rPr lang="de-DE" sz="1100" dirty="0" err="1" smtClean="0"/>
              <a:t>Thema@k</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
        <p:nvSpPr>
          <p:cNvPr id="20" name="Titel 1"/>
          <p:cNvSpPr>
            <a:spLocks noGrp="1"/>
          </p:cNvSpPr>
          <p:nvPr>
            <p:ph type="ctrTitle"/>
          </p:nvPr>
        </p:nvSpPr>
        <p:spPr>
          <a:xfrm>
            <a:off x="251519" y="908720"/>
            <a:ext cx="7501311" cy="1231967"/>
          </a:xfrm>
        </p:spPr>
        <p:txBody>
          <a:bodyPr>
            <a:normAutofit fontScale="90000"/>
          </a:bodyPr>
          <a:lstStyle/>
          <a:p>
            <a:pPr algn="l"/>
            <a:r>
              <a:rPr lang="de-DE" b="1" dirty="0" smtClean="0">
                <a:solidFill>
                  <a:srgbClr val="C00000"/>
                </a:solidFill>
              </a:rPr>
              <a:t>15.3 Nutzung des Computers für Schule/Hausaufgaben/Arbeit...</a:t>
            </a:r>
            <a:endParaRPr lang="de-DE" sz="3100" dirty="0"/>
          </a:p>
        </p:txBody>
      </p:sp>
      <p:sp>
        <p:nvSpPr>
          <p:cNvPr id="14" name="Textfeld 1"/>
          <p:cNvSpPr txBox="1"/>
          <p:nvPr/>
        </p:nvSpPr>
        <p:spPr>
          <a:xfrm>
            <a:off x="251520" y="2276871"/>
            <a:ext cx="8604954" cy="285580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Nutzungsdauer des PCs für Schule/Ausbildung/Beruf</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r>
              <a:rPr lang="de-DE" sz="1800" b="1" dirty="0" smtClean="0">
                <a:solidFill>
                  <a:schemeClr val="tx2">
                    <a:lumMod val="75000"/>
                  </a:schemeClr>
                </a:solidFill>
              </a:rPr>
              <a:t>Wie viele Stunden am Tag nutzt du einen Computer für Schule/Hausaufgaben/Arbeit/ Ausbildung?</a:t>
            </a:r>
            <a:endParaRPr lang="de-DE" sz="1800" b="1" dirty="0">
              <a:solidFill>
                <a:schemeClr val="tx2">
                  <a:lumMod val="75000"/>
                </a:schemeClr>
              </a:solidFill>
            </a:endParaRPr>
          </a:p>
        </p:txBody>
      </p:sp>
    </p:spTree>
    <p:extLst>
      <p:ext uri="{BB962C8B-B14F-4D97-AF65-F5344CB8AC3E}">
        <p14:creationId xmlns:p14="http://schemas.microsoft.com/office/powerpoint/2010/main" val="56332332"/>
      </p:ext>
    </p:extLst>
  </p:cSld>
  <p:clrMapOvr>
    <a:masterClrMapping/>
  </p:clrMapOvr>
  <p:timing>
    <p:tnLst>
      <p:par>
        <p:cTn id="1" dur="indefinite" restart="never" nodeType="tmRoot"/>
      </p:par>
    </p:tnLst>
  </p:timing>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knapp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85</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 nutzen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den PC bis zu zwei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Stunden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täglich für die Schule/Ausbildung</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 Beruf</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weitere 10% bis zu fünf Stunden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gibt keinen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Unterschied zwischen m/w</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erwartungsgemäß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steigt die Stundenzahl mit zunehmendem Alter – mit 15% in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Kategorie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3 -5 Stunden sind die Volljährigen etwa dreimal so häufig vertreten wie die 12 - 14-Jährigen mit knapp 6%</a:t>
            </a: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551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Abgerundetes Rechteck 15"/>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Nutzung des Computers für Schule/ Hausaufgaben/Arbeit/Ausbildung</a:t>
            </a:r>
            <a:endParaRPr lang="de-DE" sz="2800" b="1" u="sng" spc="200" dirty="0">
              <a:solidFill>
                <a:schemeClr val="tx2">
                  <a:lumMod val="75000"/>
                </a:schemeClr>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278759118"/>
      </p:ext>
    </p:extLst>
  </p:cSld>
  <p:clrMapOvr>
    <a:masterClrMapping/>
  </p:clrMapOvr>
  <p:timing>
    <p:tnLst>
      <p:par>
        <p:cTn id="1" dur="indefinite" restart="never" nodeType="tmRoot"/>
      </p:par>
    </p:tnLst>
  </p:timing>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552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5" name="Diagramm 14"/>
          <p:cNvGraphicFramePr/>
          <p:nvPr>
            <p:extLst/>
          </p:nvPr>
        </p:nvGraphicFramePr>
        <p:xfrm>
          <a:off x="1332000" y="1269000"/>
          <a:ext cx="648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Abgerundetes Rechteck 11"/>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Nutzung des Computers für Schule/ Hausaufgaben/Arbeit/</a:t>
            </a:r>
            <a:r>
              <a:rPr lang="de-DE" sz="2800" b="1" spc="200" dirty="0" err="1" smtClean="0">
                <a:solidFill>
                  <a:schemeClr val="tx2">
                    <a:lumMod val="75000"/>
                  </a:schemeClr>
                </a:solidFill>
              </a:rPr>
              <a:t>Ausb</a:t>
            </a:r>
            <a:r>
              <a:rPr lang="de-DE" sz="2800" b="1" spc="200" dirty="0" smtClean="0">
                <a:solidFill>
                  <a:schemeClr val="tx2">
                    <a:lumMod val="75000"/>
                  </a:schemeClr>
                </a:solidFill>
              </a:rPr>
              <a:t>. </a:t>
            </a:r>
            <a:r>
              <a:rPr lang="de-DE" sz="2800" b="1" u="sng" spc="200" dirty="0" smtClean="0">
                <a:solidFill>
                  <a:schemeClr val="tx2">
                    <a:lumMod val="75000"/>
                  </a:schemeClr>
                </a:solidFill>
              </a:rPr>
              <a:t>täglich</a:t>
            </a:r>
            <a:endParaRPr lang="de-DE" sz="2800" b="1" u="sng" spc="200" dirty="0">
              <a:solidFill>
                <a:schemeClr val="tx2">
                  <a:lumMod val="75000"/>
                </a:schemeClr>
              </a:solidFill>
            </a:endParaRPr>
          </a:p>
        </p:txBody>
      </p:sp>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967989308"/>
      </p:ext>
    </p:extLst>
  </p:cSld>
  <p:clrMapOvr>
    <a:masterClrMapping/>
  </p:clrMapOvr>
  <p:timing>
    <p:tnLst>
      <p:par>
        <p:cTn id="1" dur="indefinite" restart="never" nodeType="tmRoot"/>
      </p:par>
    </p:tnLst>
  </p:timing>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553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2" name="Abgerundetes Rechteck 11"/>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Nutzung des Computers für Schule/ Hausaufgaben/Arbeit/</a:t>
            </a:r>
            <a:r>
              <a:rPr lang="de-DE" sz="2800" b="1" spc="200" dirty="0" err="1" smtClean="0">
                <a:solidFill>
                  <a:schemeClr val="tx2">
                    <a:lumMod val="75000"/>
                  </a:schemeClr>
                </a:solidFill>
              </a:rPr>
              <a:t>Ausb</a:t>
            </a:r>
            <a:r>
              <a:rPr lang="de-DE" sz="2800" b="1" spc="200" dirty="0" smtClean="0">
                <a:solidFill>
                  <a:schemeClr val="tx2">
                    <a:lumMod val="75000"/>
                  </a:schemeClr>
                </a:solidFill>
              </a:rPr>
              <a:t>. </a:t>
            </a:r>
            <a:r>
              <a:rPr lang="de-DE" sz="2800" b="1" u="sng" spc="200" dirty="0" smtClean="0">
                <a:solidFill>
                  <a:schemeClr val="tx2">
                    <a:lumMod val="75000"/>
                  </a:schemeClr>
                </a:solidFill>
              </a:rPr>
              <a:t>täglich</a:t>
            </a:r>
            <a:endParaRPr lang="de-DE" sz="2800" b="1" u="sng" spc="200" dirty="0">
              <a:solidFill>
                <a:schemeClr val="tx2">
                  <a:lumMod val="75000"/>
                </a:schemeClr>
              </a:solidFill>
            </a:endParaRPr>
          </a:p>
        </p:txBody>
      </p:sp>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Diagramm 12"/>
          <p:cNvGraphicFramePr/>
          <p:nvPr>
            <p:extLst/>
          </p:nvPr>
        </p:nvGraphicFramePr>
        <p:xfrm>
          <a:off x="1332000" y="1269000"/>
          <a:ext cx="648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844188791"/>
      </p:ext>
    </p:extLst>
  </p:cSld>
  <p:clrMapOvr>
    <a:masterClrMapping/>
  </p:clrMapOvr>
  <p:timing>
    <p:tnLst>
      <p:par>
        <p:cTn id="1" dur="indefinite" restart="never" nodeType="tmRoot"/>
      </p:par>
    </p:tnLst>
  </p:timing>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554</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2" name="Abgerundetes Rechteck 11"/>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Nutzung des Computers für Schule/ Hausaufgaben/Arbeit/</a:t>
            </a:r>
            <a:r>
              <a:rPr lang="de-DE" sz="2800" b="1" spc="200" dirty="0" err="1" smtClean="0">
                <a:solidFill>
                  <a:schemeClr val="tx2">
                    <a:lumMod val="75000"/>
                  </a:schemeClr>
                </a:solidFill>
              </a:rPr>
              <a:t>Ausb</a:t>
            </a:r>
            <a:r>
              <a:rPr lang="de-DE" sz="2800" b="1" spc="200" dirty="0" smtClean="0">
                <a:solidFill>
                  <a:schemeClr val="tx2">
                    <a:lumMod val="75000"/>
                  </a:schemeClr>
                </a:solidFill>
              </a:rPr>
              <a:t>. </a:t>
            </a:r>
            <a:r>
              <a:rPr lang="de-DE" sz="2800" b="1" u="sng" spc="200" dirty="0" smtClean="0">
                <a:solidFill>
                  <a:schemeClr val="tx2">
                    <a:lumMod val="75000"/>
                  </a:schemeClr>
                </a:solidFill>
              </a:rPr>
              <a:t>täglich</a:t>
            </a:r>
            <a:endParaRPr lang="de-DE" sz="2800" b="1" u="sng" spc="200" dirty="0">
              <a:solidFill>
                <a:schemeClr val="tx2">
                  <a:lumMod val="75000"/>
                </a:schemeClr>
              </a:solidFill>
            </a:endParaRPr>
          </a:p>
        </p:txBody>
      </p:sp>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Diagramm 10"/>
          <p:cNvGraphicFramePr/>
          <p:nvPr>
            <p:extLst/>
          </p:nvPr>
        </p:nvGraphicFramePr>
        <p:xfrm>
          <a:off x="1332000" y="1269000"/>
          <a:ext cx="648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855053368"/>
      </p:ext>
    </p:extLst>
  </p:cSld>
  <p:clrMapOvr>
    <a:masterClrMapping/>
  </p:clrMapOvr>
  <p:timing>
    <p:tnLst>
      <p:par>
        <p:cTn id="1" dur="indefinite" restart="never" nodeType="tmRoot"/>
      </p:par>
    </p:tnLst>
  </p:timing>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555</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484784"/>
            <a:ext cx="8604954" cy="46789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Das Ergebnis sowie die Praxis bestätigen, dass junge Menschen heute im Privaten und vor allem auch in Schule/Ausbildung/Beruf in höchstem Maße Medienkompetenzen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benötigen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Die Erfahrung im Alltag der Fachkräfte zeigt aber deutlich auf, dass sie diese bislang sowohl von Seiten der Schulen als auch von den Eltern häufig nur unzureichend vermittelt bekommen. </a:t>
            </a:r>
          </a:p>
        </p:txBody>
      </p:sp>
      <p:sp>
        <p:nvSpPr>
          <p:cNvPr id="12" name="Rechteck 11"/>
          <p:cNvSpPr/>
          <p:nvPr/>
        </p:nvSpPr>
        <p:spPr>
          <a:xfrm>
            <a:off x="323528" y="1115452"/>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7"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Abgerundetes Rechteck 15"/>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Nutzung des Computers für Schule/ Hausaufgaben/Arbeit/Ausbildung</a:t>
            </a:r>
            <a:endParaRPr lang="de-DE" sz="2800" b="1" u="sng" spc="200" dirty="0">
              <a:solidFill>
                <a:schemeClr val="tx2">
                  <a:lumMod val="75000"/>
                </a:schemeClr>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552381734"/>
      </p:ext>
    </p:extLst>
  </p:cSld>
  <p:clrMapOvr>
    <a:masterClrMapping/>
  </p:clrMapOvr>
  <p:timing>
    <p:tnLst>
      <p:par>
        <p:cTn id="1" dur="indefinite" restart="never" nodeType="tmRoot"/>
      </p:par>
    </p:tnLst>
  </p:timing>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556</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484784"/>
            <a:ext cx="8604954" cy="46789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Um jungen Menschen verstärkt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dringend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notwendigen Kompetenzen im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Umgang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mit neuen Medien zu vermittelt,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werden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folgende Maßnahmen empfohlen:</a:t>
            </a:r>
          </a:p>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Den formalen Bildungs- und Lernorten von Kindern und Jugendlichen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Kindertageseinrichtungen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Schulen) wird empfohlen, das altersgerechte Angebot im Bereich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Medienkompetenz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deutlich auszuweiten. Dies gilt auch für die Arbeit mit den Eltern.</a:t>
            </a:r>
          </a:p>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Der Jugendarbeit im Landkreis Bad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Kissingen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(Verbandliche, Offene und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Gemeindliche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Jugendarbeit) wird empfohlen,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verstärkt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Projekte/Aktionen zur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Medienkompetenz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für die Kinder und Jugendlichen durchzuführen. Dem Landkreis Bad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Kissingen/Jugendschutz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wird hierzu empfohlen, sein bestehendes Fortbildungsangebot für Ehrenamtliche im Bereich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Medienkompetenz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und Medienerziehung auszuweiten.</a:t>
            </a:r>
          </a:p>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Des Weiteren wird dem Landkreis Bad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Kissingen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im Rahmen des Erzieherischen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Jugendschutzes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empfohlen, die Maßnahmen und Angebote zum Medienschutz und zur Stärkung der Medienkompetenz sowohl von Eltern als auch von jungen Menschen zu erweitern. </a:t>
            </a:r>
          </a:p>
        </p:txBody>
      </p:sp>
      <p:sp>
        <p:nvSpPr>
          <p:cNvPr id="12" name="Rechteck 11"/>
          <p:cNvSpPr/>
          <p:nvPr/>
        </p:nvSpPr>
        <p:spPr>
          <a:xfrm>
            <a:off x="323528" y="1115452"/>
            <a:ext cx="2404376" cy="369332"/>
          </a:xfrm>
          <a:prstGeom prst="rect">
            <a:avLst/>
          </a:prstGeom>
        </p:spPr>
        <p:txBody>
          <a:bodyPr wrap="none">
            <a:spAutoFit/>
          </a:bodyPr>
          <a:lstStyle/>
          <a:p>
            <a:r>
              <a:rPr lang="de-DE" b="1" u="sng" dirty="0" smtClean="0">
                <a:solidFill>
                  <a:srgbClr val="C00000"/>
                </a:solidFill>
              </a:rPr>
              <a:t>Handlungsempfehlung:</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7"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Abgerundetes Rechteck 15"/>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Nutzung des Computers für Schule/ Hausaufgaben/Arbeit/Ausbildung</a:t>
            </a:r>
            <a:endParaRPr lang="de-DE" sz="2800" b="1" u="sng" spc="200" dirty="0">
              <a:solidFill>
                <a:schemeClr val="tx2">
                  <a:lumMod val="75000"/>
                </a:schemeClr>
              </a:solidFill>
            </a:endParaRPr>
          </a:p>
        </p:txBody>
      </p:sp>
      <p:sp>
        <p:nvSpPr>
          <p:cNvPr id="13" name="Gestreifter Pfeil nach rechts 12"/>
          <p:cNvSpPr/>
          <p:nvPr/>
        </p:nvSpPr>
        <p:spPr>
          <a:xfrm>
            <a:off x="8529304" y="5949280"/>
            <a:ext cx="383693" cy="326945"/>
          </a:xfrm>
          <a:prstGeom prst="stripedRightArrow">
            <a:avLst/>
          </a:prstGeom>
          <a:solidFill>
            <a:srgbClr val="1737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Gestreifter Pfeil nach rechts 14">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565990693"/>
      </p:ext>
    </p:extLst>
  </p:cSld>
  <p:clrMapOvr>
    <a:masterClrMapping/>
  </p:clrMapOvr>
  <p:timing>
    <p:tnLst>
      <p:par>
        <p:cTn id="1" dur="indefinite" restart="never" nodeType="tmRoot"/>
      </p:par>
    </p:tnLst>
  </p:timing>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557</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484784"/>
            <a:ext cx="8604954" cy="46789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Da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junge Menschen in großem Umfang die neuen Medien zum Kommunizieren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verwenden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sollte der Themenbereich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Kommunikationskompetenzen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von allen oben genannten Akteuren berücksichtigt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werden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t>
            </a:r>
          </a:p>
        </p:txBody>
      </p:sp>
      <p:sp>
        <p:nvSpPr>
          <p:cNvPr id="12" name="Rechteck 11"/>
          <p:cNvSpPr/>
          <p:nvPr/>
        </p:nvSpPr>
        <p:spPr>
          <a:xfrm>
            <a:off x="323528" y="1115452"/>
            <a:ext cx="3997505" cy="369332"/>
          </a:xfrm>
          <a:prstGeom prst="rect">
            <a:avLst/>
          </a:prstGeom>
        </p:spPr>
        <p:txBody>
          <a:bodyPr wrap="none">
            <a:spAutoFit/>
          </a:bodyPr>
          <a:lstStyle/>
          <a:p>
            <a:r>
              <a:rPr lang="de-DE" b="1" u="sng" dirty="0" smtClean="0">
                <a:solidFill>
                  <a:srgbClr val="C00000"/>
                </a:solidFill>
              </a:rPr>
              <a:t>Handlungsempfehlung (FORTSETZUNG):</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7"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Abgerundetes Rechteck 15"/>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Nutzung des Computers für Schule/ Hausaufgaben/Arbeit/Ausbildung</a:t>
            </a:r>
            <a:endParaRPr lang="de-DE" sz="2800" b="1" u="sng" spc="200" dirty="0">
              <a:solidFill>
                <a:schemeClr val="tx2">
                  <a:lumMod val="75000"/>
                </a:schemeClr>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310367131"/>
      </p:ext>
    </p:extLst>
  </p:cSld>
  <p:clrMapOvr>
    <a:masterClrMapping/>
  </p:clrMapOvr>
  <p:timing>
    <p:tnLst>
      <p:par>
        <p:cTn id="1" dur="indefinite" restart="never" nodeType="tmRoot"/>
      </p:par>
    </p:tnLst>
  </p:timing>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558</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
        <p:nvSpPr>
          <p:cNvPr id="20" name="Titel 1"/>
          <p:cNvSpPr>
            <a:spLocks noGrp="1"/>
          </p:cNvSpPr>
          <p:nvPr>
            <p:ph type="ctrTitle"/>
          </p:nvPr>
        </p:nvSpPr>
        <p:spPr>
          <a:xfrm>
            <a:off x="251519" y="908720"/>
            <a:ext cx="7501311" cy="1231967"/>
          </a:xfrm>
        </p:spPr>
        <p:txBody>
          <a:bodyPr>
            <a:normAutofit fontScale="90000"/>
          </a:bodyPr>
          <a:lstStyle/>
          <a:p>
            <a:pPr algn="l"/>
            <a:r>
              <a:rPr lang="de-DE" b="1" dirty="0" smtClean="0">
                <a:solidFill>
                  <a:srgbClr val="C00000"/>
                </a:solidFill>
              </a:rPr>
              <a:t>15.4 Erreichbarkeit über Instant-Messenger</a:t>
            </a:r>
            <a:endParaRPr lang="de-DE" sz="3100" dirty="0"/>
          </a:p>
        </p:txBody>
      </p:sp>
      <p:sp>
        <p:nvSpPr>
          <p:cNvPr id="14" name="Textfeld 1"/>
          <p:cNvSpPr txBox="1"/>
          <p:nvPr/>
        </p:nvSpPr>
        <p:spPr>
          <a:xfrm>
            <a:off x="251519" y="2532815"/>
            <a:ext cx="8604954" cy="227385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Nutzung von Instant-</a:t>
            </a:r>
            <a:r>
              <a:rPr lang="de-DE" sz="1800" b="1" dirty="0" err="1" smtClean="0">
                <a:solidFill>
                  <a:schemeClr val="tx2">
                    <a:lumMod val="75000"/>
                  </a:schemeClr>
                </a:solidFill>
                <a:latin typeface="Calibri" panose="020F0502020204030204" pitchFamily="34" charset="0"/>
                <a:ea typeface="Calibri" panose="020F0502020204030204" pitchFamily="34" charset="0"/>
              </a:rPr>
              <a:t>Messengern</a:t>
            </a:r>
            <a:r>
              <a:rPr lang="de-DE" sz="1800" b="1" dirty="0" smtClean="0">
                <a:solidFill>
                  <a:schemeClr val="tx2">
                    <a:lumMod val="75000"/>
                  </a:schemeClr>
                </a:solidFill>
                <a:latin typeface="Calibri" panose="020F0502020204030204" pitchFamily="34" charset="0"/>
                <a:ea typeface="Calibri" panose="020F0502020204030204" pitchFamily="34" charset="0"/>
              </a:rPr>
              <a:t>, Erreichbarkeit im Rahmen der Jugendarbeit/Ehrenamt</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r>
              <a:rPr lang="de-DE" sz="1800" b="1" dirty="0" smtClean="0">
                <a:solidFill>
                  <a:schemeClr val="tx2">
                    <a:lumMod val="75000"/>
                  </a:schemeClr>
                </a:solidFill>
              </a:rPr>
              <a:t>Wie viele Stunden am Tag bist du über Messenger (</a:t>
            </a:r>
            <a:r>
              <a:rPr lang="de-DE" sz="1800" b="1" dirty="0" err="1" smtClean="0">
                <a:solidFill>
                  <a:schemeClr val="tx2">
                    <a:lumMod val="75000"/>
                  </a:schemeClr>
                </a:solidFill>
              </a:rPr>
              <a:t>facebook</a:t>
            </a:r>
            <a:r>
              <a:rPr lang="de-DE" sz="1800" b="1" dirty="0" smtClean="0">
                <a:solidFill>
                  <a:schemeClr val="tx2">
                    <a:lumMod val="75000"/>
                  </a:schemeClr>
                </a:solidFill>
              </a:rPr>
              <a:t>, </a:t>
            </a:r>
            <a:r>
              <a:rPr lang="de-DE" sz="1800" b="1" dirty="0" err="1" smtClean="0">
                <a:solidFill>
                  <a:schemeClr val="tx2">
                    <a:lumMod val="75000"/>
                  </a:schemeClr>
                </a:solidFill>
              </a:rPr>
              <a:t>whatsapp</a:t>
            </a:r>
            <a:r>
              <a:rPr lang="de-DE" sz="1800" b="1" dirty="0" smtClean="0">
                <a:solidFill>
                  <a:schemeClr val="tx2">
                    <a:lumMod val="75000"/>
                  </a:schemeClr>
                </a:solidFill>
              </a:rPr>
              <a:t>...) erreichbar?</a:t>
            </a:r>
            <a:endParaRPr lang="de-DE" sz="1800" b="1" dirty="0">
              <a:solidFill>
                <a:schemeClr val="tx2">
                  <a:lumMod val="75000"/>
                </a:schemeClr>
              </a:solidFill>
            </a:endParaRPr>
          </a:p>
        </p:txBody>
      </p:sp>
    </p:spTree>
    <p:extLst>
      <p:ext uri="{BB962C8B-B14F-4D97-AF65-F5344CB8AC3E}">
        <p14:creationId xmlns:p14="http://schemas.microsoft.com/office/powerpoint/2010/main" val="1364463911"/>
      </p:ext>
    </p:extLst>
  </p:cSld>
  <p:clrMapOvr>
    <a:masterClrMapping/>
  </p:clrMapOvr>
  <p:timing>
    <p:tnLst>
      <p:par>
        <p:cTn id="1" dur="indefinite" restart="never" nodeType="tmRoot"/>
      </p:par>
    </p:tnLst>
  </p:timing>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jeweils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rund 1/3 sind bis zu zwei Stunden und länger als 10 Stunden über Messenger erreichbar</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gibt kaum Unterschiede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zwischen m/w</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erwartungsgemäß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steigt die Erreichbarkeit mit zunehmendem Alter deutlich an -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während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nur gut jeder achte 12 - 14Jährige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länger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als 10 Stunden erreichbar ist, sind dies knapp 1/3 der Jugendlichen und über 40% der Volljährigen.</a:t>
            </a: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559</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7" name="Abgerundetes Rechteck 16"/>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Erreichbarkeit über Messenger (</a:t>
            </a:r>
            <a:r>
              <a:rPr lang="de-DE" sz="2800" b="1" spc="200" dirty="0" err="1" smtClean="0">
                <a:solidFill>
                  <a:schemeClr val="tx2">
                    <a:lumMod val="75000"/>
                  </a:schemeClr>
                </a:solidFill>
              </a:rPr>
              <a:t>facebook</a:t>
            </a:r>
            <a:r>
              <a:rPr lang="de-DE" sz="2800" b="1" spc="200" dirty="0" smtClean="0">
                <a:solidFill>
                  <a:schemeClr val="tx2">
                    <a:lumMod val="75000"/>
                  </a:schemeClr>
                </a:solidFill>
              </a:rPr>
              <a:t>, </a:t>
            </a:r>
            <a:r>
              <a:rPr lang="de-DE" sz="2800" b="1" spc="200" dirty="0" err="1" smtClean="0">
                <a:solidFill>
                  <a:schemeClr val="tx2">
                    <a:lumMod val="75000"/>
                  </a:schemeClr>
                </a:solidFill>
              </a:rPr>
              <a:t>whatsapp</a:t>
            </a:r>
            <a:r>
              <a:rPr lang="de-DE" sz="2800" b="1" spc="200" dirty="0" smtClean="0">
                <a:solidFill>
                  <a:schemeClr val="tx2">
                    <a:lumMod val="75000"/>
                  </a:schemeClr>
                </a:solidFill>
              </a:rPr>
              <a:t>...) </a:t>
            </a:r>
            <a:r>
              <a:rPr lang="de-DE" sz="2800" b="1" u="sng" spc="200" dirty="0" smtClean="0">
                <a:solidFill>
                  <a:schemeClr val="tx2">
                    <a:lumMod val="75000"/>
                  </a:schemeClr>
                </a:solidFill>
              </a:rPr>
              <a:t>täglich</a:t>
            </a:r>
            <a:endParaRPr lang="de-DE" sz="2800" b="1" u="sng" spc="200" dirty="0">
              <a:solidFill>
                <a:schemeClr val="tx2">
                  <a:lumMod val="75000"/>
                </a:schemeClr>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62869259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
          <p:cNvSpPr txBox="1"/>
          <p:nvPr/>
        </p:nvSpPr>
        <p:spPr>
          <a:xfrm>
            <a:off x="323528" y="1052736"/>
            <a:ext cx="8604954" cy="538514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500"/>
              </a:spcBef>
              <a:spcAft>
                <a:spcPts val="5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¼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der 12 - 21-Jährigen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bleiben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ihrer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Freizeit im eigenen Ort, weil sie kaum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Möglichkeit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haben, in einen anderen Ort zu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kommen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das sind 18,9% von allen; </a:t>
            </a:r>
          </a:p>
          <a:p>
            <a:pPr marL="342900" lvl="0" indent="-342900">
              <a:spcBef>
                <a:spcPts val="500"/>
              </a:spcBef>
              <a:spcAft>
                <a:spcPts val="5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rund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10%-Punkte häufiger als noch 1999 geben 3/4 an, dass sie ihre Freizeit deshalb im eigenen Ort verbringen, weil sie dort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gerne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sind, das sind 57% von allen</a:t>
            </a:r>
          </a:p>
          <a:p>
            <a:pPr marL="342900" lvl="0" indent="-342900">
              <a:spcBef>
                <a:spcPts val="500"/>
              </a:spcBef>
              <a:spcAft>
                <a:spcPts val="5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gibt einen Unterschied zwischen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m/w;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rund 80%, also 3/4 der Jungs, bleiben in ihrer Freizeit im eigenen Ort, weil sie ihre Freizeit gerne dort verbringen, bei den Mädchen sind es mit knapp 69% nur etwas mehr als 2/3</a:t>
            </a:r>
          </a:p>
          <a:p>
            <a:pPr marL="342900" lvl="0" indent="-342900">
              <a:spcBef>
                <a:spcPts val="500"/>
              </a:spcBef>
              <a:spcAft>
                <a:spcPts val="5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Altersverteilung zeigt einen signifikanten Zusammenhang – die Jüngeren und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jungen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Erwachsenen verbringen die Freizeit häufiger gerne im eignen Ort als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Jugendlichen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die häufiger als die anderen Alters-gruppen angeben, dass sie kaum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Möglichkeit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haben, in einen anderen Ort zu kommen</a:t>
            </a:r>
          </a:p>
          <a:p>
            <a:pPr marL="342900" lvl="0" indent="-342900">
              <a:spcBef>
                <a:spcPts val="500"/>
              </a:spcBef>
              <a:spcAft>
                <a:spcPts val="5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weil ich gerne meine Freizeit im eigenen Ort verbringe“ – diese Auswertung zeigt auf Gemeindeebene eine gleichmäßig verteilte Spannbreite zwischen knapp 60% und 90%, unabhängig von der Anzahl der Einwohner und der Ortsteile auf; nur die Gemeinde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Aura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fällt mit 100% positiv aus dieser Verteilung heraus</a:t>
            </a:r>
          </a:p>
          <a:p>
            <a:pPr marL="342900" lvl="0" indent="-342900">
              <a:spcBef>
                <a:spcPts val="500"/>
              </a:spcBef>
              <a:spcAft>
                <a:spcPts val="5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Verteilung ist nicht abhängig von der Bekanntheit eines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Jugendzentrums/ Jugendraums/Bauwagen/Hütte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im eigenen Ort</a:t>
            </a: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56</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Freizeit – Warum im Wohnort?</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2" name="Rechteck 11"/>
          <p:cNvSpPr/>
          <p:nvPr/>
        </p:nvSpPr>
        <p:spPr>
          <a:xfrm>
            <a:off x="321544" y="733386"/>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614403398"/>
      </p:ext>
    </p:extLst>
  </p:cSld>
  <p:clrMapOvr>
    <a:masterClrMapping/>
  </p:clrMapOvr>
  <p:timing>
    <p:tnLst>
      <p:par>
        <p:cTn id="1" dur="indefinite" restart="never" nodeType="tmRoot"/>
      </p:par>
    </p:tnLst>
  </p:timing>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bgerundetes Rechteck 11"/>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Erreichbarkeit über Messenger (</a:t>
            </a:r>
            <a:r>
              <a:rPr lang="de-DE" sz="2800" b="1" spc="200" dirty="0" err="1" smtClean="0">
                <a:solidFill>
                  <a:schemeClr val="tx2">
                    <a:lumMod val="75000"/>
                  </a:schemeClr>
                </a:solidFill>
              </a:rPr>
              <a:t>facebook</a:t>
            </a:r>
            <a:r>
              <a:rPr lang="de-DE" sz="2800" b="1" spc="200" dirty="0" smtClean="0">
                <a:solidFill>
                  <a:schemeClr val="tx2">
                    <a:lumMod val="75000"/>
                  </a:schemeClr>
                </a:solidFill>
              </a:rPr>
              <a:t>, </a:t>
            </a:r>
            <a:r>
              <a:rPr lang="de-DE" sz="2800" b="1" spc="200" dirty="0" err="1" smtClean="0">
                <a:solidFill>
                  <a:schemeClr val="tx2">
                    <a:lumMod val="75000"/>
                  </a:schemeClr>
                </a:solidFill>
              </a:rPr>
              <a:t>whatsapp</a:t>
            </a:r>
            <a:r>
              <a:rPr lang="de-DE" sz="2800" b="1" spc="200" dirty="0" smtClean="0">
                <a:solidFill>
                  <a:schemeClr val="tx2">
                    <a:lumMod val="75000"/>
                  </a:schemeClr>
                </a:solidFill>
              </a:rPr>
              <a:t>...) </a:t>
            </a:r>
            <a:r>
              <a:rPr lang="de-DE" sz="2800" b="1" u="sng" spc="200" dirty="0" smtClean="0">
                <a:solidFill>
                  <a:schemeClr val="tx2">
                    <a:lumMod val="75000"/>
                  </a:schemeClr>
                </a:solidFill>
              </a:rPr>
              <a:t>täglich</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560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5" name="Diagramm 14"/>
          <p:cNvGraphicFramePr/>
          <p:nvPr>
            <p:extLst/>
          </p:nvPr>
        </p:nvGraphicFramePr>
        <p:xfrm>
          <a:off x="1332000" y="1269000"/>
          <a:ext cx="648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173488057"/>
      </p:ext>
    </p:extLst>
  </p:cSld>
  <p:clrMapOvr>
    <a:masterClrMapping/>
  </p:clrMapOvr>
  <p:timing>
    <p:tnLst>
      <p:par>
        <p:cTn id="1" dur="indefinite" restart="never" nodeType="tmRoot"/>
      </p:par>
    </p:tnLst>
  </p:timing>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Erreichbarkeit über Messenger (</a:t>
            </a:r>
            <a:r>
              <a:rPr lang="de-DE" sz="2800" b="1" spc="200" dirty="0" err="1" smtClean="0">
                <a:solidFill>
                  <a:schemeClr val="tx2">
                    <a:lumMod val="75000"/>
                  </a:schemeClr>
                </a:solidFill>
              </a:rPr>
              <a:t>facebook</a:t>
            </a:r>
            <a:r>
              <a:rPr lang="de-DE" sz="2800" b="1" spc="200" dirty="0" smtClean="0">
                <a:solidFill>
                  <a:schemeClr val="tx2">
                    <a:lumMod val="75000"/>
                  </a:schemeClr>
                </a:solidFill>
              </a:rPr>
              <a:t>, </a:t>
            </a:r>
            <a:r>
              <a:rPr lang="de-DE" sz="2800" b="1" spc="200" dirty="0" err="1" smtClean="0">
                <a:solidFill>
                  <a:schemeClr val="tx2">
                    <a:lumMod val="75000"/>
                  </a:schemeClr>
                </a:solidFill>
              </a:rPr>
              <a:t>whatsapp</a:t>
            </a:r>
            <a:r>
              <a:rPr lang="de-DE" sz="2800" b="1" spc="200" dirty="0" smtClean="0">
                <a:solidFill>
                  <a:schemeClr val="tx2">
                    <a:lumMod val="75000"/>
                  </a:schemeClr>
                </a:solidFill>
              </a:rPr>
              <a:t>...) </a:t>
            </a:r>
            <a:r>
              <a:rPr lang="de-DE" sz="2800" b="1" u="sng" spc="200" dirty="0" smtClean="0">
                <a:solidFill>
                  <a:schemeClr val="tx2">
                    <a:lumMod val="75000"/>
                  </a:schemeClr>
                </a:solidFill>
              </a:rPr>
              <a:t>täglich</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561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Diagramm 11"/>
          <p:cNvGraphicFramePr/>
          <p:nvPr>
            <p:extLst/>
          </p:nvPr>
        </p:nvGraphicFramePr>
        <p:xfrm>
          <a:off x="1332000" y="1269000"/>
          <a:ext cx="648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999562931"/>
      </p:ext>
    </p:extLst>
  </p:cSld>
  <p:clrMapOvr>
    <a:masterClrMapping/>
  </p:clrMapOvr>
  <p:timing>
    <p:tnLst>
      <p:par>
        <p:cTn id="1" dur="indefinite" restart="never" nodeType="tmRoot"/>
      </p:par>
    </p:tnLst>
  </p:timing>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Erreichbarkeit über Messenger (</a:t>
            </a:r>
            <a:r>
              <a:rPr lang="de-DE" sz="2800" b="1" spc="200" dirty="0" err="1" smtClean="0">
                <a:solidFill>
                  <a:schemeClr val="tx2">
                    <a:lumMod val="75000"/>
                  </a:schemeClr>
                </a:solidFill>
              </a:rPr>
              <a:t>facebook</a:t>
            </a:r>
            <a:r>
              <a:rPr lang="de-DE" sz="2800" b="1" spc="200" dirty="0" smtClean="0">
                <a:solidFill>
                  <a:schemeClr val="tx2">
                    <a:lumMod val="75000"/>
                  </a:schemeClr>
                </a:solidFill>
              </a:rPr>
              <a:t>, </a:t>
            </a:r>
            <a:r>
              <a:rPr lang="de-DE" sz="2800" b="1" spc="200" dirty="0" err="1" smtClean="0">
                <a:solidFill>
                  <a:schemeClr val="tx2">
                    <a:lumMod val="75000"/>
                  </a:schemeClr>
                </a:solidFill>
              </a:rPr>
              <a:t>whatsapp</a:t>
            </a:r>
            <a:r>
              <a:rPr lang="de-DE" sz="2800" b="1" spc="200" dirty="0" smtClean="0">
                <a:solidFill>
                  <a:schemeClr val="tx2">
                    <a:lumMod val="75000"/>
                  </a:schemeClr>
                </a:solidFill>
              </a:rPr>
              <a:t>...) </a:t>
            </a:r>
            <a:r>
              <a:rPr lang="de-DE" sz="2800" b="1" u="sng" spc="200" dirty="0" smtClean="0">
                <a:solidFill>
                  <a:schemeClr val="tx2">
                    <a:lumMod val="75000"/>
                  </a:schemeClr>
                </a:solidFill>
              </a:rPr>
              <a:t>täglich</a:t>
            </a:r>
            <a:endParaRPr lang="de-DE" sz="2800" b="1" u="sng"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562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Diagramm 11"/>
          <p:cNvGraphicFramePr/>
          <p:nvPr>
            <p:extLst/>
          </p:nvPr>
        </p:nvGraphicFramePr>
        <p:xfrm>
          <a:off x="972000" y="1269000"/>
          <a:ext cx="720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164070647"/>
      </p:ext>
    </p:extLst>
  </p:cSld>
  <p:clrMapOvr>
    <a:masterClrMapping/>
  </p:clrMapOvr>
  <p:timing>
    <p:tnLst>
      <p:par>
        <p:cTn id="1" dur="indefinite" restart="never" nodeType="tmRoot"/>
      </p:par>
    </p:tnLst>
  </p:timing>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563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484784"/>
            <a:ext cx="8604954" cy="46789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200"/>
              </a:spcBef>
              <a:spcAft>
                <a:spcPts val="2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besteht aktuell </a:t>
            </a:r>
            <a:r>
              <a:rPr lang="de-DE" sz="1800" b="1" dirty="0">
                <a:solidFill>
                  <a:srgbClr val="C00000"/>
                </a:solidFill>
                <a:latin typeface="Calibri" panose="020F0502020204030204" pitchFamily="34" charset="0"/>
                <a:ea typeface="Calibri" panose="020F0502020204030204" pitchFamily="34" charset="0"/>
                <a:cs typeface="Calibri" panose="020F0502020204030204" pitchFamily="34" charset="0"/>
              </a:rPr>
              <a:t>kein Handlungsbedarf.</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3528" y="1115452"/>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7"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Erreichbarkeit über Messenger (</a:t>
            </a:r>
            <a:r>
              <a:rPr lang="de-DE" sz="2800" b="1" spc="200" dirty="0" err="1" smtClean="0">
                <a:solidFill>
                  <a:schemeClr val="tx2">
                    <a:lumMod val="75000"/>
                  </a:schemeClr>
                </a:solidFill>
              </a:rPr>
              <a:t>facebook</a:t>
            </a:r>
            <a:r>
              <a:rPr lang="de-DE" sz="2800" b="1" spc="200" dirty="0" smtClean="0">
                <a:solidFill>
                  <a:schemeClr val="tx2">
                    <a:lumMod val="75000"/>
                  </a:schemeClr>
                </a:solidFill>
              </a:rPr>
              <a:t>, </a:t>
            </a:r>
            <a:r>
              <a:rPr lang="de-DE" sz="2800" b="1" spc="200" dirty="0" err="1" smtClean="0">
                <a:solidFill>
                  <a:schemeClr val="tx2">
                    <a:lumMod val="75000"/>
                  </a:schemeClr>
                </a:solidFill>
              </a:rPr>
              <a:t>whatsapp</a:t>
            </a:r>
            <a:r>
              <a:rPr lang="de-DE" sz="2800" b="1" spc="200" dirty="0" smtClean="0">
                <a:solidFill>
                  <a:schemeClr val="tx2">
                    <a:lumMod val="75000"/>
                  </a:schemeClr>
                </a:solidFill>
              </a:rPr>
              <a:t>...) </a:t>
            </a:r>
            <a:r>
              <a:rPr lang="de-DE" sz="2800" b="1" u="sng" spc="200" dirty="0" smtClean="0">
                <a:solidFill>
                  <a:schemeClr val="tx2">
                    <a:lumMod val="75000"/>
                  </a:schemeClr>
                </a:solidFill>
              </a:rPr>
              <a:t>täglich</a:t>
            </a:r>
            <a:endParaRPr lang="de-DE" sz="2800" b="1" u="sng" spc="200" dirty="0">
              <a:solidFill>
                <a:schemeClr val="tx2">
                  <a:lumMod val="75000"/>
                </a:schemeClr>
              </a:solidFill>
            </a:endParaRPr>
          </a:p>
        </p:txBody>
      </p:sp>
      <p:sp>
        <p:nvSpPr>
          <p:cNvPr id="15" name="Gestreifter Pfeil nach rechts 14">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436773280"/>
      </p:ext>
    </p:extLst>
  </p:cSld>
  <p:clrMapOvr>
    <a:masterClrMapping/>
  </p:clrMapOvr>
  <p:timing>
    <p:tnLst>
      <p:par>
        <p:cTn id="1" dur="indefinite" restart="never" nodeType="tmRoot"/>
      </p:par>
    </p:tnLst>
  </p:timing>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20" y="756873"/>
            <a:ext cx="7152100" cy="1231967"/>
          </a:xfrm>
        </p:spPr>
        <p:txBody>
          <a:bodyPr>
            <a:normAutofit fontScale="90000"/>
          </a:bodyPr>
          <a:lstStyle/>
          <a:p>
            <a:pPr algn="l"/>
            <a:r>
              <a:rPr lang="de-DE" b="1" dirty="0" smtClean="0">
                <a:solidFill>
                  <a:srgbClr val="C00000"/>
                </a:solidFill>
              </a:rPr>
              <a:t>16. Ernährung/Fast-Food-Konsum</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65475"/>
            <a:ext cx="8604954" cy="258492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u="sng" dirty="0" smtClean="0">
                <a:solidFill>
                  <a:schemeClr val="tx2">
                    <a:lumMod val="75000"/>
                  </a:schemeClr>
                </a:solidFill>
              </a:rPr>
              <a:t>Themen:</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16.1 	Konsum von Fast-Food-Produkten</a:t>
            </a: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564</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8" name="Gestreifter Pfeil nach rechts 17">
            <a:hlinkClick r:id="rId5" action="ppaction://hlinksldjump"/>
          </p:cNvPr>
          <p:cNvSpPr/>
          <p:nvPr/>
        </p:nvSpPr>
        <p:spPr>
          <a:xfrm>
            <a:off x="4139952" y="2852936"/>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Tree>
    <p:extLst>
      <p:ext uri="{BB962C8B-B14F-4D97-AF65-F5344CB8AC3E}">
        <p14:creationId xmlns:p14="http://schemas.microsoft.com/office/powerpoint/2010/main" val="2688364757"/>
      </p:ext>
    </p:extLst>
  </p:cSld>
  <p:clrMapOvr>
    <a:masterClrMapping/>
  </p:clrMapOvr>
  <p:timing>
    <p:tnLst>
      <p:par>
        <p:cTn id="1" dur="indefinite" restart="never" nodeType="tmRoot"/>
      </p:par>
    </p:tnLst>
  </p:timing>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565</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
        <p:nvSpPr>
          <p:cNvPr id="20" name="Titel 1"/>
          <p:cNvSpPr>
            <a:spLocks noGrp="1"/>
          </p:cNvSpPr>
          <p:nvPr>
            <p:ph type="ctrTitle"/>
          </p:nvPr>
        </p:nvSpPr>
        <p:spPr>
          <a:xfrm>
            <a:off x="251519" y="908720"/>
            <a:ext cx="7501311" cy="1231967"/>
          </a:xfrm>
        </p:spPr>
        <p:txBody>
          <a:bodyPr>
            <a:normAutofit fontScale="90000"/>
          </a:bodyPr>
          <a:lstStyle/>
          <a:p>
            <a:pPr algn="l"/>
            <a:r>
              <a:rPr lang="de-DE" b="1" dirty="0" smtClean="0">
                <a:solidFill>
                  <a:srgbClr val="C00000"/>
                </a:solidFill>
              </a:rPr>
              <a:t>16.1 Konsum von Fast-Food-Produkten</a:t>
            </a:r>
            <a:endParaRPr lang="de-DE" sz="3100" dirty="0"/>
          </a:p>
        </p:txBody>
      </p:sp>
      <p:sp>
        <p:nvSpPr>
          <p:cNvPr id="14" name="Textfeld 1"/>
          <p:cNvSpPr txBox="1"/>
          <p:nvPr/>
        </p:nvSpPr>
        <p:spPr>
          <a:xfrm>
            <a:off x="251519" y="2532815"/>
            <a:ext cx="8604954" cy="227385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Anteil von Fast-Food-Produkten in der Ernährung junger Menschen</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r>
              <a:rPr lang="de-DE" sz="1800" b="1" dirty="0" smtClean="0">
                <a:solidFill>
                  <a:schemeClr val="tx2">
                    <a:lumMod val="75000"/>
                  </a:schemeClr>
                </a:solidFill>
              </a:rPr>
              <a:t>An wie vielen Tagen in der Woche isst du normalerweise Pizza/Pommes/Burger/ </a:t>
            </a:r>
            <a:r>
              <a:rPr lang="de-DE" sz="1800" b="1" dirty="0" err="1" smtClean="0">
                <a:solidFill>
                  <a:schemeClr val="tx2">
                    <a:lumMod val="75000"/>
                  </a:schemeClr>
                </a:solidFill>
              </a:rPr>
              <a:t>ChickenNuggets</a:t>
            </a:r>
            <a:r>
              <a:rPr lang="de-DE" sz="1800" b="1" dirty="0" smtClean="0">
                <a:solidFill>
                  <a:schemeClr val="tx2">
                    <a:lumMod val="75000"/>
                  </a:schemeClr>
                </a:solidFill>
              </a:rPr>
              <a:t>/Döner oder ähnliches? Zum Mittagessen? Und/oder zum Abendessen?</a:t>
            </a:r>
            <a:endParaRPr lang="de-DE" sz="1800" b="1" dirty="0">
              <a:solidFill>
                <a:schemeClr val="tx2">
                  <a:lumMod val="75000"/>
                </a:schemeClr>
              </a:solidFill>
            </a:endParaRPr>
          </a:p>
        </p:txBody>
      </p:sp>
    </p:spTree>
    <p:extLst>
      <p:ext uri="{BB962C8B-B14F-4D97-AF65-F5344CB8AC3E}">
        <p14:creationId xmlns:p14="http://schemas.microsoft.com/office/powerpoint/2010/main" val="1196696193"/>
      </p:ext>
    </p:extLst>
  </p:cSld>
  <p:clrMapOvr>
    <a:masterClrMapping/>
  </p:clrMapOvr>
  <p:timing>
    <p:tnLst>
      <p:par>
        <p:cTn id="1" dur="indefinite" restart="never" nodeType="tmRoot"/>
      </p:par>
    </p:tnLst>
  </p:timing>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knapp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1/3 konsumiert wöchentlich Fast-Food, weitere knapp 2/3 tun dies seltener; 3,6% geben an, nie Fast-Food in Form von Pizza/Pommes/Burger/Döner o. ä. zu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konsumieren</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während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es bei der Verteilung zwischen m/w bei denen, die kein Fast-Food essen, keinen Unterschied gibt, essen die Mädchen mit rund 23% nur fast halb so häufig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wöchentlich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Fast-Food als die Jungs mit 40,7%</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gibt kaum Unterschiede zwischen den Altersgruppen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von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den wöchentlichen Fast-Food-Esser/innen geben über 80% an, 1-2x pro Woche zum Mittagessen Fast-Food zu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essen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das sind 21,2% von allen; weitere 16% konsumieren Fast-Food 3-4x pro Woche zum Mittagessen, das sind weitere 4,2% von allen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gibt keinen Unterschied zum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Abendessen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hier wird genauso oft Fast-Food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gegessen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wie beim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Mittagessen</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566</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Abgerundetes Rechteck 15"/>
          <p:cNvSpPr/>
          <p:nvPr/>
        </p:nvSpPr>
        <p:spPr>
          <a:xfrm>
            <a:off x="251520" y="0"/>
            <a:ext cx="648072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Konsum von Pizza/Pommes/Burger/ </a:t>
            </a:r>
            <a:r>
              <a:rPr lang="de-DE" sz="2800" b="1" spc="200" dirty="0" err="1" smtClean="0">
                <a:solidFill>
                  <a:schemeClr val="tx2">
                    <a:lumMod val="75000"/>
                  </a:schemeClr>
                </a:solidFill>
              </a:rPr>
              <a:t>ChickenNuggets</a:t>
            </a:r>
            <a:r>
              <a:rPr lang="de-DE" sz="2800" b="1" spc="200" dirty="0" smtClean="0">
                <a:solidFill>
                  <a:schemeClr val="tx2">
                    <a:lumMod val="75000"/>
                  </a:schemeClr>
                </a:solidFill>
              </a:rPr>
              <a:t>/Döner o. ä.</a:t>
            </a:r>
          </a:p>
        </p:txBody>
      </p:sp>
      <p:sp>
        <p:nvSpPr>
          <p:cNvPr id="17" name="Gestreifter Pfeil nach rechts 16"/>
          <p:cNvSpPr/>
          <p:nvPr/>
        </p:nvSpPr>
        <p:spPr>
          <a:xfrm>
            <a:off x="8529304" y="5949280"/>
            <a:ext cx="383693" cy="326945"/>
          </a:xfrm>
          <a:prstGeom prst="stripedRightArrow">
            <a:avLst/>
          </a:prstGeom>
          <a:solidFill>
            <a:srgbClr val="1737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769905932"/>
      </p:ext>
    </p:extLst>
  </p:cSld>
  <p:clrMapOvr>
    <a:masterClrMapping/>
  </p:clrMapOvr>
  <p:timing>
    <p:tnLst>
      <p:par>
        <p:cTn id="1" dur="indefinite" restart="never" nodeType="tmRoot"/>
      </p:par>
    </p:tnLst>
  </p:timing>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1/3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derjenigen, die 1-2x pro Woche zum Mittagessen Fast-Food konsumieren, tun dies ausschließlich Mittags und nicht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zusätzlich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am Abend; über die Hälfte jedoch isst zusätzlich 1-2x pro Woche auch Fast-Food zum Abendessen; bei weiteren 10% steht Fast-Food sogar 3-4x pro Woche Abends auf dem Teller</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unter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denjenigen, die 3-4x pro Woche zum Mittagessen Fast-Food konsumieren, essen deutlich mehr jungen Menschen nochmal Fast-Food zum Abendessen; ganz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ausgeprägt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ist dies bei denjenigen, die Mittags 5-6x pro Woche Pizza und Co. essen</a:t>
            </a: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lvl="0">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Bezogen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auf alle 12 - 21-Jährigen sind die Zahlen deutlich niedriger, nicht ganz 7%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essen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1-2x pro Woche Fast-Food zum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Mittagessen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und seltener oder nie zum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Abendessen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weitere 12% essen jeweils 1-2x pro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Woche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zum Mittag- und 1-2x pro Woche zum Abendessen Fast-Food; bei 5% der jungen Menschen gibt es 1-2x pro Woche zum Abendessen Pizza, Pommes usw.</a:t>
            </a: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567</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Abgerundetes Rechteck 15"/>
          <p:cNvSpPr/>
          <p:nvPr/>
        </p:nvSpPr>
        <p:spPr>
          <a:xfrm>
            <a:off x="251520" y="0"/>
            <a:ext cx="648072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Konsum von Pizza/Pommes/Burger/ </a:t>
            </a:r>
            <a:r>
              <a:rPr lang="de-DE" sz="2800" b="1" spc="200" dirty="0" err="1" smtClean="0">
                <a:solidFill>
                  <a:schemeClr val="tx2">
                    <a:lumMod val="75000"/>
                  </a:schemeClr>
                </a:solidFill>
              </a:rPr>
              <a:t>ChickenNuggets</a:t>
            </a:r>
            <a:r>
              <a:rPr lang="de-DE" sz="2800" b="1" spc="200" dirty="0" smtClean="0">
                <a:solidFill>
                  <a:schemeClr val="tx2">
                    <a:lumMod val="75000"/>
                  </a:schemeClr>
                </a:solidFill>
              </a:rPr>
              <a:t>/Döner o. ä.</a:t>
            </a: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677360129"/>
      </p:ext>
    </p:extLst>
  </p:cSld>
  <p:clrMapOvr>
    <a:masterClrMapping/>
  </p:clrMapOvr>
  <p:timing>
    <p:tnLst>
      <p:par>
        <p:cTn id="1" dur="indefinite" restart="never" nodeType="tmRoot"/>
      </p:par>
    </p:tnLst>
  </p:timing>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568</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3" name="Diagramm 2"/>
          <p:cNvGraphicFramePr/>
          <p:nvPr>
            <p:extLst/>
          </p:nvPr>
        </p:nvGraphicFramePr>
        <p:xfrm>
          <a:off x="1414500" y="1412776"/>
          <a:ext cx="6314999" cy="4064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Abgerundetes Rechteck 10"/>
          <p:cNvSpPr/>
          <p:nvPr/>
        </p:nvSpPr>
        <p:spPr>
          <a:xfrm>
            <a:off x="251520" y="0"/>
            <a:ext cx="648072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Konsum von Pizza/Pommes/Burger/ </a:t>
            </a:r>
            <a:r>
              <a:rPr lang="de-DE" sz="2800" b="1" spc="200" dirty="0" err="1" smtClean="0">
                <a:solidFill>
                  <a:schemeClr val="tx2">
                    <a:lumMod val="75000"/>
                  </a:schemeClr>
                </a:solidFill>
              </a:rPr>
              <a:t>ChickenNuggets</a:t>
            </a:r>
            <a:r>
              <a:rPr lang="de-DE" sz="2800" b="1" spc="200" dirty="0" smtClean="0">
                <a:solidFill>
                  <a:schemeClr val="tx2">
                    <a:lumMod val="75000"/>
                  </a:schemeClr>
                </a:solidFill>
              </a:rPr>
              <a:t>/Döner o. ä.</a:t>
            </a:r>
          </a:p>
        </p:txBody>
      </p: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19456304"/>
      </p:ext>
    </p:extLst>
  </p:cSld>
  <p:clrMapOvr>
    <a:masterClrMapping/>
  </p:clrMapOvr>
  <p:timing>
    <p:tnLst>
      <p:par>
        <p:cTn id="1" dur="indefinite" restart="never" nodeType="tmRoot"/>
      </p:par>
    </p:tnLst>
  </p:timing>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569</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3" name="Abgerundetes Rechteck 12"/>
          <p:cNvSpPr/>
          <p:nvPr/>
        </p:nvSpPr>
        <p:spPr>
          <a:xfrm>
            <a:off x="251520" y="0"/>
            <a:ext cx="648072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Konsum von Pizza/Pommes/Burger/ </a:t>
            </a:r>
            <a:r>
              <a:rPr lang="de-DE" sz="2800" b="1" spc="200" dirty="0" err="1" smtClean="0">
                <a:solidFill>
                  <a:schemeClr val="tx2">
                    <a:lumMod val="75000"/>
                  </a:schemeClr>
                </a:solidFill>
              </a:rPr>
              <a:t>ChickenNuggets</a:t>
            </a:r>
            <a:r>
              <a:rPr lang="de-DE" sz="2800" b="1" spc="200" dirty="0" smtClean="0">
                <a:solidFill>
                  <a:schemeClr val="tx2">
                    <a:lumMod val="75000"/>
                  </a:schemeClr>
                </a:solidFill>
              </a:rPr>
              <a:t>/Döner o. ä.</a:t>
            </a:r>
          </a:p>
        </p:txBody>
      </p:sp>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Diagramm 10"/>
          <p:cNvGraphicFramePr/>
          <p:nvPr>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feld 1"/>
          <p:cNvSpPr txBox="1"/>
          <p:nvPr/>
        </p:nvSpPr>
        <p:spPr>
          <a:xfrm>
            <a:off x="6579339" y="1973389"/>
            <a:ext cx="713320" cy="3150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1800" b="1" dirty="0" smtClean="0">
                <a:solidFill>
                  <a:schemeClr val="tx2">
                    <a:lumMod val="75000"/>
                  </a:schemeClr>
                </a:solidFill>
              </a:rPr>
              <a:t>in %</a:t>
            </a:r>
            <a:endParaRPr lang="de-DE" sz="1800" b="1" dirty="0">
              <a:solidFill>
                <a:schemeClr val="tx2">
                  <a:lumMod val="75000"/>
                </a:schemeClr>
              </a:solidFill>
            </a:endParaRPr>
          </a:p>
        </p:txBody>
      </p:sp>
      <p:sp>
        <p:nvSpPr>
          <p:cNvPr id="14" name="Gestreifter Pfeil nach rechts 13">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8782191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m 13"/>
          <p:cNvGraphicFramePr/>
          <p:nvPr>
            <p:extLst>
              <p:ext uri="{D42A27DB-BD31-4B8C-83A1-F6EECF244321}">
                <p14:modId xmlns:p14="http://schemas.microsoft.com/office/powerpoint/2010/main" val="2651383753"/>
              </p:ext>
            </p:extLst>
          </p:nvPr>
        </p:nvGraphicFramePr>
        <p:xfrm>
          <a:off x="442199" y="3933056"/>
          <a:ext cx="3154118" cy="266429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m 14"/>
          <p:cNvGraphicFramePr/>
          <p:nvPr>
            <p:extLst>
              <p:ext uri="{D42A27DB-BD31-4B8C-83A1-F6EECF244321}">
                <p14:modId xmlns:p14="http://schemas.microsoft.com/office/powerpoint/2010/main" val="2066866216"/>
              </p:ext>
            </p:extLst>
          </p:nvPr>
        </p:nvGraphicFramePr>
        <p:xfrm>
          <a:off x="4794611" y="3933056"/>
          <a:ext cx="3703043" cy="2664296"/>
        </p:xfrm>
        <a:graphic>
          <a:graphicData uri="http://schemas.openxmlformats.org/drawingml/2006/chart">
            <c:chart xmlns:c="http://schemas.openxmlformats.org/drawingml/2006/chart" xmlns:r="http://schemas.openxmlformats.org/officeDocument/2006/relationships" r:id="rId3"/>
          </a:graphicData>
        </a:graphic>
      </p:graphicFrame>
      <p:sp>
        <p:nvSpPr>
          <p:cNvPr id="19" name="Abgerundetes Rechteck 18"/>
          <p:cNvSpPr/>
          <p:nvPr/>
        </p:nvSpPr>
        <p:spPr>
          <a:xfrm>
            <a:off x="251520" y="116632"/>
            <a:ext cx="6552728"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Freizeit – Warum im Wohnort?</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57</a:t>
            </a:fld>
            <a:endParaRPr lang="de-DE" sz="1000" dirty="0">
              <a:solidFill>
                <a:schemeClr val="tx2">
                  <a:lumMod val="75000"/>
                </a:schemeClr>
              </a:solidFill>
            </a:endParaRPr>
          </a:p>
        </p:txBody>
      </p:sp>
      <p:pic>
        <p:nvPicPr>
          <p:cNvPr id="118" name="Grafik 1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3" name="Diagramm 2"/>
          <p:cNvGraphicFramePr/>
          <p:nvPr>
            <p:extLst>
              <p:ext uri="{D42A27DB-BD31-4B8C-83A1-F6EECF244321}">
                <p14:modId xmlns:p14="http://schemas.microsoft.com/office/powerpoint/2010/main" val="1451830649"/>
              </p:ext>
            </p:extLst>
          </p:nvPr>
        </p:nvGraphicFramePr>
        <p:xfrm>
          <a:off x="225950" y="764704"/>
          <a:ext cx="3378013" cy="295232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2" name="Diagramm 11"/>
          <p:cNvGraphicFramePr/>
          <p:nvPr>
            <p:extLst>
              <p:ext uri="{D42A27DB-BD31-4B8C-83A1-F6EECF244321}">
                <p14:modId xmlns:p14="http://schemas.microsoft.com/office/powerpoint/2010/main" val="4186053770"/>
              </p:ext>
            </p:extLst>
          </p:nvPr>
        </p:nvGraphicFramePr>
        <p:xfrm>
          <a:off x="4578363" y="764704"/>
          <a:ext cx="3965903" cy="2952328"/>
        </p:xfrm>
        <a:graphic>
          <a:graphicData uri="http://schemas.openxmlformats.org/drawingml/2006/chart">
            <c:chart xmlns:c="http://schemas.openxmlformats.org/drawingml/2006/chart" xmlns:r="http://schemas.openxmlformats.org/officeDocument/2006/relationships" r:id="rId7"/>
          </a:graphicData>
        </a:graphic>
      </p:graphicFrame>
      <p:sp>
        <p:nvSpPr>
          <p:cNvPr id="4" name="Gestreifter Pfeil nach rechts 3"/>
          <p:cNvSpPr/>
          <p:nvPr/>
        </p:nvSpPr>
        <p:spPr>
          <a:xfrm>
            <a:off x="3419872" y="1844824"/>
            <a:ext cx="601124" cy="380064"/>
          </a:xfrm>
          <a:prstGeom prst="stripedRight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Gestreifter Pfeil nach rechts 16"/>
          <p:cNvSpPr/>
          <p:nvPr/>
        </p:nvSpPr>
        <p:spPr>
          <a:xfrm>
            <a:off x="3419872" y="5102239"/>
            <a:ext cx="561282" cy="342985"/>
          </a:xfrm>
          <a:prstGeom prst="stripedRight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Textfeld 4"/>
          <p:cNvSpPr txBox="1"/>
          <p:nvPr/>
        </p:nvSpPr>
        <p:spPr>
          <a:xfrm>
            <a:off x="3292819" y="3452917"/>
            <a:ext cx="2389287" cy="523220"/>
          </a:xfrm>
          <a:prstGeom prst="rect">
            <a:avLst/>
          </a:prstGeom>
          <a:noFill/>
        </p:spPr>
        <p:txBody>
          <a:bodyPr wrap="square" rtlCol="0">
            <a:spAutoFit/>
          </a:bodyPr>
          <a:lstStyle/>
          <a:p>
            <a:r>
              <a:rPr lang="de-DE" sz="2800" b="1" dirty="0" smtClean="0">
                <a:solidFill>
                  <a:schemeClr val="tx2">
                    <a:lumMod val="75000"/>
                  </a:schemeClr>
                </a:solidFill>
              </a:rPr>
              <a:t>Ergebnis 1999:</a:t>
            </a:r>
            <a:endParaRPr lang="de-DE" sz="2800" b="1" dirty="0">
              <a:solidFill>
                <a:schemeClr val="tx2">
                  <a:lumMod val="75000"/>
                </a:schemeClr>
              </a:solidFill>
            </a:endParaRPr>
          </a:p>
        </p:txBody>
      </p:sp>
      <p:sp>
        <p:nvSpPr>
          <p:cNvPr id="16" name="Gestreifter Pfeil nach rechts 15">
            <a:hlinkClick r:id="rId8"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737228559"/>
      </p:ext>
    </p:extLst>
  </p:cSld>
  <p:clrMapOvr>
    <a:masterClrMapping/>
  </p:clrMapOvr>
  <p:timing>
    <p:tnLst>
      <p:par>
        <p:cTn id="1" dur="indefinite" restart="never" nodeType="tmRoot"/>
      </p:par>
    </p:tnLst>
  </p:timing>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570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3" name="Abgerundetes Rechteck 12"/>
          <p:cNvSpPr/>
          <p:nvPr/>
        </p:nvSpPr>
        <p:spPr>
          <a:xfrm>
            <a:off x="251520" y="0"/>
            <a:ext cx="648072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Konsum von Pizza/Pommes/Burger/ </a:t>
            </a:r>
            <a:r>
              <a:rPr lang="de-DE" sz="2800" b="1" spc="200" dirty="0" err="1" smtClean="0">
                <a:solidFill>
                  <a:schemeClr val="tx2">
                    <a:lumMod val="75000"/>
                  </a:schemeClr>
                </a:solidFill>
              </a:rPr>
              <a:t>ChickenNuggets</a:t>
            </a:r>
            <a:r>
              <a:rPr lang="de-DE" sz="2800" b="1" spc="200" dirty="0" smtClean="0">
                <a:solidFill>
                  <a:schemeClr val="tx2">
                    <a:lumMod val="75000"/>
                  </a:schemeClr>
                </a:solidFill>
              </a:rPr>
              <a:t>/Döner o. ä.</a:t>
            </a:r>
          </a:p>
        </p:txBody>
      </p:sp>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4" name="Diagramm 13"/>
          <p:cNvGraphicFramePr/>
          <p:nvPr>
            <p:extLst/>
          </p:nvPr>
        </p:nvGraphicFramePr>
        <p:xfrm>
          <a:off x="1332000" y="1269000"/>
          <a:ext cx="648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487144807"/>
      </p:ext>
    </p:extLst>
  </p:cSld>
  <p:clrMapOvr>
    <a:masterClrMapping/>
  </p:clrMapOvr>
  <p:timing>
    <p:tnLst>
      <p:par>
        <p:cTn id="1" dur="indefinite" restart="never" nodeType="tmRoot"/>
      </p:par>
    </p:tnLst>
  </p:timing>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bgerundetes Rechteck 14"/>
          <p:cNvSpPr/>
          <p:nvPr/>
        </p:nvSpPr>
        <p:spPr>
          <a:xfrm>
            <a:off x="2249743" y="969389"/>
            <a:ext cx="2088232"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400" b="1" u="sng" spc="200" dirty="0" smtClean="0">
                <a:solidFill>
                  <a:schemeClr val="tx2">
                    <a:lumMod val="75000"/>
                  </a:schemeClr>
                </a:solidFill>
              </a:rPr>
              <a:t>Mittagessen</a:t>
            </a:r>
            <a:endParaRPr lang="de-DE" sz="2400" b="1" u="sng" spc="200" dirty="0">
              <a:solidFill>
                <a:schemeClr val="tx2">
                  <a:lumMod val="75000"/>
                </a:schemeClr>
              </a:solidFill>
            </a:endParaRPr>
          </a:p>
        </p:txBody>
      </p:sp>
      <p:graphicFrame>
        <p:nvGraphicFramePr>
          <p:cNvPr id="13" name="Diagramm 12"/>
          <p:cNvGraphicFramePr/>
          <p:nvPr>
            <p:extLst/>
          </p:nvPr>
        </p:nvGraphicFramePr>
        <p:xfrm>
          <a:off x="2177735" y="999362"/>
          <a:ext cx="4788530" cy="266429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Diagramm 20"/>
          <p:cNvGraphicFramePr/>
          <p:nvPr>
            <p:extLst/>
          </p:nvPr>
        </p:nvGraphicFramePr>
        <p:xfrm>
          <a:off x="2177735" y="3720424"/>
          <a:ext cx="4788530" cy="2664296"/>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571</a:t>
            </a:fld>
            <a:endParaRPr lang="de-DE" sz="1000" dirty="0">
              <a:solidFill>
                <a:schemeClr val="tx2">
                  <a:lumMod val="75000"/>
                </a:schemeClr>
              </a:solidFill>
            </a:endParaRPr>
          </a:p>
        </p:txBody>
      </p:sp>
      <p:pic>
        <p:nvPicPr>
          <p:cNvPr id="118" name="Grafik 1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7" name="Abgerundetes Rechteck 16"/>
          <p:cNvSpPr/>
          <p:nvPr/>
        </p:nvSpPr>
        <p:spPr>
          <a:xfrm>
            <a:off x="2254679" y="3751494"/>
            <a:ext cx="2088232" cy="58554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400" b="1" u="sng" spc="200" dirty="0" smtClean="0">
                <a:solidFill>
                  <a:schemeClr val="tx2">
                    <a:lumMod val="75000"/>
                  </a:schemeClr>
                </a:solidFill>
              </a:rPr>
              <a:t>Abendessen</a:t>
            </a:r>
            <a:endParaRPr lang="de-DE" sz="2400" b="1" u="sng" spc="200" dirty="0">
              <a:solidFill>
                <a:schemeClr val="tx2">
                  <a:lumMod val="75000"/>
                </a:schemeClr>
              </a:solidFill>
            </a:endParaRPr>
          </a:p>
        </p:txBody>
      </p:sp>
      <p:sp>
        <p:nvSpPr>
          <p:cNvPr id="18" name="Abgerundetes Rechteck 17"/>
          <p:cNvSpPr/>
          <p:nvPr/>
        </p:nvSpPr>
        <p:spPr>
          <a:xfrm>
            <a:off x="251520" y="0"/>
            <a:ext cx="648072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Konsum von Pizza/Pommes/Burger/ </a:t>
            </a:r>
            <a:r>
              <a:rPr lang="de-DE" sz="2800" b="1" spc="200" dirty="0" err="1" smtClean="0">
                <a:solidFill>
                  <a:schemeClr val="tx2">
                    <a:lumMod val="75000"/>
                  </a:schemeClr>
                </a:solidFill>
              </a:rPr>
              <a:t>ChickenNuggets</a:t>
            </a:r>
            <a:r>
              <a:rPr lang="de-DE" sz="2800" b="1" spc="200" dirty="0" smtClean="0">
                <a:solidFill>
                  <a:schemeClr val="tx2">
                    <a:lumMod val="75000"/>
                  </a:schemeClr>
                </a:solidFill>
              </a:rPr>
              <a:t>/Döner o. ä.</a:t>
            </a:r>
          </a:p>
        </p:txBody>
      </p:sp>
      <p:cxnSp>
        <p:nvCxnSpPr>
          <p:cNvPr id="19" name="Gerade Verbindung 18"/>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feld 1"/>
          <p:cNvSpPr txBox="1"/>
          <p:nvPr/>
        </p:nvSpPr>
        <p:spPr>
          <a:xfrm>
            <a:off x="6746059" y="1510699"/>
            <a:ext cx="1869232" cy="30037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1800" b="1" dirty="0" smtClean="0">
                <a:solidFill>
                  <a:schemeClr val="tx2">
                    <a:lumMod val="75000"/>
                  </a:schemeClr>
                </a:solidFill>
              </a:rPr>
              <a:t>in % von ALLEN*</a:t>
            </a:r>
            <a:endParaRPr lang="de-DE" sz="1800" b="1" dirty="0">
              <a:solidFill>
                <a:schemeClr val="tx2">
                  <a:lumMod val="75000"/>
                </a:schemeClr>
              </a:solidFill>
            </a:endParaRPr>
          </a:p>
        </p:txBody>
      </p:sp>
      <p:sp>
        <p:nvSpPr>
          <p:cNvPr id="14" name="Textfeld 1"/>
          <p:cNvSpPr txBox="1"/>
          <p:nvPr/>
        </p:nvSpPr>
        <p:spPr>
          <a:xfrm>
            <a:off x="6871333" y="4337038"/>
            <a:ext cx="1869232" cy="30037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1800" b="1" dirty="0" smtClean="0">
                <a:solidFill>
                  <a:schemeClr val="tx2">
                    <a:lumMod val="75000"/>
                  </a:schemeClr>
                </a:solidFill>
              </a:rPr>
              <a:t>in % von ALLEN*</a:t>
            </a:r>
            <a:endParaRPr lang="de-DE" sz="1800" b="1" dirty="0">
              <a:solidFill>
                <a:schemeClr val="tx2">
                  <a:lumMod val="75000"/>
                </a:schemeClr>
              </a:solidFill>
            </a:endParaRPr>
          </a:p>
        </p:txBody>
      </p:sp>
      <p:sp>
        <p:nvSpPr>
          <p:cNvPr id="16" name="Textfeld 1"/>
          <p:cNvSpPr txBox="1"/>
          <p:nvPr/>
        </p:nvSpPr>
        <p:spPr>
          <a:xfrm>
            <a:off x="251520" y="5517232"/>
            <a:ext cx="1872208" cy="23465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b="1" dirty="0" smtClean="0">
                <a:solidFill>
                  <a:schemeClr val="tx2">
                    <a:lumMod val="75000"/>
                  </a:schemeClr>
                </a:solidFill>
              </a:rPr>
              <a:t>* Es wurde entschieden, dass die %-Angaben bezogen auf 100% bei diesem Thema eine bessere Bewertung des Ergebnisses ermöglichen.</a:t>
            </a:r>
            <a:endParaRPr lang="de-DE" b="1" dirty="0">
              <a:solidFill>
                <a:schemeClr val="tx2">
                  <a:lumMod val="75000"/>
                </a:schemeClr>
              </a:solidFill>
            </a:endParaRPr>
          </a:p>
        </p:txBody>
      </p:sp>
      <p:sp>
        <p:nvSpPr>
          <p:cNvPr id="22" name="Gestreifter Pfeil nach rechts 21">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544541924"/>
      </p:ext>
    </p:extLst>
  </p:cSld>
  <p:clrMapOvr>
    <a:masterClrMapping/>
  </p:clrMapOvr>
  <p:timing>
    <p:tnLst>
      <p:par>
        <p:cTn id="1" dur="indefinite" restart="never" nodeType="tmRoot"/>
      </p:par>
    </p:tnLst>
  </p:timing>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572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3" name="Abgerundetes Rechteck 12"/>
          <p:cNvSpPr/>
          <p:nvPr/>
        </p:nvSpPr>
        <p:spPr>
          <a:xfrm>
            <a:off x="251520" y="0"/>
            <a:ext cx="6768752"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Zum Mittagessen Pizza/Pommes o. ä. ... und zum Abendessen auch?</a:t>
            </a:r>
          </a:p>
        </p:txBody>
      </p:sp>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Diagramm 10"/>
          <p:cNvGraphicFramePr/>
          <p:nvPr>
            <p:extLst>
              <p:ext uri="{D42A27DB-BD31-4B8C-83A1-F6EECF244321}">
                <p14:modId xmlns:p14="http://schemas.microsoft.com/office/powerpoint/2010/main" val="3992865538"/>
              </p:ext>
            </p:extLst>
          </p:nvPr>
        </p:nvGraphicFramePr>
        <p:xfrm>
          <a:off x="791580" y="1064065"/>
          <a:ext cx="7560840" cy="5173247"/>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feld 1"/>
          <p:cNvSpPr txBox="1"/>
          <p:nvPr/>
        </p:nvSpPr>
        <p:spPr>
          <a:xfrm>
            <a:off x="6156176" y="2067979"/>
            <a:ext cx="2016224" cy="30037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1800" b="1" dirty="0" smtClean="0">
                <a:solidFill>
                  <a:schemeClr val="tx2">
                    <a:lumMod val="75000"/>
                  </a:schemeClr>
                </a:solidFill>
              </a:rPr>
              <a:t>in % von ALLEN*</a:t>
            </a:r>
            <a:endParaRPr lang="de-DE" sz="1800" b="1" dirty="0">
              <a:solidFill>
                <a:schemeClr val="tx2">
                  <a:lumMod val="75000"/>
                </a:schemeClr>
              </a:solidFill>
            </a:endParaRPr>
          </a:p>
        </p:txBody>
      </p:sp>
      <p:sp>
        <p:nvSpPr>
          <p:cNvPr id="12" name="Textfeld 1"/>
          <p:cNvSpPr txBox="1"/>
          <p:nvPr/>
        </p:nvSpPr>
        <p:spPr>
          <a:xfrm>
            <a:off x="179512" y="6181553"/>
            <a:ext cx="8496944" cy="23465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b="1" dirty="0" smtClean="0">
                <a:solidFill>
                  <a:schemeClr val="tx2">
                    <a:lumMod val="75000"/>
                  </a:schemeClr>
                </a:solidFill>
              </a:rPr>
              <a:t>* Es wurde entschieden, dass die %-Angaben bezogen auf 100% bei diesem Thema eine bessere Bewertung des Ergebnisses ermöglichen.</a:t>
            </a:r>
            <a:endParaRPr lang="de-DE" b="1" dirty="0">
              <a:solidFill>
                <a:schemeClr val="tx2">
                  <a:lumMod val="75000"/>
                </a:schemeClr>
              </a:solidFill>
            </a:endParaRPr>
          </a:p>
        </p:txBody>
      </p:sp>
      <p:sp>
        <p:nvSpPr>
          <p:cNvPr id="14" name="Gestreifter Pfeil nach rechts 13">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190385885"/>
      </p:ext>
    </p:extLst>
  </p:cSld>
  <p:clrMapOvr>
    <a:masterClrMapping/>
  </p:clrMapOvr>
  <p:timing>
    <p:tnLst>
      <p:par>
        <p:cTn id="1" dur="indefinite" restart="never" nodeType="tmRoot"/>
      </p:par>
    </p:tnLst>
  </p:timing>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573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484784"/>
            <a:ext cx="8604954" cy="46789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Knapp 1/3 der 12 - 21-Jährigen essen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Pizza/Pommes/Burger/</a:t>
            </a:r>
            <a:r>
              <a:rPr lang="de-DE" sz="1800" b="1" dirty="0" err="1" smtClean="0">
                <a:solidFill>
                  <a:srgbClr val="17375E"/>
                </a:solidFill>
                <a:latin typeface="Calibri" panose="020F0502020204030204" pitchFamily="34" charset="0"/>
                <a:ea typeface="Calibri" panose="020F0502020204030204" pitchFamily="34" charset="0"/>
                <a:cs typeface="Calibri" panose="020F0502020204030204" pitchFamily="34" charset="0"/>
              </a:rPr>
              <a:t>ChickenNuggets</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/Döner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oder ähnliches mindestens 1x wöchentlich. Ohne Berücksichtigung bleiben hier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Fertigprodukte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und Süßigkeiten die ebenso wie Fastfood bei zu häufigem Konsum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gesundheitsschädlich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sein können.</a:t>
            </a:r>
          </a:p>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Zuviel wird es nach Meinung der AG auf alle Fälle bei denjenigen, die wöchentlich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mehrmals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sog. Fastfood konsumieren, das sind je nach Anzahl der Mahlzeiten bis zu 1/8 von allen jungen Menschen. Hier besteht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Handlungsbedarf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auf mehreren Ebenen.</a:t>
            </a:r>
          </a:p>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Des Weiteren bestätigt die Verteilung m/w das Ergebnis vieler anderer Studien, dass der männliche Teil der Bevölkerung sich weniger gesund ernährt als der weibliche – die 12 - 21-Jährigen Jungs geben mit über 40% fast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doppelt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so häufig an als die Mädchen mit rund 23%, dass sie wöchentlich Pizza und Co.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konsumieren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t>
            </a:r>
          </a:p>
        </p:txBody>
      </p:sp>
      <p:sp>
        <p:nvSpPr>
          <p:cNvPr id="12" name="Rechteck 11"/>
          <p:cNvSpPr/>
          <p:nvPr/>
        </p:nvSpPr>
        <p:spPr>
          <a:xfrm>
            <a:off x="323528" y="1115452"/>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7"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Abgerundetes Rechteck 12"/>
          <p:cNvSpPr/>
          <p:nvPr/>
        </p:nvSpPr>
        <p:spPr>
          <a:xfrm>
            <a:off x="251520" y="0"/>
            <a:ext cx="648072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Konsum von Pizza/Pommes/Burger/ </a:t>
            </a:r>
            <a:r>
              <a:rPr lang="de-DE" sz="2800" b="1" spc="200" dirty="0" err="1" smtClean="0">
                <a:solidFill>
                  <a:schemeClr val="tx2">
                    <a:lumMod val="75000"/>
                  </a:schemeClr>
                </a:solidFill>
              </a:rPr>
              <a:t>ChickenNuggets</a:t>
            </a:r>
            <a:r>
              <a:rPr lang="de-DE" sz="2800" b="1" spc="200" dirty="0" smtClean="0">
                <a:solidFill>
                  <a:schemeClr val="tx2">
                    <a:lumMod val="75000"/>
                  </a:schemeClr>
                </a:solidFill>
              </a:rPr>
              <a:t>/Döner o. ä.</a:t>
            </a:r>
          </a:p>
        </p:txBody>
      </p:sp>
      <p:sp>
        <p:nvSpPr>
          <p:cNvPr id="15" name="Gestreifter Pfeil nach rechts 14">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456081029"/>
      </p:ext>
    </p:extLst>
  </p:cSld>
  <p:clrMapOvr>
    <a:masterClrMapping/>
  </p:clrMapOvr>
  <p:timing>
    <p:tnLst>
      <p:par>
        <p:cTn id="1" dur="indefinite" restart="never" nodeType="tmRoot"/>
      </p:par>
    </p:tnLst>
  </p:timing>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574</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484784"/>
            <a:ext cx="8604954" cy="46789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Der Jugendarbeit im Landkreis Bad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Kissingen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(Verbandliche, Offene und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Gemeindli</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c</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he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Jugendarbeit) wird empfohlen, bei allen sich bietenden Gelegenheiten das Thema „gesunde Ernährung“ aufzugreifen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Gruppenstunden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Freizeiten, bewusste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Speisenauswahl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bei Weihnachts- und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Jubiläumsfeiern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Veranstaltungen usw.) und Kindern und Jugendlichen eine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gesundheitsbewusste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Speisenauswahl näher zu bringen. </a:t>
            </a:r>
          </a:p>
          <a:p>
            <a:pPr>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formalen Bildungs- und Lernorten von Kindern und Jugendlichen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Kindertageseinrichtungen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Schulen) wird empfohlen, das altersgerechte Angebot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Gesundheitserziehung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im Bereich Ernährung deutlich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auszuweiten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Dies gilt auch für die Arbeit mit den Eltern.</a:t>
            </a:r>
          </a:p>
          <a:p>
            <a:pPr>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Grund- und Förderschulen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Jahrgangsstufe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1 – 4) sowie den Kindergärten im Landkreis Bad Kissingen wird empfohlen, am „EU-Schulobst- und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Gemüseprogramm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(Schulfruchtprogramm)“ teilzunehmen. Dies ermöglicht kostenlos den Zugang zu regionalem und saisonalen Obst und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Gemüse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für alle Kinder (Informationen hierzu gibt es beim Bay. Staatsministerium für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Ernährung</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Landwirtschaft und Forsten, Antrag-stellung über die Bay. Landesanstalt für Landwirtschaft). </a:t>
            </a:r>
          </a:p>
          <a:p>
            <a:pPr>
              <a:spcBef>
                <a:spcPts val="600"/>
              </a:spcBef>
              <a:spcAft>
                <a:spcPts val="6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3528" y="1115452"/>
            <a:ext cx="2340256" cy="369332"/>
          </a:xfrm>
          <a:prstGeom prst="rect">
            <a:avLst/>
          </a:prstGeom>
        </p:spPr>
        <p:txBody>
          <a:bodyPr wrap="none">
            <a:spAutoFit/>
          </a:bodyPr>
          <a:lstStyle/>
          <a:p>
            <a:r>
              <a:rPr lang="de-DE" b="1" u="sng" dirty="0" smtClean="0">
                <a:solidFill>
                  <a:srgbClr val="C00000"/>
                </a:solidFill>
              </a:rPr>
              <a:t>Handlungsempfehlung</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7"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Abgerundetes Rechteck 15"/>
          <p:cNvSpPr/>
          <p:nvPr/>
        </p:nvSpPr>
        <p:spPr>
          <a:xfrm>
            <a:off x="251520" y="0"/>
            <a:ext cx="648072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Konsum von Pizza/Pommes/Burger/ </a:t>
            </a:r>
            <a:r>
              <a:rPr lang="de-DE" sz="2800" b="1" spc="200" dirty="0" err="1" smtClean="0">
                <a:solidFill>
                  <a:schemeClr val="tx2">
                    <a:lumMod val="75000"/>
                  </a:schemeClr>
                </a:solidFill>
              </a:rPr>
              <a:t>ChickenNuggets</a:t>
            </a:r>
            <a:r>
              <a:rPr lang="de-DE" sz="2800" b="1" spc="200" dirty="0" smtClean="0">
                <a:solidFill>
                  <a:schemeClr val="tx2">
                    <a:lumMod val="75000"/>
                  </a:schemeClr>
                </a:solidFill>
              </a:rPr>
              <a:t>/Döner o. ä.</a:t>
            </a:r>
          </a:p>
        </p:txBody>
      </p:sp>
      <p:sp>
        <p:nvSpPr>
          <p:cNvPr id="18" name="Gestreifter Pfeil nach rechts 17"/>
          <p:cNvSpPr/>
          <p:nvPr/>
        </p:nvSpPr>
        <p:spPr>
          <a:xfrm>
            <a:off x="8529304" y="5949280"/>
            <a:ext cx="383693" cy="326945"/>
          </a:xfrm>
          <a:prstGeom prst="stripedRightArrow">
            <a:avLst/>
          </a:prstGeom>
          <a:solidFill>
            <a:srgbClr val="1737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635677855"/>
      </p:ext>
    </p:extLst>
  </p:cSld>
  <p:clrMapOvr>
    <a:masterClrMapping/>
  </p:clrMapOvr>
  <p:timing>
    <p:tnLst>
      <p:par>
        <p:cTn id="1" dur="indefinite" restart="never" nodeType="tmRoot"/>
      </p:par>
    </p:tnLst>
  </p:timing>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575</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484784"/>
            <a:ext cx="8604954" cy="46789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Des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Weiteren geht an alle Schulen mit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eigener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Schulküche im Landkreis Bad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Kissingen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 Empfehlung, die Nutzung dieser Schulküche für Projekte und Angebote von Vereinen, Verbänden und der Jugendarbeit allgemein rund um das Thema „gesunde Ernährung“  zu ermöglichen.</a:t>
            </a:r>
          </a:p>
          <a:p>
            <a:pPr>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Dem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Amt für Ernährung, Landwirtschaft und Forsten Bad Neustadt/Saale, das auch für den Landkreis Bad Kissingen zuständig ist, wird empfohlen, für die „Verbandliche Jugendarbeit“ und oder „Ehrenamtliche in der Jugendarbeit“ zielgruppenorientierte Projekte zu entwickeln und anzubieten.</a:t>
            </a:r>
          </a:p>
        </p:txBody>
      </p:sp>
      <p:sp>
        <p:nvSpPr>
          <p:cNvPr id="12" name="Rechteck 11"/>
          <p:cNvSpPr/>
          <p:nvPr/>
        </p:nvSpPr>
        <p:spPr>
          <a:xfrm>
            <a:off x="323528" y="1115452"/>
            <a:ext cx="3997505" cy="369332"/>
          </a:xfrm>
          <a:prstGeom prst="rect">
            <a:avLst/>
          </a:prstGeom>
        </p:spPr>
        <p:txBody>
          <a:bodyPr wrap="none">
            <a:spAutoFit/>
          </a:bodyPr>
          <a:lstStyle/>
          <a:p>
            <a:r>
              <a:rPr lang="de-DE" b="1" u="sng" dirty="0" smtClean="0">
                <a:solidFill>
                  <a:srgbClr val="C00000"/>
                </a:solidFill>
              </a:rPr>
              <a:t>Handlungsempfehlung (FORTSETZUNG):</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7"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Abgerundetes Rechteck 15"/>
          <p:cNvSpPr/>
          <p:nvPr/>
        </p:nvSpPr>
        <p:spPr>
          <a:xfrm>
            <a:off x="251520" y="0"/>
            <a:ext cx="648072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Konsum von Pizza/Pommes/Burger/ </a:t>
            </a:r>
            <a:r>
              <a:rPr lang="de-DE" sz="2800" b="1" spc="200" dirty="0" err="1" smtClean="0">
                <a:solidFill>
                  <a:schemeClr val="tx2">
                    <a:lumMod val="75000"/>
                  </a:schemeClr>
                </a:solidFill>
              </a:rPr>
              <a:t>ChickenNuggets</a:t>
            </a:r>
            <a:r>
              <a:rPr lang="de-DE" sz="2800" b="1" spc="200" dirty="0" smtClean="0">
                <a:solidFill>
                  <a:schemeClr val="tx2">
                    <a:lumMod val="75000"/>
                  </a:schemeClr>
                </a:solidFill>
              </a:rPr>
              <a:t>/Döner o. ä.</a:t>
            </a: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203306094"/>
      </p:ext>
    </p:extLst>
  </p:cSld>
  <p:clrMapOvr>
    <a:masterClrMapping/>
  </p:clrMapOvr>
  <p:timing>
    <p:tnLst>
      <p:par>
        <p:cTn id="1" dur="indefinite" restart="never" nodeType="tmRoot"/>
      </p:par>
    </p:tnLst>
  </p:timing>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20" y="756873"/>
            <a:ext cx="7152100" cy="1231967"/>
          </a:xfrm>
        </p:spPr>
        <p:txBody>
          <a:bodyPr>
            <a:normAutofit/>
          </a:bodyPr>
          <a:lstStyle/>
          <a:p>
            <a:pPr algn="l"/>
            <a:r>
              <a:rPr lang="de-DE" b="1" dirty="0" smtClean="0">
                <a:solidFill>
                  <a:srgbClr val="C00000"/>
                </a:solidFill>
              </a:rPr>
              <a:t>17. Alltagskompetenzen</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65475"/>
            <a:ext cx="8604954" cy="384384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u="sng" dirty="0" smtClean="0">
                <a:solidFill>
                  <a:schemeClr val="tx2">
                    <a:lumMod val="75000"/>
                  </a:schemeClr>
                </a:solidFill>
              </a:rPr>
              <a:t>Themen:</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17.1 	Morgens aufstehen</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17.2	Wäsche waschen</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17.3	Pausenbrot</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17.4	Arzttermine</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17.5	Freizeittermine</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17.6 	Praktikums-/Ausbildungs-/Studienplatz	</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17.7	Zusammenfassung Alltagskompetenzen</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17.8 	Auszug von Zuhause</a:t>
            </a: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576</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8" name="Gestreifter Pfeil nach rechts 17">
            <a:hlinkClick r:id="rId5" action="ppaction://hlinksldjump"/>
          </p:cNvPr>
          <p:cNvSpPr/>
          <p:nvPr/>
        </p:nvSpPr>
        <p:spPr>
          <a:xfrm>
            <a:off x="2804226" y="2852936"/>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2" name="Gestreifter Pfeil nach rechts 11">
            <a:hlinkClick r:id="rId6" action="ppaction://hlinksldjump"/>
          </p:cNvPr>
          <p:cNvSpPr/>
          <p:nvPr/>
        </p:nvSpPr>
        <p:spPr>
          <a:xfrm>
            <a:off x="2119902" y="3704002"/>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4" name="Gestreifter Pfeil nach rechts 13">
            <a:hlinkClick r:id="rId7" action="ppaction://hlinksldjump"/>
          </p:cNvPr>
          <p:cNvSpPr/>
          <p:nvPr/>
        </p:nvSpPr>
        <p:spPr>
          <a:xfrm>
            <a:off x="2627784" y="3275898"/>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6" name="Gestreifter Pfeil nach rechts 15">
            <a:hlinkClick r:id="rId8" action="ppaction://hlinksldjump"/>
          </p:cNvPr>
          <p:cNvSpPr/>
          <p:nvPr/>
        </p:nvSpPr>
        <p:spPr>
          <a:xfrm>
            <a:off x="2475071" y="4550475"/>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7" name="Gestreifter Pfeil nach rechts 16">
            <a:hlinkClick r:id="rId9" action="ppaction://hlinksldjump"/>
          </p:cNvPr>
          <p:cNvSpPr/>
          <p:nvPr/>
        </p:nvSpPr>
        <p:spPr>
          <a:xfrm>
            <a:off x="2160034" y="4141557"/>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9" name="Gestreifter Pfeil nach rechts 18">
            <a:hlinkClick r:id="rId10" action="ppaction://hlinksldjump"/>
          </p:cNvPr>
          <p:cNvSpPr/>
          <p:nvPr/>
        </p:nvSpPr>
        <p:spPr>
          <a:xfrm>
            <a:off x="4716016" y="5006150"/>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20" name="Gestreifter Pfeil nach rechts 19">
            <a:hlinkClick r:id="rId11" action="ppaction://hlinksldjump"/>
          </p:cNvPr>
          <p:cNvSpPr/>
          <p:nvPr/>
        </p:nvSpPr>
        <p:spPr>
          <a:xfrm>
            <a:off x="4738707" y="5427695"/>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21" name="Gestreifter Pfeil nach rechts 20">
            <a:hlinkClick r:id="rId12" action="ppaction://hlinksldjump"/>
          </p:cNvPr>
          <p:cNvSpPr/>
          <p:nvPr/>
        </p:nvSpPr>
        <p:spPr>
          <a:xfrm>
            <a:off x="2909758" y="5846923"/>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22" name="Gestreifter Pfeil nach rechts 21">
            <a:hlinkClick r:id="rId13" action="ppaction://hlinksldjump"/>
          </p:cNvPr>
          <p:cNvSpPr/>
          <p:nvPr/>
        </p:nvSpPr>
        <p:spPr>
          <a:xfrm>
            <a:off x="6075395" y="3440240"/>
            <a:ext cx="2840738" cy="1191157"/>
          </a:xfrm>
          <a:prstGeom prst="stripedRightArrow">
            <a:avLst>
              <a:gd name="adj1" fmla="val 57318"/>
              <a:gd name="adj2" fmla="val 50000"/>
            </a:avLst>
          </a:prstGeom>
          <a:solidFill>
            <a:schemeClr val="accent3">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Abbildung </a:t>
            </a:r>
            <a:br>
              <a:rPr lang="de-DE" sz="1600" b="1" dirty="0" smtClean="0"/>
            </a:br>
            <a:r>
              <a:rPr lang="de-DE" sz="1600" b="1" dirty="0" smtClean="0"/>
              <a:t>ÜBERSICHT ERGEBNIS</a:t>
            </a:r>
            <a:endParaRPr lang="de-DE" sz="1200" u="sng" dirty="0"/>
          </a:p>
        </p:txBody>
      </p:sp>
    </p:spTree>
    <p:extLst>
      <p:ext uri="{BB962C8B-B14F-4D97-AF65-F5344CB8AC3E}">
        <p14:creationId xmlns:p14="http://schemas.microsoft.com/office/powerpoint/2010/main" val="2322819099"/>
      </p:ext>
    </p:extLst>
  </p:cSld>
  <p:clrMapOvr>
    <a:masterClrMapping/>
  </p:clrMapOvr>
  <p:timing>
    <p:tnLst>
      <p:par>
        <p:cTn id="1" dur="indefinite" restart="never" nodeType="tmRoot"/>
      </p:par>
    </p:tnLst>
  </p:timing>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577</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nvPr>
        </p:nvGraphicFramePr>
        <p:xfrm>
          <a:off x="340748" y="980728"/>
          <a:ext cx="8462505" cy="4896544"/>
        </p:xfrm>
        <a:graphic>
          <a:graphicData uri="http://schemas.openxmlformats.org/drawingml/2006/chart">
            <c:chart xmlns:c="http://schemas.openxmlformats.org/drawingml/2006/chart" xmlns:r="http://schemas.openxmlformats.org/officeDocument/2006/relationships" r:id="rId4"/>
          </a:graphicData>
        </a:graphic>
      </p:graphicFrame>
      <p:sp>
        <p:nvSpPr>
          <p:cNvPr id="11" name="Abgerundetes Rechteck 10"/>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Wer ....?</a:t>
            </a:r>
            <a:endParaRPr lang="de-DE" sz="2800" b="1" spc="200" dirty="0">
              <a:solidFill>
                <a:schemeClr val="tx2">
                  <a:lumMod val="75000"/>
                </a:schemeClr>
              </a:solidFill>
            </a:endParaRPr>
          </a:p>
        </p:txBody>
      </p:sp>
      <p:cxnSp>
        <p:nvCxnSpPr>
          <p:cNvPr id="14" name="Gerade Verbindung 13"/>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5" action="ppaction://hlinksldjump"/>
          </p:cNvPr>
          <p:cNvSpPr/>
          <p:nvPr/>
        </p:nvSpPr>
        <p:spPr>
          <a:xfrm>
            <a:off x="6876256" y="5970792"/>
            <a:ext cx="1964007"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zurück zur Übersicht</a:t>
            </a:r>
            <a:endParaRPr lang="de-DE" sz="1200" b="1" dirty="0"/>
          </a:p>
        </p:txBody>
      </p:sp>
      <p:sp>
        <p:nvSpPr>
          <p:cNvPr id="15" name="Gestreifter Pfeil nach rechts 14">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056299789"/>
      </p:ext>
    </p:extLst>
  </p:cSld>
  <p:clrMapOvr>
    <a:masterClrMapping/>
  </p:clrMapOvr>
  <p:timing>
    <p:tnLst>
      <p:par>
        <p:cTn id="1" dur="indefinite" restart="never" nodeType="tmRoot"/>
      </p:par>
    </p:tnLst>
  </p:timing>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578</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
        <p:nvSpPr>
          <p:cNvPr id="20" name="Titel 1"/>
          <p:cNvSpPr>
            <a:spLocks noGrp="1"/>
          </p:cNvSpPr>
          <p:nvPr>
            <p:ph type="ctrTitle"/>
          </p:nvPr>
        </p:nvSpPr>
        <p:spPr>
          <a:xfrm>
            <a:off x="251519" y="908720"/>
            <a:ext cx="7501311" cy="1231967"/>
          </a:xfrm>
        </p:spPr>
        <p:txBody>
          <a:bodyPr>
            <a:normAutofit/>
          </a:bodyPr>
          <a:lstStyle/>
          <a:p>
            <a:pPr algn="l"/>
            <a:r>
              <a:rPr lang="de-DE" b="1" dirty="0" smtClean="0">
                <a:solidFill>
                  <a:srgbClr val="C00000"/>
                </a:solidFill>
              </a:rPr>
              <a:t>17.1 Morgens aufstehen</a:t>
            </a:r>
            <a:endParaRPr lang="de-DE" sz="3100" dirty="0"/>
          </a:p>
        </p:txBody>
      </p:sp>
      <p:sp>
        <p:nvSpPr>
          <p:cNvPr id="14" name="Textfeld 1"/>
          <p:cNvSpPr txBox="1"/>
          <p:nvPr/>
        </p:nvSpPr>
        <p:spPr>
          <a:xfrm>
            <a:off x="251519" y="2532815"/>
            <a:ext cx="8604954" cy="227385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Altersgemäße Entwicklung von Selbstständigkeit </a:t>
            </a:r>
            <a:r>
              <a:rPr lang="de-DE" sz="1800" b="1" dirty="0">
                <a:solidFill>
                  <a:schemeClr val="tx2">
                    <a:lumMod val="75000"/>
                  </a:schemeClr>
                </a:solidFill>
                <a:latin typeface="Calibri" panose="020F0502020204030204" pitchFamily="34" charset="0"/>
                <a:ea typeface="Calibri" panose="020F0502020204030204" pitchFamily="34" charset="0"/>
              </a:rPr>
              <a:t>und notwendigen Alltagskompetenzen</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r>
              <a:rPr lang="de-DE" sz="1800" b="1" dirty="0" smtClean="0">
                <a:solidFill>
                  <a:schemeClr val="tx2">
                    <a:lumMod val="75000"/>
                  </a:schemeClr>
                </a:solidFill>
              </a:rPr>
              <a:t>Wer weckt dich morgens? Ich selbst – meine Mutter/andere Person</a:t>
            </a:r>
            <a:endParaRPr lang="de-DE" sz="1800" b="1" dirty="0">
              <a:solidFill>
                <a:schemeClr val="tx2">
                  <a:lumMod val="75000"/>
                </a:schemeClr>
              </a:solidFill>
            </a:endParaRPr>
          </a:p>
        </p:txBody>
      </p:sp>
    </p:spTree>
    <p:extLst>
      <p:ext uri="{BB962C8B-B14F-4D97-AF65-F5344CB8AC3E}">
        <p14:creationId xmlns:p14="http://schemas.microsoft.com/office/powerpoint/2010/main" val="1672074524"/>
      </p:ext>
    </p:extLst>
  </p:cSld>
  <p:clrMapOvr>
    <a:masterClrMapping/>
  </p:clrMapOvr>
  <p:timing>
    <p:tnLst>
      <p:par>
        <p:cTn id="1" dur="indefinite" restart="never" nodeType="tmRoot"/>
      </p:par>
    </p:tnLst>
  </p:timing>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bgerundetes Rechteck 13"/>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Wer weckt dich morgens?</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579</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71267"/>
            <a:ext cx="8604954" cy="49892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knapp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¾ aller junger Menschen kümmern sich selbst darum, dass sie morgens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aufwachen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und es gibt dabei kaum Unterschied zwischen Mädchen und Jungen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zu erwarten hängt diese Aussage vom Alter ab – nur knapp die Hälfte der 12 - 14-Jährigen stellt sich selbst den Wecker; bei den Jugendlichen sind dies immerhin gut 2/3 und bis auf 8,5% übernehmen es die auch die Volljährigen selbst</a:t>
            </a:r>
          </a:p>
        </p:txBody>
      </p:sp>
      <p:sp>
        <p:nvSpPr>
          <p:cNvPr id="12" name="Rechteck 11"/>
          <p:cNvSpPr/>
          <p:nvPr/>
        </p:nvSpPr>
        <p:spPr>
          <a:xfrm>
            <a:off x="321544" y="733386"/>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27497029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58</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Freizeit – Warum im Wohnort?</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3" name="Diagramm 12"/>
          <p:cNvGraphicFramePr/>
          <p:nvPr>
            <p:extLst>
              <p:ext uri="{D42A27DB-BD31-4B8C-83A1-F6EECF244321}">
                <p14:modId xmlns:p14="http://schemas.microsoft.com/office/powerpoint/2010/main" val="2631119539"/>
              </p:ext>
            </p:extLst>
          </p:nvPr>
        </p:nvGraphicFramePr>
        <p:xfrm>
          <a:off x="1619672" y="1285169"/>
          <a:ext cx="5904656" cy="4287662"/>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feld 1"/>
          <p:cNvSpPr txBox="1"/>
          <p:nvPr/>
        </p:nvSpPr>
        <p:spPr>
          <a:xfrm>
            <a:off x="6732240" y="1988840"/>
            <a:ext cx="604581" cy="33006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1800" b="1" dirty="0" smtClean="0">
                <a:solidFill>
                  <a:schemeClr val="tx2">
                    <a:lumMod val="75000"/>
                  </a:schemeClr>
                </a:solidFill>
              </a:rPr>
              <a:t>in %</a:t>
            </a:r>
            <a:endParaRPr lang="de-DE" sz="1800" b="1" dirty="0">
              <a:solidFill>
                <a:schemeClr val="tx2">
                  <a:lumMod val="75000"/>
                </a:schemeClr>
              </a:solidFill>
            </a:endParaRPr>
          </a:p>
        </p:txBody>
      </p:sp>
      <p:sp>
        <p:nvSpPr>
          <p:cNvPr id="11" name="Textfeld 10"/>
          <p:cNvSpPr txBox="1"/>
          <p:nvPr/>
        </p:nvSpPr>
        <p:spPr>
          <a:xfrm>
            <a:off x="3662439" y="6162374"/>
            <a:ext cx="1927131" cy="253916"/>
          </a:xfrm>
          <a:prstGeom prst="rect">
            <a:avLst/>
          </a:prstGeom>
          <a:noFill/>
        </p:spPr>
        <p:txBody>
          <a:bodyPr wrap="none" rtlCol="0">
            <a:spAutoFit/>
          </a:bodyPr>
          <a:lstStyle/>
          <a:p>
            <a:r>
              <a:rPr lang="de-DE" sz="1050" b="1" dirty="0" smtClean="0">
                <a:solidFill>
                  <a:schemeClr val="tx2">
                    <a:lumMod val="75000"/>
                  </a:schemeClr>
                </a:solidFill>
              </a:rPr>
              <a:t>Cramer-V ,139; Signifikanz ,000</a:t>
            </a:r>
            <a:endParaRPr lang="de-DE" sz="1050" b="1" dirty="0">
              <a:solidFill>
                <a:schemeClr val="tx2">
                  <a:lumMod val="75000"/>
                </a:schemeClr>
              </a:solidFill>
            </a:endParaRPr>
          </a:p>
        </p:txBody>
      </p:sp>
      <p:sp>
        <p:nvSpPr>
          <p:cNvPr id="14" name="Gestreifter Pfeil nach rechts 13">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934214775"/>
      </p:ext>
    </p:extLst>
  </p:cSld>
  <p:clrMapOvr>
    <a:masterClrMapping/>
  </p:clrMapOvr>
  <p:timing>
    <p:tnLst>
      <p:par>
        <p:cTn id="1" dur="indefinite" restart="never" nodeType="tmRoot"/>
      </p:par>
    </p:tnLst>
  </p:timing>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580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Abgerundetes Rechteck 10"/>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Wer weckt dich morgens?</a:t>
            </a:r>
            <a:endParaRPr lang="de-DE" sz="2800" b="1" spc="200" dirty="0">
              <a:solidFill>
                <a:schemeClr val="tx2">
                  <a:lumMod val="75000"/>
                </a:schemeClr>
              </a:solidFill>
            </a:endParaRPr>
          </a:p>
        </p:txBody>
      </p:sp>
      <p:cxnSp>
        <p:nvCxnSpPr>
          <p:cNvPr id="14" name="Gerade Verbindung 13"/>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Diagramm 11"/>
          <p:cNvGraphicFramePr/>
          <p:nvPr>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797098597"/>
      </p:ext>
    </p:extLst>
  </p:cSld>
  <p:clrMapOvr>
    <a:masterClrMapping/>
  </p:clrMapOvr>
  <p:timing>
    <p:tnLst>
      <p:par>
        <p:cTn id="1" dur="indefinite" restart="never" nodeType="tmRoot"/>
      </p:par>
    </p:tnLst>
  </p:timing>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581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Abgerundetes Rechteck 10"/>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Wer weckt dich morgens?</a:t>
            </a:r>
            <a:endParaRPr lang="de-DE" sz="2800" b="1" spc="200" dirty="0">
              <a:solidFill>
                <a:schemeClr val="tx2">
                  <a:lumMod val="75000"/>
                </a:schemeClr>
              </a:solidFill>
            </a:endParaRPr>
          </a:p>
        </p:txBody>
      </p:sp>
      <p:cxnSp>
        <p:nvCxnSpPr>
          <p:cNvPr id="14" name="Gerade Verbindung 13"/>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Diagramm 11"/>
          <p:cNvGraphicFramePr/>
          <p:nvPr>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995466210"/>
      </p:ext>
    </p:extLst>
  </p:cSld>
  <p:clrMapOvr>
    <a:masterClrMapping/>
  </p:clrMapOvr>
  <p:timing>
    <p:tnLst>
      <p:par>
        <p:cTn id="1" dur="indefinite" restart="never" nodeType="tmRoot"/>
      </p:par>
    </p:tnLst>
  </p:timing>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582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63166"/>
            <a:ext cx="8604954" cy="140173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200"/>
              </a:spcBef>
              <a:spcAft>
                <a:spcPts val="2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200"/>
              </a:spcBef>
              <a:spcAft>
                <a:spcPts val="2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Siehe 17.7, Seite 614 </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1544" y="733386"/>
            <a:ext cx="3413370" cy="369332"/>
          </a:xfrm>
          <a:prstGeom prst="rect">
            <a:avLst/>
          </a:prstGeom>
        </p:spPr>
        <p:txBody>
          <a:bodyPr wrap="none">
            <a:spAutoFit/>
          </a:bodyPr>
          <a:lstStyle/>
          <a:p>
            <a:r>
              <a:rPr lang="de-DE" b="1" u="sng" dirty="0" smtClean="0">
                <a:solidFill>
                  <a:srgbClr val="C00000"/>
                </a:solidFill>
              </a:rPr>
              <a:t>Bewertung und Handlungsbedarf:</a:t>
            </a:r>
            <a:endParaRPr lang="de-DE" b="1" u="sng" dirty="0">
              <a:solidFill>
                <a:srgbClr val="C00000"/>
              </a:solidFill>
            </a:endParaRPr>
          </a:p>
        </p:txBody>
      </p:sp>
      <p:sp>
        <p:nvSpPr>
          <p:cNvPr id="13" name="Abgerundetes Rechteck 12"/>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Wer weckt dich morgens?</a:t>
            </a:r>
            <a:endParaRPr lang="de-DE" sz="2800" b="1" spc="200" dirty="0">
              <a:solidFill>
                <a:schemeClr val="tx2">
                  <a:lumMod val="75000"/>
                </a:schemeClr>
              </a:solidFill>
            </a:endParaRPr>
          </a:p>
        </p:txBody>
      </p:sp>
      <p:sp>
        <p:nvSpPr>
          <p:cNvPr id="14" name="Gestreifter Pfeil nach rechts 13">
            <a:hlinkClick r:id="rId4" action="ppaction://hlinksldjump"/>
          </p:cNvPr>
          <p:cNvSpPr/>
          <p:nvPr/>
        </p:nvSpPr>
        <p:spPr>
          <a:xfrm>
            <a:off x="2478221" y="1449272"/>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5" name="Gestreifter Pfeil nach rechts 14">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061284732"/>
      </p:ext>
    </p:extLst>
  </p:cSld>
  <p:clrMapOvr>
    <a:masterClrMapping/>
  </p:clrMapOvr>
  <p:timing>
    <p:tnLst>
      <p:par>
        <p:cTn id="1" dur="indefinite" restart="never" nodeType="tmRoot"/>
      </p:par>
    </p:tnLst>
  </p:timing>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583</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
        <p:nvSpPr>
          <p:cNvPr id="20" name="Titel 1"/>
          <p:cNvSpPr>
            <a:spLocks noGrp="1"/>
          </p:cNvSpPr>
          <p:nvPr>
            <p:ph type="ctrTitle"/>
          </p:nvPr>
        </p:nvSpPr>
        <p:spPr>
          <a:xfrm>
            <a:off x="251519" y="908720"/>
            <a:ext cx="7501311" cy="1231967"/>
          </a:xfrm>
        </p:spPr>
        <p:txBody>
          <a:bodyPr>
            <a:normAutofit/>
          </a:bodyPr>
          <a:lstStyle/>
          <a:p>
            <a:pPr algn="l"/>
            <a:r>
              <a:rPr lang="de-DE" b="1" dirty="0" smtClean="0">
                <a:solidFill>
                  <a:srgbClr val="C00000"/>
                </a:solidFill>
              </a:rPr>
              <a:t>17.2 Wäsche waschen</a:t>
            </a:r>
            <a:endParaRPr lang="de-DE" sz="3100" dirty="0"/>
          </a:p>
        </p:txBody>
      </p:sp>
      <p:sp>
        <p:nvSpPr>
          <p:cNvPr id="14" name="Textfeld 1"/>
          <p:cNvSpPr txBox="1"/>
          <p:nvPr/>
        </p:nvSpPr>
        <p:spPr>
          <a:xfrm>
            <a:off x="251519" y="2532815"/>
            <a:ext cx="8604954" cy="227385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Altersgemäße Entwicklung von Selbstständigkeit </a:t>
            </a:r>
            <a:r>
              <a:rPr lang="de-DE" sz="1800" b="1" dirty="0">
                <a:solidFill>
                  <a:schemeClr val="tx2">
                    <a:lumMod val="75000"/>
                  </a:schemeClr>
                </a:solidFill>
                <a:latin typeface="Calibri" panose="020F0502020204030204" pitchFamily="34" charset="0"/>
                <a:ea typeface="Calibri" panose="020F0502020204030204" pitchFamily="34" charset="0"/>
              </a:rPr>
              <a:t>und notwendigen Alltagskompetenzen</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r>
              <a:rPr lang="de-DE" sz="1800" b="1" dirty="0" smtClean="0">
                <a:solidFill>
                  <a:schemeClr val="tx2">
                    <a:lumMod val="75000"/>
                  </a:schemeClr>
                </a:solidFill>
              </a:rPr>
              <a:t>Wer wäscht deine </a:t>
            </a:r>
            <a:r>
              <a:rPr lang="de-DE" sz="1800" b="1" dirty="0">
                <a:solidFill>
                  <a:schemeClr val="tx2">
                    <a:lumMod val="75000"/>
                  </a:schemeClr>
                </a:solidFill>
              </a:rPr>
              <a:t>Wäsche? Ich selbst – meine Mutter/andere Person</a:t>
            </a:r>
          </a:p>
        </p:txBody>
      </p:sp>
    </p:spTree>
    <p:extLst>
      <p:ext uri="{BB962C8B-B14F-4D97-AF65-F5344CB8AC3E}">
        <p14:creationId xmlns:p14="http://schemas.microsoft.com/office/powerpoint/2010/main" val="2178816671"/>
      </p:ext>
    </p:extLst>
  </p:cSld>
  <p:clrMapOvr>
    <a:masterClrMapping/>
  </p:clrMapOvr>
  <p:timing>
    <p:tnLst>
      <p:par>
        <p:cTn id="1" dur="indefinite" restart="never" nodeType="tmRoot"/>
      </p:par>
    </p:tnLst>
  </p:timing>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bgerundetes Rechteck 13"/>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Wer wäscht deine Wäsche?</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584</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71267"/>
            <a:ext cx="8604954" cy="49892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nur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12,4% der 12 - 21-Jährigen waschen ihre Wäsche selbst, das ist jeder Achte</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gibt einen deutlichen Unterschied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zwischen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den Geschlechtern, denn während mit rund 16% jedes sechste Mädchen ihre Wäsche selbst wäscht, sind dies mit 8% nur die Hälfte der Jungen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mit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zunehmendem Alter wird die Wäsche häufiger selbst gewaschen, bei den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Volljährigen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tut dies jede/r Fünfte während nur knapp 9% der Jugendlichen und nicht ganz 5% der Kinder Wäsche waschen; während es hierbei bei den 12 - 14-Jährigen noch keinen Unterschied zwischen m/w gibt, zeigt sich bei den Jugendlichen bereits ein deutlicher Unterschied – mit 11% waschen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Mädchen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in dieser Altersgruppe schon doppelt so häufig ihre Wäsche selbst als die Jungs mit 6% und dieser Unterschied vergrößert sich nach der Volljährigkeit noch deutlich (30% der Mädchen und 12% der Jungen)</a:t>
            </a:r>
          </a:p>
        </p:txBody>
      </p:sp>
      <p:sp>
        <p:nvSpPr>
          <p:cNvPr id="12" name="Rechteck 11"/>
          <p:cNvSpPr/>
          <p:nvPr/>
        </p:nvSpPr>
        <p:spPr>
          <a:xfrm>
            <a:off x="321544" y="733386"/>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710939408"/>
      </p:ext>
    </p:extLst>
  </p:cSld>
  <p:clrMapOvr>
    <a:masterClrMapping/>
  </p:clrMapOvr>
  <p:timing>
    <p:tnLst>
      <p:par>
        <p:cTn id="1" dur="indefinite" restart="never" nodeType="tmRoot"/>
      </p:par>
    </p:tnLst>
  </p:timing>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585</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Abgerundetes Rechteck 10"/>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Wer wäscht deine Wäsche?</a:t>
            </a:r>
            <a:endParaRPr lang="de-DE" sz="2800" b="1" spc="200" dirty="0">
              <a:solidFill>
                <a:schemeClr val="tx2">
                  <a:lumMod val="75000"/>
                </a:schemeClr>
              </a:solidFill>
            </a:endParaRPr>
          </a:p>
        </p:txBody>
      </p:sp>
      <p:cxnSp>
        <p:nvCxnSpPr>
          <p:cNvPr id="14" name="Gerade Verbindung 13"/>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Diagramm 11"/>
          <p:cNvGraphicFramePr/>
          <p:nvPr>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952253574"/>
      </p:ext>
    </p:extLst>
  </p:cSld>
  <p:clrMapOvr>
    <a:masterClrMapping/>
  </p:clrMapOvr>
  <p:timing>
    <p:tnLst>
      <p:par>
        <p:cTn id="1" dur="indefinite" restart="never" nodeType="tmRoot"/>
      </p:par>
    </p:tnLst>
  </p:timing>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bgerundetes Rechteck 11"/>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Wer wäscht deine Wäsche?</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586</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4" name="Gerade Verbindung 13"/>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Diagramm 10"/>
          <p:cNvGraphicFramePr/>
          <p:nvPr>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431910704"/>
      </p:ext>
    </p:extLst>
  </p:cSld>
  <p:clrMapOvr>
    <a:masterClrMapping/>
  </p:clrMapOvr>
  <p:timing>
    <p:tnLst>
      <p:par>
        <p:cTn id="1" dur="indefinite" restart="never" nodeType="tmRoot"/>
      </p:par>
    </p:tnLst>
  </p:timing>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587</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Abgerundetes Rechteck 10"/>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Wer wäscht deine Wäsche?</a:t>
            </a:r>
            <a:endParaRPr lang="de-DE" sz="2800" b="1" spc="200" dirty="0">
              <a:solidFill>
                <a:schemeClr val="tx2">
                  <a:lumMod val="75000"/>
                </a:schemeClr>
              </a:solidFill>
            </a:endParaRPr>
          </a:p>
        </p:txBody>
      </p:sp>
      <p:cxnSp>
        <p:nvCxnSpPr>
          <p:cNvPr id="14" name="Gerade Verbindung 13"/>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Diagramm 11"/>
          <p:cNvGraphicFramePr/>
          <p:nvPr>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058277740"/>
      </p:ext>
    </p:extLst>
  </p:cSld>
  <p:clrMapOvr>
    <a:masterClrMapping/>
  </p:clrMapOvr>
  <p:timing>
    <p:tnLst>
      <p:par>
        <p:cTn id="1" dur="indefinite" restart="never" nodeType="tmRoot"/>
      </p:par>
    </p:tnLst>
  </p:timing>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588</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5" name="Abgerundetes Rechteck 14"/>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Wer wäscht deine Wäsche?</a:t>
            </a:r>
            <a:endParaRPr lang="de-DE" sz="2800" b="1" spc="200" dirty="0">
              <a:solidFill>
                <a:schemeClr val="tx2">
                  <a:lumMod val="75000"/>
                </a:schemeClr>
              </a:solidFill>
            </a:endParaRPr>
          </a:p>
        </p:txBody>
      </p:sp>
      <p:sp>
        <p:nvSpPr>
          <p:cNvPr id="12" name="Textfeld 1"/>
          <p:cNvSpPr txBox="1"/>
          <p:nvPr/>
        </p:nvSpPr>
        <p:spPr>
          <a:xfrm>
            <a:off x="323528" y="1163166"/>
            <a:ext cx="8563002" cy="49301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200"/>
              </a:spcBef>
              <a:spcAft>
                <a:spcPts val="2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Das Wäschewaschen ist derjenige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abgefragten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Bereiche, in denen die jungen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Menschen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am seltensten selbst tätig werden. Ein deutlicher Unterschied zeigt sich in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Geschlechtsverteilung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jedes sechste Mädchen und nur jeder zwölfte Junge waschen ihre Wäsche selbst. </a:t>
            </a:r>
          </a:p>
          <a:p>
            <a:pPr>
              <a:spcBef>
                <a:spcPts val="200"/>
              </a:spcBef>
              <a:spcAft>
                <a:spcPts val="2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 Altersverteilung bestätigt, dass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jungen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Volljährigen mit 20,5% deutlich häufiger selbst ihre Wäsche waschen als die Jüngeren. Überraschend ist, dass immerhin knapp 5% der 12 - 14-Jährigen schon selbst waschen.</a:t>
            </a:r>
          </a:p>
          <a:p>
            <a:pPr>
              <a:spcBef>
                <a:spcPts val="200"/>
              </a:spcBef>
              <a:spcAft>
                <a:spcPts val="200"/>
              </a:spcAft>
            </a:pPr>
            <a:endPar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200"/>
              </a:spcBef>
              <a:spcAft>
                <a:spcPts val="200"/>
              </a:spcAft>
            </a:pPr>
            <a:endPar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200"/>
              </a:spcBef>
              <a:spcAft>
                <a:spcPts val="200"/>
              </a:spcAft>
            </a:pPr>
            <a:r>
              <a:rPr lang="de-DE" sz="1800" b="1" u="sng" dirty="0" smtClean="0">
                <a:solidFill>
                  <a:srgbClr val="C00000"/>
                </a:solidFill>
              </a:rPr>
              <a:t>Handlungsbedarf:</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200"/>
              </a:spcBef>
              <a:spcAft>
                <a:spcPts val="2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Siehe 17.7, Seite 614 </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Rechteck 12"/>
          <p:cNvSpPr/>
          <p:nvPr/>
        </p:nvSpPr>
        <p:spPr>
          <a:xfrm>
            <a:off x="321544" y="733386"/>
            <a:ext cx="129580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sp>
        <p:nvSpPr>
          <p:cNvPr id="14" name="Gestreifter Pfeil nach rechts 13">
            <a:hlinkClick r:id="rId4" action="ppaction://hlinksldjump"/>
          </p:cNvPr>
          <p:cNvSpPr/>
          <p:nvPr/>
        </p:nvSpPr>
        <p:spPr>
          <a:xfrm>
            <a:off x="2461129" y="4131988"/>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6" name="Gestreifter Pfeil nach rechts 15">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219842191"/>
      </p:ext>
    </p:extLst>
  </p:cSld>
  <p:clrMapOvr>
    <a:masterClrMapping/>
  </p:clrMapOvr>
  <p:timing>
    <p:tnLst>
      <p:par>
        <p:cTn id="1" dur="indefinite" restart="never" nodeType="tmRoot"/>
      </p:par>
    </p:tnLst>
  </p:timing>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589</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
        <p:nvSpPr>
          <p:cNvPr id="20" name="Titel 1"/>
          <p:cNvSpPr>
            <a:spLocks noGrp="1"/>
          </p:cNvSpPr>
          <p:nvPr>
            <p:ph type="ctrTitle"/>
          </p:nvPr>
        </p:nvSpPr>
        <p:spPr>
          <a:xfrm>
            <a:off x="251519" y="908720"/>
            <a:ext cx="7501311" cy="1231967"/>
          </a:xfrm>
        </p:spPr>
        <p:txBody>
          <a:bodyPr>
            <a:normAutofit/>
          </a:bodyPr>
          <a:lstStyle/>
          <a:p>
            <a:pPr algn="l"/>
            <a:r>
              <a:rPr lang="de-DE" b="1" dirty="0" smtClean="0">
                <a:solidFill>
                  <a:srgbClr val="C00000"/>
                </a:solidFill>
              </a:rPr>
              <a:t>17.3 Pausenbrot</a:t>
            </a:r>
            <a:endParaRPr lang="de-DE" sz="3100" dirty="0"/>
          </a:p>
        </p:txBody>
      </p:sp>
      <p:sp>
        <p:nvSpPr>
          <p:cNvPr id="14" name="Textfeld 1"/>
          <p:cNvSpPr txBox="1"/>
          <p:nvPr/>
        </p:nvSpPr>
        <p:spPr>
          <a:xfrm>
            <a:off x="251519" y="2532815"/>
            <a:ext cx="8604954" cy="227385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Altersgemäße Entwicklung von Selbstständigkeit </a:t>
            </a:r>
            <a:r>
              <a:rPr lang="de-DE" sz="1800" b="1" dirty="0">
                <a:solidFill>
                  <a:schemeClr val="tx2">
                    <a:lumMod val="75000"/>
                  </a:schemeClr>
                </a:solidFill>
                <a:latin typeface="Calibri" panose="020F0502020204030204" pitchFamily="34" charset="0"/>
                <a:ea typeface="Calibri" panose="020F0502020204030204" pitchFamily="34" charset="0"/>
              </a:rPr>
              <a:t>und notwendigen Alltagskompetenzen</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r>
              <a:rPr lang="de-DE" sz="1800" b="1" dirty="0" smtClean="0">
                <a:solidFill>
                  <a:schemeClr val="tx2">
                    <a:lumMod val="75000"/>
                  </a:schemeClr>
                </a:solidFill>
              </a:rPr>
              <a:t>Wer macht dein </a:t>
            </a:r>
            <a:r>
              <a:rPr lang="de-DE" sz="1800" b="1" dirty="0">
                <a:solidFill>
                  <a:schemeClr val="tx2">
                    <a:lumMod val="75000"/>
                  </a:schemeClr>
                </a:solidFill>
              </a:rPr>
              <a:t>Pausenbrot? Ich selbst – meine Mutter/andere Person</a:t>
            </a:r>
          </a:p>
        </p:txBody>
      </p:sp>
    </p:spTree>
    <p:extLst>
      <p:ext uri="{BB962C8B-B14F-4D97-AF65-F5344CB8AC3E}">
        <p14:creationId xmlns:p14="http://schemas.microsoft.com/office/powerpoint/2010/main" val="237240871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59</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Freizeit – Warum im Wohnort?</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1" name="Diagramm 10"/>
          <p:cNvGraphicFramePr/>
          <p:nvPr>
            <p:extLst>
              <p:ext uri="{D42A27DB-BD31-4B8C-83A1-F6EECF244321}">
                <p14:modId xmlns:p14="http://schemas.microsoft.com/office/powerpoint/2010/main" val="3673036982"/>
              </p:ext>
            </p:extLst>
          </p:nvPr>
        </p:nvGraphicFramePr>
        <p:xfrm>
          <a:off x="1529013" y="1268760"/>
          <a:ext cx="6085974" cy="4320480"/>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feld 1"/>
          <p:cNvSpPr txBox="1"/>
          <p:nvPr/>
        </p:nvSpPr>
        <p:spPr>
          <a:xfrm>
            <a:off x="6864749" y="1988840"/>
            <a:ext cx="604581" cy="33006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1800" b="1" dirty="0" smtClean="0">
                <a:solidFill>
                  <a:schemeClr val="tx2">
                    <a:lumMod val="75000"/>
                  </a:schemeClr>
                </a:solidFill>
              </a:rPr>
              <a:t>in %</a:t>
            </a:r>
            <a:endParaRPr lang="de-DE" sz="1800" b="1" dirty="0">
              <a:solidFill>
                <a:schemeClr val="tx2">
                  <a:lumMod val="75000"/>
                </a:schemeClr>
              </a:solidFill>
            </a:endParaRPr>
          </a:p>
        </p:txBody>
      </p:sp>
      <p:sp>
        <p:nvSpPr>
          <p:cNvPr id="12" name="Textfeld 11"/>
          <p:cNvSpPr txBox="1"/>
          <p:nvPr/>
        </p:nvSpPr>
        <p:spPr>
          <a:xfrm>
            <a:off x="3662439" y="6162374"/>
            <a:ext cx="1927131" cy="253916"/>
          </a:xfrm>
          <a:prstGeom prst="rect">
            <a:avLst/>
          </a:prstGeom>
          <a:noFill/>
        </p:spPr>
        <p:txBody>
          <a:bodyPr wrap="none" rtlCol="0">
            <a:spAutoFit/>
          </a:bodyPr>
          <a:lstStyle/>
          <a:p>
            <a:r>
              <a:rPr lang="de-DE" sz="1050" b="1" dirty="0" smtClean="0">
                <a:solidFill>
                  <a:schemeClr val="tx2">
                    <a:lumMod val="75000"/>
                  </a:schemeClr>
                </a:solidFill>
              </a:rPr>
              <a:t>Cramer-V ,205; Signifikanz ,000</a:t>
            </a:r>
            <a:endParaRPr lang="de-DE" sz="1050" b="1" dirty="0">
              <a:solidFill>
                <a:schemeClr val="tx2">
                  <a:lumMod val="75000"/>
                </a:schemeClr>
              </a:solidFill>
            </a:endParaRPr>
          </a:p>
        </p:txBody>
      </p:sp>
      <p:sp>
        <p:nvSpPr>
          <p:cNvPr id="14" name="Gestreifter Pfeil nach rechts 13">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418361160"/>
      </p:ext>
    </p:extLst>
  </p:cSld>
  <p:clrMapOvr>
    <a:masterClrMapping/>
  </p:clrMapOvr>
  <p:timing>
    <p:tnLst>
      <p:par>
        <p:cTn id="1" dur="indefinite" restart="never" nodeType="tmRoot"/>
      </p:par>
    </p:tnLst>
  </p:timing>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590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71267"/>
            <a:ext cx="8604954" cy="49892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etwas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über die Hälfte der jungen Menschen machen sich ihr Pausenbrot selbst, dabei gibt es keinen Unterschied zwischen m/w</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mit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jeder Altersgruppe steigt der Anteil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derer</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die ihr Pausenbrot selbst machen, um rund 20% an, von ca. 1/3 bei den Kindern über die Hälfte bei den Jugendlichen und gut ¾ bei den Volljährigen</a:t>
            </a:r>
          </a:p>
        </p:txBody>
      </p:sp>
      <p:sp>
        <p:nvSpPr>
          <p:cNvPr id="12" name="Rechteck 11"/>
          <p:cNvSpPr/>
          <p:nvPr/>
        </p:nvSpPr>
        <p:spPr>
          <a:xfrm>
            <a:off x="321544" y="733386"/>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sp>
        <p:nvSpPr>
          <p:cNvPr id="13" name="Abgerundetes Rechteck 12"/>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Wer macht dein Pausenbrot?</a:t>
            </a:r>
            <a:endParaRPr lang="de-DE" sz="2800" b="1" spc="200" dirty="0">
              <a:solidFill>
                <a:schemeClr val="tx2">
                  <a:lumMod val="75000"/>
                </a:schemeClr>
              </a:solidFill>
            </a:endParaRPr>
          </a:p>
        </p:txBody>
      </p:sp>
      <p:sp>
        <p:nvSpPr>
          <p:cNvPr id="14" name="Gestreifter Pfeil nach rechts 13">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78972316"/>
      </p:ext>
    </p:extLst>
  </p:cSld>
  <p:clrMapOvr>
    <a:masterClrMapping/>
  </p:clrMapOvr>
  <p:timing>
    <p:tnLst>
      <p:par>
        <p:cTn id="1" dur="indefinite" restart="never" nodeType="tmRoot"/>
      </p:par>
    </p:tnLst>
  </p:timing>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591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Abgerundetes Rechteck 10"/>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Wer macht dein Pausenbrot?</a:t>
            </a:r>
            <a:endParaRPr lang="de-DE" sz="2800" b="1" spc="200" dirty="0">
              <a:solidFill>
                <a:schemeClr val="tx2">
                  <a:lumMod val="75000"/>
                </a:schemeClr>
              </a:solidFill>
            </a:endParaRPr>
          </a:p>
        </p:txBody>
      </p:sp>
      <p:cxnSp>
        <p:nvCxnSpPr>
          <p:cNvPr id="14" name="Gerade Verbindung 13"/>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Diagramm 11"/>
          <p:cNvGraphicFramePr/>
          <p:nvPr>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973888939"/>
      </p:ext>
    </p:extLst>
  </p:cSld>
  <p:clrMapOvr>
    <a:masterClrMapping/>
  </p:clrMapOvr>
  <p:timing>
    <p:tnLst>
      <p:par>
        <p:cTn id="1" dur="indefinite" restart="never" nodeType="tmRoot"/>
      </p:par>
    </p:tnLst>
  </p:timing>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Wer macht dein Pausenbrot?</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592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4" name="Gerade Verbindung 13"/>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Diagramm 11"/>
          <p:cNvGraphicFramePr/>
          <p:nvPr>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918629155"/>
      </p:ext>
    </p:extLst>
  </p:cSld>
  <p:clrMapOvr>
    <a:masterClrMapping/>
  </p:clrMapOvr>
  <p:timing>
    <p:tnLst>
      <p:par>
        <p:cTn id="1" dur="indefinite" restart="never" nodeType="tmRoot"/>
      </p:par>
    </p:tnLst>
  </p:timing>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593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63166"/>
            <a:ext cx="8604954" cy="50005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200"/>
              </a:spcBef>
              <a:spcAft>
                <a:spcPts val="2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Im Durchschnitt machen nur etwas über die Hälfte der jungen Menschen ihr Pausenbrot selbst. Wer sein Pausenbrot selbst macht, übernimmt Verantwortung für seine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Ernährung</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Deshalb kann es auch als bedenklich eingestuft werden, dass mit 22,5% fast ¼ der jungen Erwachsenen die Verantwortung über ihre Ernährung während des Tages abgeben und sich nicht selbst um ihr Pausenbrot kümmern. Die Maßnahmenempfehlung zur gesunden Ernährung (siehe 16.) wird durch dieses Ergebnis nochmal bestätigt.</a:t>
            </a:r>
            <a:endPar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200"/>
              </a:spcBef>
              <a:spcAft>
                <a:spcPts val="200"/>
              </a:spcAft>
            </a:pPr>
            <a:endPar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200"/>
              </a:spcBef>
              <a:spcAft>
                <a:spcPts val="200"/>
              </a:spcAft>
            </a:pPr>
            <a:r>
              <a:rPr lang="de-DE" sz="1800" b="1" u="sng" dirty="0">
                <a:solidFill>
                  <a:srgbClr val="C00000"/>
                </a:solidFill>
              </a:rPr>
              <a:t>Handlungsbedarf</a:t>
            </a:r>
            <a:endPar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200"/>
              </a:spcBef>
              <a:spcAft>
                <a:spcPts val="2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200"/>
              </a:spcBef>
              <a:spcAft>
                <a:spcPts val="2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Siehe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17.7, Seite 614</a:t>
            </a:r>
          </a:p>
          <a:p>
            <a:pPr>
              <a:spcBef>
                <a:spcPts val="200"/>
              </a:spcBef>
              <a:spcAft>
                <a:spcPts val="2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200"/>
              </a:spcBef>
              <a:spcAft>
                <a:spcPts val="2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und 16.1, Seite 573 </a:t>
            </a:r>
          </a:p>
          <a:p>
            <a:pPr>
              <a:spcBef>
                <a:spcPts val="200"/>
              </a:spcBef>
              <a:spcAft>
                <a:spcPts val="2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   </a:t>
            </a:r>
          </a:p>
          <a:p>
            <a:pPr>
              <a:spcBef>
                <a:spcPts val="200"/>
              </a:spcBef>
              <a:spcAft>
                <a:spcPts val="2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  </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Abgerundetes Rechteck 12"/>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Wer macht dein Pausenbrot?</a:t>
            </a:r>
            <a:endParaRPr lang="de-DE" sz="2800" b="1" spc="200" dirty="0">
              <a:solidFill>
                <a:schemeClr val="tx2">
                  <a:lumMod val="75000"/>
                </a:schemeClr>
              </a:solidFill>
            </a:endParaRPr>
          </a:p>
        </p:txBody>
      </p:sp>
      <p:sp>
        <p:nvSpPr>
          <p:cNvPr id="16" name="Gestreifter Pfeil nach rechts 15">
            <a:hlinkClick r:id="rId4" action="ppaction://hlinksldjump"/>
          </p:cNvPr>
          <p:cNvSpPr/>
          <p:nvPr/>
        </p:nvSpPr>
        <p:spPr>
          <a:xfrm>
            <a:off x="2339752" y="4454498"/>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8" name="Rechteck 17"/>
          <p:cNvSpPr/>
          <p:nvPr/>
        </p:nvSpPr>
        <p:spPr>
          <a:xfrm>
            <a:off x="321544" y="733386"/>
            <a:ext cx="129580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sp>
        <p:nvSpPr>
          <p:cNvPr id="19" name="Gestreifter Pfeil nach rechts 18">
            <a:hlinkClick r:id="rId5" action="ppaction://hlinksldjump"/>
          </p:cNvPr>
          <p:cNvSpPr/>
          <p:nvPr/>
        </p:nvSpPr>
        <p:spPr>
          <a:xfrm>
            <a:off x="2478221" y="3792453"/>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4" name="Gestreifter Pfeil nach rechts 13">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885083912"/>
      </p:ext>
    </p:extLst>
  </p:cSld>
  <p:clrMapOvr>
    <a:masterClrMapping/>
  </p:clrMapOvr>
  <p:timing>
    <p:tnLst>
      <p:par>
        <p:cTn id="1" dur="indefinite" restart="never" nodeType="tmRoot"/>
      </p:par>
    </p:tnLst>
  </p:timing>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594</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
        <p:nvSpPr>
          <p:cNvPr id="20" name="Titel 1"/>
          <p:cNvSpPr>
            <a:spLocks noGrp="1"/>
          </p:cNvSpPr>
          <p:nvPr>
            <p:ph type="ctrTitle"/>
          </p:nvPr>
        </p:nvSpPr>
        <p:spPr>
          <a:xfrm>
            <a:off x="251519" y="908720"/>
            <a:ext cx="7501311" cy="1231967"/>
          </a:xfrm>
        </p:spPr>
        <p:txBody>
          <a:bodyPr>
            <a:normAutofit/>
          </a:bodyPr>
          <a:lstStyle/>
          <a:p>
            <a:pPr algn="l"/>
            <a:r>
              <a:rPr lang="de-DE" b="1" dirty="0" smtClean="0">
                <a:solidFill>
                  <a:srgbClr val="C00000"/>
                </a:solidFill>
              </a:rPr>
              <a:t>17.4 Arzttermine</a:t>
            </a:r>
            <a:endParaRPr lang="de-DE" sz="3100" dirty="0"/>
          </a:p>
        </p:txBody>
      </p:sp>
      <p:sp>
        <p:nvSpPr>
          <p:cNvPr id="14" name="Textfeld 1"/>
          <p:cNvSpPr txBox="1"/>
          <p:nvPr/>
        </p:nvSpPr>
        <p:spPr>
          <a:xfrm>
            <a:off x="251519" y="2532815"/>
            <a:ext cx="8604954" cy="227385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Altersgemäße Entwicklung von Selbstständigkeit </a:t>
            </a:r>
            <a:r>
              <a:rPr lang="de-DE" sz="1800" b="1" dirty="0">
                <a:solidFill>
                  <a:schemeClr val="tx2">
                    <a:lumMod val="75000"/>
                  </a:schemeClr>
                </a:solidFill>
                <a:latin typeface="Calibri" panose="020F0502020204030204" pitchFamily="34" charset="0"/>
                <a:ea typeface="Calibri" panose="020F0502020204030204" pitchFamily="34" charset="0"/>
              </a:rPr>
              <a:t>und notwendigen Alltagskompetenzen</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r>
              <a:rPr lang="de-DE" sz="1800" b="1" dirty="0" smtClean="0">
                <a:solidFill>
                  <a:schemeClr val="tx2">
                    <a:lumMod val="75000"/>
                  </a:schemeClr>
                </a:solidFill>
              </a:rPr>
              <a:t>Wer kümmert sich um deine </a:t>
            </a:r>
            <a:r>
              <a:rPr lang="de-DE" sz="1800" b="1" dirty="0">
                <a:solidFill>
                  <a:schemeClr val="tx2">
                    <a:lumMod val="75000"/>
                  </a:schemeClr>
                </a:solidFill>
              </a:rPr>
              <a:t>Arzttermine? Ich selbst – meine Mutter/andere Person</a:t>
            </a:r>
          </a:p>
        </p:txBody>
      </p:sp>
    </p:spTree>
    <p:extLst>
      <p:ext uri="{BB962C8B-B14F-4D97-AF65-F5344CB8AC3E}">
        <p14:creationId xmlns:p14="http://schemas.microsoft.com/office/powerpoint/2010/main" val="2613088155"/>
      </p:ext>
    </p:extLst>
  </p:cSld>
  <p:clrMapOvr>
    <a:masterClrMapping/>
  </p:clrMapOvr>
  <p:timing>
    <p:tnLst>
      <p:par>
        <p:cTn id="1" dur="indefinite" restart="never" nodeType="tmRoot"/>
      </p:par>
    </p:tnLst>
  </p:timing>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knapp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45% der 12 - 21-Jährigen machen ihre Termine beim Arzt selbst aus, dabei gibt es keinen Unterschied zwischen m/w</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gibt einen deutlichen Unterschied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zwischen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den Altersstufen; während bei den Kindern noch 95% die Mutter oder eine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andere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Person die Arzttermine vereinbart, kümmern sich 1/3 der Jugendlichen selbst darum und bei den Volljährigen immerhin gut 80%</a:t>
            </a: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595</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Abgerundetes Rechteck 15"/>
          <p:cNvSpPr/>
          <p:nvPr/>
        </p:nvSpPr>
        <p:spPr>
          <a:xfrm>
            <a:off x="251520" y="0"/>
            <a:ext cx="648072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Wer kümmert sich um deine </a:t>
            </a:r>
            <a:br>
              <a:rPr lang="de-DE" sz="2800" b="1" spc="200" dirty="0" smtClean="0">
                <a:solidFill>
                  <a:schemeClr val="tx2">
                    <a:lumMod val="75000"/>
                  </a:schemeClr>
                </a:solidFill>
              </a:rPr>
            </a:br>
            <a:r>
              <a:rPr lang="de-DE" sz="2800" b="1" spc="200" dirty="0" smtClean="0">
                <a:solidFill>
                  <a:schemeClr val="tx2">
                    <a:lumMod val="75000"/>
                  </a:schemeClr>
                </a:solidFill>
              </a:rPr>
              <a:t>Arzttermine?</a:t>
            </a: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759064487"/>
      </p:ext>
    </p:extLst>
  </p:cSld>
  <p:clrMapOvr>
    <a:masterClrMapping/>
  </p:clrMapOvr>
  <p:timing>
    <p:tnLst>
      <p:par>
        <p:cTn id="1" dur="indefinite" restart="never" nodeType="tmRoot"/>
      </p:par>
    </p:tnLst>
  </p:timing>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596</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2" name="Abgerundetes Rechteck 11"/>
          <p:cNvSpPr/>
          <p:nvPr/>
        </p:nvSpPr>
        <p:spPr>
          <a:xfrm>
            <a:off x="251520" y="0"/>
            <a:ext cx="648072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Wer kümmert sich um deine </a:t>
            </a:r>
            <a:br>
              <a:rPr lang="de-DE" sz="2800" b="1" spc="200" dirty="0" smtClean="0">
                <a:solidFill>
                  <a:schemeClr val="tx2">
                    <a:lumMod val="75000"/>
                  </a:schemeClr>
                </a:solidFill>
              </a:rPr>
            </a:br>
            <a:r>
              <a:rPr lang="de-DE" sz="2800" b="1" spc="200" dirty="0" smtClean="0">
                <a:solidFill>
                  <a:schemeClr val="tx2">
                    <a:lumMod val="75000"/>
                  </a:schemeClr>
                </a:solidFill>
              </a:rPr>
              <a:t>Arzttermine?</a:t>
            </a:r>
          </a:p>
        </p:txBody>
      </p:sp>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Diagramm 10"/>
          <p:cNvGraphicFramePr/>
          <p:nvPr>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4" name="Gestreifter Pfeil nach rechts 13">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007431704"/>
      </p:ext>
    </p:extLst>
  </p:cSld>
  <p:clrMapOvr>
    <a:masterClrMapping/>
  </p:clrMapOvr>
  <p:timing>
    <p:tnLst>
      <p:par>
        <p:cTn id="1" dur="indefinite" restart="never" nodeType="tmRoot"/>
      </p:par>
    </p:tnLst>
  </p:timing>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48072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Wer kümmert sich um deine </a:t>
            </a:r>
            <a:br>
              <a:rPr lang="de-DE" sz="2800" b="1" spc="200" dirty="0" smtClean="0">
                <a:solidFill>
                  <a:schemeClr val="tx2">
                    <a:lumMod val="75000"/>
                  </a:schemeClr>
                </a:solidFill>
              </a:rPr>
            </a:br>
            <a:r>
              <a:rPr lang="de-DE" sz="2800" b="1" spc="200" dirty="0" smtClean="0">
                <a:solidFill>
                  <a:schemeClr val="tx2">
                    <a:lumMod val="75000"/>
                  </a:schemeClr>
                </a:solidFill>
              </a:rPr>
              <a:t>Arzttermine?</a:t>
            </a: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597</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Diagramm 11"/>
          <p:cNvGraphicFramePr/>
          <p:nvPr>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461024962"/>
      </p:ext>
    </p:extLst>
  </p:cSld>
  <p:clrMapOvr>
    <a:masterClrMapping/>
  </p:clrMapOvr>
  <p:timing>
    <p:tnLst>
      <p:par>
        <p:cTn id="1" dur="indefinite" restart="never" nodeType="tmRoot"/>
      </p:par>
    </p:tnLst>
  </p:timing>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598</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7"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Abgerundetes Rechteck 12"/>
          <p:cNvSpPr/>
          <p:nvPr/>
        </p:nvSpPr>
        <p:spPr>
          <a:xfrm>
            <a:off x="251520" y="0"/>
            <a:ext cx="648072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Wer kümmert sich um deine </a:t>
            </a:r>
            <a:br>
              <a:rPr lang="de-DE" sz="2800" b="1" spc="200" dirty="0" smtClean="0">
                <a:solidFill>
                  <a:schemeClr val="tx2">
                    <a:lumMod val="75000"/>
                  </a:schemeClr>
                </a:solidFill>
              </a:rPr>
            </a:br>
            <a:r>
              <a:rPr lang="de-DE" sz="2800" b="1" spc="200" dirty="0" smtClean="0">
                <a:solidFill>
                  <a:schemeClr val="tx2">
                    <a:lumMod val="75000"/>
                  </a:schemeClr>
                </a:solidFill>
              </a:rPr>
              <a:t>Arzttermine?</a:t>
            </a:r>
          </a:p>
        </p:txBody>
      </p:sp>
      <p:sp>
        <p:nvSpPr>
          <p:cNvPr id="21" name="Rechteck 20"/>
          <p:cNvSpPr/>
          <p:nvPr/>
        </p:nvSpPr>
        <p:spPr>
          <a:xfrm>
            <a:off x="321544" y="1093426"/>
            <a:ext cx="3413370" cy="369332"/>
          </a:xfrm>
          <a:prstGeom prst="rect">
            <a:avLst/>
          </a:prstGeom>
        </p:spPr>
        <p:txBody>
          <a:bodyPr wrap="none">
            <a:spAutoFit/>
          </a:bodyPr>
          <a:lstStyle/>
          <a:p>
            <a:r>
              <a:rPr lang="de-DE" b="1" u="sng" dirty="0" smtClean="0">
                <a:solidFill>
                  <a:srgbClr val="C00000"/>
                </a:solidFill>
              </a:rPr>
              <a:t>Bewertung und Handlungsbedarf:</a:t>
            </a:r>
            <a:endParaRPr lang="de-DE" b="1" u="sng" dirty="0">
              <a:solidFill>
                <a:srgbClr val="C00000"/>
              </a:solidFill>
            </a:endParaRPr>
          </a:p>
        </p:txBody>
      </p:sp>
      <p:sp>
        <p:nvSpPr>
          <p:cNvPr id="12" name="Textfeld 1"/>
          <p:cNvSpPr txBox="1"/>
          <p:nvPr/>
        </p:nvSpPr>
        <p:spPr>
          <a:xfrm>
            <a:off x="323528" y="1484784"/>
            <a:ext cx="5544616" cy="75366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200"/>
              </a:spcBef>
              <a:spcAft>
                <a:spcPts val="2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200"/>
              </a:spcBef>
              <a:spcAft>
                <a:spcPts val="2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Siehe 17.7, Seite 614 </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Gestreifter Pfeil nach rechts 14">
            <a:hlinkClick r:id="rId4" action="ppaction://hlinksldjump"/>
          </p:cNvPr>
          <p:cNvSpPr/>
          <p:nvPr/>
        </p:nvSpPr>
        <p:spPr>
          <a:xfrm>
            <a:off x="2478221" y="1770890"/>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6" name="Gestreifter Pfeil nach rechts 15">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953521232"/>
      </p:ext>
    </p:extLst>
  </p:cSld>
  <p:clrMapOvr>
    <a:masterClrMapping/>
  </p:clrMapOvr>
  <p:timing>
    <p:tnLst>
      <p:par>
        <p:cTn id="1" dur="indefinite" restart="never" nodeType="tmRoot"/>
      </p:par>
    </p:tnLst>
  </p:timing>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599</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
        <p:nvSpPr>
          <p:cNvPr id="20" name="Titel 1"/>
          <p:cNvSpPr>
            <a:spLocks noGrp="1"/>
          </p:cNvSpPr>
          <p:nvPr>
            <p:ph type="ctrTitle"/>
          </p:nvPr>
        </p:nvSpPr>
        <p:spPr>
          <a:xfrm>
            <a:off x="251519" y="908720"/>
            <a:ext cx="7501311" cy="1231967"/>
          </a:xfrm>
        </p:spPr>
        <p:txBody>
          <a:bodyPr>
            <a:normAutofit/>
          </a:bodyPr>
          <a:lstStyle/>
          <a:p>
            <a:pPr algn="l"/>
            <a:r>
              <a:rPr lang="de-DE" b="1" dirty="0" smtClean="0">
                <a:solidFill>
                  <a:srgbClr val="C00000"/>
                </a:solidFill>
              </a:rPr>
              <a:t>17.5 Freizeittermine</a:t>
            </a:r>
            <a:endParaRPr lang="de-DE" sz="3100" dirty="0"/>
          </a:p>
        </p:txBody>
      </p:sp>
      <p:sp>
        <p:nvSpPr>
          <p:cNvPr id="14" name="Textfeld 1"/>
          <p:cNvSpPr txBox="1"/>
          <p:nvPr/>
        </p:nvSpPr>
        <p:spPr>
          <a:xfrm>
            <a:off x="251519" y="2532815"/>
            <a:ext cx="8604954" cy="227385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Altersgemäße Entwicklung von Selbstständigkeit </a:t>
            </a:r>
            <a:r>
              <a:rPr lang="de-DE" sz="1800" b="1" dirty="0">
                <a:solidFill>
                  <a:schemeClr val="tx2">
                    <a:lumMod val="75000"/>
                  </a:schemeClr>
                </a:solidFill>
                <a:latin typeface="Calibri" panose="020F0502020204030204" pitchFamily="34" charset="0"/>
                <a:ea typeface="Calibri" panose="020F0502020204030204" pitchFamily="34" charset="0"/>
              </a:rPr>
              <a:t>und notwendigen Alltagskompetenzen</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r>
              <a:rPr lang="de-DE" sz="1800" b="1" dirty="0" smtClean="0">
                <a:solidFill>
                  <a:schemeClr val="tx2">
                    <a:lumMod val="75000"/>
                  </a:schemeClr>
                </a:solidFill>
              </a:rPr>
              <a:t>Wer managt deine Termine (Schule, Ausbildung, Verein, </a:t>
            </a:r>
            <a:r>
              <a:rPr lang="de-DE" sz="1800" b="1" dirty="0">
                <a:solidFill>
                  <a:schemeClr val="tx2">
                    <a:lumMod val="75000"/>
                  </a:schemeClr>
                </a:solidFill>
              </a:rPr>
              <a:t>Hobby...)? </a:t>
            </a:r>
            <a:r>
              <a:rPr lang="de-DE" sz="1800" b="1" dirty="0" smtClean="0">
                <a:solidFill>
                  <a:schemeClr val="tx2">
                    <a:lumMod val="75000"/>
                  </a:schemeClr>
                </a:solidFill>
              </a:rPr>
              <a:t/>
            </a:r>
            <a:br>
              <a:rPr lang="de-DE" sz="1800" b="1" dirty="0" smtClean="0">
                <a:solidFill>
                  <a:schemeClr val="tx2">
                    <a:lumMod val="75000"/>
                  </a:schemeClr>
                </a:solidFill>
              </a:rPr>
            </a:br>
            <a:r>
              <a:rPr lang="de-DE" sz="1800" b="1" dirty="0" smtClean="0">
                <a:solidFill>
                  <a:schemeClr val="tx2">
                    <a:lumMod val="75000"/>
                  </a:schemeClr>
                </a:solidFill>
              </a:rPr>
              <a:t>Ich </a:t>
            </a:r>
            <a:r>
              <a:rPr lang="de-DE" sz="1800" b="1" dirty="0">
                <a:solidFill>
                  <a:schemeClr val="tx2">
                    <a:lumMod val="75000"/>
                  </a:schemeClr>
                </a:solidFill>
              </a:rPr>
              <a:t>selbst – meine Mutter/andere Person</a:t>
            </a:r>
          </a:p>
        </p:txBody>
      </p:sp>
    </p:spTree>
    <p:extLst>
      <p:ext uri="{BB962C8B-B14F-4D97-AF65-F5344CB8AC3E}">
        <p14:creationId xmlns:p14="http://schemas.microsoft.com/office/powerpoint/2010/main" val="22410611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el 1"/>
          <p:cNvSpPr>
            <a:spLocks noGrp="1"/>
          </p:cNvSpPr>
          <p:nvPr>
            <p:ph type="ctrTitle"/>
          </p:nvPr>
        </p:nvSpPr>
        <p:spPr>
          <a:xfrm>
            <a:off x="254385" y="768471"/>
            <a:ext cx="5109703" cy="749074"/>
          </a:xfrm>
        </p:spPr>
        <p:txBody>
          <a:bodyPr anchor="t" anchorCtr="0">
            <a:noAutofit/>
          </a:bodyPr>
          <a:lstStyle/>
          <a:p>
            <a:pPr algn="l"/>
            <a:r>
              <a:rPr lang="de-DE" b="1" dirty="0" smtClean="0">
                <a:solidFill>
                  <a:srgbClr val="C00000"/>
                </a:solidFill>
              </a:rPr>
              <a:t>Inhalt detailliert </a:t>
            </a:r>
            <a:r>
              <a:rPr lang="de-DE" sz="2000" b="1" dirty="0" smtClean="0">
                <a:solidFill>
                  <a:srgbClr val="C00000"/>
                </a:solidFill>
                <a:sym typeface="Wingdings" panose="05000000000000000000" pitchFamily="2" charset="2"/>
              </a:rPr>
              <a:t>(3 von 7)</a:t>
            </a:r>
            <a:endParaRPr lang="de-DE" sz="2000" b="1" dirty="0">
              <a:solidFill>
                <a:srgbClr val="C00000"/>
              </a:solidFill>
            </a:endParaRPr>
          </a:p>
        </p:txBody>
      </p:sp>
      <p:sp>
        <p:nvSpPr>
          <p:cNvPr id="11" name="Abgerundetes Rechteck 10">
            <a:hlinkClick r:id="rId3" action="ppaction://hlinksldjump"/>
          </p:cNvPr>
          <p:cNvSpPr/>
          <p:nvPr/>
        </p:nvSpPr>
        <p:spPr>
          <a:xfrm>
            <a:off x="755576" y="1666447"/>
            <a:ext cx="3528393" cy="43204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r>
              <a:rPr lang="de-DE" sz="1600" b="1" dirty="0" smtClean="0"/>
              <a:t>6. Jugendschutzgesetz (</a:t>
            </a:r>
            <a:r>
              <a:rPr lang="de-DE" sz="1600" b="1" dirty="0" err="1" smtClean="0"/>
              <a:t>JuSchG</a:t>
            </a:r>
            <a:r>
              <a:rPr lang="de-DE" sz="1600" b="1" dirty="0" smtClean="0"/>
              <a:t>)</a:t>
            </a:r>
            <a:endParaRPr lang="de-DE" sz="1600" b="1" dirty="0"/>
          </a:p>
        </p:txBody>
      </p:sp>
      <p:sp>
        <p:nvSpPr>
          <p:cNvPr id="12" name="Abgerundetes Rechteck 11">
            <a:hlinkClick r:id="rId4" action="ppaction://hlinksldjump"/>
          </p:cNvPr>
          <p:cNvSpPr/>
          <p:nvPr/>
        </p:nvSpPr>
        <p:spPr>
          <a:xfrm>
            <a:off x="755576" y="2209298"/>
            <a:ext cx="3528393" cy="42368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6.1 </a:t>
            </a:r>
            <a:r>
              <a:rPr lang="de-DE" sz="1200" b="1" dirty="0" err="1" smtClean="0">
                <a:solidFill>
                  <a:schemeClr val="tx2"/>
                </a:solidFill>
              </a:rPr>
              <a:t>JuSchG</a:t>
            </a:r>
            <a:r>
              <a:rPr lang="de-DE" sz="1200" b="1" dirty="0" smtClean="0">
                <a:solidFill>
                  <a:schemeClr val="tx2"/>
                </a:solidFill>
              </a:rPr>
              <a:t> – Anwesenheit für unter 16-Jährige in der Disco</a:t>
            </a:r>
            <a:endParaRPr lang="de-DE" sz="1200" b="1" dirty="0">
              <a:solidFill>
                <a:schemeClr val="tx2"/>
              </a:solidFill>
            </a:endParaRPr>
          </a:p>
        </p:txBody>
      </p:sp>
      <p:sp>
        <p:nvSpPr>
          <p:cNvPr id="14" name="Abgerundetes Rechteck 13">
            <a:hlinkClick r:id="rId5" action="ppaction://hlinksldjump"/>
          </p:cNvPr>
          <p:cNvSpPr/>
          <p:nvPr/>
        </p:nvSpPr>
        <p:spPr>
          <a:xfrm>
            <a:off x="755576" y="2743785"/>
            <a:ext cx="3528393" cy="41481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6.2 </a:t>
            </a:r>
            <a:r>
              <a:rPr lang="de-DE" sz="1200" b="1" dirty="0" err="1" smtClean="0">
                <a:solidFill>
                  <a:schemeClr val="tx2"/>
                </a:solidFill>
              </a:rPr>
              <a:t>JuSchG</a:t>
            </a:r>
            <a:r>
              <a:rPr lang="de-DE" sz="1200" b="1" dirty="0" smtClean="0">
                <a:solidFill>
                  <a:schemeClr val="tx2"/>
                </a:solidFill>
              </a:rPr>
              <a:t> – Anwesenheit für 16 – 17-Jährige in der Disco</a:t>
            </a:r>
            <a:endParaRPr lang="de-DE" sz="1200" b="1" dirty="0">
              <a:solidFill>
                <a:schemeClr val="tx2"/>
              </a:solidFill>
            </a:endParaRPr>
          </a:p>
        </p:txBody>
      </p:sp>
      <p:sp>
        <p:nvSpPr>
          <p:cNvPr id="22" name="Abgerundetes Rechteck 21">
            <a:hlinkClick r:id="rId6" action="ppaction://hlinksldjump"/>
          </p:cNvPr>
          <p:cNvSpPr/>
          <p:nvPr/>
        </p:nvSpPr>
        <p:spPr>
          <a:xfrm>
            <a:off x="755576" y="3269405"/>
            <a:ext cx="3528393" cy="41481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6.3 </a:t>
            </a:r>
            <a:r>
              <a:rPr lang="de-DE" sz="1200" b="1" dirty="0" err="1" smtClean="0">
                <a:solidFill>
                  <a:schemeClr val="tx2"/>
                </a:solidFill>
              </a:rPr>
              <a:t>JuSchG</a:t>
            </a:r>
            <a:r>
              <a:rPr lang="de-DE" sz="1200" b="1" dirty="0" smtClean="0">
                <a:solidFill>
                  <a:schemeClr val="tx2"/>
                </a:solidFill>
              </a:rPr>
              <a:t> – Altersgrenze Branntwein/-haltige Getränke</a:t>
            </a:r>
            <a:endParaRPr lang="de-DE" sz="1200" b="1" dirty="0">
              <a:solidFill>
                <a:schemeClr val="tx2"/>
              </a:solidFill>
            </a:endParaRPr>
          </a:p>
        </p:txBody>
      </p:sp>
      <p:sp>
        <p:nvSpPr>
          <p:cNvPr id="24" name="Abgerundetes Rechteck 23">
            <a:hlinkClick r:id="rId7" action="ppaction://hlinksldjump"/>
          </p:cNvPr>
          <p:cNvSpPr/>
          <p:nvPr/>
        </p:nvSpPr>
        <p:spPr>
          <a:xfrm>
            <a:off x="755576" y="3795025"/>
            <a:ext cx="3528393"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a:solidFill>
                  <a:schemeClr val="tx2"/>
                </a:solidFill>
              </a:rPr>
              <a:t>6.4 </a:t>
            </a:r>
            <a:r>
              <a:rPr lang="de-DE" sz="1200" b="1" dirty="0" err="1">
                <a:solidFill>
                  <a:schemeClr val="tx2"/>
                </a:solidFill>
              </a:rPr>
              <a:t>JuSchG</a:t>
            </a:r>
            <a:r>
              <a:rPr lang="de-DE" sz="1200" b="1" dirty="0">
                <a:solidFill>
                  <a:schemeClr val="tx2"/>
                </a:solidFill>
              </a:rPr>
              <a:t> – Altersgrenze für den </a:t>
            </a:r>
            <a:r>
              <a:rPr lang="de-DE" sz="1200" b="1" dirty="0" err="1" smtClean="0">
                <a:solidFill>
                  <a:schemeClr val="tx2"/>
                </a:solidFill>
              </a:rPr>
              <a:t>Tabakkonsumk</a:t>
            </a:r>
            <a:endParaRPr lang="de-DE" sz="1200" b="1" dirty="0">
              <a:solidFill>
                <a:schemeClr val="tx2"/>
              </a:solidFill>
            </a:endParaRPr>
          </a:p>
        </p:txBody>
      </p:sp>
      <p:sp>
        <p:nvSpPr>
          <p:cNvPr id="29" name="Abgerundetes Rechteck 28">
            <a:hlinkClick r:id="rId8" action="ppaction://hlinksldjump"/>
          </p:cNvPr>
          <p:cNvSpPr/>
          <p:nvPr/>
        </p:nvSpPr>
        <p:spPr>
          <a:xfrm>
            <a:off x="4849965" y="1669678"/>
            <a:ext cx="3519055" cy="43204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r>
              <a:rPr lang="de-DE" sz="1600" b="1" dirty="0" smtClean="0"/>
              <a:t>7. Konsum legaler Drogen</a:t>
            </a:r>
            <a:endParaRPr lang="de-DE" sz="1600" b="1" dirty="0"/>
          </a:p>
        </p:txBody>
      </p:sp>
      <p:sp>
        <p:nvSpPr>
          <p:cNvPr id="30" name="Abgerundetes Rechteck 29">
            <a:hlinkClick r:id="rId9" action="ppaction://hlinksldjump"/>
          </p:cNvPr>
          <p:cNvSpPr/>
          <p:nvPr/>
        </p:nvSpPr>
        <p:spPr>
          <a:xfrm>
            <a:off x="4849965" y="2214512"/>
            <a:ext cx="3529122"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7.1 Tabakkonsum</a:t>
            </a:r>
            <a:endParaRPr lang="de-DE" sz="1200" b="1" dirty="0">
              <a:solidFill>
                <a:schemeClr val="tx2"/>
              </a:solidFill>
            </a:endParaRPr>
          </a:p>
        </p:txBody>
      </p:sp>
      <p:sp>
        <p:nvSpPr>
          <p:cNvPr id="31" name="Abgerundetes Rechteck 30">
            <a:hlinkClick r:id="rId10" action="ppaction://hlinksldjump"/>
          </p:cNvPr>
          <p:cNvSpPr/>
          <p:nvPr/>
        </p:nvSpPr>
        <p:spPr>
          <a:xfrm>
            <a:off x="4849965" y="2644613"/>
            <a:ext cx="3519055" cy="33328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7.2 Konsum von Alkohol (ab 16 Jahren gem. </a:t>
            </a:r>
            <a:r>
              <a:rPr lang="de-DE" sz="1200" b="1" dirty="0" err="1" smtClean="0">
                <a:solidFill>
                  <a:schemeClr val="tx2"/>
                </a:solidFill>
              </a:rPr>
              <a:t>JuSchG</a:t>
            </a:r>
            <a:r>
              <a:rPr lang="de-DE" sz="1200" b="1" dirty="0" smtClean="0">
                <a:solidFill>
                  <a:schemeClr val="tx2"/>
                </a:solidFill>
              </a:rPr>
              <a:t>)</a:t>
            </a:r>
            <a:endParaRPr lang="de-DE" sz="1200" b="1" dirty="0">
              <a:solidFill>
                <a:schemeClr val="tx2"/>
              </a:solidFill>
            </a:endParaRPr>
          </a:p>
        </p:txBody>
      </p:sp>
      <p:sp>
        <p:nvSpPr>
          <p:cNvPr id="32" name="Abgerundetes Rechteck 31">
            <a:hlinkClick r:id="rId11" action="ppaction://hlinksldjump"/>
          </p:cNvPr>
          <p:cNvSpPr/>
          <p:nvPr/>
        </p:nvSpPr>
        <p:spPr>
          <a:xfrm>
            <a:off x="4849965" y="3090687"/>
            <a:ext cx="3519055"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7.3 Konsum von Branntwein/-haltigen Getränken</a:t>
            </a:r>
            <a:endParaRPr lang="de-DE" sz="1200" b="1" dirty="0">
              <a:solidFill>
                <a:schemeClr val="tx2"/>
              </a:solidFill>
            </a:endParaRPr>
          </a:p>
        </p:txBody>
      </p:sp>
      <p:sp>
        <p:nvSpPr>
          <p:cNvPr id="33" name="Abgerundetes Rechteck 32">
            <a:hlinkClick r:id="rId12" action="ppaction://hlinksldjump"/>
          </p:cNvPr>
          <p:cNvSpPr/>
          <p:nvPr/>
        </p:nvSpPr>
        <p:spPr>
          <a:xfrm>
            <a:off x="4849965" y="3520788"/>
            <a:ext cx="3519055"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7.4 Alkoholkonsum insgesamt</a:t>
            </a:r>
            <a:endParaRPr lang="de-DE" sz="1200" b="1" dirty="0">
              <a:solidFill>
                <a:schemeClr val="tx2"/>
              </a:solidFill>
            </a:endParaRPr>
          </a:p>
        </p:txBody>
      </p:sp>
      <p:sp>
        <p:nvSpPr>
          <p:cNvPr id="38" name="Abgerundetes Rechteck 37">
            <a:hlinkClick r:id="rId13" action="ppaction://hlinksldjump"/>
          </p:cNvPr>
          <p:cNvSpPr/>
          <p:nvPr/>
        </p:nvSpPr>
        <p:spPr>
          <a:xfrm>
            <a:off x="755576" y="4748764"/>
            <a:ext cx="3528393"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6.6 Dimension „Jugendschutzgesetz – </a:t>
            </a:r>
            <a:r>
              <a:rPr lang="de-DE" sz="1200" b="1" dirty="0" err="1" smtClean="0">
                <a:solidFill>
                  <a:schemeClr val="tx2"/>
                </a:solidFill>
              </a:rPr>
              <a:t>JuSchG</a:t>
            </a:r>
            <a:r>
              <a:rPr lang="de-DE" sz="1200" b="1" dirty="0" smtClean="0">
                <a:solidFill>
                  <a:schemeClr val="tx2"/>
                </a:solidFill>
              </a:rPr>
              <a:t>“</a:t>
            </a:r>
            <a:endParaRPr lang="de-DE" sz="1200" b="1" dirty="0">
              <a:solidFill>
                <a:schemeClr val="tx2"/>
              </a:solidFill>
            </a:endParaRPr>
          </a:p>
        </p:txBody>
      </p:sp>
      <p:sp>
        <p:nvSpPr>
          <p:cNvPr id="42" name="Abgerundetes Rechteck 41">
            <a:hlinkClick r:id="rId14" action="ppaction://hlinksldjump"/>
          </p:cNvPr>
          <p:cNvSpPr/>
          <p:nvPr/>
        </p:nvSpPr>
        <p:spPr>
          <a:xfrm>
            <a:off x="755576" y="4223143"/>
            <a:ext cx="3528393" cy="41481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6.5 Jugendmedienschutz – verbotene Filme, Lieder und Texte</a:t>
            </a:r>
            <a:endParaRPr lang="de-DE" sz="1200" b="1" dirty="0">
              <a:solidFill>
                <a:schemeClr val="tx2"/>
              </a:solidFill>
            </a:endParaRPr>
          </a:p>
        </p:txBody>
      </p:sp>
      <p:sp>
        <p:nvSpPr>
          <p:cNvPr id="43" name="Abgerundetes Rechteck 42">
            <a:hlinkClick r:id="rId15" action="ppaction://hlinksldjump"/>
          </p:cNvPr>
          <p:cNvSpPr/>
          <p:nvPr/>
        </p:nvSpPr>
        <p:spPr>
          <a:xfrm>
            <a:off x="4849965" y="4295025"/>
            <a:ext cx="3519055" cy="43204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r>
              <a:rPr lang="de-DE" sz="1600" b="1" dirty="0" smtClean="0"/>
              <a:t>8. Einstellung zu illegalen Drogen</a:t>
            </a:r>
            <a:endParaRPr lang="de-DE" sz="1600" b="1" dirty="0"/>
          </a:p>
        </p:txBody>
      </p:sp>
      <p:sp>
        <p:nvSpPr>
          <p:cNvPr id="44" name="Abgerundetes Rechteck 43">
            <a:hlinkClick r:id="rId16" action="ppaction://hlinksldjump"/>
          </p:cNvPr>
          <p:cNvSpPr/>
          <p:nvPr/>
        </p:nvSpPr>
        <p:spPr>
          <a:xfrm>
            <a:off x="4849965" y="4825523"/>
            <a:ext cx="3529122"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8.1 Einstellung zum Drogenkonsum</a:t>
            </a:r>
            <a:endParaRPr lang="de-DE" sz="1200" b="1" dirty="0">
              <a:solidFill>
                <a:schemeClr val="tx2"/>
              </a:solidFill>
            </a:endParaRPr>
          </a:p>
        </p:txBody>
      </p:sp>
      <p:sp>
        <p:nvSpPr>
          <p:cNvPr id="46" name="Abgerundetes Rechteck 45">
            <a:hlinkClick r:id="rId17" action="ppaction://hlinksldjump"/>
          </p:cNvPr>
          <p:cNvSpPr/>
          <p:nvPr/>
        </p:nvSpPr>
        <p:spPr>
          <a:xfrm>
            <a:off x="4849965" y="5763422"/>
            <a:ext cx="3519055"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8.3 Dimension „illegale Drogen“</a:t>
            </a:r>
            <a:endParaRPr lang="de-DE" sz="1200" b="1" dirty="0">
              <a:solidFill>
                <a:schemeClr val="tx2"/>
              </a:solidFill>
            </a:endParaRPr>
          </a:p>
        </p:txBody>
      </p:sp>
      <p:sp>
        <p:nvSpPr>
          <p:cNvPr id="48" name="Abgerundetes Rechteck 47">
            <a:hlinkClick r:id="rId18" action="ppaction://hlinksldjump"/>
          </p:cNvPr>
          <p:cNvSpPr/>
          <p:nvPr/>
        </p:nvSpPr>
        <p:spPr>
          <a:xfrm>
            <a:off x="4849965" y="5241288"/>
            <a:ext cx="3528393" cy="42368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8.2 Einstellung zur Legalisierungsdiskussion sog. „weicher Drogen“</a:t>
            </a:r>
            <a:endParaRPr lang="de-DE" sz="1200" b="1" dirty="0">
              <a:solidFill>
                <a:schemeClr val="tx2"/>
              </a:solidFill>
            </a:endParaRPr>
          </a:p>
        </p:txBody>
      </p:sp>
    </p:spTree>
    <p:extLst>
      <p:ext uri="{BB962C8B-B14F-4D97-AF65-F5344CB8AC3E}">
        <p14:creationId xmlns:p14="http://schemas.microsoft.com/office/powerpoint/2010/main" val="18184517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bgerundetes Rechteck 18"/>
          <p:cNvSpPr/>
          <p:nvPr/>
        </p:nvSpPr>
        <p:spPr>
          <a:xfrm>
            <a:off x="251520" y="116632"/>
            <a:ext cx="6552728"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Freizeit – gerne im eigenen Ort</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6" name="Diagramm 15"/>
          <p:cNvGraphicFramePr/>
          <p:nvPr>
            <p:extLst>
              <p:ext uri="{D42A27DB-BD31-4B8C-83A1-F6EECF244321}">
                <p14:modId xmlns:p14="http://schemas.microsoft.com/office/powerpoint/2010/main" val="3245046055"/>
              </p:ext>
            </p:extLst>
          </p:nvPr>
        </p:nvGraphicFramePr>
        <p:xfrm>
          <a:off x="921560" y="764704"/>
          <a:ext cx="7408889" cy="5688632"/>
        </p:xfrm>
        <a:graphic>
          <a:graphicData uri="http://schemas.openxmlformats.org/drawingml/2006/chart">
            <c:chart xmlns:c="http://schemas.openxmlformats.org/drawingml/2006/chart" xmlns:r="http://schemas.openxmlformats.org/officeDocument/2006/relationships" r:id="rId4"/>
          </a:graphicData>
        </a:graphic>
      </p:graphicFrame>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198572720"/>
      </p:ext>
    </p:extLst>
  </p:cSld>
  <p:clrMapOvr>
    <a:masterClrMapping/>
  </p:clrMapOvr>
  <p:timing>
    <p:tnLst>
      <p:par>
        <p:cTn id="1" dur="indefinite" restart="never" nodeType="tmRoot"/>
      </p:par>
    </p:tnLst>
  </p:timing>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über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85% managen ihre Termine selbst, und zwar unabhängig ob m/w</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gibt nur eine deutliche Veränderung in den Altersstufen – von knapp 2/3 bei den Kindern auf über 90% bei den Jugendlichen und fast 100% bei den Volljährigen</a:t>
            </a: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600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Abgerundetes Rechteck 12"/>
          <p:cNvSpPr/>
          <p:nvPr/>
        </p:nvSpPr>
        <p:spPr>
          <a:xfrm>
            <a:off x="251520" y="0"/>
            <a:ext cx="648072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Wer managt deine Termine (Schule, Ausbildung, Verein, Hobby...)?</a:t>
            </a:r>
          </a:p>
        </p:txBody>
      </p:sp>
      <p:sp>
        <p:nvSpPr>
          <p:cNvPr id="16" name="Gestreifter Pfeil nach rechts 15">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807799563"/>
      </p:ext>
    </p:extLst>
  </p:cSld>
  <p:clrMapOvr>
    <a:masterClrMapping/>
  </p:clrMapOvr>
  <p:timing>
    <p:tnLst>
      <p:par>
        <p:cTn id="1" dur="indefinite" restart="never" nodeType="tmRoot"/>
      </p:par>
    </p:tnLst>
  </p:timing>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601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2" name="Abgerundetes Rechteck 11"/>
          <p:cNvSpPr/>
          <p:nvPr/>
        </p:nvSpPr>
        <p:spPr>
          <a:xfrm>
            <a:off x="251520" y="0"/>
            <a:ext cx="648072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Wer managt deine Termine (Schule, Ausbildung, Verein, Hobby...)?</a:t>
            </a:r>
          </a:p>
        </p:txBody>
      </p:sp>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Diagramm 10"/>
          <p:cNvGraphicFramePr/>
          <p:nvPr>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4" name="Gestreifter Pfeil nach rechts 13">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094581517"/>
      </p:ext>
    </p:extLst>
  </p:cSld>
  <p:clrMapOvr>
    <a:masterClrMapping/>
  </p:clrMapOvr>
  <p:timing>
    <p:tnLst>
      <p:par>
        <p:cTn id="1" dur="indefinite" restart="never" nodeType="tmRoot"/>
      </p:par>
    </p:tnLst>
  </p:timing>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bgerundetes Rechteck 11"/>
          <p:cNvSpPr/>
          <p:nvPr/>
        </p:nvSpPr>
        <p:spPr>
          <a:xfrm>
            <a:off x="251520" y="0"/>
            <a:ext cx="648072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Wer managt deine Termine (Schule, Ausbildung, Verein, Hobby...)?</a:t>
            </a: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602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Diagramm 10"/>
          <p:cNvGraphicFramePr/>
          <p:nvPr>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023568571"/>
      </p:ext>
    </p:extLst>
  </p:cSld>
  <p:clrMapOvr>
    <a:masterClrMapping/>
  </p:clrMapOvr>
  <p:timing>
    <p:tnLst>
      <p:par>
        <p:cTn id="1" dur="indefinite" restart="never" nodeType="tmRoot"/>
      </p:par>
    </p:tnLst>
  </p:timing>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603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7"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 name="Abgerundetes Rechteck 11"/>
          <p:cNvSpPr/>
          <p:nvPr/>
        </p:nvSpPr>
        <p:spPr>
          <a:xfrm>
            <a:off x="251520" y="0"/>
            <a:ext cx="648072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Wer managt deine Termine (Schule, Ausbildung, Verein, Hobby...)?</a:t>
            </a:r>
          </a:p>
        </p:txBody>
      </p:sp>
      <p:sp>
        <p:nvSpPr>
          <p:cNvPr id="15" name="Textfeld 1"/>
          <p:cNvSpPr txBox="1"/>
          <p:nvPr/>
        </p:nvSpPr>
        <p:spPr>
          <a:xfrm>
            <a:off x="323528" y="1523206"/>
            <a:ext cx="8604954" cy="341796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200"/>
              </a:spcBef>
              <a:spcAft>
                <a:spcPts val="2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200"/>
              </a:spcBef>
              <a:spcAft>
                <a:spcPts val="2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Siehe 17.7, Seite 614 </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20" name="Rechteck 19"/>
          <p:cNvSpPr/>
          <p:nvPr/>
        </p:nvSpPr>
        <p:spPr>
          <a:xfrm>
            <a:off x="321544" y="1093426"/>
            <a:ext cx="3413370" cy="369332"/>
          </a:xfrm>
          <a:prstGeom prst="rect">
            <a:avLst/>
          </a:prstGeom>
        </p:spPr>
        <p:txBody>
          <a:bodyPr wrap="none">
            <a:spAutoFit/>
          </a:bodyPr>
          <a:lstStyle/>
          <a:p>
            <a:r>
              <a:rPr lang="de-DE" b="1" u="sng" dirty="0" smtClean="0">
                <a:solidFill>
                  <a:srgbClr val="C00000"/>
                </a:solidFill>
              </a:rPr>
              <a:t>Bewertung und Handlungsbedarf:</a:t>
            </a:r>
            <a:endParaRPr lang="de-DE" b="1" u="sng" dirty="0">
              <a:solidFill>
                <a:srgbClr val="C00000"/>
              </a:solidFill>
            </a:endParaRPr>
          </a:p>
        </p:txBody>
      </p:sp>
      <p:sp>
        <p:nvSpPr>
          <p:cNvPr id="21" name="Gestreifter Pfeil nach rechts 20">
            <a:hlinkClick r:id="rId4" action="ppaction://hlinksldjump"/>
          </p:cNvPr>
          <p:cNvSpPr/>
          <p:nvPr/>
        </p:nvSpPr>
        <p:spPr>
          <a:xfrm>
            <a:off x="2478221" y="1809312"/>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113651885"/>
      </p:ext>
    </p:extLst>
  </p:cSld>
  <p:clrMapOvr>
    <a:masterClrMapping/>
  </p:clrMapOvr>
  <p:timing>
    <p:tnLst>
      <p:par>
        <p:cTn id="1" dur="indefinite" restart="never" nodeType="tmRoot"/>
      </p:par>
    </p:tnLst>
  </p:timing>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604</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
        <p:nvSpPr>
          <p:cNvPr id="20" name="Titel 1"/>
          <p:cNvSpPr>
            <a:spLocks noGrp="1"/>
          </p:cNvSpPr>
          <p:nvPr>
            <p:ph type="ctrTitle"/>
          </p:nvPr>
        </p:nvSpPr>
        <p:spPr>
          <a:xfrm>
            <a:off x="251519" y="908720"/>
            <a:ext cx="7501311" cy="1231967"/>
          </a:xfrm>
        </p:spPr>
        <p:txBody>
          <a:bodyPr>
            <a:normAutofit fontScale="90000"/>
          </a:bodyPr>
          <a:lstStyle/>
          <a:p>
            <a:pPr algn="l"/>
            <a:r>
              <a:rPr lang="de-DE" b="1" dirty="0" smtClean="0">
                <a:solidFill>
                  <a:srgbClr val="C00000"/>
                </a:solidFill>
              </a:rPr>
              <a:t>17.6 Praktikums-/Ausbildungs-/ Studienplatz</a:t>
            </a:r>
            <a:endParaRPr lang="de-DE" sz="3100" dirty="0"/>
          </a:p>
        </p:txBody>
      </p:sp>
      <p:sp>
        <p:nvSpPr>
          <p:cNvPr id="14" name="Textfeld 1"/>
          <p:cNvSpPr txBox="1"/>
          <p:nvPr/>
        </p:nvSpPr>
        <p:spPr>
          <a:xfrm>
            <a:off x="251519" y="2532815"/>
            <a:ext cx="8604954" cy="227385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Altersgemäße Entwicklung von Selbstständigkeit </a:t>
            </a:r>
            <a:r>
              <a:rPr lang="de-DE" sz="1800" b="1" dirty="0">
                <a:solidFill>
                  <a:schemeClr val="tx2">
                    <a:lumMod val="75000"/>
                  </a:schemeClr>
                </a:solidFill>
                <a:latin typeface="Calibri" panose="020F0502020204030204" pitchFamily="34" charset="0"/>
                <a:ea typeface="Calibri" panose="020F0502020204030204" pitchFamily="34" charset="0"/>
              </a:rPr>
              <a:t>und notwendigen Alltagskompetenzen</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r>
              <a:rPr lang="de-DE" sz="1800" b="1" dirty="0" smtClean="0">
                <a:solidFill>
                  <a:schemeClr val="tx2">
                    <a:lumMod val="75000"/>
                  </a:schemeClr>
                </a:solidFill>
              </a:rPr>
              <a:t>Wer sucht deinen Praktikumsplatz/Ausbildungsplatz/Studienplatz </a:t>
            </a:r>
            <a:r>
              <a:rPr lang="de-DE" sz="1800" b="1" dirty="0">
                <a:solidFill>
                  <a:schemeClr val="tx2">
                    <a:lumMod val="75000"/>
                  </a:schemeClr>
                </a:solidFill>
              </a:rPr>
              <a:t>hauptsächlich? </a:t>
            </a:r>
            <a:r>
              <a:rPr lang="de-DE" sz="1800" b="1" dirty="0" smtClean="0">
                <a:solidFill>
                  <a:schemeClr val="tx2">
                    <a:lumMod val="75000"/>
                  </a:schemeClr>
                </a:solidFill>
              </a:rPr>
              <a:t/>
            </a:r>
            <a:br>
              <a:rPr lang="de-DE" sz="1800" b="1" dirty="0" smtClean="0">
                <a:solidFill>
                  <a:schemeClr val="tx2">
                    <a:lumMod val="75000"/>
                  </a:schemeClr>
                </a:solidFill>
              </a:rPr>
            </a:br>
            <a:r>
              <a:rPr lang="de-DE" sz="1800" b="1" dirty="0" smtClean="0">
                <a:solidFill>
                  <a:schemeClr val="tx2">
                    <a:lumMod val="75000"/>
                  </a:schemeClr>
                </a:solidFill>
              </a:rPr>
              <a:t>Ich </a:t>
            </a:r>
            <a:r>
              <a:rPr lang="de-DE" sz="1800" b="1" dirty="0">
                <a:solidFill>
                  <a:schemeClr val="tx2">
                    <a:lumMod val="75000"/>
                  </a:schemeClr>
                </a:solidFill>
              </a:rPr>
              <a:t>selbst – meine Mutter/andere Person</a:t>
            </a:r>
          </a:p>
        </p:txBody>
      </p:sp>
    </p:spTree>
    <p:extLst>
      <p:ext uri="{BB962C8B-B14F-4D97-AF65-F5344CB8AC3E}">
        <p14:creationId xmlns:p14="http://schemas.microsoft.com/office/powerpoint/2010/main" val="3560319445"/>
      </p:ext>
    </p:extLst>
  </p:cSld>
  <p:clrMapOvr>
    <a:masterClrMapping/>
  </p:clrMapOvr>
  <p:timing>
    <p:tnLst>
      <p:par>
        <p:cTn id="1" dur="indefinite" restart="never" nodeType="tmRoot"/>
      </p:par>
    </p:tnLst>
  </p:timing>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bgerundetes Rechteck 15"/>
          <p:cNvSpPr/>
          <p:nvPr/>
        </p:nvSpPr>
        <p:spPr>
          <a:xfrm>
            <a:off x="251520" y="0"/>
            <a:ext cx="648072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Wer sucht(e) deinen Praktikums-/ Ausbildungs-/ Studienplatz haupts.?</a:t>
            </a:r>
          </a:p>
        </p:txBody>
      </p:sp>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mit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durchschnittlich 90% ist dies der Bereich, um den sich die die jungen Menschen am häufigsten selbst kümmern, und zwar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unabhängig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von m/w; auch ist hier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Unterschied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zwischen den Altersstufen nicht so groß und geht von knapp 80% bei den 12 - 14-Jährigen über bereits 93% bei den 15 - 17-Jährigen auf 97,4% bei den Volljährigen</a:t>
            </a: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605</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21186470"/>
      </p:ext>
    </p:extLst>
  </p:cSld>
  <p:clrMapOvr>
    <a:masterClrMapping/>
  </p:clrMapOvr>
  <p:timing>
    <p:tnLst>
      <p:par>
        <p:cTn id="1" dur="indefinite" restart="never" nodeType="tmRoot"/>
      </p:par>
    </p:tnLst>
  </p:timing>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606</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2" name="Abgerundetes Rechteck 11"/>
          <p:cNvSpPr/>
          <p:nvPr/>
        </p:nvSpPr>
        <p:spPr>
          <a:xfrm>
            <a:off x="251520" y="0"/>
            <a:ext cx="648072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Wer sucht(e) deinen Praktikums-/ Ausbildungs-/ Studienplatz haupts.?</a:t>
            </a:r>
          </a:p>
        </p:txBody>
      </p:sp>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Diagramm 10"/>
          <p:cNvGraphicFramePr/>
          <p:nvPr>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4" name="Gestreifter Pfeil nach rechts 13">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545771136"/>
      </p:ext>
    </p:extLst>
  </p:cSld>
  <p:clrMapOvr>
    <a:masterClrMapping/>
  </p:clrMapOvr>
  <p:timing>
    <p:tnLst>
      <p:par>
        <p:cTn id="1" dur="indefinite" restart="never" nodeType="tmRoot"/>
      </p:par>
    </p:tnLst>
  </p:timing>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bgerundetes Rechteck 11"/>
          <p:cNvSpPr/>
          <p:nvPr/>
        </p:nvSpPr>
        <p:spPr>
          <a:xfrm>
            <a:off x="251520" y="0"/>
            <a:ext cx="648072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Wer sucht(e) deinen Praktikums-/ Ausbildungs-/ Studienplatz haupts.?</a:t>
            </a: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607</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Diagramm 10"/>
          <p:cNvGraphicFramePr/>
          <p:nvPr>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feld 1"/>
          <p:cNvSpPr txBox="1"/>
          <p:nvPr/>
        </p:nvSpPr>
        <p:spPr>
          <a:xfrm>
            <a:off x="6519596" y="1988840"/>
            <a:ext cx="713320" cy="3150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1800" b="1" dirty="0" smtClean="0">
                <a:solidFill>
                  <a:schemeClr val="tx2">
                    <a:lumMod val="75000"/>
                  </a:schemeClr>
                </a:solidFill>
              </a:rPr>
              <a:t>in %</a:t>
            </a:r>
            <a:endParaRPr lang="de-DE" sz="1800" b="1" dirty="0">
              <a:solidFill>
                <a:schemeClr val="tx2">
                  <a:lumMod val="75000"/>
                </a:schemeClr>
              </a:solidFill>
            </a:endParaRPr>
          </a:p>
        </p:txBody>
      </p: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385889801"/>
      </p:ext>
    </p:extLst>
  </p:cSld>
  <p:clrMapOvr>
    <a:masterClrMapping/>
  </p:clrMapOvr>
  <p:timing>
    <p:tnLst>
      <p:par>
        <p:cTn id="1" dur="indefinite" restart="never" nodeType="tmRoot"/>
      </p:par>
    </p:tnLst>
  </p:timing>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608</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7"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Abgerundetes Rechteck 12"/>
          <p:cNvSpPr/>
          <p:nvPr/>
        </p:nvSpPr>
        <p:spPr>
          <a:xfrm>
            <a:off x="251520" y="0"/>
            <a:ext cx="648072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Wer sucht(e) deinen Praktikums-/ Ausbildungs-/ Studienplatz haupts.?</a:t>
            </a:r>
          </a:p>
        </p:txBody>
      </p:sp>
      <p:sp>
        <p:nvSpPr>
          <p:cNvPr id="15" name="Textfeld 1"/>
          <p:cNvSpPr txBox="1"/>
          <p:nvPr/>
        </p:nvSpPr>
        <p:spPr>
          <a:xfrm>
            <a:off x="323528" y="1523206"/>
            <a:ext cx="8604954" cy="341796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200"/>
              </a:spcBef>
              <a:spcAft>
                <a:spcPts val="2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200"/>
              </a:spcBef>
              <a:spcAft>
                <a:spcPts val="2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Siehe 17.7, Seite 614 </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20" name="Rechteck 19"/>
          <p:cNvSpPr/>
          <p:nvPr/>
        </p:nvSpPr>
        <p:spPr>
          <a:xfrm>
            <a:off x="321544" y="1093426"/>
            <a:ext cx="3413370" cy="369332"/>
          </a:xfrm>
          <a:prstGeom prst="rect">
            <a:avLst/>
          </a:prstGeom>
        </p:spPr>
        <p:txBody>
          <a:bodyPr wrap="none">
            <a:spAutoFit/>
          </a:bodyPr>
          <a:lstStyle/>
          <a:p>
            <a:r>
              <a:rPr lang="de-DE" b="1" u="sng" dirty="0" smtClean="0">
                <a:solidFill>
                  <a:srgbClr val="C00000"/>
                </a:solidFill>
              </a:rPr>
              <a:t>Bewertung und Handlungsbedarf:</a:t>
            </a:r>
            <a:endParaRPr lang="de-DE" b="1" u="sng" dirty="0">
              <a:solidFill>
                <a:srgbClr val="C00000"/>
              </a:solidFill>
            </a:endParaRPr>
          </a:p>
        </p:txBody>
      </p:sp>
      <p:sp>
        <p:nvSpPr>
          <p:cNvPr id="21" name="Gestreifter Pfeil nach rechts 20">
            <a:hlinkClick r:id="rId4" action="ppaction://hlinksldjump"/>
          </p:cNvPr>
          <p:cNvSpPr/>
          <p:nvPr/>
        </p:nvSpPr>
        <p:spPr>
          <a:xfrm>
            <a:off x="2478221" y="1809312"/>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430783718"/>
      </p:ext>
    </p:extLst>
  </p:cSld>
  <p:clrMapOvr>
    <a:masterClrMapping/>
  </p:clrMapOvr>
  <p:timing>
    <p:tnLst>
      <p:par>
        <p:cTn id="1" dur="indefinite" restart="never" nodeType="tmRoot"/>
      </p:par>
    </p:tnLst>
  </p:timing>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609</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
        <p:nvSpPr>
          <p:cNvPr id="20" name="Titel 1"/>
          <p:cNvSpPr>
            <a:spLocks noGrp="1"/>
          </p:cNvSpPr>
          <p:nvPr>
            <p:ph type="ctrTitle"/>
          </p:nvPr>
        </p:nvSpPr>
        <p:spPr>
          <a:xfrm>
            <a:off x="251519" y="908720"/>
            <a:ext cx="7501311" cy="1231967"/>
          </a:xfrm>
        </p:spPr>
        <p:txBody>
          <a:bodyPr>
            <a:normAutofit fontScale="90000"/>
          </a:bodyPr>
          <a:lstStyle/>
          <a:p>
            <a:pPr algn="l"/>
            <a:r>
              <a:rPr lang="de-DE" b="1" dirty="0" smtClean="0">
                <a:solidFill>
                  <a:srgbClr val="C00000"/>
                </a:solidFill>
              </a:rPr>
              <a:t>17.7 Zusammenfassung Alltagskompetenzen</a:t>
            </a:r>
            <a:endParaRPr lang="de-DE" sz="3100" dirty="0"/>
          </a:p>
        </p:txBody>
      </p:sp>
      <p:sp>
        <p:nvSpPr>
          <p:cNvPr id="14" name="Textfeld 1"/>
          <p:cNvSpPr txBox="1"/>
          <p:nvPr/>
        </p:nvSpPr>
        <p:spPr>
          <a:xfrm>
            <a:off x="251519" y="2132855"/>
            <a:ext cx="8604954" cy="304280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Altersgemäße Entwicklung von Selbstständigkeit und notwendigen Alltagskompetenzen</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Zusammenfassung der Fragen:</a:t>
            </a:r>
            <a:endParaRPr lang="de-DE" sz="1800" b="1" u="sng" dirty="0">
              <a:solidFill>
                <a:schemeClr val="tx2">
                  <a:lumMod val="75000"/>
                </a:schemeClr>
              </a:solidFill>
            </a:endParaRPr>
          </a:p>
          <a:p>
            <a:r>
              <a:rPr lang="de-DE" sz="1800" b="1" dirty="0" smtClean="0">
                <a:solidFill>
                  <a:schemeClr val="tx2">
                    <a:lumMod val="75000"/>
                  </a:schemeClr>
                </a:solidFill>
              </a:rPr>
              <a:t>17.1  Wer weckt dich morgens?</a:t>
            </a:r>
          </a:p>
          <a:p>
            <a:r>
              <a:rPr lang="de-DE" sz="1800" b="1" dirty="0" smtClean="0">
                <a:solidFill>
                  <a:schemeClr val="tx2">
                    <a:lumMod val="75000"/>
                  </a:schemeClr>
                </a:solidFill>
              </a:rPr>
              <a:t>17.2  Wer wäscht deine Wäsche?</a:t>
            </a:r>
          </a:p>
          <a:p>
            <a:r>
              <a:rPr lang="de-DE" sz="1800" b="1" dirty="0" smtClean="0">
                <a:solidFill>
                  <a:schemeClr val="tx2">
                    <a:lumMod val="75000"/>
                  </a:schemeClr>
                </a:solidFill>
              </a:rPr>
              <a:t>17.3  Wer macht dein Pausenbrot?</a:t>
            </a:r>
          </a:p>
          <a:p>
            <a:r>
              <a:rPr lang="de-DE" sz="1800" b="1" dirty="0" smtClean="0">
                <a:solidFill>
                  <a:schemeClr val="tx2">
                    <a:lumMod val="75000"/>
                  </a:schemeClr>
                </a:solidFill>
              </a:rPr>
              <a:t>17.4  Wer kümmert sich um deine Arzttermine?</a:t>
            </a:r>
          </a:p>
          <a:p>
            <a:r>
              <a:rPr lang="de-DE" sz="1800" b="1" dirty="0" smtClean="0">
                <a:solidFill>
                  <a:schemeClr val="tx2">
                    <a:lumMod val="75000"/>
                  </a:schemeClr>
                </a:solidFill>
              </a:rPr>
              <a:t>17.5  Wer managt deine Termine (Schule, Ausbildung, Verein, Hobby...)?</a:t>
            </a:r>
          </a:p>
          <a:p>
            <a:r>
              <a:rPr lang="de-DE" sz="1800" b="1" dirty="0" smtClean="0">
                <a:solidFill>
                  <a:schemeClr val="tx2">
                    <a:lumMod val="75000"/>
                  </a:schemeClr>
                </a:solidFill>
              </a:rPr>
              <a:t>17.6  Wer sucht deinen Praktikumsplatz/Ausbildungsplatz/Studienplatz hauptsächlich?</a:t>
            </a:r>
            <a:endParaRPr lang="de-DE" sz="1800" b="1" dirty="0">
              <a:solidFill>
                <a:schemeClr val="tx2">
                  <a:lumMod val="75000"/>
                </a:schemeClr>
              </a:solidFill>
            </a:endParaRPr>
          </a:p>
        </p:txBody>
      </p:sp>
    </p:spTree>
    <p:extLst>
      <p:ext uri="{BB962C8B-B14F-4D97-AF65-F5344CB8AC3E}">
        <p14:creationId xmlns:p14="http://schemas.microsoft.com/office/powerpoint/2010/main" val="300946124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548680"/>
            <a:ext cx="8645097" cy="6113441"/>
          </a:xfrm>
          <a:prstGeom prst="rect">
            <a:avLst/>
          </a:prstGeom>
        </p:spPr>
      </p:pic>
      <p:sp>
        <p:nvSpPr>
          <p:cNvPr id="19" name="Abgerundetes Rechteck 18"/>
          <p:cNvSpPr/>
          <p:nvPr/>
        </p:nvSpPr>
        <p:spPr>
          <a:xfrm>
            <a:off x="251520" y="116632"/>
            <a:ext cx="6552728"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Freizeit – gerne im eigenen Ort</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61</a:t>
            </a:fld>
            <a:endParaRPr lang="de-DE" sz="1000" dirty="0">
              <a:solidFill>
                <a:schemeClr val="tx2">
                  <a:lumMod val="75000"/>
                </a:schemeClr>
              </a:solidFill>
            </a:endParaRPr>
          </a:p>
        </p:txBody>
      </p:sp>
      <p:pic>
        <p:nvPicPr>
          <p:cNvPr id="118" name="Grafik 1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535668132"/>
      </p:ext>
    </p:extLst>
  </p:cSld>
  <p:clrMapOvr>
    <a:masterClrMapping/>
  </p:clrMapOvr>
  <p:timing>
    <p:tnLst>
      <p:par>
        <p:cTn id="1" dur="indefinite" restart="never" nodeType="tmRoot"/>
      </p:par>
    </p:tnLst>
  </p:timing>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bgerundetes Rechteck 15"/>
          <p:cNvSpPr/>
          <p:nvPr/>
        </p:nvSpPr>
        <p:spPr>
          <a:xfrm>
            <a:off x="251520" y="0"/>
            <a:ext cx="648072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Zusammenfassung Alltagskompetenzen</a:t>
            </a:r>
          </a:p>
        </p:txBody>
      </p:sp>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knapp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9% der 12 - 21-Jährigen kümmern sich um alle sechs aufgeführten Bereiche selbst, knapp die Hälfte übernehmen  4 - 5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Aufgaben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rund 8% geben nur einmal oder kein einziges Mal an, sich selbst darum zu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kümmern</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dabei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gibt es einen deutlichen Unterschied zwischen m/w – während nur knapp 6% der Jungs alle Aufgaben selbst übernehmen, sind dies mit 12% doppelt so viele Mädchen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im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Rahmen der Altersverteilung wird ein signifikanter Zusammenhang sichtbar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Cramer-V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,461; Signifikanz ,000); mit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zunehmenden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Alter steigt erwartungsgemäß die Zahl derer, die alles selbst erledigen von 0 bei den Kindern über knapp 5% bei den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Jugendlichen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auf fast 18% bei den Volljährigen</a:t>
            </a: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610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926010278"/>
      </p:ext>
    </p:extLst>
  </p:cSld>
  <p:clrMapOvr>
    <a:masterClrMapping/>
  </p:clrMapOvr>
  <p:timing>
    <p:tnLst>
      <p:par>
        <p:cTn id="1" dur="indefinite" restart="never" nodeType="tmRoot"/>
      </p:par>
    </p:tnLst>
  </p:timing>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611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Abgerundetes Rechteck 10"/>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Zusammenfassung „ich selbst...“</a:t>
            </a:r>
            <a:endParaRPr lang="de-DE" sz="2800" b="1" spc="200" dirty="0">
              <a:solidFill>
                <a:schemeClr val="tx2">
                  <a:lumMod val="75000"/>
                </a:schemeClr>
              </a:solidFill>
            </a:endParaRPr>
          </a:p>
        </p:txBody>
      </p:sp>
      <p:cxnSp>
        <p:nvCxnSpPr>
          <p:cNvPr id="14" name="Gerade Verbindung 13"/>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Diagramm 12"/>
          <p:cNvGraphicFramePr/>
          <p:nvPr>
            <p:extLst>
              <p:ext uri="{D42A27DB-BD31-4B8C-83A1-F6EECF244321}">
                <p14:modId xmlns:p14="http://schemas.microsoft.com/office/powerpoint/2010/main" val="1352326075"/>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368171394"/>
      </p:ext>
    </p:extLst>
  </p:cSld>
  <p:clrMapOvr>
    <a:masterClrMapping/>
  </p:clrMapOvr>
  <p:timing>
    <p:tnLst>
      <p:par>
        <p:cTn id="1" dur="indefinite" restart="never" nodeType="tmRoot"/>
      </p:par>
    </p:tnLst>
  </p:timing>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612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graphicFrame>
        <p:nvGraphicFramePr>
          <p:cNvPr id="13" name="Diagramm 12"/>
          <p:cNvGraphicFramePr/>
          <p:nvPr>
            <p:extLst/>
          </p:nvPr>
        </p:nvGraphicFramePr>
        <p:xfrm>
          <a:off x="1332000" y="1269000"/>
          <a:ext cx="6480000" cy="4320000"/>
        </p:xfrm>
        <a:graphic>
          <a:graphicData uri="http://schemas.openxmlformats.org/drawingml/2006/chart">
            <c:chart xmlns:c="http://schemas.openxmlformats.org/drawingml/2006/chart" xmlns:r="http://schemas.openxmlformats.org/officeDocument/2006/relationships" r:id="rId3"/>
          </a:graphicData>
        </a:graphic>
      </p:graphicFrame>
      <p:pic>
        <p:nvPicPr>
          <p:cNvPr id="12" name="Grafi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4" name="Abgerundetes Rechteck 13"/>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Zusammenfassung „ich selbst...“</a:t>
            </a:r>
            <a:endParaRPr lang="de-DE" sz="2800" b="1" spc="200" dirty="0">
              <a:solidFill>
                <a:schemeClr val="tx2">
                  <a:lumMod val="75000"/>
                </a:schemeClr>
              </a:solidFill>
            </a:endParaRPr>
          </a:p>
        </p:txBody>
      </p:sp>
      <p:cxnSp>
        <p:nvCxnSpPr>
          <p:cNvPr id="16" name="Gerade Verbindung 15"/>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073366285"/>
      </p:ext>
    </p:extLst>
  </p:cSld>
  <p:clrMapOvr>
    <a:masterClrMapping/>
  </p:clrMapOvr>
  <p:timing>
    <p:tnLst>
      <p:par>
        <p:cTn id="1" dur="indefinite" restart="never" nodeType="tmRoot"/>
      </p:par>
    </p:tnLst>
  </p:timing>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613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graphicFrame>
        <p:nvGraphicFramePr>
          <p:cNvPr id="13" name="Diagramm 12"/>
          <p:cNvGraphicFramePr/>
          <p:nvPr>
            <p:extLst/>
          </p:nvPr>
        </p:nvGraphicFramePr>
        <p:xfrm>
          <a:off x="1332000" y="1269000"/>
          <a:ext cx="6480000" cy="4320000"/>
        </p:xfrm>
        <a:graphic>
          <a:graphicData uri="http://schemas.openxmlformats.org/drawingml/2006/chart">
            <c:chart xmlns:c="http://schemas.openxmlformats.org/drawingml/2006/chart" xmlns:r="http://schemas.openxmlformats.org/officeDocument/2006/relationships" r:id="rId3"/>
          </a:graphicData>
        </a:graphic>
      </p:graphicFrame>
      <p:pic>
        <p:nvPicPr>
          <p:cNvPr id="12" name="Grafi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4" name="Abgerundetes Rechteck 13"/>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Zusammenfassung „ich selbst...“</a:t>
            </a:r>
            <a:endParaRPr lang="de-DE" sz="2800" b="1" spc="200" dirty="0">
              <a:solidFill>
                <a:schemeClr val="tx2">
                  <a:lumMod val="75000"/>
                </a:schemeClr>
              </a:solidFill>
            </a:endParaRPr>
          </a:p>
        </p:txBody>
      </p:sp>
      <p:cxnSp>
        <p:nvCxnSpPr>
          <p:cNvPr id="16" name="Gerade Verbindung 15"/>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3662439" y="6162374"/>
            <a:ext cx="1927131" cy="253916"/>
          </a:xfrm>
          <a:prstGeom prst="rect">
            <a:avLst/>
          </a:prstGeom>
          <a:noFill/>
        </p:spPr>
        <p:txBody>
          <a:bodyPr wrap="none" rtlCol="0">
            <a:spAutoFit/>
          </a:bodyPr>
          <a:lstStyle/>
          <a:p>
            <a:r>
              <a:rPr lang="de-DE" sz="1050" b="1" dirty="0" smtClean="0">
                <a:solidFill>
                  <a:schemeClr val="tx2">
                    <a:lumMod val="75000"/>
                  </a:schemeClr>
                </a:solidFill>
              </a:rPr>
              <a:t>Cramer-V ,461; Signifikanz ,000</a:t>
            </a:r>
            <a:endParaRPr lang="de-DE" sz="1050" b="1" dirty="0">
              <a:solidFill>
                <a:schemeClr val="tx2">
                  <a:lumMod val="75000"/>
                </a:schemeClr>
              </a:solidFill>
            </a:endParaRPr>
          </a:p>
        </p:txBody>
      </p:sp>
      <p:sp>
        <p:nvSpPr>
          <p:cNvPr id="15" name="Gestreifter Pfeil nach rechts 14">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670327674"/>
      </p:ext>
    </p:extLst>
  </p:cSld>
  <p:clrMapOvr>
    <a:masterClrMapping/>
  </p:clrMapOvr>
  <p:timing>
    <p:tnLst>
      <p:par>
        <p:cTn id="1" dur="indefinite" restart="never" nodeType="tmRoot"/>
      </p:par>
    </p:tnLst>
  </p:timing>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614</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7"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extfeld 1"/>
          <p:cNvSpPr txBox="1"/>
          <p:nvPr/>
        </p:nvSpPr>
        <p:spPr>
          <a:xfrm>
            <a:off x="323528" y="1524813"/>
            <a:ext cx="8604954" cy="484518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200"/>
              </a:spcBef>
              <a:spcAft>
                <a:spcPts val="2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Etwas über die Hälfte der jungen Menschen übernehmen für mindestens vier von sechs Aufgaben die Verantwortung selbst. Knapp 12% der Mädchen übernehmen sogar alle Aufgaben, das sind doppelt so viele wie bei den Jungs mit 6%.</a:t>
            </a:r>
          </a:p>
          <a:p>
            <a:pPr>
              <a:spcBef>
                <a:spcPts val="200"/>
              </a:spcBef>
              <a:spcAft>
                <a:spcPts val="2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Bei der an sich altersgerechten Verteilung auf die Altersstufen wird allerdings deutlich, dass auch bei den 18 - 21-Jährigen nur knapp 18% alleine die Verantwortung für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abgefragten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Aufgaben übernehmen. Da es sich dabei um grundlegende Alltagskompetenzen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handelt</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ist das nicht unbedenklich. </a:t>
            </a:r>
          </a:p>
        </p:txBody>
      </p:sp>
      <p:sp>
        <p:nvSpPr>
          <p:cNvPr id="18" name="Rechteck 17"/>
          <p:cNvSpPr/>
          <p:nvPr/>
        </p:nvSpPr>
        <p:spPr>
          <a:xfrm>
            <a:off x="321544" y="1095034"/>
            <a:ext cx="129580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sp>
        <p:nvSpPr>
          <p:cNvPr id="13" name="Abgerundetes Rechteck 12"/>
          <p:cNvSpPr/>
          <p:nvPr/>
        </p:nvSpPr>
        <p:spPr>
          <a:xfrm>
            <a:off x="251520" y="0"/>
            <a:ext cx="648072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Zusammenfassung Alltagskompetenzen</a:t>
            </a:r>
          </a:p>
        </p:txBody>
      </p:sp>
      <p:sp>
        <p:nvSpPr>
          <p:cNvPr id="11" name="Gestreifter Pfeil nach rechts 10">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0608741"/>
      </p:ext>
    </p:extLst>
  </p:cSld>
  <p:clrMapOvr>
    <a:masterClrMapping/>
  </p:clrMapOvr>
  <p:timing>
    <p:tnLst>
      <p:par>
        <p:cTn id="1" dur="indefinite" restart="never" nodeType="tmRoot"/>
      </p:par>
    </p:tnLst>
  </p:timing>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615</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7"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extfeld 1"/>
          <p:cNvSpPr txBox="1"/>
          <p:nvPr/>
        </p:nvSpPr>
        <p:spPr>
          <a:xfrm>
            <a:off x="323528" y="1524813"/>
            <a:ext cx="8604954" cy="484518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200"/>
              </a:spcBef>
              <a:spcAft>
                <a:spcPts val="2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Der Jugendarbeit im Landkreis Bad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Kissingen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(Verbandliche, Offene und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Gemeindliche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Jugendarbeit) wird empfohlen, bei allen sich bietenden Gelegenheiten den jungen Menschen noch häufiger gezielt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Verantwortung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für alltägliche Aufgaben im Rahmen der Jugendarbeit zu übertragen. Damit sind nicht nur einzelne Tätigkeiten im Rahmen der Gruppenstunden oder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Ferienfreizeiten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gemeint sondern auch geeignete Projekte oder Aktionen, für deren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Organisation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und Durchführung soweit irgend möglich die Kinder und Jugendlichen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begleitet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durch die in der Jugendarbeit tätigen Personen die Verantwortung übernehmen sollten. Auf diese Weise wird deren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Entwicklung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im Bereich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Alltagskompetenzen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gefördert.</a:t>
            </a:r>
          </a:p>
          <a:p>
            <a:pPr>
              <a:spcBef>
                <a:spcPts val="200"/>
              </a:spcBef>
              <a:spcAft>
                <a:spcPts val="2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200"/>
              </a:spcBef>
              <a:spcAft>
                <a:spcPts val="2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Den formalen Bildungs- und Lernorten von Kindern und Jugendlichen (Kindertagesein-richtungen, Schulen) wird dies ebenso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empfohlen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t>
            </a:r>
          </a:p>
        </p:txBody>
      </p:sp>
      <p:sp>
        <p:nvSpPr>
          <p:cNvPr id="18" name="Rechteck 17"/>
          <p:cNvSpPr/>
          <p:nvPr/>
        </p:nvSpPr>
        <p:spPr>
          <a:xfrm>
            <a:off x="321544" y="1095034"/>
            <a:ext cx="1890261" cy="369332"/>
          </a:xfrm>
          <a:prstGeom prst="rect">
            <a:avLst/>
          </a:prstGeom>
        </p:spPr>
        <p:txBody>
          <a:bodyPr wrap="none">
            <a:spAutoFit/>
          </a:bodyPr>
          <a:lstStyle/>
          <a:p>
            <a:r>
              <a:rPr lang="de-DE" b="1" u="sng" dirty="0" smtClean="0">
                <a:solidFill>
                  <a:srgbClr val="C00000"/>
                </a:solidFill>
              </a:rPr>
              <a:t>Handlungsbedarf:</a:t>
            </a:r>
            <a:endParaRPr lang="de-DE" b="1" u="sng" dirty="0">
              <a:solidFill>
                <a:srgbClr val="C00000"/>
              </a:solidFill>
            </a:endParaRPr>
          </a:p>
        </p:txBody>
      </p:sp>
      <p:sp>
        <p:nvSpPr>
          <p:cNvPr id="13" name="Abgerundetes Rechteck 12"/>
          <p:cNvSpPr/>
          <p:nvPr/>
        </p:nvSpPr>
        <p:spPr>
          <a:xfrm>
            <a:off x="251520" y="0"/>
            <a:ext cx="648072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Zusammenfassung Alltagskompetenzen</a:t>
            </a:r>
          </a:p>
        </p:txBody>
      </p:sp>
      <p:sp>
        <p:nvSpPr>
          <p:cNvPr id="11" name="Gestreifter Pfeil nach rechts 10">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664486917"/>
      </p:ext>
    </p:extLst>
  </p:cSld>
  <p:clrMapOvr>
    <a:masterClrMapping/>
  </p:clrMapOvr>
  <p:timing>
    <p:tnLst>
      <p:par>
        <p:cTn id="1" dur="indefinite" restart="never" nodeType="tmRoot"/>
      </p:par>
    </p:tnLst>
  </p:timing>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616</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
        <p:nvSpPr>
          <p:cNvPr id="20" name="Titel 1"/>
          <p:cNvSpPr>
            <a:spLocks noGrp="1"/>
          </p:cNvSpPr>
          <p:nvPr>
            <p:ph type="ctrTitle"/>
          </p:nvPr>
        </p:nvSpPr>
        <p:spPr>
          <a:xfrm>
            <a:off x="251519" y="908720"/>
            <a:ext cx="7501311" cy="1231967"/>
          </a:xfrm>
        </p:spPr>
        <p:txBody>
          <a:bodyPr>
            <a:normAutofit/>
          </a:bodyPr>
          <a:lstStyle/>
          <a:p>
            <a:pPr algn="l"/>
            <a:r>
              <a:rPr lang="de-DE" b="1" dirty="0" smtClean="0">
                <a:solidFill>
                  <a:srgbClr val="C00000"/>
                </a:solidFill>
              </a:rPr>
              <a:t>17.8 Auszug von Zuhause</a:t>
            </a:r>
            <a:endParaRPr lang="de-DE" sz="3100" dirty="0"/>
          </a:p>
        </p:txBody>
      </p:sp>
      <p:sp>
        <p:nvSpPr>
          <p:cNvPr id="14" name="Textfeld 1"/>
          <p:cNvSpPr txBox="1"/>
          <p:nvPr/>
        </p:nvSpPr>
        <p:spPr>
          <a:xfrm>
            <a:off x="251519" y="2532815"/>
            <a:ext cx="8604954" cy="227385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Altersgemäße Entwicklung von Selbstständigkeit, Start ins Erwachsenenleben, Lebensplanung</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r>
              <a:rPr lang="de-DE" sz="1800" b="1" dirty="0" smtClean="0">
                <a:solidFill>
                  <a:schemeClr val="tx2">
                    <a:lumMod val="75000"/>
                  </a:schemeClr>
                </a:solidFill>
              </a:rPr>
              <a:t>In welchem Alter würdest du gerne ausziehen und dich um alles in deinem Leben selbst kümmern?</a:t>
            </a:r>
            <a:endParaRPr lang="de-DE" sz="1800" b="1" dirty="0">
              <a:solidFill>
                <a:schemeClr val="tx2">
                  <a:lumMod val="75000"/>
                </a:schemeClr>
              </a:solidFill>
            </a:endParaRPr>
          </a:p>
        </p:txBody>
      </p:sp>
    </p:spTree>
    <p:extLst>
      <p:ext uri="{BB962C8B-B14F-4D97-AF65-F5344CB8AC3E}">
        <p14:creationId xmlns:p14="http://schemas.microsoft.com/office/powerpoint/2010/main" val="3308871620"/>
      </p:ext>
    </p:extLst>
  </p:cSld>
  <p:clrMapOvr>
    <a:masterClrMapping/>
  </p:clrMapOvr>
  <p:timing>
    <p:tnLst>
      <p:par>
        <p:cTn id="1" dur="indefinite" restart="never" nodeType="tmRoot"/>
      </p:par>
    </p:tnLst>
  </p:timing>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617</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Auszug von Zuhause</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71267"/>
            <a:ext cx="8604954" cy="513805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nicht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ganz 12% sind bereits ausgezogen, verteilt auf etwas mehr Mädchen als Jungs und erwartungsgemäß auf die 18 - 21-Jährigen – ein Viertel dieser Altersgruppe gibt an, schon ausgezogen zu sein, bei den Jugendlichen sind dies nur 2% und bei den Kindern ein knappes Prozente</a:t>
            </a:r>
          </a:p>
          <a:p>
            <a:pPr marL="342900" lvl="0" indent="-342900">
              <a:spcBef>
                <a:spcPts val="600"/>
              </a:spcBef>
              <a:spcAft>
                <a:spcPts val="600"/>
              </a:spcAft>
              <a:buFont typeface="Symbol" panose="05050102010706020507" pitchFamily="18" charset="2"/>
              <a:buChar char=""/>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von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denjenigen, die noch nicht zu Hause ausgezogen sind (rund 88%), möchten knapp 2/3 im Alter von 18 - 21 Jahren </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ausziehen</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 weitere knapp 30% mit 22 – 25 Jahren; nur 1,6% möchten erst später ausziehen</a:t>
            </a:r>
          </a:p>
          <a:p>
            <a:pPr marL="342900" lvl="0" indent="-342900">
              <a:spcBef>
                <a:spcPts val="600"/>
              </a:spcBef>
              <a:spcAft>
                <a:spcPts val="600"/>
              </a:spcAft>
              <a:buFont typeface="Symbol" panose="05050102010706020507" pitchFamily="18" charset="2"/>
              <a:buChar char=""/>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einen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kleinen Unterschied zeigt die </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Verteilung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m/w – die Mädchen geben die </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Altersgruppen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„bis 17 Jahren“ und „18 – 21Jahren“ häufiger an als die Jungs, die in den höheren Altersstufen stärker vertreten sind</a:t>
            </a:r>
          </a:p>
          <a:p>
            <a:pPr>
              <a:spcBef>
                <a:spcPts val="600"/>
              </a:spcBef>
              <a:spcAft>
                <a:spcPts val="600"/>
              </a:spcAft>
            </a:pPr>
            <a:endParaRPr lang="de-DE" sz="1800" b="1" dirty="0">
              <a:solidFill>
                <a:schemeClr val="tx2">
                  <a:lumMod val="75000"/>
                </a:schemeClr>
              </a:solidFill>
            </a:endParaRPr>
          </a:p>
          <a:p>
            <a:pPr>
              <a:spcBef>
                <a:spcPts val="600"/>
              </a:spcBef>
              <a:spcAft>
                <a:spcPts val="600"/>
              </a:spcAft>
            </a:pPr>
            <a:endParaRPr lang="de-DE" sz="1800" b="1" dirty="0">
              <a:solidFill>
                <a:schemeClr val="tx2">
                  <a:lumMod val="75000"/>
                </a:schemeClr>
              </a:solidFill>
            </a:endParaRPr>
          </a:p>
        </p:txBody>
      </p:sp>
      <p:sp>
        <p:nvSpPr>
          <p:cNvPr id="3" name="Rechteck 2"/>
          <p:cNvSpPr/>
          <p:nvPr/>
        </p:nvSpPr>
        <p:spPr>
          <a:xfrm>
            <a:off x="321544" y="733386"/>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sp>
        <p:nvSpPr>
          <p:cNvPr id="12" name="Gestreifter Pfeil nach rechts 11">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128579356"/>
      </p:ext>
    </p:extLst>
  </p:cSld>
  <p:clrMapOvr>
    <a:masterClrMapping/>
  </p:clrMapOvr>
  <p:timing>
    <p:tnLst>
      <p:par>
        <p:cTn id="1" dur="indefinite" restart="never" nodeType="tmRoot"/>
      </p:par>
    </p:tnLst>
  </p:timing>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618</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Abgerundetes Rechteck 10"/>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Bin bereits ausgezogen...</a:t>
            </a:r>
            <a:endParaRPr lang="de-DE" sz="2800" b="1" spc="200" dirty="0">
              <a:solidFill>
                <a:schemeClr val="tx2">
                  <a:lumMod val="75000"/>
                </a:schemeClr>
              </a:solidFill>
            </a:endParaRPr>
          </a:p>
        </p:txBody>
      </p:sp>
      <p:cxnSp>
        <p:nvCxnSpPr>
          <p:cNvPr id="14" name="Gerade Verbindung 13"/>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Diagramm 11"/>
          <p:cNvGraphicFramePr/>
          <p:nvPr>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4"/>
          </a:graphicData>
        </a:graphic>
      </p:graphicFrame>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282650550"/>
      </p:ext>
    </p:extLst>
  </p:cSld>
  <p:clrMapOvr>
    <a:masterClrMapping/>
  </p:clrMapOvr>
  <p:timing>
    <p:tnLst>
      <p:par>
        <p:cTn id="1" dur="indefinite" restart="never" nodeType="tmRoot"/>
      </p:par>
    </p:tnLst>
  </p:timing>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619</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Abgerundetes Rechteck 10"/>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Bin bereits ausgezogen...</a:t>
            </a:r>
            <a:endParaRPr lang="de-DE" sz="2800" b="1" spc="200" dirty="0">
              <a:solidFill>
                <a:schemeClr val="tx2">
                  <a:lumMod val="75000"/>
                </a:schemeClr>
              </a:solidFill>
            </a:endParaRPr>
          </a:p>
        </p:txBody>
      </p:sp>
      <p:cxnSp>
        <p:nvCxnSpPr>
          <p:cNvPr id="14" name="Gerade Verbindung 13"/>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5" name="Diagramm 14"/>
          <p:cNvGraphicFramePr/>
          <p:nvPr>
            <p:extLst/>
          </p:nvPr>
        </p:nvGraphicFramePr>
        <p:xfrm>
          <a:off x="107504" y="672938"/>
          <a:ext cx="2592288" cy="172819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Diagramm 11"/>
          <p:cNvGraphicFramePr/>
          <p:nvPr>
            <p:extLst/>
          </p:nvPr>
        </p:nvGraphicFramePr>
        <p:xfrm>
          <a:off x="2987824" y="1412776"/>
          <a:ext cx="5760000" cy="4320000"/>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feld 1"/>
          <p:cNvSpPr txBox="1"/>
          <p:nvPr/>
        </p:nvSpPr>
        <p:spPr>
          <a:xfrm>
            <a:off x="3858680" y="2243599"/>
            <a:ext cx="713320" cy="3150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1800" b="1" dirty="0" smtClean="0">
                <a:solidFill>
                  <a:schemeClr val="tx2">
                    <a:lumMod val="75000"/>
                  </a:schemeClr>
                </a:solidFill>
              </a:rPr>
              <a:t>in %</a:t>
            </a:r>
            <a:endParaRPr lang="de-DE" sz="1800" b="1" dirty="0">
              <a:solidFill>
                <a:schemeClr val="tx2">
                  <a:lumMod val="75000"/>
                </a:schemeClr>
              </a:solidFill>
            </a:endParaRPr>
          </a:p>
        </p:txBody>
      </p:sp>
      <p:sp>
        <p:nvSpPr>
          <p:cNvPr id="16" name="Gestreifter Pfeil nach rechts 15">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09217657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116632"/>
            <a:ext cx="6552728"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Freizeit – gerne im eigenen Ort</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ext uri="{D42A27DB-BD31-4B8C-83A1-F6EECF244321}">
                <p14:modId xmlns:p14="http://schemas.microsoft.com/office/powerpoint/2010/main" val="1534879851"/>
              </p:ext>
            </p:extLst>
          </p:nvPr>
        </p:nvGraphicFramePr>
        <p:xfrm>
          <a:off x="1692000" y="1340768"/>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6" name="Gerade Verbindung 15"/>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77396015"/>
      </p:ext>
    </p:extLst>
  </p:cSld>
  <p:clrMapOvr>
    <a:masterClrMapping/>
  </p:clrMapOvr>
  <p:timing>
    <p:tnLst>
      <p:par>
        <p:cTn id="1" dur="indefinite" restart="never" nodeType="tmRoot"/>
      </p:par>
    </p:tnLst>
  </p:timing>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620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Abgerundetes Rechteck 10"/>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Bin bereits ausgezogen...</a:t>
            </a:r>
            <a:endParaRPr lang="de-DE" sz="2800" b="1" spc="200" dirty="0">
              <a:solidFill>
                <a:schemeClr val="tx2">
                  <a:lumMod val="75000"/>
                </a:schemeClr>
              </a:solidFill>
            </a:endParaRPr>
          </a:p>
        </p:txBody>
      </p:sp>
      <p:cxnSp>
        <p:nvCxnSpPr>
          <p:cNvPr id="14" name="Gerade Verbindung 13"/>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5" name="Diagramm 14"/>
          <p:cNvGraphicFramePr/>
          <p:nvPr>
            <p:extLst/>
          </p:nvPr>
        </p:nvGraphicFramePr>
        <p:xfrm>
          <a:off x="107504" y="672938"/>
          <a:ext cx="2592288" cy="172819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Diagramm 12"/>
          <p:cNvGraphicFramePr/>
          <p:nvPr>
            <p:extLst/>
          </p:nvPr>
        </p:nvGraphicFramePr>
        <p:xfrm>
          <a:off x="2915816" y="1556792"/>
          <a:ext cx="5760640" cy="4320000"/>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feld 1"/>
          <p:cNvSpPr txBox="1"/>
          <p:nvPr/>
        </p:nvSpPr>
        <p:spPr>
          <a:xfrm>
            <a:off x="3779912" y="2401130"/>
            <a:ext cx="713320" cy="3150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1800" b="1" dirty="0" smtClean="0">
                <a:solidFill>
                  <a:schemeClr val="tx2">
                    <a:lumMod val="75000"/>
                  </a:schemeClr>
                </a:solidFill>
              </a:rPr>
              <a:t>in %</a:t>
            </a:r>
            <a:endParaRPr lang="de-DE" sz="1800" b="1" dirty="0">
              <a:solidFill>
                <a:schemeClr val="tx2">
                  <a:lumMod val="75000"/>
                </a:schemeClr>
              </a:solidFill>
            </a:endParaRPr>
          </a:p>
        </p:txBody>
      </p:sp>
      <p:sp>
        <p:nvSpPr>
          <p:cNvPr id="16" name="Gestreifter Pfeil nach rechts 15">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856370619"/>
      </p:ext>
    </p:extLst>
  </p:cSld>
  <p:clrMapOvr>
    <a:masterClrMapping/>
  </p:clrMapOvr>
  <p:timing>
    <p:tnLst>
      <p:par>
        <p:cTn id="1" dur="indefinite" restart="never" nodeType="tmRoot"/>
      </p:par>
    </p:tnLst>
  </p:timing>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621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Abgerundetes Rechteck 10"/>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möchte mit ... Jahren ausziehen</a:t>
            </a:r>
            <a:endParaRPr lang="de-DE" sz="2800" b="1" spc="200" dirty="0">
              <a:solidFill>
                <a:schemeClr val="tx2">
                  <a:lumMod val="75000"/>
                </a:schemeClr>
              </a:solidFill>
            </a:endParaRPr>
          </a:p>
        </p:txBody>
      </p:sp>
      <p:cxnSp>
        <p:nvCxnSpPr>
          <p:cNvPr id="14" name="Gerade Verbindung 13"/>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5" name="Diagramm 14"/>
          <p:cNvGraphicFramePr/>
          <p:nvPr>
            <p:extLst/>
          </p:nvPr>
        </p:nvGraphicFramePr>
        <p:xfrm>
          <a:off x="107504" y="672938"/>
          <a:ext cx="2592288" cy="172819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Diagramm 11"/>
          <p:cNvGraphicFramePr/>
          <p:nvPr>
            <p:extLst/>
          </p:nvPr>
        </p:nvGraphicFramePr>
        <p:xfrm>
          <a:off x="2627784" y="1628800"/>
          <a:ext cx="5760000" cy="4320000"/>
        </p:xfrm>
        <a:graphic>
          <a:graphicData uri="http://schemas.openxmlformats.org/drawingml/2006/chart">
            <c:chart xmlns:c="http://schemas.openxmlformats.org/drawingml/2006/chart" xmlns:r="http://schemas.openxmlformats.org/officeDocument/2006/relationships" r:id="rId5"/>
          </a:graphicData>
        </a:graphic>
      </p:graphicFrame>
      <p:sp>
        <p:nvSpPr>
          <p:cNvPr id="13" name="Gestreifter Pfeil nach rechts 12">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741110340"/>
      </p:ext>
    </p:extLst>
  </p:cSld>
  <p:clrMapOvr>
    <a:masterClrMapping/>
  </p:clrMapOvr>
  <p:timing>
    <p:tnLst>
      <p:par>
        <p:cTn id="1" dur="indefinite" restart="never" nodeType="tmRoot"/>
      </p:par>
    </p:tnLst>
  </p:timing>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622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Abgerundetes Rechteck 10"/>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möchte mit ... Jahren ausziehen</a:t>
            </a:r>
            <a:endParaRPr lang="de-DE" sz="2800" b="1" spc="200" dirty="0">
              <a:solidFill>
                <a:schemeClr val="tx2">
                  <a:lumMod val="75000"/>
                </a:schemeClr>
              </a:solidFill>
            </a:endParaRPr>
          </a:p>
        </p:txBody>
      </p:sp>
      <p:cxnSp>
        <p:nvCxnSpPr>
          <p:cNvPr id="14" name="Gerade Verbindung 13"/>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5" name="Diagramm 14"/>
          <p:cNvGraphicFramePr/>
          <p:nvPr>
            <p:extLst/>
          </p:nvPr>
        </p:nvGraphicFramePr>
        <p:xfrm>
          <a:off x="107504" y="672938"/>
          <a:ext cx="2592288" cy="172819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Diagramm 11"/>
          <p:cNvGraphicFramePr/>
          <p:nvPr>
            <p:extLst/>
          </p:nvPr>
        </p:nvGraphicFramePr>
        <p:xfrm>
          <a:off x="2915816" y="1628800"/>
          <a:ext cx="5760000" cy="4320000"/>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feld 1"/>
          <p:cNvSpPr txBox="1"/>
          <p:nvPr/>
        </p:nvSpPr>
        <p:spPr>
          <a:xfrm>
            <a:off x="7801824" y="2348880"/>
            <a:ext cx="713320" cy="3150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1800" b="1" dirty="0" smtClean="0">
                <a:solidFill>
                  <a:schemeClr val="tx2">
                    <a:lumMod val="75000"/>
                  </a:schemeClr>
                </a:solidFill>
              </a:rPr>
              <a:t>in %</a:t>
            </a:r>
            <a:endParaRPr lang="de-DE" sz="1800" b="1" dirty="0">
              <a:solidFill>
                <a:schemeClr val="tx2">
                  <a:lumMod val="75000"/>
                </a:schemeClr>
              </a:solidFill>
            </a:endParaRPr>
          </a:p>
        </p:txBody>
      </p:sp>
      <p:sp>
        <p:nvSpPr>
          <p:cNvPr id="16" name="Gestreifter Pfeil nach rechts 15">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898097462"/>
      </p:ext>
    </p:extLst>
  </p:cSld>
  <p:clrMapOvr>
    <a:masterClrMapping/>
  </p:clrMapOvr>
  <p:timing>
    <p:tnLst>
      <p:par>
        <p:cTn id="1" dur="indefinite" restart="never" nodeType="tmRoot"/>
      </p:par>
    </p:tnLst>
  </p:timing>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623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Abgerundetes Rechteck 10"/>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möchte mit ... Jahren ausziehen</a:t>
            </a:r>
            <a:endParaRPr lang="de-DE" sz="2800" b="1" spc="200" dirty="0">
              <a:solidFill>
                <a:schemeClr val="tx2">
                  <a:lumMod val="75000"/>
                </a:schemeClr>
              </a:solidFill>
            </a:endParaRPr>
          </a:p>
        </p:txBody>
      </p:sp>
      <p:cxnSp>
        <p:nvCxnSpPr>
          <p:cNvPr id="14" name="Gerade Verbindung 13"/>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5" name="Diagramm 14"/>
          <p:cNvGraphicFramePr/>
          <p:nvPr>
            <p:extLst/>
          </p:nvPr>
        </p:nvGraphicFramePr>
        <p:xfrm>
          <a:off x="107504" y="672938"/>
          <a:ext cx="2592288" cy="172819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Diagramm 11"/>
          <p:cNvGraphicFramePr/>
          <p:nvPr>
            <p:extLst/>
          </p:nvPr>
        </p:nvGraphicFramePr>
        <p:xfrm>
          <a:off x="2915816" y="1556792"/>
          <a:ext cx="5760640" cy="4320000"/>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feld 1"/>
          <p:cNvSpPr txBox="1"/>
          <p:nvPr/>
        </p:nvSpPr>
        <p:spPr>
          <a:xfrm>
            <a:off x="7815740" y="2276872"/>
            <a:ext cx="713320" cy="3150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1800" b="1" dirty="0" smtClean="0">
                <a:solidFill>
                  <a:schemeClr val="tx2">
                    <a:lumMod val="75000"/>
                  </a:schemeClr>
                </a:solidFill>
              </a:rPr>
              <a:t>in %</a:t>
            </a:r>
            <a:endParaRPr lang="de-DE" sz="1800" b="1" dirty="0">
              <a:solidFill>
                <a:schemeClr val="tx2">
                  <a:lumMod val="75000"/>
                </a:schemeClr>
              </a:solidFill>
            </a:endParaRPr>
          </a:p>
        </p:txBody>
      </p:sp>
      <p:sp>
        <p:nvSpPr>
          <p:cNvPr id="16" name="Gestreifter Pfeil nach rechts 15">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503480969"/>
      </p:ext>
    </p:extLst>
  </p:cSld>
  <p:clrMapOvr>
    <a:masterClrMapping/>
  </p:clrMapOvr>
  <p:timing>
    <p:tnLst>
      <p:par>
        <p:cTn id="1" dur="indefinite" restart="never" nodeType="tmRoot"/>
      </p:par>
    </p:tnLst>
  </p:timing>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624</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Auszug von Zuhause</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63166"/>
            <a:ext cx="8604954" cy="50005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besteht aktuell </a:t>
            </a:r>
            <a:r>
              <a:rPr lang="de-DE" sz="18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kein Handlungsbedarf</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p>
        </p:txBody>
      </p:sp>
      <p:sp>
        <p:nvSpPr>
          <p:cNvPr id="12" name="Rechteck 11"/>
          <p:cNvSpPr/>
          <p:nvPr/>
        </p:nvSpPr>
        <p:spPr>
          <a:xfrm>
            <a:off x="321544" y="733386"/>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259413463"/>
      </p:ext>
    </p:extLst>
  </p:cSld>
  <p:clrMapOvr>
    <a:masterClrMapping/>
  </p:clrMapOvr>
  <p:timing>
    <p:tnLst>
      <p:par>
        <p:cTn id="1" dur="indefinite" restart="never" nodeType="tmRoot"/>
      </p:par>
    </p:tnLst>
  </p:timing>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20" y="756873"/>
            <a:ext cx="7152100" cy="1231967"/>
          </a:xfrm>
        </p:spPr>
        <p:txBody>
          <a:bodyPr>
            <a:normAutofit/>
          </a:bodyPr>
          <a:lstStyle/>
          <a:p>
            <a:pPr algn="l"/>
            <a:r>
              <a:rPr lang="de-DE" b="1" dirty="0" smtClean="0">
                <a:solidFill>
                  <a:srgbClr val="C00000"/>
                </a:solidFill>
              </a:rPr>
              <a:t>18. Finanzielle Situation</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65475"/>
            <a:ext cx="8604954" cy="384384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u="sng" dirty="0" smtClean="0">
                <a:solidFill>
                  <a:schemeClr val="tx2">
                    <a:lumMod val="75000"/>
                  </a:schemeClr>
                </a:solidFill>
              </a:rPr>
              <a:t>Themen:</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18.1 	Einkommensquellen</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18.2	Finanzielle Situation</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18.3	Schuldensituation</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18.4	Kosten für Smartphone/Handy</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18.5	Konsumverhalten</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18.6 	Markenprodukte	</a:t>
            </a: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625</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8" name="Gestreifter Pfeil nach rechts 17">
            <a:hlinkClick r:id="rId5" action="ppaction://hlinksldjump"/>
          </p:cNvPr>
          <p:cNvSpPr/>
          <p:nvPr/>
        </p:nvSpPr>
        <p:spPr>
          <a:xfrm>
            <a:off x="2863406" y="2852936"/>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2" name="Gestreifter Pfeil nach rechts 11">
            <a:hlinkClick r:id="rId6" action="ppaction://hlinksldjump"/>
          </p:cNvPr>
          <p:cNvSpPr/>
          <p:nvPr/>
        </p:nvSpPr>
        <p:spPr>
          <a:xfrm>
            <a:off x="2699792" y="3713153"/>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4" name="Gestreifter Pfeil nach rechts 13">
            <a:hlinkClick r:id="rId7" action="ppaction://hlinksldjump"/>
          </p:cNvPr>
          <p:cNvSpPr/>
          <p:nvPr/>
        </p:nvSpPr>
        <p:spPr>
          <a:xfrm>
            <a:off x="2863406" y="3278469"/>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6" name="Gestreifter Pfeil nach rechts 15">
            <a:hlinkClick r:id="rId6" action="ppaction://hlinksldjump"/>
          </p:cNvPr>
          <p:cNvSpPr/>
          <p:nvPr/>
        </p:nvSpPr>
        <p:spPr>
          <a:xfrm>
            <a:off x="2639622" y="4555132"/>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7" name="Gestreifter Pfeil nach rechts 16">
            <a:hlinkClick r:id="rId8" action="ppaction://hlinksldjump"/>
          </p:cNvPr>
          <p:cNvSpPr/>
          <p:nvPr/>
        </p:nvSpPr>
        <p:spPr>
          <a:xfrm>
            <a:off x="3867021" y="4153693"/>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9" name="Gestreifter Pfeil nach rechts 18">
            <a:hlinkClick r:id="rId9" action="ppaction://hlinksldjump"/>
          </p:cNvPr>
          <p:cNvSpPr/>
          <p:nvPr/>
        </p:nvSpPr>
        <p:spPr>
          <a:xfrm>
            <a:off x="2621871" y="5006348"/>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Tree>
    <p:extLst>
      <p:ext uri="{BB962C8B-B14F-4D97-AF65-F5344CB8AC3E}">
        <p14:creationId xmlns:p14="http://schemas.microsoft.com/office/powerpoint/2010/main" val="2884046584"/>
      </p:ext>
    </p:extLst>
  </p:cSld>
  <p:clrMapOvr>
    <a:masterClrMapping/>
  </p:clrMapOvr>
  <p:timing>
    <p:tnLst>
      <p:par>
        <p:cTn id="1" dur="indefinite" restart="never" nodeType="tmRoot"/>
      </p:par>
    </p:tnLst>
  </p:timing>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626</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
        <p:nvSpPr>
          <p:cNvPr id="20" name="Titel 1"/>
          <p:cNvSpPr>
            <a:spLocks noGrp="1"/>
          </p:cNvSpPr>
          <p:nvPr>
            <p:ph type="ctrTitle"/>
          </p:nvPr>
        </p:nvSpPr>
        <p:spPr>
          <a:xfrm>
            <a:off x="251519" y="908720"/>
            <a:ext cx="7501311" cy="1231967"/>
          </a:xfrm>
        </p:spPr>
        <p:txBody>
          <a:bodyPr>
            <a:normAutofit/>
          </a:bodyPr>
          <a:lstStyle/>
          <a:p>
            <a:pPr algn="l"/>
            <a:r>
              <a:rPr lang="de-DE" b="1" dirty="0" smtClean="0">
                <a:solidFill>
                  <a:srgbClr val="C00000"/>
                </a:solidFill>
              </a:rPr>
              <a:t>18.1 Einkommensquellen</a:t>
            </a:r>
            <a:endParaRPr lang="de-DE" sz="3100" dirty="0"/>
          </a:p>
        </p:txBody>
      </p:sp>
      <p:sp>
        <p:nvSpPr>
          <p:cNvPr id="14" name="Textfeld 1"/>
          <p:cNvSpPr txBox="1"/>
          <p:nvPr/>
        </p:nvSpPr>
        <p:spPr>
          <a:xfrm>
            <a:off x="251519" y="2532815"/>
            <a:ext cx="8604954" cy="227385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Einkommensquellen von jungen Menschen, finanzielle Situation</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r>
              <a:rPr lang="de-DE" sz="1800" b="1" dirty="0" smtClean="0">
                <a:solidFill>
                  <a:schemeClr val="tx2">
                    <a:lumMod val="75000"/>
                  </a:schemeClr>
                </a:solidFill>
              </a:rPr>
              <a:t>Wodurch beziehst du dein dir zur Verfügung stehendes Geld hauptsächlich?</a:t>
            </a:r>
            <a:endParaRPr lang="de-DE" sz="1800" b="1" dirty="0">
              <a:solidFill>
                <a:schemeClr val="tx2">
                  <a:lumMod val="75000"/>
                </a:schemeClr>
              </a:solidFill>
            </a:endParaRPr>
          </a:p>
        </p:txBody>
      </p:sp>
    </p:spTree>
    <p:extLst>
      <p:ext uri="{BB962C8B-B14F-4D97-AF65-F5344CB8AC3E}">
        <p14:creationId xmlns:p14="http://schemas.microsoft.com/office/powerpoint/2010/main" val="2543806035"/>
      </p:ext>
    </p:extLst>
  </p:cSld>
  <p:clrMapOvr>
    <a:masterClrMapping/>
  </p:clrMapOvr>
  <p:timing>
    <p:tnLst>
      <p:par>
        <p:cTn id="1" dur="indefinite" restart="never" nodeType="tmRoot"/>
      </p:par>
    </p:tnLst>
  </p:timing>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627</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Haupteinkommensquellen</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71267"/>
            <a:ext cx="8604954" cy="513805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für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2/3 der jungen Menschen ist das </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Taschengeld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ihre Haupteinkommensquelle, ¼ bekommt sein Geld durch hauptberufliche Arbeit , mit 17,7% hat gut jede/r Sechste </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einen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Nebenjob und knapp 15% arbeiten in den Ferien </a:t>
            </a:r>
          </a:p>
          <a:p>
            <a:pPr marL="342900" lvl="0" indent="-342900">
              <a:spcBef>
                <a:spcPts val="600"/>
              </a:spcBef>
              <a:spcAft>
                <a:spcPts val="600"/>
              </a:spcAft>
              <a:buFont typeface="Symbol" panose="05050102010706020507" pitchFamily="18" charset="2"/>
              <a:buChar char=""/>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es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gibt kaum Unterschiede zwischen m/w</a:t>
            </a:r>
          </a:p>
          <a:p>
            <a:pPr marL="342900" lvl="0" indent="-342900">
              <a:spcBef>
                <a:spcPts val="600"/>
              </a:spcBef>
              <a:spcAft>
                <a:spcPts val="600"/>
              </a:spcAft>
              <a:buFont typeface="Symbol" panose="05050102010706020507" pitchFamily="18" charset="2"/>
              <a:buChar char=""/>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es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gibt die zu erwartenden Unterschiede zwischen den Altersgruppen – während 93% der 12 - 14-Jährigen hauptsächlich </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Taschengeld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bekommen, sind dies bei den </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Jugendlichen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schon 10%-Punkte weniger und bei den Volljährigen noch knapp 40%; </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umgekehrt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steigt selbstverständlich der Anteil der jungen Menschen, die einer </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hauptberuflichen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Arbeit nachgehen bei den </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Jugendlichen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auf 15% und bei den Volljährigen auf knapp 50%</a:t>
            </a:r>
          </a:p>
          <a:p>
            <a:pPr marL="342900" lvl="0" indent="-342900">
              <a:spcBef>
                <a:spcPts val="600"/>
              </a:spcBef>
              <a:spcAft>
                <a:spcPts val="600"/>
              </a:spcAft>
              <a:buFont typeface="Symbol" panose="05050102010706020507" pitchFamily="18" charset="2"/>
              <a:buChar char=""/>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bereits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12% der 12 - 14-Jährigen haben einen Nebenjob, ab </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15 Jahren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steigt der Anteil auf 20%; und auch die Ferienjobs sind bei den Jugendlichen mit knapp 19% doppelt so </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häufig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vertreten wie bei den Jüngeren</a:t>
            </a:r>
          </a:p>
          <a:p>
            <a:pPr>
              <a:spcBef>
                <a:spcPts val="600"/>
              </a:spcBef>
              <a:spcAft>
                <a:spcPts val="600"/>
              </a:spcAft>
            </a:pPr>
            <a:endParaRPr lang="de-DE" sz="1800" b="1" dirty="0">
              <a:solidFill>
                <a:schemeClr val="tx2">
                  <a:lumMod val="75000"/>
                </a:schemeClr>
              </a:solidFill>
            </a:endParaRPr>
          </a:p>
          <a:p>
            <a:pPr>
              <a:spcBef>
                <a:spcPts val="600"/>
              </a:spcBef>
              <a:spcAft>
                <a:spcPts val="600"/>
              </a:spcAft>
            </a:pPr>
            <a:endParaRPr lang="de-DE" sz="1800" b="1" dirty="0">
              <a:solidFill>
                <a:schemeClr val="tx2">
                  <a:lumMod val="75000"/>
                </a:schemeClr>
              </a:solidFill>
            </a:endParaRPr>
          </a:p>
        </p:txBody>
      </p:sp>
      <p:sp>
        <p:nvSpPr>
          <p:cNvPr id="3" name="Rechteck 2"/>
          <p:cNvSpPr/>
          <p:nvPr/>
        </p:nvSpPr>
        <p:spPr>
          <a:xfrm>
            <a:off x="321544" y="733386"/>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sp>
        <p:nvSpPr>
          <p:cNvPr id="12" name="Gestreifter Pfeil nach rechts 11">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969210921"/>
      </p:ext>
    </p:extLst>
  </p:cSld>
  <p:clrMapOvr>
    <a:masterClrMapping/>
  </p:clrMapOvr>
  <p:timing>
    <p:tnLst>
      <p:par>
        <p:cTn id="1" dur="indefinite" restart="never" nodeType="tmRoot"/>
      </p:par>
    </p:tnLst>
  </p:timing>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628</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4" name="Diagramm 13"/>
          <p:cNvGraphicFramePr/>
          <p:nvPr>
            <p:extLst/>
          </p:nvPr>
        </p:nvGraphicFramePr>
        <p:xfrm>
          <a:off x="605647" y="1269000"/>
          <a:ext cx="7932706"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1" name="Abgerundetes Rechteck 10"/>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Haupteinkommensquellen</a:t>
            </a:r>
            <a:endParaRPr lang="de-DE" sz="2800" b="1" spc="200" dirty="0">
              <a:solidFill>
                <a:schemeClr val="tx2">
                  <a:lumMod val="75000"/>
                </a:schemeClr>
              </a:solidFill>
            </a:endParaRPr>
          </a:p>
        </p:txBody>
      </p:sp>
      <p:cxnSp>
        <p:nvCxnSpPr>
          <p:cNvPr id="15" name="Gerade Verbindung 14"/>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feld 2"/>
          <p:cNvSpPr txBox="1"/>
          <p:nvPr/>
        </p:nvSpPr>
        <p:spPr>
          <a:xfrm>
            <a:off x="4067944" y="983044"/>
            <a:ext cx="2993320" cy="369332"/>
          </a:xfrm>
          <a:prstGeom prst="rect">
            <a:avLst/>
          </a:prstGeom>
          <a:noFill/>
        </p:spPr>
        <p:txBody>
          <a:bodyPr wrap="none" rtlCol="0">
            <a:spAutoFit/>
          </a:bodyPr>
          <a:lstStyle/>
          <a:p>
            <a:r>
              <a:rPr lang="de-DE" b="1" u="sng" dirty="0" smtClean="0">
                <a:solidFill>
                  <a:schemeClr val="tx2">
                    <a:lumMod val="75000"/>
                  </a:schemeClr>
                </a:solidFill>
              </a:rPr>
              <a:t>Mehrfachnennungen möglich</a:t>
            </a:r>
            <a:endParaRPr lang="de-DE" b="1" u="sng" dirty="0">
              <a:solidFill>
                <a:schemeClr val="tx2">
                  <a:lumMod val="75000"/>
                </a:schemeClr>
              </a:solidFill>
            </a:endParaRPr>
          </a:p>
        </p:txBody>
      </p: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592358741"/>
      </p:ext>
    </p:extLst>
  </p:cSld>
  <p:clrMapOvr>
    <a:masterClrMapping/>
  </p:clrMapOvr>
  <p:timing>
    <p:tnLst>
      <p:par>
        <p:cTn id="1" dur="indefinite" restart="never" nodeType="tmRoot"/>
      </p:par>
    </p:tnLst>
  </p:timing>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629</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Abgerundetes Rechteck 10"/>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Haupteinkommensquellen</a:t>
            </a:r>
            <a:endParaRPr lang="de-DE" sz="2800" b="1" spc="200" dirty="0">
              <a:solidFill>
                <a:schemeClr val="tx2">
                  <a:lumMod val="75000"/>
                </a:schemeClr>
              </a:solidFill>
            </a:endParaRPr>
          </a:p>
        </p:txBody>
      </p:sp>
      <p:cxnSp>
        <p:nvCxnSpPr>
          <p:cNvPr id="15" name="Gerade Verbindung 14"/>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Diagramm 12"/>
          <p:cNvGraphicFramePr/>
          <p:nvPr>
            <p:extLst/>
          </p:nvPr>
        </p:nvGraphicFramePr>
        <p:xfrm>
          <a:off x="612000" y="1269000"/>
          <a:ext cx="792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03910568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116632"/>
            <a:ext cx="6552728"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Freizeit – gerne im eigenen Ort</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ext uri="{D42A27DB-BD31-4B8C-83A1-F6EECF244321}">
                <p14:modId xmlns:p14="http://schemas.microsoft.com/office/powerpoint/2010/main" val="1930130489"/>
              </p:ext>
            </p:extLst>
          </p:nvPr>
        </p:nvGraphicFramePr>
        <p:xfrm>
          <a:off x="1692000" y="1340768"/>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6" name="Gerade Verbindung 15"/>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612213240"/>
      </p:ext>
    </p:extLst>
  </p:cSld>
  <p:clrMapOvr>
    <a:masterClrMapping/>
  </p:clrMapOvr>
  <p:timing>
    <p:tnLst>
      <p:par>
        <p:cTn id="1" dur="indefinite" restart="never" nodeType="tmRoot"/>
      </p:par>
    </p:tnLst>
  </p:timing>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630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Abgerundetes Rechteck 10"/>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Haupteinkommensquellen</a:t>
            </a:r>
            <a:endParaRPr lang="de-DE" sz="2800" b="1" spc="200" dirty="0">
              <a:solidFill>
                <a:schemeClr val="tx2">
                  <a:lumMod val="75000"/>
                </a:schemeClr>
              </a:solidFill>
            </a:endParaRPr>
          </a:p>
        </p:txBody>
      </p:sp>
      <p:cxnSp>
        <p:nvCxnSpPr>
          <p:cNvPr id="15" name="Gerade Verbindung 14"/>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Diagramm 12"/>
          <p:cNvGraphicFramePr/>
          <p:nvPr>
            <p:extLst/>
          </p:nvPr>
        </p:nvGraphicFramePr>
        <p:xfrm>
          <a:off x="612000" y="1269000"/>
          <a:ext cx="792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668578405"/>
      </p:ext>
    </p:extLst>
  </p:cSld>
  <p:clrMapOvr>
    <a:masterClrMapping/>
  </p:clrMapOvr>
  <p:timing>
    <p:tnLst>
      <p:par>
        <p:cTn id="1" dur="indefinite" restart="never" nodeType="tmRoot"/>
      </p:par>
    </p:tnLst>
  </p:timing>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631</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Haupteinkommensquellen</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63166"/>
            <a:ext cx="8604954" cy="50005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Mit knapp 18% hat durchschnittlich gut jeder Sechste 12 – 21-Jährige im Landkreis Bad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Kissingen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einen Nebenjob, dem er neben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Schule</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Ausbildung/ Beruf regelmäßig nachgeht. Dieser Wert ist für die Mitglieder des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Arbeitsgremiums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überraschend hoch, da vor allem die Auswertung nach Altersgruppen zeigt, dass nicht erst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Jugendlichen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mit einem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Nebenjob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beginnen, sondern schon knapp 1/8 der 12 – 14-Jährigen. </a:t>
            </a:r>
            <a:endPar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endParaRPr>
          </a:p>
          <a:p>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besteht aktuell </a:t>
            </a:r>
            <a:r>
              <a:rPr lang="de-DE" sz="18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kein Handlungsbedarf</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p>
        </p:txBody>
      </p:sp>
      <p:sp>
        <p:nvSpPr>
          <p:cNvPr id="12" name="Rechteck 11"/>
          <p:cNvSpPr/>
          <p:nvPr/>
        </p:nvSpPr>
        <p:spPr>
          <a:xfrm>
            <a:off x="321544" y="733386"/>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277785736"/>
      </p:ext>
    </p:extLst>
  </p:cSld>
  <p:clrMapOvr>
    <a:masterClrMapping/>
  </p:clrMapOvr>
  <p:timing>
    <p:tnLst>
      <p:par>
        <p:cTn id="1" dur="indefinite" restart="never" nodeType="tmRoot"/>
      </p:par>
    </p:tnLst>
  </p:timing>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632</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
        <p:nvSpPr>
          <p:cNvPr id="20" name="Titel 1"/>
          <p:cNvSpPr>
            <a:spLocks noGrp="1"/>
          </p:cNvSpPr>
          <p:nvPr>
            <p:ph type="ctrTitle"/>
          </p:nvPr>
        </p:nvSpPr>
        <p:spPr>
          <a:xfrm>
            <a:off x="251519" y="908720"/>
            <a:ext cx="7501311" cy="1231967"/>
          </a:xfrm>
        </p:spPr>
        <p:txBody>
          <a:bodyPr>
            <a:normAutofit/>
          </a:bodyPr>
          <a:lstStyle/>
          <a:p>
            <a:pPr algn="l"/>
            <a:r>
              <a:rPr lang="de-DE" b="1" dirty="0" smtClean="0">
                <a:solidFill>
                  <a:srgbClr val="C00000"/>
                </a:solidFill>
              </a:rPr>
              <a:t>18.2 Finanzielle Situation</a:t>
            </a:r>
            <a:endParaRPr lang="de-DE" sz="3100" dirty="0"/>
          </a:p>
        </p:txBody>
      </p:sp>
      <p:sp>
        <p:nvSpPr>
          <p:cNvPr id="14" name="Textfeld 1"/>
          <p:cNvSpPr txBox="1"/>
          <p:nvPr/>
        </p:nvSpPr>
        <p:spPr>
          <a:xfrm>
            <a:off x="251519" y="2532815"/>
            <a:ext cx="8604954" cy="227385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Finanzielle Ausstattung junger Menschen</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r>
              <a:rPr lang="de-DE" sz="1800" b="1" dirty="0" smtClean="0">
                <a:solidFill>
                  <a:schemeClr val="tx2">
                    <a:lumMod val="75000"/>
                  </a:schemeClr>
                </a:solidFill>
              </a:rPr>
              <a:t>Wie würdest du deine finanzielle Situation beschreiben?</a:t>
            </a:r>
            <a:endParaRPr lang="de-DE" sz="1800" b="1" dirty="0">
              <a:solidFill>
                <a:schemeClr val="tx2">
                  <a:lumMod val="75000"/>
                </a:schemeClr>
              </a:solidFill>
            </a:endParaRPr>
          </a:p>
        </p:txBody>
      </p:sp>
    </p:spTree>
    <p:extLst>
      <p:ext uri="{BB962C8B-B14F-4D97-AF65-F5344CB8AC3E}">
        <p14:creationId xmlns:p14="http://schemas.microsoft.com/office/powerpoint/2010/main" val="2964425397"/>
      </p:ext>
    </p:extLst>
  </p:cSld>
  <p:clrMapOvr>
    <a:masterClrMapping/>
  </p:clrMapOvr>
  <p:timing>
    <p:tnLst>
      <p:par>
        <p:cTn id="1" dur="indefinite" restart="never" nodeType="tmRoot"/>
      </p:par>
    </p:tnLst>
  </p:timing>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633</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Finanzielle Situation</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71267"/>
            <a:ext cx="8604954" cy="513805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knapp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40% der 12 - 21-Jährigen geben an, sehr gut mit dem ihnen zur Verfügung </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stehenden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Geld zurecht zu kommen, weitere 50% können sich zwar nicht alles leisten, kommen aber ganz gut zurecht; für nicht ganz 10% ist es manchmal schwierig, über die Runden zu kommen und nur einem </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kleinen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Anteil von 2,4% reicht das Geld vorne und hinten nicht</a:t>
            </a:r>
          </a:p>
          <a:p>
            <a:pPr marL="342900" lvl="0" indent="-342900">
              <a:spcBef>
                <a:spcPts val="600"/>
              </a:spcBef>
              <a:spcAft>
                <a:spcPts val="600"/>
              </a:spcAft>
              <a:buFont typeface="Symbol" panose="05050102010706020507" pitchFamily="18" charset="2"/>
              <a:buChar char=""/>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es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gibt kaum Unterschiede zwischen m/w</a:t>
            </a:r>
          </a:p>
          <a:p>
            <a:pPr marL="342900" lvl="0" indent="-342900">
              <a:spcBef>
                <a:spcPts val="600"/>
              </a:spcBef>
              <a:spcAft>
                <a:spcPts val="600"/>
              </a:spcAft>
              <a:buFont typeface="Symbol" panose="05050102010706020507" pitchFamily="18" charset="2"/>
              <a:buChar char=""/>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während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noch die Hälfte der 12 - 14-Jährigen sehr gut mit ihrem Geld zurechtkommen, sinkt der Anteil ab 15 Jahren deutlich auf rund 1/3 ab; des Weiteren gibt es mit einem Anteil von rund 15% drei Mal mehr 18 - 21Jährige, für die es manchmal schwierig ist, über die Runden zu kommen als für die Minderjährigen mit einem Anteil von rund 5%</a:t>
            </a:r>
          </a:p>
          <a:p>
            <a:pPr>
              <a:spcBef>
                <a:spcPts val="600"/>
              </a:spcBef>
              <a:spcAft>
                <a:spcPts val="600"/>
              </a:spcAft>
            </a:pPr>
            <a:endParaRPr lang="de-DE" sz="1800" b="1" dirty="0">
              <a:solidFill>
                <a:schemeClr val="tx2">
                  <a:lumMod val="75000"/>
                </a:schemeClr>
              </a:solidFill>
            </a:endParaRPr>
          </a:p>
          <a:p>
            <a:pPr>
              <a:spcBef>
                <a:spcPts val="600"/>
              </a:spcBef>
              <a:spcAft>
                <a:spcPts val="600"/>
              </a:spcAft>
            </a:pPr>
            <a:endParaRPr lang="de-DE" sz="1800" b="1" dirty="0">
              <a:solidFill>
                <a:schemeClr val="tx2">
                  <a:lumMod val="75000"/>
                </a:schemeClr>
              </a:solidFill>
            </a:endParaRPr>
          </a:p>
        </p:txBody>
      </p:sp>
      <p:sp>
        <p:nvSpPr>
          <p:cNvPr id="3" name="Rechteck 2"/>
          <p:cNvSpPr/>
          <p:nvPr/>
        </p:nvSpPr>
        <p:spPr>
          <a:xfrm>
            <a:off x="321544" y="733386"/>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sp>
        <p:nvSpPr>
          <p:cNvPr id="12" name="Gestreifter Pfeil nach rechts 11">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884144687"/>
      </p:ext>
    </p:extLst>
  </p:cSld>
  <p:clrMapOvr>
    <a:masterClrMapping/>
  </p:clrMapOvr>
  <p:timing>
    <p:tnLst>
      <p:par>
        <p:cTn id="1" dur="indefinite" restart="never" nodeType="tmRoot"/>
      </p:par>
    </p:tnLst>
  </p:timing>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634</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Abgerundetes Rechteck 10"/>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Finanzielle Situation</a:t>
            </a:r>
            <a:endParaRPr lang="de-DE" sz="2800" b="1" spc="200" dirty="0">
              <a:solidFill>
                <a:schemeClr val="tx2">
                  <a:lumMod val="75000"/>
                </a:schemeClr>
              </a:solidFill>
            </a:endParaRPr>
          </a:p>
        </p:txBody>
      </p:sp>
      <p:cxnSp>
        <p:nvCxnSpPr>
          <p:cNvPr id="15" name="Gerade Verbindung 14"/>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Diagramm 11"/>
          <p:cNvGraphicFramePr/>
          <p:nvPr>
            <p:extLst>
              <p:ext uri="{D42A27DB-BD31-4B8C-83A1-F6EECF244321}">
                <p14:modId xmlns:p14="http://schemas.microsoft.com/office/powerpoint/2010/main" val="3646174847"/>
              </p:ext>
            </p:extLst>
          </p:nvPr>
        </p:nvGraphicFramePr>
        <p:xfrm>
          <a:off x="683568" y="1124744"/>
          <a:ext cx="7632848" cy="5112568"/>
        </p:xfrm>
        <a:graphic>
          <a:graphicData uri="http://schemas.openxmlformats.org/drawingml/2006/chart">
            <c:chart xmlns:c="http://schemas.openxmlformats.org/drawingml/2006/chart" xmlns:r="http://schemas.openxmlformats.org/officeDocument/2006/relationships" r:id="rId4"/>
          </a:graphicData>
        </a:graphic>
      </p:graphicFrame>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502498714"/>
      </p:ext>
    </p:extLst>
  </p:cSld>
  <p:clrMapOvr>
    <a:masterClrMapping/>
  </p:clrMapOvr>
  <p:timing>
    <p:tnLst>
      <p:par>
        <p:cTn id="1" dur="indefinite" restart="never" nodeType="tmRoot"/>
      </p:par>
    </p:tnLst>
  </p:timing>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635</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Abgerundetes Rechteck 10"/>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Finanzielle Situation</a:t>
            </a:r>
            <a:endParaRPr lang="de-DE" sz="2800" b="1" spc="200" dirty="0">
              <a:solidFill>
                <a:schemeClr val="tx2">
                  <a:lumMod val="75000"/>
                </a:schemeClr>
              </a:solidFill>
            </a:endParaRPr>
          </a:p>
        </p:txBody>
      </p:sp>
      <p:cxnSp>
        <p:nvCxnSpPr>
          <p:cNvPr id="15" name="Gerade Verbindung 14"/>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Diagramm 12"/>
          <p:cNvGraphicFramePr/>
          <p:nvPr>
            <p:extLst/>
          </p:nvPr>
        </p:nvGraphicFramePr>
        <p:xfrm>
          <a:off x="612000" y="1269000"/>
          <a:ext cx="792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315252539"/>
      </p:ext>
    </p:extLst>
  </p:cSld>
  <p:clrMapOvr>
    <a:masterClrMapping/>
  </p:clrMapOvr>
  <p:timing>
    <p:tnLst>
      <p:par>
        <p:cTn id="1" dur="indefinite" restart="never" nodeType="tmRoot"/>
      </p:par>
    </p:tnLst>
  </p:timing>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636</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Abgerundetes Rechteck 10"/>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Finanzielle Situation</a:t>
            </a:r>
            <a:endParaRPr lang="de-DE" sz="2800" b="1" spc="200" dirty="0">
              <a:solidFill>
                <a:schemeClr val="tx2">
                  <a:lumMod val="75000"/>
                </a:schemeClr>
              </a:solidFill>
            </a:endParaRPr>
          </a:p>
        </p:txBody>
      </p:sp>
      <p:cxnSp>
        <p:nvCxnSpPr>
          <p:cNvPr id="15" name="Gerade Verbindung 14"/>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Diagramm 12"/>
          <p:cNvGraphicFramePr/>
          <p:nvPr>
            <p:extLst/>
          </p:nvPr>
        </p:nvGraphicFramePr>
        <p:xfrm>
          <a:off x="612000" y="1269000"/>
          <a:ext cx="792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799969381"/>
      </p:ext>
    </p:extLst>
  </p:cSld>
  <p:clrMapOvr>
    <a:masterClrMapping/>
  </p:clrMapOvr>
  <p:timing>
    <p:tnLst>
      <p:par>
        <p:cTn id="1" dur="indefinite" restart="never" nodeType="tmRoot"/>
      </p:par>
    </p:tnLst>
  </p:timing>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637</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Finanzielle Situation</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63166"/>
            <a:ext cx="8604954" cy="50005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Entgegen der erwarteten Aussagen kommen knapp 90% der jungen Menschen hier im Landkreis mit dem ihnen zur Verfügung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stehenden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Geld gut zurecht. Das ist ein sehr erfreulicher Wert. Nur 2,4% geben an, dass ihre finanziellen Mittel nicht ausreichen. Die Verteilung auf die Altersgruppen ist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erwartungsgemäß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und unauffällig. </a:t>
            </a:r>
            <a:endPar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endParaRPr>
          </a:p>
          <a:p>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besteht aktuell </a:t>
            </a:r>
            <a:r>
              <a:rPr lang="de-DE" sz="18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kein Handlungsbedarf</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p>
        </p:txBody>
      </p:sp>
      <p:sp>
        <p:nvSpPr>
          <p:cNvPr id="12" name="Rechteck 11"/>
          <p:cNvSpPr/>
          <p:nvPr/>
        </p:nvSpPr>
        <p:spPr>
          <a:xfrm>
            <a:off x="321544" y="733386"/>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681671352"/>
      </p:ext>
    </p:extLst>
  </p:cSld>
  <p:clrMapOvr>
    <a:masterClrMapping/>
  </p:clrMapOvr>
  <p:timing>
    <p:tnLst>
      <p:par>
        <p:cTn id="1" dur="indefinite" restart="never" nodeType="tmRoot"/>
      </p:par>
    </p:tnLst>
  </p:timing>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638</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
        <p:nvSpPr>
          <p:cNvPr id="20" name="Titel 1"/>
          <p:cNvSpPr>
            <a:spLocks noGrp="1"/>
          </p:cNvSpPr>
          <p:nvPr>
            <p:ph type="ctrTitle"/>
          </p:nvPr>
        </p:nvSpPr>
        <p:spPr>
          <a:xfrm>
            <a:off x="251519" y="908720"/>
            <a:ext cx="7501311" cy="1231967"/>
          </a:xfrm>
        </p:spPr>
        <p:txBody>
          <a:bodyPr>
            <a:normAutofit/>
          </a:bodyPr>
          <a:lstStyle/>
          <a:p>
            <a:pPr algn="l"/>
            <a:r>
              <a:rPr lang="de-DE" b="1" dirty="0" smtClean="0">
                <a:solidFill>
                  <a:srgbClr val="C00000"/>
                </a:solidFill>
              </a:rPr>
              <a:t>18.3 Schuldensituation</a:t>
            </a:r>
            <a:endParaRPr lang="de-DE" sz="3100" dirty="0"/>
          </a:p>
        </p:txBody>
      </p:sp>
      <p:sp>
        <p:nvSpPr>
          <p:cNvPr id="14" name="Textfeld 1"/>
          <p:cNvSpPr txBox="1"/>
          <p:nvPr/>
        </p:nvSpPr>
        <p:spPr>
          <a:xfrm>
            <a:off x="251519" y="2532815"/>
            <a:ext cx="8604954" cy="227385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Schuldensituation junger Menschen</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r>
              <a:rPr lang="de-DE" sz="1800" b="1" dirty="0" smtClean="0">
                <a:solidFill>
                  <a:schemeClr val="tx2">
                    <a:lumMod val="75000"/>
                  </a:schemeClr>
                </a:solidFill>
              </a:rPr>
              <a:t>Hast du Schulden?</a:t>
            </a:r>
            <a:endParaRPr lang="de-DE" sz="1800" b="1" dirty="0">
              <a:solidFill>
                <a:schemeClr val="tx2">
                  <a:lumMod val="75000"/>
                </a:schemeClr>
              </a:solidFill>
            </a:endParaRPr>
          </a:p>
        </p:txBody>
      </p:sp>
    </p:spTree>
    <p:extLst>
      <p:ext uri="{BB962C8B-B14F-4D97-AF65-F5344CB8AC3E}">
        <p14:creationId xmlns:p14="http://schemas.microsoft.com/office/powerpoint/2010/main" val="3698027253"/>
      </p:ext>
    </p:extLst>
  </p:cSld>
  <p:clrMapOvr>
    <a:masterClrMapping/>
  </p:clrMapOvr>
  <p:timing>
    <p:tnLst>
      <p:par>
        <p:cTn id="1" dur="indefinite" restart="never" nodeType="tmRoot"/>
      </p:par>
    </p:tnLst>
  </p:timing>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639</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Schuldensituation</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71267"/>
            <a:ext cx="8604954" cy="513805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knapp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6% der jungen Menschen haben Schulden, knapp 2% davon haben Probleme bei der Rückzahlung; 94% haben keine Schulden</a:t>
            </a:r>
          </a:p>
          <a:p>
            <a:pPr marL="342900" lvl="0" indent="-342900">
              <a:spcBef>
                <a:spcPts val="600"/>
              </a:spcBef>
              <a:spcAft>
                <a:spcPts val="600"/>
              </a:spcAft>
              <a:buFont typeface="Symbol" panose="05050102010706020507" pitchFamily="18" charset="2"/>
              <a:buChar char=""/>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es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gibt kaum Unterschiede zwischen m/w und auch erst bei den Volljährigen </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verändern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sich die Anteil leicht – 10% der jungen Erwachsenen haben Schulden, 3% geben an, bei der Rückzahlung ihrer Schulden </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Probleme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zu haben, 7% zahlen sie regelmäßig ab</a:t>
            </a:r>
          </a:p>
          <a:p>
            <a:pPr>
              <a:spcBef>
                <a:spcPts val="600"/>
              </a:spcBef>
              <a:spcAft>
                <a:spcPts val="600"/>
              </a:spcAft>
            </a:pPr>
            <a:endParaRPr lang="de-DE" sz="1800" b="1" dirty="0">
              <a:solidFill>
                <a:schemeClr val="tx2">
                  <a:lumMod val="75000"/>
                </a:schemeClr>
              </a:solidFill>
            </a:endParaRPr>
          </a:p>
          <a:p>
            <a:pPr>
              <a:spcBef>
                <a:spcPts val="600"/>
              </a:spcBef>
              <a:spcAft>
                <a:spcPts val="600"/>
              </a:spcAft>
            </a:pPr>
            <a:endParaRPr lang="de-DE" sz="1800" b="1" dirty="0">
              <a:solidFill>
                <a:schemeClr val="tx2">
                  <a:lumMod val="75000"/>
                </a:schemeClr>
              </a:solidFill>
            </a:endParaRPr>
          </a:p>
        </p:txBody>
      </p:sp>
      <p:sp>
        <p:nvSpPr>
          <p:cNvPr id="3" name="Rechteck 2"/>
          <p:cNvSpPr/>
          <p:nvPr/>
        </p:nvSpPr>
        <p:spPr>
          <a:xfrm>
            <a:off x="321544" y="733386"/>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sp>
        <p:nvSpPr>
          <p:cNvPr id="12" name="Gestreifter Pfeil nach rechts 11">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63815516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64</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Freizeit – gerne im eignen Ort </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63166"/>
            <a:ext cx="8604954" cy="50005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200"/>
              </a:spcBef>
              <a:spcAft>
                <a:spcPts val="2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besteht aktuell </a:t>
            </a:r>
            <a:r>
              <a:rPr lang="de-DE" sz="18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kein Handlungsbedarf.</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1544" y="733386"/>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048401153"/>
      </p:ext>
    </p:extLst>
  </p:cSld>
  <p:clrMapOvr>
    <a:masterClrMapping/>
  </p:clrMapOvr>
  <p:timing>
    <p:tnLst>
      <p:par>
        <p:cTn id="1" dur="indefinite" restart="never" nodeType="tmRoot"/>
      </p:par>
    </p:tnLst>
  </p:timing>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640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Abgerundetes Rechteck 10"/>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Schuldensituation</a:t>
            </a:r>
            <a:endParaRPr lang="de-DE" sz="2800" b="1" spc="200" dirty="0">
              <a:solidFill>
                <a:schemeClr val="tx2">
                  <a:lumMod val="75000"/>
                </a:schemeClr>
              </a:solidFill>
            </a:endParaRPr>
          </a:p>
        </p:txBody>
      </p:sp>
      <p:cxnSp>
        <p:nvCxnSpPr>
          <p:cNvPr id="15" name="Gerade Verbindung 14"/>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Diagramm 11"/>
          <p:cNvGraphicFramePr/>
          <p:nvPr>
            <p:extLst>
              <p:ext uri="{D42A27DB-BD31-4B8C-83A1-F6EECF244321}">
                <p14:modId xmlns:p14="http://schemas.microsoft.com/office/powerpoint/2010/main" val="479945302"/>
              </p:ext>
            </p:extLst>
          </p:nvPr>
        </p:nvGraphicFramePr>
        <p:xfrm>
          <a:off x="683568" y="1124744"/>
          <a:ext cx="7632848" cy="5112568"/>
        </p:xfrm>
        <a:graphic>
          <a:graphicData uri="http://schemas.openxmlformats.org/drawingml/2006/chart">
            <c:chart xmlns:c="http://schemas.openxmlformats.org/drawingml/2006/chart" xmlns:r="http://schemas.openxmlformats.org/officeDocument/2006/relationships" r:id="rId4"/>
          </a:graphicData>
        </a:graphic>
      </p:graphicFrame>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113576746"/>
      </p:ext>
    </p:extLst>
  </p:cSld>
  <p:clrMapOvr>
    <a:masterClrMapping/>
  </p:clrMapOvr>
  <p:timing>
    <p:tnLst>
      <p:par>
        <p:cTn id="1" dur="indefinite" restart="never" nodeType="tmRoot"/>
      </p:par>
    </p:tnLst>
  </p:timing>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641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Abgerundetes Rechteck 10"/>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Schuldensituation</a:t>
            </a:r>
            <a:endParaRPr lang="de-DE" sz="2800" b="1" spc="200" dirty="0">
              <a:solidFill>
                <a:schemeClr val="tx2">
                  <a:lumMod val="75000"/>
                </a:schemeClr>
              </a:solidFill>
            </a:endParaRPr>
          </a:p>
        </p:txBody>
      </p:sp>
      <p:cxnSp>
        <p:nvCxnSpPr>
          <p:cNvPr id="15" name="Gerade Verbindung 14"/>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Diagramm 12"/>
          <p:cNvGraphicFramePr/>
          <p:nvPr>
            <p:extLst/>
          </p:nvPr>
        </p:nvGraphicFramePr>
        <p:xfrm>
          <a:off x="1332000" y="1269000"/>
          <a:ext cx="648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080981636"/>
      </p:ext>
    </p:extLst>
  </p:cSld>
  <p:clrMapOvr>
    <a:masterClrMapping/>
  </p:clrMapOvr>
  <p:timing>
    <p:tnLst>
      <p:par>
        <p:cTn id="1" dur="indefinite" restart="never" nodeType="tmRoot"/>
      </p:par>
    </p:tnLst>
  </p:timing>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642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Abgerundetes Rechteck 10"/>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Schuldensituation</a:t>
            </a:r>
            <a:endParaRPr lang="de-DE" sz="2800" b="1" spc="200" dirty="0">
              <a:solidFill>
                <a:schemeClr val="tx2">
                  <a:lumMod val="75000"/>
                </a:schemeClr>
              </a:solidFill>
            </a:endParaRPr>
          </a:p>
        </p:txBody>
      </p:sp>
      <p:cxnSp>
        <p:nvCxnSpPr>
          <p:cNvPr id="15" name="Gerade Verbindung 14"/>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Diagramm 12"/>
          <p:cNvGraphicFramePr/>
          <p:nvPr>
            <p:extLst/>
          </p:nvPr>
        </p:nvGraphicFramePr>
        <p:xfrm>
          <a:off x="1332000" y="1269000"/>
          <a:ext cx="648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873543568"/>
      </p:ext>
    </p:extLst>
  </p:cSld>
  <p:clrMapOvr>
    <a:masterClrMapping/>
  </p:clrMapOvr>
  <p:timing>
    <p:tnLst>
      <p:par>
        <p:cTn id="1" dur="indefinite" restart="never" nodeType="tmRoot"/>
      </p:par>
    </p:tnLst>
  </p:timing>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643</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Schuldensituation</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63166"/>
            <a:ext cx="8604954" cy="50005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Aufgrund der aktuellen Diskussion und der bekannten Überschuldungsproblematik kann hier festgestellt werden, dass im Durchschnitt nur knapp 5% der jungen Menschen hier im Landkreis Schulden haben und nur 1,6%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haben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ein Problem mit der Rückzahlung. Die Altersverteilung ist wie erwartet – bei den jungen Volljährigen verdoppelt sich der Wert auf 3%, weist damit aber noch keinen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Handlungsbedarf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aus</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p>
          <a:p>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besteht aktuell </a:t>
            </a:r>
            <a:r>
              <a:rPr lang="de-DE" sz="18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kein Handlungsbedarf</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p>
        </p:txBody>
      </p:sp>
      <p:sp>
        <p:nvSpPr>
          <p:cNvPr id="12" name="Rechteck 11"/>
          <p:cNvSpPr/>
          <p:nvPr/>
        </p:nvSpPr>
        <p:spPr>
          <a:xfrm>
            <a:off x="321544" y="733386"/>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695930458"/>
      </p:ext>
    </p:extLst>
  </p:cSld>
  <p:clrMapOvr>
    <a:masterClrMapping/>
  </p:clrMapOvr>
  <p:timing>
    <p:tnLst>
      <p:par>
        <p:cTn id="1" dur="indefinite" restart="never" nodeType="tmRoot"/>
      </p:par>
    </p:tnLst>
  </p:timing>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644</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
        <p:nvSpPr>
          <p:cNvPr id="20" name="Titel 1"/>
          <p:cNvSpPr>
            <a:spLocks noGrp="1"/>
          </p:cNvSpPr>
          <p:nvPr>
            <p:ph type="ctrTitle"/>
          </p:nvPr>
        </p:nvSpPr>
        <p:spPr>
          <a:xfrm>
            <a:off x="251519" y="908720"/>
            <a:ext cx="7501311" cy="1231967"/>
          </a:xfrm>
        </p:spPr>
        <p:txBody>
          <a:bodyPr>
            <a:normAutofit fontScale="90000"/>
          </a:bodyPr>
          <a:lstStyle/>
          <a:p>
            <a:pPr algn="l"/>
            <a:r>
              <a:rPr lang="de-DE" b="1" dirty="0" smtClean="0">
                <a:solidFill>
                  <a:srgbClr val="C00000"/>
                </a:solidFill>
              </a:rPr>
              <a:t>18.4 Kosten für Smartphone/ Handy</a:t>
            </a:r>
            <a:endParaRPr lang="de-DE" sz="3100" dirty="0"/>
          </a:p>
        </p:txBody>
      </p:sp>
      <p:sp>
        <p:nvSpPr>
          <p:cNvPr id="14" name="Textfeld 1"/>
          <p:cNvSpPr txBox="1"/>
          <p:nvPr/>
        </p:nvSpPr>
        <p:spPr>
          <a:xfrm>
            <a:off x="251519" y="2532815"/>
            <a:ext cx="8604954" cy="227385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Finanzielle Situation, Smartphone/Handy als Schuldenfalle oder finanzielle Belastung</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r>
              <a:rPr lang="de-DE" sz="1800" b="1" dirty="0" smtClean="0">
                <a:solidFill>
                  <a:schemeClr val="tx2">
                    <a:lumMod val="75000"/>
                  </a:schemeClr>
                </a:solidFill>
              </a:rPr>
              <a:t>Die laufenden Kosten für mein Handy/Smartphone (Vertragsgebühren oder </a:t>
            </a:r>
            <a:r>
              <a:rPr lang="de-DE" sz="1800" b="1" dirty="0" err="1" smtClean="0">
                <a:solidFill>
                  <a:schemeClr val="tx2">
                    <a:lumMod val="75000"/>
                  </a:schemeClr>
                </a:solidFill>
              </a:rPr>
              <a:t>Prepaidguthaben</a:t>
            </a:r>
            <a:r>
              <a:rPr lang="de-DE" sz="1800" b="1" dirty="0" smtClean="0">
                <a:solidFill>
                  <a:schemeClr val="tx2">
                    <a:lumMod val="75000"/>
                  </a:schemeClr>
                </a:solidFill>
              </a:rPr>
              <a:t>) muss ich selbst bezahlen. Stimmt – stimmt nicht</a:t>
            </a:r>
            <a:endParaRPr lang="de-DE" sz="1800" b="1" dirty="0">
              <a:solidFill>
                <a:schemeClr val="tx2">
                  <a:lumMod val="75000"/>
                </a:schemeClr>
              </a:solidFill>
            </a:endParaRPr>
          </a:p>
        </p:txBody>
      </p:sp>
    </p:spTree>
    <p:extLst>
      <p:ext uri="{BB962C8B-B14F-4D97-AF65-F5344CB8AC3E}">
        <p14:creationId xmlns:p14="http://schemas.microsoft.com/office/powerpoint/2010/main" val="2705814413"/>
      </p:ext>
    </p:extLst>
  </p:cSld>
  <p:clrMapOvr>
    <a:masterClrMapping/>
  </p:clrMapOvr>
  <p:timing>
    <p:tnLst>
      <p:par>
        <p:cTn id="1" dur="indefinite" restart="never" nodeType="tmRoot"/>
      </p:par>
    </p:tnLst>
  </p:timing>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645</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Kosten für Smartphone/Handy</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71267"/>
            <a:ext cx="8604954" cy="49892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mit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62% bezahlen nicht ganz 2/3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laufenden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Kosten für ihr Smartphone/Handy selbst, dabei gibt es kaum Unterschied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zwischen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m/w</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mit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zunehmendem Alter verdoppelt sich die Zahl derer, die die Kosten selbst tragen – rund 40% bei den 12 - 14-Jährigen über 55% bei den Jugendlichen und gut 81% bei den Volljährigen</a:t>
            </a:r>
          </a:p>
        </p:txBody>
      </p:sp>
      <p:sp>
        <p:nvSpPr>
          <p:cNvPr id="12" name="Rechteck 11"/>
          <p:cNvSpPr/>
          <p:nvPr/>
        </p:nvSpPr>
        <p:spPr>
          <a:xfrm>
            <a:off x="321544" y="733386"/>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22965617"/>
      </p:ext>
    </p:extLst>
  </p:cSld>
  <p:clrMapOvr>
    <a:masterClrMapping/>
  </p:clrMapOvr>
  <p:timing>
    <p:tnLst>
      <p:par>
        <p:cTn id="1" dur="indefinite" restart="never" nodeType="tmRoot"/>
      </p:par>
    </p:tnLst>
  </p:timing>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bgerundetes Rechteck 15"/>
          <p:cNvSpPr/>
          <p:nvPr/>
        </p:nvSpPr>
        <p:spPr>
          <a:xfrm>
            <a:off x="251520" y="0"/>
            <a:ext cx="6840760"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600" b="1" spc="200" dirty="0" smtClean="0">
                <a:solidFill>
                  <a:schemeClr val="tx2">
                    <a:lumMod val="75000"/>
                  </a:schemeClr>
                </a:solidFill>
              </a:rPr>
              <a:t>Die laufenden Kosten für mein Handy/ Smartphone (Vertragsgebühr o. Prepaid-guthaben) muss ich selbst bezahlen.</a:t>
            </a:r>
            <a:endParaRPr lang="de-DE" sz="26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646</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nvPr>
        </p:nvGraphicFramePr>
        <p:xfrm>
          <a:off x="1692000" y="16288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Gerade Verbindung 14"/>
          <p:cNvCxnSpPr/>
          <p:nvPr/>
        </p:nvCxnSpPr>
        <p:spPr>
          <a:xfrm>
            <a:off x="360136" y="1412776"/>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925341371"/>
      </p:ext>
    </p:extLst>
  </p:cSld>
  <p:clrMapOvr>
    <a:masterClrMapping/>
  </p:clrMapOvr>
  <p:timing>
    <p:tnLst>
      <p:par>
        <p:cTn id="1" dur="indefinite" restart="never" nodeType="tmRoot"/>
      </p:par>
    </p:tnLst>
  </p:timing>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0"/>
            <a:ext cx="6840760"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600" b="1" spc="200" dirty="0" smtClean="0">
                <a:solidFill>
                  <a:schemeClr val="tx2">
                    <a:lumMod val="75000"/>
                  </a:schemeClr>
                </a:solidFill>
              </a:rPr>
              <a:t>Die laufenden Kosten für mein Handy/ Smartphone (Vertragsgebühr o. Prepaid-guthaben) muss ich selbst bezahlen.</a:t>
            </a:r>
            <a:endParaRPr lang="de-DE" sz="26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647</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nvPr>
        </p:nvGraphicFramePr>
        <p:xfrm>
          <a:off x="1692000" y="1700808"/>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1" name="Gerade Verbindung 10"/>
          <p:cNvCxnSpPr/>
          <p:nvPr/>
        </p:nvCxnSpPr>
        <p:spPr>
          <a:xfrm>
            <a:off x="360136" y="1412776"/>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5" name="Gestreifter Pfeil nach rechts 14">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463642953"/>
      </p:ext>
    </p:extLst>
  </p:cSld>
  <p:clrMapOvr>
    <a:masterClrMapping/>
  </p:clrMapOvr>
  <p:timing>
    <p:tnLst>
      <p:par>
        <p:cTn id="1" dur="indefinite" restart="never" nodeType="tmRoot"/>
      </p:par>
    </p:tnLst>
  </p:timing>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bgerundetes Rechteck 14"/>
          <p:cNvSpPr/>
          <p:nvPr/>
        </p:nvSpPr>
        <p:spPr>
          <a:xfrm>
            <a:off x="251520" y="0"/>
            <a:ext cx="6840760" cy="1484784"/>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600" b="1" spc="200" dirty="0" smtClean="0">
                <a:solidFill>
                  <a:schemeClr val="tx2">
                    <a:lumMod val="75000"/>
                  </a:schemeClr>
                </a:solidFill>
              </a:rPr>
              <a:t>Die laufenden Kosten für mein Handy/ Smartphone (Vertragsgebühr o. Prepaid-guthaben) muss ich selbst bezahlen.</a:t>
            </a:r>
            <a:endParaRPr lang="de-DE" sz="26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648</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nvPr>
        </p:nvGraphicFramePr>
        <p:xfrm>
          <a:off x="1692000" y="16288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3" name="Gerade Verbindung 12"/>
          <p:cNvCxnSpPr/>
          <p:nvPr/>
        </p:nvCxnSpPr>
        <p:spPr>
          <a:xfrm>
            <a:off x="360136" y="1412776"/>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041524178"/>
      </p:ext>
    </p:extLst>
  </p:cSld>
  <p:clrMapOvr>
    <a:masterClrMapping/>
  </p:clrMapOvr>
  <p:timing>
    <p:tnLst>
      <p:par>
        <p:cTn id="1" dur="indefinite" restart="never" nodeType="tmRoot"/>
      </p:par>
    </p:tnLst>
  </p:timing>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649</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Kosten für Smartphone/Handy</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63166"/>
            <a:ext cx="8604954" cy="50005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200"/>
              </a:spcBef>
              <a:spcAft>
                <a:spcPts val="2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Aus dem Ergebnis lässt sich kein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Handlungsbedarf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ablesen, da die Zahl derer,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Probleme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mit der Rückzahlung ihrer Schulden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haben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so niedrig ist. Weiterführende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Auswertungen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ob die Kosten für das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Handy/Smartphone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eine Schuldenfalle sind, sind nicht möglich</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p>
          <a:p>
            <a:pPr>
              <a:spcBef>
                <a:spcPts val="200"/>
              </a:spcBef>
              <a:spcAft>
                <a:spcPts val="2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200"/>
              </a:spcBef>
              <a:spcAft>
                <a:spcPts val="2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besteht aktuell </a:t>
            </a:r>
            <a:r>
              <a:rPr lang="de-DE" sz="18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kein Handlungsbedarf.</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1544" y="733386"/>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13383078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20" y="756873"/>
            <a:ext cx="7152100" cy="1231967"/>
          </a:xfrm>
        </p:spPr>
        <p:txBody>
          <a:bodyPr>
            <a:normAutofit/>
          </a:bodyPr>
          <a:lstStyle/>
          <a:p>
            <a:pPr algn="l"/>
            <a:r>
              <a:rPr lang="de-DE" b="1" dirty="0" smtClean="0">
                <a:solidFill>
                  <a:srgbClr val="C00000"/>
                </a:solidFill>
              </a:rPr>
              <a:t>1.6 Mobilität in der Freizeit</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22502"/>
            <a:ext cx="8604954" cy="26642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marL="285750" indent="-285750">
              <a:spcBef>
                <a:spcPts val="200"/>
              </a:spcBef>
              <a:spcAft>
                <a:spcPts val="200"/>
              </a:spcAft>
              <a:buFont typeface="Arial" panose="020B0604020202020204" pitchFamily="34" charset="0"/>
              <a:buChar char="•"/>
            </a:pP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Treffpunkte in der Freizeit – wird die Freizeit größtenteils im Wohnort oder in anderen Orten verbracht?</a:t>
            </a:r>
          </a:p>
          <a:p>
            <a:pPr marL="285750" lvl="0" indent="-285750">
              <a:spcBef>
                <a:spcPts val="200"/>
              </a:spcBef>
              <a:spcAft>
                <a:spcPts val="200"/>
              </a:spcAft>
              <a:buFont typeface="Arial" panose="020B0604020202020204" pitchFamily="34" charset="0"/>
              <a:buChar char="•"/>
            </a:pPr>
            <a:r>
              <a:rPr lang="de-DE" sz="1800" b="1" dirty="0" smtClean="0">
                <a:solidFill>
                  <a:schemeClr val="tx2">
                    <a:lumMod val="75000"/>
                  </a:schemeClr>
                </a:solidFill>
                <a:latin typeface="Calibri" panose="020F0502020204030204" pitchFamily="34" charset="0"/>
                <a:ea typeface="Calibri" panose="020F0502020204030204" pitchFamily="34" charset="0"/>
              </a:rPr>
              <a:t>Mobilität/Fortbewegungsmittel in der Freizeit</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Wo verbringst du deine Freizeit größtenteils? In anderen Orten? In welchen? Wie kommst du dorthin?</a:t>
            </a:r>
            <a:endPar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endParaRPr>
          </a:p>
          <a:p>
            <a:endParaRPr lang="de-DE" sz="1800" b="1" dirty="0" smtClean="0">
              <a:solidFill>
                <a:schemeClr val="tx2">
                  <a:lumMod val="75000"/>
                </a:schemeClr>
              </a:solidFill>
            </a:endParaRPr>
          </a:p>
          <a:p>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65</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2639792043"/>
      </p:ext>
    </p:extLst>
  </p:cSld>
  <p:clrMapOvr>
    <a:masterClrMapping/>
  </p:clrMapOvr>
  <p:timing>
    <p:tnLst>
      <p:par>
        <p:cTn id="1" dur="indefinite" restart="never" nodeType="tmRoot"/>
      </p:par>
    </p:tnLst>
  </p:timing>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650</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
        <p:nvSpPr>
          <p:cNvPr id="20" name="Titel 1"/>
          <p:cNvSpPr>
            <a:spLocks noGrp="1"/>
          </p:cNvSpPr>
          <p:nvPr>
            <p:ph type="ctrTitle"/>
          </p:nvPr>
        </p:nvSpPr>
        <p:spPr>
          <a:xfrm>
            <a:off x="251519" y="908720"/>
            <a:ext cx="7501311" cy="1231967"/>
          </a:xfrm>
        </p:spPr>
        <p:txBody>
          <a:bodyPr>
            <a:normAutofit/>
          </a:bodyPr>
          <a:lstStyle/>
          <a:p>
            <a:pPr algn="l"/>
            <a:r>
              <a:rPr lang="de-DE" b="1" dirty="0" smtClean="0">
                <a:solidFill>
                  <a:srgbClr val="C00000"/>
                </a:solidFill>
              </a:rPr>
              <a:t>18.5 Konsumverhalten</a:t>
            </a:r>
            <a:endParaRPr lang="de-DE" sz="3100" dirty="0"/>
          </a:p>
        </p:txBody>
      </p:sp>
      <p:sp>
        <p:nvSpPr>
          <p:cNvPr id="14" name="Textfeld 1"/>
          <p:cNvSpPr txBox="1"/>
          <p:nvPr/>
        </p:nvSpPr>
        <p:spPr>
          <a:xfrm>
            <a:off x="251519" y="2532815"/>
            <a:ext cx="8604954" cy="227385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Konsumverhalten</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r>
              <a:rPr lang="de-DE" sz="1800" b="1" dirty="0" smtClean="0">
                <a:solidFill>
                  <a:schemeClr val="tx2">
                    <a:lumMod val="75000"/>
                  </a:schemeClr>
                </a:solidFill>
              </a:rPr>
              <a:t>Wofür gibst du dein dir zur Verfügung stehendes Geld am häufigsten aus?</a:t>
            </a:r>
            <a:endParaRPr lang="de-DE" sz="1800" b="1" dirty="0">
              <a:solidFill>
                <a:schemeClr val="tx2">
                  <a:lumMod val="75000"/>
                </a:schemeClr>
              </a:solidFill>
            </a:endParaRPr>
          </a:p>
        </p:txBody>
      </p:sp>
    </p:spTree>
    <p:extLst>
      <p:ext uri="{BB962C8B-B14F-4D97-AF65-F5344CB8AC3E}">
        <p14:creationId xmlns:p14="http://schemas.microsoft.com/office/powerpoint/2010/main" val="581006330"/>
      </p:ext>
    </p:extLst>
  </p:cSld>
  <p:clrMapOvr>
    <a:masterClrMapping/>
  </p:clrMapOvr>
  <p:timing>
    <p:tnLst>
      <p:par>
        <p:cTn id="1" dur="indefinite" restart="never" nodeType="tmRoot"/>
      </p:par>
    </p:tnLst>
  </p:timing>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651</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Konsumverhalten</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71267"/>
            <a:ext cx="8604954" cy="49892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mit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knapp 50% geben die jungen Menschen am häufigsten an, dass sie das ihnen zur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Verfügung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stehende Geld für Kleidung/Schuhe ausgeben – hierbei gibt es einen sehr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großen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Unterschied zwischen m/w, denn mit knapp 70% geben die Mädchen mehr als doppelt so häufig ihr Geld für Kleidung und Schuhe aus als die Jungs mit knapp 30%</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noch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größer ist der Unterschied bei den PC-</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/Online-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und Konsolenspielen – hierfür gebe knapp 30% der Jungs ihr Geld aus und nur gut 2,5% der Mädchen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genauso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groß ist der Unterschied bei den Kosmetikartikeln – 23,6% der Mädchen und nur 0,2% der Jungs benötigen dafür Geld</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auffällig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ist des Weiteren, dass die Jungen deutlich häufiger ihr Geld für Sport und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Getränke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ausgeben</a:t>
            </a:r>
          </a:p>
        </p:txBody>
      </p:sp>
      <p:sp>
        <p:nvSpPr>
          <p:cNvPr id="12" name="Rechteck 11"/>
          <p:cNvSpPr/>
          <p:nvPr/>
        </p:nvSpPr>
        <p:spPr>
          <a:xfrm>
            <a:off x="321544" y="733386"/>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187585746"/>
      </p:ext>
    </p:extLst>
  </p:cSld>
  <p:clrMapOvr>
    <a:masterClrMapping/>
  </p:clrMapOvr>
  <p:timing>
    <p:tnLst>
      <p:par>
        <p:cTn id="1" dur="indefinite" restart="never" nodeType="tmRoot"/>
      </p:par>
    </p:tnLst>
  </p:timing>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652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4" name="Diagramm 13"/>
          <p:cNvGraphicFramePr/>
          <p:nvPr>
            <p:extLst/>
          </p:nvPr>
        </p:nvGraphicFramePr>
        <p:xfrm>
          <a:off x="605647" y="1628800"/>
          <a:ext cx="7932706"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Abgerundetes Rechteck 11"/>
          <p:cNvSpPr/>
          <p:nvPr/>
        </p:nvSpPr>
        <p:spPr>
          <a:xfrm>
            <a:off x="251520" y="0"/>
            <a:ext cx="648072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Zur Verfügung stehendes Geld wird ausgegeben für...</a:t>
            </a:r>
          </a:p>
        </p:txBody>
      </p:sp>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a:off x="4371484" y="1342805"/>
            <a:ext cx="2993320" cy="369332"/>
          </a:xfrm>
          <a:prstGeom prst="rect">
            <a:avLst/>
          </a:prstGeom>
          <a:noFill/>
        </p:spPr>
        <p:txBody>
          <a:bodyPr wrap="none" rtlCol="0">
            <a:spAutoFit/>
          </a:bodyPr>
          <a:lstStyle/>
          <a:p>
            <a:r>
              <a:rPr lang="de-DE" b="1" u="sng" dirty="0" smtClean="0">
                <a:solidFill>
                  <a:schemeClr val="tx2">
                    <a:lumMod val="75000"/>
                  </a:schemeClr>
                </a:solidFill>
              </a:rPr>
              <a:t>Mehrfachnennungen möglich</a:t>
            </a:r>
            <a:endParaRPr lang="de-DE" b="1" u="sng" dirty="0">
              <a:solidFill>
                <a:schemeClr val="tx2">
                  <a:lumMod val="75000"/>
                </a:schemeClr>
              </a:solidFill>
            </a:endParaRPr>
          </a:p>
        </p:txBody>
      </p: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200725263"/>
      </p:ext>
    </p:extLst>
  </p:cSld>
  <p:clrMapOvr>
    <a:masterClrMapping/>
  </p:clrMapOvr>
  <p:timing>
    <p:tnLst>
      <p:par>
        <p:cTn id="1" dur="indefinite" restart="never" nodeType="tmRoot"/>
      </p:par>
    </p:tnLst>
  </p:timing>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653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4" name="Diagramm 13"/>
          <p:cNvGraphicFramePr/>
          <p:nvPr>
            <p:extLst/>
          </p:nvPr>
        </p:nvGraphicFramePr>
        <p:xfrm>
          <a:off x="107504" y="1013815"/>
          <a:ext cx="2304256" cy="1622709"/>
        </p:xfrm>
        <a:graphic>
          <a:graphicData uri="http://schemas.openxmlformats.org/drawingml/2006/chart">
            <c:chart xmlns:c="http://schemas.openxmlformats.org/drawingml/2006/chart" xmlns:r="http://schemas.openxmlformats.org/officeDocument/2006/relationships" r:id="rId4"/>
          </a:graphicData>
        </a:graphic>
      </p:graphicFrame>
      <p:sp>
        <p:nvSpPr>
          <p:cNvPr id="12" name="Abgerundetes Rechteck 11"/>
          <p:cNvSpPr/>
          <p:nvPr/>
        </p:nvSpPr>
        <p:spPr>
          <a:xfrm>
            <a:off x="251520" y="0"/>
            <a:ext cx="648072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Zur Verfügung stehendes Geld wird ausgegeben für...</a:t>
            </a:r>
          </a:p>
        </p:txBody>
      </p:sp>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Pfeil nach rechts 10"/>
          <p:cNvSpPr/>
          <p:nvPr/>
        </p:nvSpPr>
        <p:spPr>
          <a:xfrm>
            <a:off x="1835696" y="2420888"/>
            <a:ext cx="288032" cy="216024"/>
          </a:xfrm>
          <a:prstGeom prst="rightArrow">
            <a:avLst/>
          </a:prstGeom>
          <a:solidFill>
            <a:srgbClr val="CC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5" name="Diagramm 14"/>
          <p:cNvGraphicFramePr/>
          <p:nvPr>
            <p:extLst/>
          </p:nvPr>
        </p:nvGraphicFramePr>
        <p:xfrm>
          <a:off x="2411760" y="1484784"/>
          <a:ext cx="6132506" cy="4320000"/>
        </p:xfrm>
        <a:graphic>
          <a:graphicData uri="http://schemas.openxmlformats.org/drawingml/2006/chart">
            <c:chart xmlns:c="http://schemas.openxmlformats.org/drawingml/2006/chart" xmlns:r="http://schemas.openxmlformats.org/officeDocument/2006/relationships" r:id="rId5"/>
          </a:graphicData>
        </a:graphic>
      </p:graphicFrame>
      <p:sp>
        <p:nvSpPr>
          <p:cNvPr id="16" name="Gestreifter Pfeil nach rechts 15">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747345041"/>
      </p:ext>
    </p:extLst>
  </p:cSld>
  <p:clrMapOvr>
    <a:masterClrMapping/>
  </p:clrMapOvr>
  <p:timing>
    <p:tnLst>
      <p:par>
        <p:cTn id="1" dur="indefinite" restart="never" nodeType="tmRoot"/>
      </p:par>
    </p:tnLst>
  </p:timing>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654</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4" name="Diagramm 13"/>
          <p:cNvGraphicFramePr/>
          <p:nvPr>
            <p:extLst/>
          </p:nvPr>
        </p:nvGraphicFramePr>
        <p:xfrm>
          <a:off x="611560" y="1446251"/>
          <a:ext cx="7932706" cy="5007085"/>
        </p:xfrm>
        <a:graphic>
          <a:graphicData uri="http://schemas.openxmlformats.org/drawingml/2006/chart">
            <c:chart xmlns:c="http://schemas.openxmlformats.org/drawingml/2006/chart" xmlns:r="http://schemas.openxmlformats.org/officeDocument/2006/relationships" r:id="rId4"/>
          </a:graphicData>
        </a:graphic>
      </p:graphicFrame>
      <p:sp>
        <p:nvSpPr>
          <p:cNvPr id="12" name="Abgerundetes Rechteck 11"/>
          <p:cNvSpPr/>
          <p:nvPr/>
        </p:nvSpPr>
        <p:spPr>
          <a:xfrm>
            <a:off x="251520" y="0"/>
            <a:ext cx="648072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Zur Verfügung stehendes Geld wird ausgegeben für...</a:t>
            </a:r>
          </a:p>
        </p:txBody>
      </p:sp>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a:off x="4067944" y="1114993"/>
            <a:ext cx="2993320" cy="369332"/>
          </a:xfrm>
          <a:prstGeom prst="rect">
            <a:avLst/>
          </a:prstGeom>
          <a:noFill/>
        </p:spPr>
        <p:txBody>
          <a:bodyPr wrap="none" rtlCol="0">
            <a:spAutoFit/>
          </a:bodyPr>
          <a:lstStyle/>
          <a:p>
            <a:r>
              <a:rPr lang="de-DE" b="1" u="sng" dirty="0" smtClean="0">
                <a:solidFill>
                  <a:schemeClr val="tx2">
                    <a:lumMod val="75000"/>
                  </a:schemeClr>
                </a:solidFill>
              </a:rPr>
              <a:t>Mehrfachnennungen möglich</a:t>
            </a:r>
            <a:endParaRPr lang="de-DE" b="1" u="sng" dirty="0">
              <a:solidFill>
                <a:schemeClr val="tx2">
                  <a:lumMod val="75000"/>
                </a:schemeClr>
              </a:solidFill>
            </a:endParaRPr>
          </a:p>
        </p:txBody>
      </p: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431172151"/>
      </p:ext>
    </p:extLst>
  </p:cSld>
  <p:clrMapOvr>
    <a:masterClrMapping/>
  </p:clrMapOvr>
  <p:timing>
    <p:tnLst>
      <p:par>
        <p:cTn id="1" dur="indefinite" restart="never" nodeType="tmRoot"/>
      </p:par>
    </p:tnLst>
  </p:timing>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655</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Konsumverhalten</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63166"/>
            <a:ext cx="8604954" cy="50005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200"/>
              </a:spcBef>
              <a:spcAft>
                <a:spcPts val="2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Diese Auswertung weist einen so deutlichen Unterschied in der Geschlechterverteilung auf wie kaum eine andere. Mädchen und Jungen geben für das Handy/Smartphone und für Musik/Filme zwar gleich viel Geld aus, aber in allen anderen Bereichen gibt es große bis sehr große Unterschiede. Da diese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Unterschiede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durch die verschiedenen Interessen verursacht werden besteht kein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Handlungsbedarf.</a:t>
            </a:r>
          </a:p>
          <a:p>
            <a:pPr>
              <a:spcBef>
                <a:spcPts val="200"/>
              </a:spcBef>
              <a:spcAft>
                <a:spcPts val="2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200"/>
              </a:spcBef>
              <a:spcAft>
                <a:spcPts val="2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besteht aktuell </a:t>
            </a:r>
            <a:r>
              <a:rPr lang="de-DE" sz="18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kein Handlungsbedarf.</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1544" y="733386"/>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980853658"/>
      </p:ext>
    </p:extLst>
  </p:cSld>
  <p:clrMapOvr>
    <a:masterClrMapping/>
  </p:clrMapOvr>
  <p:timing>
    <p:tnLst>
      <p:par>
        <p:cTn id="1" dur="indefinite" restart="never" nodeType="tmRoot"/>
      </p:par>
    </p:tnLst>
  </p:timing>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656</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
        <p:nvSpPr>
          <p:cNvPr id="20" name="Titel 1"/>
          <p:cNvSpPr>
            <a:spLocks noGrp="1"/>
          </p:cNvSpPr>
          <p:nvPr>
            <p:ph type="ctrTitle"/>
          </p:nvPr>
        </p:nvSpPr>
        <p:spPr>
          <a:xfrm>
            <a:off x="251519" y="908720"/>
            <a:ext cx="7501311" cy="1231967"/>
          </a:xfrm>
        </p:spPr>
        <p:txBody>
          <a:bodyPr>
            <a:normAutofit/>
          </a:bodyPr>
          <a:lstStyle/>
          <a:p>
            <a:pPr algn="l"/>
            <a:r>
              <a:rPr lang="de-DE" b="1" dirty="0" smtClean="0">
                <a:solidFill>
                  <a:srgbClr val="C00000"/>
                </a:solidFill>
              </a:rPr>
              <a:t>18.6 Markenprodukte</a:t>
            </a:r>
            <a:endParaRPr lang="de-DE" sz="3100" dirty="0"/>
          </a:p>
        </p:txBody>
      </p:sp>
      <p:sp>
        <p:nvSpPr>
          <p:cNvPr id="14" name="Textfeld 1"/>
          <p:cNvSpPr txBox="1"/>
          <p:nvPr/>
        </p:nvSpPr>
        <p:spPr>
          <a:xfrm>
            <a:off x="251519" y="2532815"/>
            <a:ext cx="8604954" cy="227385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Konsumverhalten, Markenprodukte als Schuldenursache</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r>
              <a:rPr lang="de-DE" sz="1800" b="1" dirty="0" smtClean="0">
                <a:solidFill>
                  <a:schemeClr val="tx2">
                    <a:lumMod val="75000"/>
                  </a:schemeClr>
                </a:solidFill>
              </a:rPr>
              <a:t>Mir ist es sehr wichtig, Produkte von angesagten Marken zu besitzen. </a:t>
            </a:r>
          </a:p>
          <a:p>
            <a:r>
              <a:rPr lang="de-DE" sz="1800" b="1" dirty="0" smtClean="0">
                <a:solidFill>
                  <a:schemeClr val="tx2">
                    <a:lumMod val="75000"/>
                  </a:schemeClr>
                </a:solidFill>
              </a:rPr>
              <a:t>Stimmt – stimmt nicht</a:t>
            </a:r>
            <a:endParaRPr lang="de-DE" sz="1800" b="1" dirty="0">
              <a:solidFill>
                <a:schemeClr val="tx2">
                  <a:lumMod val="75000"/>
                </a:schemeClr>
              </a:solidFill>
            </a:endParaRPr>
          </a:p>
        </p:txBody>
      </p:sp>
    </p:spTree>
    <p:extLst>
      <p:ext uri="{BB962C8B-B14F-4D97-AF65-F5344CB8AC3E}">
        <p14:creationId xmlns:p14="http://schemas.microsoft.com/office/powerpoint/2010/main" val="184525207"/>
      </p:ext>
    </p:extLst>
  </p:cSld>
  <p:clrMapOvr>
    <a:masterClrMapping/>
  </p:clrMapOvr>
  <p:timing>
    <p:tnLst>
      <p:par>
        <p:cTn id="1" dur="indefinite" restart="never" nodeType="tmRoot"/>
      </p:par>
    </p:tnLst>
  </p:timing>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657</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Markenprodukte</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71267"/>
            <a:ext cx="8604954" cy="49892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etwas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mehr als ¼ der 12 - 21-Jährigen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bestätigen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dass es ihnen sehr wichtig ist,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Produkte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von angesagten Marken zu besitzen, die Jungs knapp 10%-Punkte häufiger als die Mädchen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Altersverteilung schwankt etwas – am niedrigsten ist die Zustimmung bei den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Volljährigen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mit 22%, am höchsten bei den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Jugendlichen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mit knapp 35%</a:t>
            </a:r>
          </a:p>
        </p:txBody>
      </p:sp>
      <p:sp>
        <p:nvSpPr>
          <p:cNvPr id="12" name="Rechteck 11"/>
          <p:cNvSpPr/>
          <p:nvPr/>
        </p:nvSpPr>
        <p:spPr>
          <a:xfrm>
            <a:off x="321544" y="733386"/>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733740649"/>
      </p:ext>
    </p:extLst>
  </p:cSld>
  <p:clrMapOvr>
    <a:masterClrMapping/>
  </p:clrMapOvr>
  <p:timing>
    <p:tnLst>
      <p:par>
        <p:cTn id="1" dur="indefinite" restart="never" nodeType="tmRoot"/>
      </p:par>
    </p:tnLst>
  </p:timing>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Mir ist es sehr wichtig, Produkte von angesagten Marken zu besitzen.</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658</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313077027"/>
      </p:ext>
    </p:extLst>
  </p:cSld>
  <p:clrMapOvr>
    <a:masterClrMapping/>
  </p:clrMapOvr>
  <p:timing>
    <p:tnLst>
      <p:par>
        <p:cTn id="1" dur="indefinite" restart="never" nodeType="tmRoot"/>
      </p:par>
    </p:tnLst>
  </p:timing>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bgerundetes Rechteck 15"/>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Mir ist es sehr wichtig, Produkte von angesagten Marken zu besitzen.</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659</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59515291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66</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Freizeit – Mobilität</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71267"/>
            <a:ext cx="8604954" cy="49892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rund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45% von denjenigen, die ihre Freizeit in einem anderen Ort verbringen, kommen dort mit einem eigenen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Mofa/Moped/Roller/Auto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hin, jeweils etwa 1/5 wird von den Eltern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gefahren,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fährt bei Freunden mit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oder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nutzt öffentliche Verkehrsmittel, nicht ganz jede/r Sechste geht zu Fuß oder nimmt das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Fahrrad</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Auswertung auf Gemeindeebene zeigt in allen Kommunen eine Verteilung auf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andere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Ortsteile, Nachbarorte und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r>
              <a:rPr lang="de-DE" sz="1800" b="1" dirty="0" err="1" smtClean="0">
                <a:solidFill>
                  <a:srgbClr val="17375E"/>
                </a:solidFill>
                <a:latin typeface="Calibri" panose="020F0502020204030204" pitchFamily="34" charset="0"/>
                <a:ea typeface="Calibri" panose="020F0502020204030204" pitchFamily="34" charset="0"/>
                <a:cs typeface="Calibri" panose="020F0502020204030204" pitchFamily="34" charset="0"/>
              </a:rPr>
              <a:t>landkreise</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Städte weiter entfernt sowie die örtlichen Zentren Bad Kissingen,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Hammelburg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und Münnerstadt</a:t>
            </a:r>
          </a:p>
        </p:txBody>
      </p:sp>
      <p:sp>
        <p:nvSpPr>
          <p:cNvPr id="12" name="Rechteck 11"/>
          <p:cNvSpPr/>
          <p:nvPr/>
        </p:nvSpPr>
        <p:spPr>
          <a:xfrm>
            <a:off x="321544" y="733386"/>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406145057"/>
      </p:ext>
    </p:extLst>
  </p:cSld>
  <p:clrMapOvr>
    <a:masterClrMapping/>
  </p:clrMapOvr>
  <p:timing>
    <p:tnLst>
      <p:par>
        <p:cTn id="1" dur="indefinite" restart="never" nodeType="tmRoot"/>
      </p:par>
    </p:tnLst>
  </p:timing>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bgerundetes Rechteck 16"/>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Mir ist es sehr wichtig, Produkte von angesagten Marken zu besitzen.</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660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042221262"/>
      </p:ext>
    </p:extLst>
  </p:cSld>
  <p:clrMapOvr>
    <a:masterClrMapping/>
  </p:clrMapOvr>
  <p:timing>
    <p:tnLst>
      <p:par>
        <p:cTn id="1" dur="indefinite" restart="never" nodeType="tmRoot"/>
      </p:par>
    </p:tnLst>
  </p:timing>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661</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Markenprodukte</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63166"/>
            <a:ext cx="8604954" cy="50005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200"/>
              </a:spcBef>
              <a:spcAft>
                <a:spcPts val="2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Aus dem Ergebnis lässt sich kein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Handlungsbedarf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ablesen, da die Zahl derer,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Probleme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mit der Rückzahlung ihrer Schulden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haben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so niedrig ist. Weiterführende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Auswertungen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ob die Kosten für Produkte von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angesagten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Marken eine Schuldenfalle sind, sind nicht möglich</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p>
          <a:p>
            <a:pPr>
              <a:spcBef>
                <a:spcPts val="200"/>
              </a:spcBef>
              <a:spcAft>
                <a:spcPts val="2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200"/>
              </a:spcBef>
              <a:spcAft>
                <a:spcPts val="2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besteht aktuell </a:t>
            </a:r>
            <a:r>
              <a:rPr lang="de-DE" sz="18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kein Handlungsbedarf.</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1544" y="733386"/>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027807893"/>
      </p:ext>
    </p:extLst>
  </p:cSld>
  <p:clrMapOvr>
    <a:masterClrMapping/>
  </p:clrMapOvr>
  <p:timing>
    <p:tnLst>
      <p:par>
        <p:cTn id="1" dur="indefinite" restart="never" nodeType="tmRoot"/>
      </p:par>
    </p:tnLst>
  </p:timing>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20" y="756873"/>
            <a:ext cx="7152100" cy="1231967"/>
          </a:xfrm>
        </p:spPr>
        <p:txBody>
          <a:bodyPr>
            <a:normAutofit/>
          </a:bodyPr>
          <a:lstStyle/>
          <a:p>
            <a:pPr algn="l"/>
            <a:r>
              <a:rPr lang="de-DE" b="1" dirty="0" smtClean="0">
                <a:solidFill>
                  <a:srgbClr val="C00000"/>
                </a:solidFill>
              </a:rPr>
              <a:t>19. Demographischer Wandel</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65475"/>
            <a:ext cx="8604954" cy="384384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u="sng" dirty="0" smtClean="0">
                <a:solidFill>
                  <a:schemeClr val="tx2">
                    <a:lumMod val="75000"/>
                  </a:schemeClr>
                </a:solidFill>
              </a:rPr>
              <a:t>Themen:</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19.1 	Regionales Freizeitverhalten </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19.2	Gründe für die Abwanderung</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19.3	Verbundenheit zur Region</a:t>
            </a: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662</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2" name="Gestreifter Pfeil nach rechts 11">
            <a:hlinkClick r:id="rId5" action="ppaction://hlinksldjump"/>
          </p:cNvPr>
          <p:cNvSpPr/>
          <p:nvPr/>
        </p:nvSpPr>
        <p:spPr>
          <a:xfrm>
            <a:off x="3472089" y="3695256"/>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4" name="Gestreifter Pfeil nach rechts 13">
            <a:hlinkClick r:id="rId6" action="ppaction://hlinksldjump"/>
          </p:cNvPr>
          <p:cNvSpPr/>
          <p:nvPr/>
        </p:nvSpPr>
        <p:spPr>
          <a:xfrm>
            <a:off x="3796993" y="3319594"/>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21" name="Gestreifter Pfeil nach rechts 20">
            <a:hlinkClick r:id="rId7" action="ppaction://hlinksldjump"/>
          </p:cNvPr>
          <p:cNvSpPr/>
          <p:nvPr/>
        </p:nvSpPr>
        <p:spPr>
          <a:xfrm>
            <a:off x="3707904" y="2875511"/>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Tree>
    <p:extLst>
      <p:ext uri="{BB962C8B-B14F-4D97-AF65-F5344CB8AC3E}">
        <p14:creationId xmlns:p14="http://schemas.microsoft.com/office/powerpoint/2010/main" val="3713854611"/>
      </p:ext>
    </p:extLst>
  </p:cSld>
  <p:clrMapOvr>
    <a:masterClrMapping/>
  </p:clrMapOvr>
  <p:timing>
    <p:tnLst>
      <p:par>
        <p:cTn id="1" dur="indefinite" restart="never" nodeType="tmRoot"/>
      </p:par>
    </p:tnLst>
  </p:timing>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663</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20" name="Titel 1"/>
          <p:cNvSpPr>
            <a:spLocks noGrp="1"/>
          </p:cNvSpPr>
          <p:nvPr>
            <p:ph type="ctrTitle"/>
          </p:nvPr>
        </p:nvSpPr>
        <p:spPr>
          <a:xfrm>
            <a:off x="251519" y="908720"/>
            <a:ext cx="7501311" cy="1231967"/>
          </a:xfrm>
        </p:spPr>
        <p:txBody>
          <a:bodyPr>
            <a:normAutofit fontScale="90000"/>
          </a:bodyPr>
          <a:lstStyle/>
          <a:p>
            <a:pPr algn="l"/>
            <a:r>
              <a:rPr lang="de-DE" b="1" dirty="0" smtClean="0">
                <a:solidFill>
                  <a:srgbClr val="C00000"/>
                </a:solidFill>
              </a:rPr>
              <a:t>19.1 Regionales Freizeitverhalten</a:t>
            </a:r>
            <a:endParaRPr lang="de-DE" sz="3100" dirty="0"/>
          </a:p>
        </p:txBody>
      </p:sp>
      <p:sp>
        <p:nvSpPr>
          <p:cNvPr id="14" name="Textfeld 1"/>
          <p:cNvSpPr txBox="1"/>
          <p:nvPr/>
        </p:nvSpPr>
        <p:spPr>
          <a:xfrm>
            <a:off x="251519" y="2532815"/>
            <a:ext cx="8604954" cy="227385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Verbringen die jungen Menschen ihre Freizeit im eigenen Ort?</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Regionales Freizeitverhalten ist ersichtlich in der Auswertung, den Abbildungen, den Bewertungen sowie den Handlungsempfehlungen zu folgenden Fragen:</a:t>
            </a:r>
            <a:endParaRPr lang="de-DE" sz="1800" b="1" u="sng" dirty="0">
              <a:solidFill>
                <a:schemeClr val="tx2">
                  <a:lumMod val="75000"/>
                </a:schemeClr>
              </a:solidFill>
            </a:endParaRPr>
          </a:p>
          <a:p>
            <a:pPr lvl="0" defTabSz="534988">
              <a:spcBef>
                <a:spcPts val="600"/>
              </a:spcBef>
              <a:spcAft>
                <a:spcPts val="600"/>
              </a:spcAft>
            </a:pP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
            </a:r>
            <a:b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b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1.4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Freizeit – im eigenen Ort</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1.5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Freizeit im eigenen Ort – warum</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a:t>
            </a:r>
            <a:endPar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9" name="Gestreifter Pfeil nach rechts 18">
            <a:hlinkClick r:id="rId5" action="ppaction://hlinksldjump"/>
          </p:cNvPr>
          <p:cNvSpPr/>
          <p:nvPr/>
        </p:nvSpPr>
        <p:spPr>
          <a:xfrm>
            <a:off x="3131840" y="4307404"/>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21" name="Gestreifter Pfeil nach rechts 20">
            <a:hlinkClick r:id="rId6" action="ppaction://hlinksldjump"/>
          </p:cNvPr>
          <p:cNvSpPr/>
          <p:nvPr/>
        </p:nvSpPr>
        <p:spPr>
          <a:xfrm>
            <a:off x="3904137" y="4748656"/>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Tree>
    <p:extLst>
      <p:ext uri="{BB962C8B-B14F-4D97-AF65-F5344CB8AC3E}">
        <p14:creationId xmlns:p14="http://schemas.microsoft.com/office/powerpoint/2010/main" val="2298441773"/>
      </p:ext>
    </p:extLst>
  </p:cSld>
  <p:clrMapOvr>
    <a:masterClrMapping/>
  </p:clrMapOvr>
  <p:timing>
    <p:tnLst>
      <p:par>
        <p:cTn id="1" dur="indefinite" restart="never" nodeType="tmRoot"/>
      </p:par>
    </p:tnLst>
  </p:timing>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664</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
        <p:nvSpPr>
          <p:cNvPr id="20" name="Titel 1"/>
          <p:cNvSpPr>
            <a:spLocks noGrp="1"/>
          </p:cNvSpPr>
          <p:nvPr>
            <p:ph type="ctrTitle"/>
          </p:nvPr>
        </p:nvSpPr>
        <p:spPr>
          <a:xfrm>
            <a:off x="251519" y="908720"/>
            <a:ext cx="7501311" cy="1231967"/>
          </a:xfrm>
        </p:spPr>
        <p:txBody>
          <a:bodyPr>
            <a:normAutofit fontScale="90000"/>
          </a:bodyPr>
          <a:lstStyle/>
          <a:p>
            <a:pPr algn="l"/>
            <a:r>
              <a:rPr lang="de-DE" b="1" dirty="0" smtClean="0">
                <a:solidFill>
                  <a:srgbClr val="C00000"/>
                </a:solidFill>
              </a:rPr>
              <a:t>19.2 Was zieht junge Menschen in die Großstadt?</a:t>
            </a:r>
            <a:endParaRPr lang="de-DE" sz="3100" dirty="0"/>
          </a:p>
        </p:txBody>
      </p:sp>
      <p:sp>
        <p:nvSpPr>
          <p:cNvPr id="14" name="Textfeld 1"/>
          <p:cNvSpPr txBox="1"/>
          <p:nvPr/>
        </p:nvSpPr>
        <p:spPr>
          <a:xfrm>
            <a:off x="251519" y="2532815"/>
            <a:ext cx="8604954" cy="227385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Gründe für die Abwanderung</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r>
              <a:rPr lang="de-DE" sz="1800" b="1" dirty="0" smtClean="0">
                <a:solidFill>
                  <a:schemeClr val="tx2">
                    <a:lumMod val="75000"/>
                  </a:schemeClr>
                </a:solidFill>
              </a:rPr>
              <a:t>Was zieht deiner Meinung nach Jugendliche und junge Erwachsene in die Großstädte?</a:t>
            </a:r>
            <a:endParaRPr lang="de-DE" sz="1800" b="1" dirty="0">
              <a:solidFill>
                <a:schemeClr val="tx2">
                  <a:lumMod val="75000"/>
                </a:schemeClr>
              </a:solidFill>
            </a:endParaRPr>
          </a:p>
        </p:txBody>
      </p:sp>
    </p:spTree>
    <p:extLst>
      <p:ext uri="{BB962C8B-B14F-4D97-AF65-F5344CB8AC3E}">
        <p14:creationId xmlns:p14="http://schemas.microsoft.com/office/powerpoint/2010/main" val="1749404888"/>
      </p:ext>
    </p:extLst>
  </p:cSld>
  <p:clrMapOvr>
    <a:masterClrMapping/>
  </p:clrMapOvr>
  <p:timing>
    <p:tnLst>
      <p:par>
        <p:cTn id="1" dur="indefinite" restart="never" nodeType="tmRoot"/>
      </p:par>
    </p:tnLst>
  </p:timing>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43</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der 12 - 21-Jährigen geben einen Grund an, warum es Jugendliche und junge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Menschen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in die Großstädte zieht, über 1/3 nennt zwei Gründe; jedem Achten fallen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sogar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drei Gründe ein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Verteilung m/w zeigt kaum Unterschiede</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Altersverteilung zeigt keine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Überraschungen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über die Hälfte der Jüngeren nennt nur einen Grund, rund ein weiteres Drittel von ihnen nennt zwei Gründe und nur wenige nennen mehr; ab einem Alter von 15 Jahren ändert sich die Verteilung kaum noch</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als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erste Nennung antworten die jungen Menschen mit knapp 22% am häufigsten mit „Shoppingmöglichkeiten“, gefolgt von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Arbeit</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Beruf/ Karriere mit knapp 19% und „Freizeitangebote für junge Menschen“ mit knapp 15%; bei der zweiten und dritten Nennungen vertauscht sich hier nur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Reihenfolge</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665</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a:solidFill>
                  <a:schemeClr val="tx2">
                    <a:lumMod val="75000"/>
                  </a:schemeClr>
                </a:solidFill>
              </a:rPr>
              <a:t>Was zieht Jugendliche und junge Erwachsene in die Großstädte?</a:t>
            </a:r>
          </a:p>
        </p:txBody>
      </p:sp>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Gestreifter Pfeil nach rechts 15"/>
          <p:cNvSpPr/>
          <p:nvPr/>
        </p:nvSpPr>
        <p:spPr>
          <a:xfrm>
            <a:off x="8544266" y="5262295"/>
            <a:ext cx="383693" cy="326945"/>
          </a:xfrm>
          <a:prstGeom prst="stripedRightArrow">
            <a:avLst/>
          </a:prstGeom>
          <a:solidFill>
            <a:srgbClr val="1737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Gestreifter Pfeil nach rechts 16">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759040202"/>
      </p:ext>
    </p:extLst>
  </p:cSld>
  <p:clrMapOvr>
    <a:masterClrMapping/>
  </p:clrMapOvr>
  <p:timing>
    <p:tnLst>
      <p:par>
        <p:cTn id="1" dur="indefinite" restart="never" nodeType="tmRoot"/>
      </p:par>
    </p:tnLst>
  </p:timing>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bezogen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auf alle Nennungen liegen die „Shoppingmöglichkeiten“ und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Arbeit/Beruf</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Karriere“ mit rund 18% gleichauf, gefolgt von den Freizeitangeboten mit 16%</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dabei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gibt es nur in den beiden ersten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Kategorien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einen kleinen Unterschied zwischen m/w; während die Mädchen knapp 4%-Punkte häufiger „Shoppingmöglichkeiten“ angeben, sind die Jungs bei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Arbeit/Beruf/Karriere</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um knapp 6%-Punkte häufiger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vertreten</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nur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in drei Kategorien unterscheiden sich die Altersgruppen – die Jüngeren nennen mit 30% fast dreimal so häufig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Shoppingmöglichkeiten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wie die jungen Erwachsenen mit 11% - die Jugendlichen sind beim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öffentlichen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Nahverkehr mit 10% doppelt so häufig vertreten wie die Jüngeren mit 5% - und die jungen Erwachsenen nennen mit 13% um 5%-Punkte häufiger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Schule/Ausbildung/Studium</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t>
            </a: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666</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5661678" cy="369332"/>
          </a:xfrm>
          <a:prstGeom prst="rect">
            <a:avLst/>
          </a:prstGeom>
        </p:spPr>
        <p:txBody>
          <a:bodyPr wrap="none">
            <a:spAutoFit/>
          </a:bodyPr>
          <a:lstStyle/>
          <a:p>
            <a:r>
              <a:rPr lang="de-DE" b="1" u="sng" dirty="0" smtClean="0">
                <a:solidFill>
                  <a:srgbClr val="C00000"/>
                </a:solidFill>
              </a:rPr>
              <a:t>Auswertung/Ergebnis zusammengefasst (FORTSETZUNG):</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a:solidFill>
                  <a:schemeClr val="tx2">
                    <a:lumMod val="75000"/>
                  </a:schemeClr>
                </a:solidFill>
              </a:rPr>
              <a:t>Was zieht Jugendliche und junge Erwachsene in die Großstädte?</a:t>
            </a:r>
          </a:p>
        </p:txBody>
      </p:sp>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Gestreifter Pfeil nach rechts 15">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9033191"/>
      </p:ext>
    </p:extLst>
  </p:cSld>
  <p:clrMapOvr>
    <a:masterClrMapping/>
  </p:clrMapOvr>
  <p:timing>
    <p:tnLst>
      <p:par>
        <p:cTn id="1" dur="indefinite" restart="never" nodeType="tmRoot"/>
      </p:par>
    </p:tnLst>
  </p:timing>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bgerundetes Rechteck 11"/>
          <p:cNvSpPr/>
          <p:nvPr/>
        </p:nvSpPr>
        <p:spPr>
          <a:xfrm>
            <a:off x="251520" y="0"/>
            <a:ext cx="648072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Was zieht Jugendliche und junge Erwachsene in die Großstädte?</a:t>
            </a: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667</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6" name="Diagramm 15"/>
          <p:cNvGraphicFramePr/>
          <p:nvPr>
            <p:extLst>
              <p:ext uri="{D42A27DB-BD31-4B8C-83A1-F6EECF244321}">
                <p14:modId xmlns:p14="http://schemas.microsoft.com/office/powerpoint/2010/main" val="3111211715"/>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530760605"/>
      </p:ext>
    </p:extLst>
  </p:cSld>
  <p:clrMapOvr>
    <a:masterClrMapping/>
  </p:clrMapOvr>
  <p:timing>
    <p:tnLst>
      <p:par>
        <p:cTn id="1" dur="indefinite" restart="never" nodeType="tmRoot"/>
      </p:par>
    </p:tnLst>
  </p:timing>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668</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4" name="Diagramm 13"/>
          <p:cNvGraphicFramePr/>
          <p:nvPr>
            <p:extLst>
              <p:ext uri="{D42A27DB-BD31-4B8C-83A1-F6EECF244321}">
                <p14:modId xmlns:p14="http://schemas.microsoft.com/office/powerpoint/2010/main" val="2907268549"/>
              </p:ext>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feld 1"/>
          <p:cNvSpPr txBox="1"/>
          <p:nvPr/>
        </p:nvSpPr>
        <p:spPr>
          <a:xfrm>
            <a:off x="6588224" y="1988840"/>
            <a:ext cx="713320" cy="3150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1800" b="1" dirty="0" smtClean="0">
                <a:solidFill>
                  <a:schemeClr val="tx2">
                    <a:lumMod val="75000"/>
                  </a:schemeClr>
                </a:solidFill>
              </a:rPr>
              <a:t>in %</a:t>
            </a:r>
            <a:endParaRPr lang="de-DE" sz="1800" b="1" dirty="0">
              <a:solidFill>
                <a:schemeClr val="tx2">
                  <a:lumMod val="75000"/>
                </a:schemeClr>
              </a:solidFill>
            </a:endParaRPr>
          </a:p>
        </p:txBody>
      </p:sp>
      <p:sp>
        <p:nvSpPr>
          <p:cNvPr id="11" name="Abgerundetes Rechteck 10"/>
          <p:cNvSpPr/>
          <p:nvPr/>
        </p:nvSpPr>
        <p:spPr>
          <a:xfrm>
            <a:off x="251520" y="0"/>
            <a:ext cx="648072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Was zieht Jugendliche und junge Erwachsene in die Großstädte?</a:t>
            </a:r>
          </a:p>
        </p:txBody>
      </p: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364629833"/>
      </p:ext>
    </p:extLst>
  </p:cSld>
  <p:clrMapOvr>
    <a:masterClrMapping/>
  </p:clrMapOvr>
  <p:timing>
    <p:tnLst>
      <p:par>
        <p:cTn id="1" dur="indefinite" restart="never" nodeType="tmRoot"/>
      </p:par>
    </p:tnLst>
  </p:timing>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0"/>
            <a:ext cx="648072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Was zieht Jugendliche und junge Erwachsene in die Großstädte?</a:t>
            </a: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669</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4" name="Diagramm 13"/>
          <p:cNvGraphicFramePr/>
          <p:nvPr>
            <p:extLst>
              <p:ext uri="{D42A27DB-BD31-4B8C-83A1-F6EECF244321}">
                <p14:modId xmlns:p14="http://schemas.microsoft.com/office/powerpoint/2010/main" val="1844850766"/>
              </p:ext>
            </p:extLst>
          </p:nvPr>
        </p:nvGraphicFramePr>
        <p:xfrm>
          <a:off x="1332000" y="1269000"/>
          <a:ext cx="648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feld 1"/>
          <p:cNvSpPr txBox="1"/>
          <p:nvPr/>
        </p:nvSpPr>
        <p:spPr>
          <a:xfrm>
            <a:off x="6939129" y="1988840"/>
            <a:ext cx="713320" cy="3150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1800" b="1" dirty="0" smtClean="0">
                <a:solidFill>
                  <a:schemeClr val="tx2">
                    <a:lumMod val="75000"/>
                  </a:schemeClr>
                </a:solidFill>
              </a:rPr>
              <a:t>in %</a:t>
            </a:r>
            <a:endParaRPr lang="de-DE" sz="1800" b="1" dirty="0">
              <a:solidFill>
                <a:schemeClr val="tx2">
                  <a:lumMod val="75000"/>
                </a:schemeClr>
              </a:solidFill>
            </a:endParaRPr>
          </a:p>
        </p:txBody>
      </p: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61954371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bgerundetes Rechteck 14"/>
          <p:cNvSpPr/>
          <p:nvPr/>
        </p:nvSpPr>
        <p:spPr>
          <a:xfrm>
            <a:off x="251520" y="116632"/>
            <a:ext cx="6480720"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Freizeit – Mobilität </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67</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3" name="Diagramm 2"/>
          <p:cNvGraphicFramePr/>
          <p:nvPr>
            <p:extLst>
              <p:ext uri="{D42A27DB-BD31-4B8C-83A1-F6EECF244321}">
                <p14:modId xmlns:p14="http://schemas.microsoft.com/office/powerpoint/2010/main" val="2944954481"/>
              </p:ext>
            </p:extLst>
          </p:nvPr>
        </p:nvGraphicFramePr>
        <p:xfrm>
          <a:off x="323528" y="672938"/>
          <a:ext cx="2360654" cy="2088232"/>
        </p:xfrm>
        <a:graphic>
          <a:graphicData uri="http://schemas.openxmlformats.org/drawingml/2006/chart">
            <c:chart xmlns:c="http://schemas.openxmlformats.org/drawingml/2006/chart" xmlns:r="http://schemas.openxmlformats.org/officeDocument/2006/relationships" r:id="rId4"/>
          </a:graphicData>
        </a:graphic>
      </p:graphicFrame>
      <p:sp>
        <p:nvSpPr>
          <p:cNvPr id="4" name="Gestreifter Pfeil nach rechts 3"/>
          <p:cNvSpPr/>
          <p:nvPr/>
        </p:nvSpPr>
        <p:spPr>
          <a:xfrm>
            <a:off x="2291955" y="1508409"/>
            <a:ext cx="635663" cy="307779"/>
          </a:xfrm>
          <a:prstGeom prst="stripedRightArrow">
            <a:avLst/>
          </a:prstGeom>
          <a:solidFill>
            <a:srgbClr val="CC99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Textfeld 1"/>
          <p:cNvSpPr txBox="1"/>
          <p:nvPr/>
        </p:nvSpPr>
        <p:spPr>
          <a:xfrm>
            <a:off x="2621262" y="893804"/>
            <a:ext cx="3162438" cy="64807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2000" b="1" u="sng" dirty="0" smtClean="0">
                <a:solidFill>
                  <a:schemeClr val="tx2">
                    <a:lumMod val="75000"/>
                  </a:schemeClr>
                </a:solidFill>
              </a:rPr>
              <a:t>Wie kommst du dort hin? oft ...</a:t>
            </a:r>
            <a:endParaRPr lang="de-DE" sz="2000" b="1" u="sng" dirty="0">
              <a:solidFill>
                <a:schemeClr val="tx2">
                  <a:lumMod val="75000"/>
                </a:schemeClr>
              </a:solidFill>
            </a:endParaRPr>
          </a:p>
        </p:txBody>
      </p:sp>
      <p:graphicFrame>
        <p:nvGraphicFramePr>
          <p:cNvPr id="6" name="Diagramm 5"/>
          <p:cNvGraphicFramePr/>
          <p:nvPr>
            <p:extLst>
              <p:ext uri="{D42A27DB-BD31-4B8C-83A1-F6EECF244321}">
                <p14:modId xmlns:p14="http://schemas.microsoft.com/office/powerpoint/2010/main" val="3568970221"/>
              </p:ext>
            </p:extLst>
          </p:nvPr>
        </p:nvGraphicFramePr>
        <p:xfrm>
          <a:off x="2948686" y="1436534"/>
          <a:ext cx="6096000" cy="4872786"/>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feld 7"/>
          <p:cNvSpPr txBox="1"/>
          <p:nvPr/>
        </p:nvSpPr>
        <p:spPr>
          <a:xfrm>
            <a:off x="6086017" y="1282646"/>
            <a:ext cx="2771913" cy="307777"/>
          </a:xfrm>
          <a:prstGeom prst="rect">
            <a:avLst/>
          </a:prstGeom>
          <a:noFill/>
        </p:spPr>
        <p:txBody>
          <a:bodyPr wrap="none" rtlCol="0">
            <a:spAutoFit/>
          </a:bodyPr>
          <a:lstStyle/>
          <a:p>
            <a:r>
              <a:rPr lang="de-DE" sz="1400" b="1" dirty="0" smtClean="0">
                <a:solidFill>
                  <a:schemeClr val="tx2">
                    <a:lumMod val="75000"/>
                  </a:schemeClr>
                </a:solidFill>
              </a:rPr>
              <a:t>in %, Mehrfachnennungen möglich</a:t>
            </a:r>
            <a:endParaRPr lang="de-DE" sz="1400" b="1" dirty="0">
              <a:solidFill>
                <a:schemeClr val="tx2">
                  <a:lumMod val="75000"/>
                </a:schemeClr>
              </a:solidFill>
            </a:endParaRPr>
          </a:p>
        </p:txBody>
      </p:sp>
      <p:sp>
        <p:nvSpPr>
          <p:cNvPr id="14" name="Textfeld 1"/>
          <p:cNvSpPr txBox="1"/>
          <p:nvPr/>
        </p:nvSpPr>
        <p:spPr>
          <a:xfrm>
            <a:off x="8191948" y="5589240"/>
            <a:ext cx="604581" cy="33006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1800" b="1" dirty="0" smtClean="0">
                <a:solidFill>
                  <a:schemeClr val="tx2">
                    <a:lumMod val="75000"/>
                  </a:schemeClr>
                </a:solidFill>
              </a:rPr>
              <a:t>in %</a:t>
            </a:r>
            <a:endParaRPr lang="de-DE" sz="1800" b="1" dirty="0">
              <a:solidFill>
                <a:schemeClr val="tx2">
                  <a:lumMod val="75000"/>
                </a:schemeClr>
              </a:solidFill>
            </a:endParaRPr>
          </a:p>
        </p:txBody>
      </p:sp>
      <p:sp>
        <p:nvSpPr>
          <p:cNvPr id="16" name="Gestreifter Pfeil nach rechts 15">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906288249"/>
      </p:ext>
    </p:extLst>
  </p:cSld>
  <p:clrMapOvr>
    <a:masterClrMapping/>
  </p:clrMapOvr>
  <p:timing>
    <p:tnLst>
      <p:par>
        <p:cTn id="1" dur="indefinite" restart="never" nodeType="tmRoot"/>
      </p:par>
    </p:tnLst>
  </p:timing>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m 13"/>
          <p:cNvGraphicFramePr/>
          <p:nvPr>
            <p:extLst>
              <p:ext uri="{D42A27DB-BD31-4B8C-83A1-F6EECF244321}">
                <p14:modId xmlns:p14="http://schemas.microsoft.com/office/powerpoint/2010/main" val="502027157"/>
              </p:ext>
            </p:extLst>
          </p:nvPr>
        </p:nvGraphicFramePr>
        <p:xfrm>
          <a:off x="2214200" y="1064065"/>
          <a:ext cx="6642737" cy="5512381"/>
        </p:xfrm>
        <a:graphic>
          <a:graphicData uri="http://schemas.openxmlformats.org/drawingml/2006/chart">
            <c:chart xmlns:c="http://schemas.openxmlformats.org/drawingml/2006/chart" xmlns:r="http://schemas.openxmlformats.org/officeDocument/2006/relationships" r:id="rId2"/>
          </a:graphicData>
        </a:graphic>
      </p:graphicFrame>
      <p:sp>
        <p:nvSpPr>
          <p:cNvPr id="11" name="Abgerundetes Rechteck 10"/>
          <p:cNvSpPr/>
          <p:nvPr/>
        </p:nvSpPr>
        <p:spPr>
          <a:xfrm>
            <a:off x="251520" y="0"/>
            <a:ext cx="648072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Was zieht Jugendliche und junge Erwachsene in die Großstädte?</a:t>
            </a: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670</a:t>
            </a:fld>
            <a:endParaRPr lang="de-DE" sz="1000" dirty="0">
              <a:solidFill>
                <a:schemeClr val="tx2">
                  <a:lumMod val="75000"/>
                </a:schemeClr>
              </a:solidFill>
            </a:endParaRPr>
          </a:p>
        </p:txBody>
      </p:sp>
      <p:pic>
        <p:nvPicPr>
          <p:cNvPr id="118" name="Grafik 1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feld 1"/>
          <p:cNvSpPr txBox="1"/>
          <p:nvPr/>
        </p:nvSpPr>
        <p:spPr>
          <a:xfrm>
            <a:off x="323528" y="1268760"/>
            <a:ext cx="1739043" cy="38283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2400" b="1" dirty="0" smtClean="0">
                <a:solidFill>
                  <a:schemeClr val="tx2">
                    <a:lumMod val="75000"/>
                  </a:schemeClr>
                </a:solidFill>
              </a:rPr>
              <a:t>1. Nennung:</a:t>
            </a:r>
            <a:endParaRPr lang="de-DE" sz="2400" b="1" dirty="0">
              <a:solidFill>
                <a:schemeClr val="tx2">
                  <a:lumMod val="75000"/>
                </a:schemeClr>
              </a:solidFill>
            </a:endParaRPr>
          </a:p>
        </p:txBody>
      </p: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678532511"/>
      </p:ext>
    </p:extLst>
  </p:cSld>
  <p:clrMapOvr>
    <a:masterClrMapping/>
  </p:clrMapOvr>
  <p:timing>
    <p:tnLst>
      <p:par>
        <p:cTn id="1" dur="indefinite" restart="never" nodeType="tmRoot"/>
      </p:par>
    </p:tnLst>
  </p:timing>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m 13"/>
          <p:cNvGraphicFramePr/>
          <p:nvPr>
            <p:extLst>
              <p:ext uri="{D42A27DB-BD31-4B8C-83A1-F6EECF244321}">
                <p14:modId xmlns:p14="http://schemas.microsoft.com/office/powerpoint/2010/main" val="3744516855"/>
              </p:ext>
            </p:extLst>
          </p:nvPr>
        </p:nvGraphicFramePr>
        <p:xfrm>
          <a:off x="2214200" y="1064065"/>
          <a:ext cx="6642737" cy="5512381"/>
        </p:xfrm>
        <a:graphic>
          <a:graphicData uri="http://schemas.openxmlformats.org/drawingml/2006/chart">
            <c:chart xmlns:c="http://schemas.openxmlformats.org/drawingml/2006/chart" xmlns:r="http://schemas.openxmlformats.org/officeDocument/2006/relationships" r:id="rId2"/>
          </a:graphicData>
        </a:graphic>
      </p:graphicFrame>
      <p:sp>
        <p:nvSpPr>
          <p:cNvPr id="11" name="Abgerundetes Rechteck 10"/>
          <p:cNvSpPr/>
          <p:nvPr/>
        </p:nvSpPr>
        <p:spPr>
          <a:xfrm>
            <a:off x="251520" y="0"/>
            <a:ext cx="648072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Was zieht Jugendliche und junge Erwachsene in die Großstädte?</a:t>
            </a: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671</a:t>
            </a:fld>
            <a:endParaRPr lang="de-DE" sz="1000" dirty="0">
              <a:solidFill>
                <a:schemeClr val="tx2">
                  <a:lumMod val="75000"/>
                </a:schemeClr>
              </a:solidFill>
            </a:endParaRPr>
          </a:p>
        </p:txBody>
      </p:sp>
      <p:pic>
        <p:nvPicPr>
          <p:cNvPr id="118" name="Grafik 1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feld 1"/>
          <p:cNvSpPr txBox="1"/>
          <p:nvPr/>
        </p:nvSpPr>
        <p:spPr>
          <a:xfrm>
            <a:off x="323528" y="1268760"/>
            <a:ext cx="1739043" cy="38283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2400" b="1" dirty="0" smtClean="0">
                <a:solidFill>
                  <a:schemeClr val="tx2">
                    <a:lumMod val="75000"/>
                  </a:schemeClr>
                </a:solidFill>
              </a:rPr>
              <a:t>2. Nennung:</a:t>
            </a:r>
            <a:endParaRPr lang="de-DE" sz="2400" b="1" dirty="0">
              <a:solidFill>
                <a:schemeClr val="tx2">
                  <a:lumMod val="75000"/>
                </a:schemeClr>
              </a:solidFill>
            </a:endParaRPr>
          </a:p>
        </p:txBody>
      </p: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316617979"/>
      </p:ext>
    </p:extLst>
  </p:cSld>
  <p:clrMapOvr>
    <a:masterClrMapping/>
  </p:clrMapOvr>
  <p:timing>
    <p:tnLst>
      <p:par>
        <p:cTn id="1" dur="indefinite" restart="never" nodeType="tmRoot"/>
      </p:par>
    </p:tnLst>
  </p:timing>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m 13"/>
          <p:cNvGraphicFramePr/>
          <p:nvPr>
            <p:extLst>
              <p:ext uri="{D42A27DB-BD31-4B8C-83A1-F6EECF244321}">
                <p14:modId xmlns:p14="http://schemas.microsoft.com/office/powerpoint/2010/main" val="1687511228"/>
              </p:ext>
            </p:extLst>
          </p:nvPr>
        </p:nvGraphicFramePr>
        <p:xfrm>
          <a:off x="2214200" y="1064065"/>
          <a:ext cx="6642737" cy="5512381"/>
        </p:xfrm>
        <a:graphic>
          <a:graphicData uri="http://schemas.openxmlformats.org/drawingml/2006/chart">
            <c:chart xmlns:c="http://schemas.openxmlformats.org/drawingml/2006/chart" xmlns:r="http://schemas.openxmlformats.org/officeDocument/2006/relationships" r:id="rId2"/>
          </a:graphicData>
        </a:graphic>
      </p:graphicFrame>
      <p:sp>
        <p:nvSpPr>
          <p:cNvPr id="11" name="Abgerundetes Rechteck 10"/>
          <p:cNvSpPr/>
          <p:nvPr/>
        </p:nvSpPr>
        <p:spPr>
          <a:xfrm>
            <a:off x="251520" y="0"/>
            <a:ext cx="648072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Was zieht Jugendliche und junge Erwachsene in die Großstädte?</a:t>
            </a: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672</a:t>
            </a:fld>
            <a:endParaRPr lang="de-DE" sz="1000" dirty="0">
              <a:solidFill>
                <a:schemeClr val="tx2">
                  <a:lumMod val="75000"/>
                </a:schemeClr>
              </a:solidFill>
            </a:endParaRPr>
          </a:p>
        </p:txBody>
      </p:sp>
      <p:pic>
        <p:nvPicPr>
          <p:cNvPr id="118" name="Grafik 1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feld 1"/>
          <p:cNvSpPr txBox="1"/>
          <p:nvPr/>
        </p:nvSpPr>
        <p:spPr>
          <a:xfrm>
            <a:off x="323528" y="1268760"/>
            <a:ext cx="1739043" cy="38283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2400" b="1" dirty="0" smtClean="0">
                <a:solidFill>
                  <a:schemeClr val="tx2">
                    <a:lumMod val="75000"/>
                  </a:schemeClr>
                </a:solidFill>
              </a:rPr>
              <a:t>3. Nennung:</a:t>
            </a:r>
            <a:endParaRPr lang="de-DE" sz="2400" b="1" dirty="0">
              <a:solidFill>
                <a:schemeClr val="tx2">
                  <a:lumMod val="75000"/>
                </a:schemeClr>
              </a:solidFill>
            </a:endParaRPr>
          </a:p>
        </p:txBody>
      </p: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786924237"/>
      </p:ext>
    </p:extLst>
  </p:cSld>
  <p:clrMapOvr>
    <a:masterClrMapping/>
  </p:clrMapOvr>
  <p:timing>
    <p:tnLst>
      <p:par>
        <p:cTn id="1" dur="indefinite" restart="never" nodeType="tmRoot"/>
      </p:par>
    </p:tnLst>
  </p:timing>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m 13"/>
          <p:cNvGraphicFramePr/>
          <p:nvPr>
            <p:extLst>
              <p:ext uri="{D42A27DB-BD31-4B8C-83A1-F6EECF244321}">
                <p14:modId xmlns:p14="http://schemas.microsoft.com/office/powerpoint/2010/main" val="3316275217"/>
              </p:ext>
            </p:extLst>
          </p:nvPr>
        </p:nvGraphicFramePr>
        <p:xfrm>
          <a:off x="2214200" y="1064065"/>
          <a:ext cx="6642737" cy="5512381"/>
        </p:xfrm>
        <a:graphic>
          <a:graphicData uri="http://schemas.openxmlformats.org/drawingml/2006/chart">
            <c:chart xmlns:c="http://schemas.openxmlformats.org/drawingml/2006/chart" xmlns:r="http://schemas.openxmlformats.org/officeDocument/2006/relationships" r:id="rId2"/>
          </a:graphicData>
        </a:graphic>
      </p:graphicFrame>
      <p:sp>
        <p:nvSpPr>
          <p:cNvPr id="11" name="Abgerundetes Rechteck 10"/>
          <p:cNvSpPr/>
          <p:nvPr/>
        </p:nvSpPr>
        <p:spPr>
          <a:xfrm>
            <a:off x="251520" y="0"/>
            <a:ext cx="648072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Was zieht Jugendliche und junge Erwachsene in die Großstädte?</a:t>
            </a: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673</a:t>
            </a:fld>
            <a:endParaRPr lang="de-DE" sz="1000" dirty="0">
              <a:solidFill>
                <a:schemeClr val="tx2">
                  <a:lumMod val="75000"/>
                </a:schemeClr>
              </a:solidFill>
            </a:endParaRPr>
          </a:p>
        </p:txBody>
      </p:sp>
      <p:pic>
        <p:nvPicPr>
          <p:cNvPr id="118" name="Grafik 1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feld 1"/>
          <p:cNvSpPr txBox="1"/>
          <p:nvPr/>
        </p:nvSpPr>
        <p:spPr>
          <a:xfrm>
            <a:off x="323528" y="1269159"/>
            <a:ext cx="1739043" cy="38283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2400" b="1" dirty="0" smtClean="0">
                <a:solidFill>
                  <a:schemeClr val="tx2">
                    <a:lumMod val="75000"/>
                  </a:schemeClr>
                </a:solidFill>
              </a:rPr>
              <a:t>GESAMT:</a:t>
            </a:r>
            <a:endParaRPr lang="de-DE" sz="2400" b="1" dirty="0">
              <a:solidFill>
                <a:schemeClr val="tx2">
                  <a:lumMod val="75000"/>
                </a:schemeClr>
              </a:solidFill>
            </a:endParaRPr>
          </a:p>
        </p:txBody>
      </p:sp>
      <p:sp>
        <p:nvSpPr>
          <p:cNvPr id="12" name="Textfeld 1"/>
          <p:cNvSpPr txBox="1"/>
          <p:nvPr/>
        </p:nvSpPr>
        <p:spPr>
          <a:xfrm>
            <a:off x="323528" y="1651994"/>
            <a:ext cx="1944216" cy="76889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600" b="1" dirty="0" smtClean="0">
                <a:solidFill>
                  <a:schemeClr val="tx2">
                    <a:lumMod val="75000"/>
                  </a:schemeClr>
                </a:solidFill>
              </a:rPr>
              <a:t>(in % bezogen auf alle Nennungen)</a:t>
            </a:r>
            <a:endParaRPr lang="de-DE" sz="1600" b="1" dirty="0">
              <a:solidFill>
                <a:schemeClr val="tx2">
                  <a:lumMod val="75000"/>
                </a:schemeClr>
              </a:solidFill>
            </a:endParaRPr>
          </a:p>
        </p:txBody>
      </p:sp>
      <p:sp>
        <p:nvSpPr>
          <p:cNvPr id="16" name="Gestreifter Pfeil nach rechts 15">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59756980"/>
      </p:ext>
    </p:extLst>
  </p:cSld>
  <p:clrMapOvr>
    <a:masterClrMapping/>
  </p:clrMapOvr>
  <p:timing>
    <p:tnLst>
      <p:par>
        <p:cTn id="1" dur="indefinite" restart="never" nodeType="tmRoot"/>
      </p:par>
    </p:tnLst>
  </p:timing>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m 13"/>
          <p:cNvGraphicFramePr/>
          <p:nvPr>
            <p:extLst>
              <p:ext uri="{D42A27DB-BD31-4B8C-83A1-F6EECF244321}">
                <p14:modId xmlns:p14="http://schemas.microsoft.com/office/powerpoint/2010/main" val="3909742569"/>
              </p:ext>
            </p:extLst>
          </p:nvPr>
        </p:nvGraphicFramePr>
        <p:xfrm>
          <a:off x="2214200" y="1064065"/>
          <a:ext cx="6642737" cy="5512381"/>
        </p:xfrm>
        <a:graphic>
          <a:graphicData uri="http://schemas.openxmlformats.org/drawingml/2006/chart">
            <c:chart xmlns:c="http://schemas.openxmlformats.org/drawingml/2006/chart" xmlns:r="http://schemas.openxmlformats.org/officeDocument/2006/relationships" r:id="rId2"/>
          </a:graphicData>
        </a:graphic>
      </p:graphicFrame>
      <p:sp>
        <p:nvSpPr>
          <p:cNvPr id="11" name="Abgerundetes Rechteck 10"/>
          <p:cNvSpPr/>
          <p:nvPr/>
        </p:nvSpPr>
        <p:spPr>
          <a:xfrm>
            <a:off x="251520" y="0"/>
            <a:ext cx="648072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Was zieht Jugendliche und junge Erwachsene in die Großstädte?</a:t>
            </a: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674</a:t>
            </a:fld>
            <a:endParaRPr lang="de-DE" sz="1000" dirty="0">
              <a:solidFill>
                <a:schemeClr val="tx2">
                  <a:lumMod val="75000"/>
                </a:schemeClr>
              </a:solidFill>
            </a:endParaRPr>
          </a:p>
        </p:txBody>
      </p:sp>
      <p:pic>
        <p:nvPicPr>
          <p:cNvPr id="118" name="Grafik 1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feld 1"/>
          <p:cNvSpPr txBox="1"/>
          <p:nvPr/>
        </p:nvSpPr>
        <p:spPr>
          <a:xfrm>
            <a:off x="323528" y="1268760"/>
            <a:ext cx="1739043" cy="38283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2400" b="1" dirty="0" smtClean="0">
                <a:solidFill>
                  <a:schemeClr val="tx2">
                    <a:lumMod val="75000"/>
                  </a:schemeClr>
                </a:solidFill>
              </a:rPr>
              <a:t>GESAMT:</a:t>
            </a:r>
            <a:endParaRPr lang="de-DE" sz="2400" b="1" dirty="0">
              <a:solidFill>
                <a:schemeClr val="tx2">
                  <a:lumMod val="75000"/>
                </a:schemeClr>
              </a:solidFill>
            </a:endParaRPr>
          </a:p>
        </p:txBody>
      </p:sp>
      <p:sp>
        <p:nvSpPr>
          <p:cNvPr id="12" name="Textfeld 1"/>
          <p:cNvSpPr txBox="1"/>
          <p:nvPr/>
        </p:nvSpPr>
        <p:spPr>
          <a:xfrm>
            <a:off x="323528" y="1651994"/>
            <a:ext cx="1944216" cy="76889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600" b="1" dirty="0" smtClean="0">
                <a:solidFill>
                  <a:schemeClr val="tx2">
                    <a:lumMod val="75000"/>
                  </a:schemeClr>
                </a:solidFill>
              </a:rPr>
              <a:t>(in % bezogen auf alle Nennungen)</a:t>
            </a:r>
            <a:endParaRPr lang="de-DE" sz="1600" b="1" dirty="0">
              <a:solidFill>
                <a:schemeClr val="tx2">
                  <a:lumMod val="75000"/>
                </a:schemeClr>
              </a:solidFill>
            </a:endParaRPr>
          </a:p>
        </p:txBody>
      </p:sp>
      <p:sp>
        <p:nvSpPr>
          <p:cNvPr id="16" name="Gestreifter Pfeil nach rechts 15">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308740779"/>
      </p:ext>
    </p:extLst>
  </p:cSld>
  <p:clrMapOvr>
    <a:masterClrMapping/>
  </p:clrMapOvr>
  <p:timing>
    <p:tnLst>
      <p:par>
        <p:cTn id="1" dur="indefinite" restart="never" nodeType="tmRoot"/>
      </p:par>
    </p:tnLst>
  </p:timing>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m 13"/>
          <p:cNvGraphicFramePr/>
          <p:nvPr>
            <p:extLst>
              <p:ext uri="{D42A27DB-BD31-4B8C-83A1-F6EECF244321}">
                <p14:modId xmlns:p14="http://schemas.microsoft.com/office/powerpoint/2010/main" val="1065170922"/>
              </p:ext>
            </p:extLst>
          </p:nvPr>
        </p:nvGraphicFramePr>
        <p:xfrm>
          <a:off x="2214200" y="1064065"/>
          <a:ext cx="6642737" cy="5512381"/>
        </p:xfrm>
        <a:graphic>
          <a:graphicData uri="http://schemas.openxmlformats.org/drawingml/2006/chart">
            <c:chart xmlns:c="http://schemas.openxmlformats.org/drawingml/2006/chart" xmlns:r="http://schemas.openxmlformats.org/officeDocument/2006/relationships" r:id="rId2"/>
          </a:graphicData>
        </a:graphic>
      </p:graphicFrame>
      <p:sp>
        <p:nvSpPr>
          <p:cNvPr id="11" name="Abgerundetes Rechteck 10"/>
          <p:cNvSpPr/>
          <p:nvPr/>
        </p:nvSpPr>
        <p:spPr>
          <a:xfrm>
            <a:off x="251520" y="0"/>
            <a:ext cx="648072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Was zieht Jugendliche und junge Erwachsene in die Großstädte?</a:t>
            </a: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675</a:t>
            </a:fld>
            <a:endParaRPr lang="de-DE" sz="1000" dirty="0">
              <a:solidFill>
                <a:schemeClr val="tx2">
                  <a:lumMod val="75000"/>
                </a:schemeClr>
              </a:solidFill>
            </a:endParaRPr>
          </a:p>
        </p:txBody>
      </p:sp>
      <p:pic>
        <p:nvPicPr>
          <p:cNvPr id="118" name="Grafik 1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feld 1"/>
          <p:cNvSpPr txBox="1"/>
          <p:nvPr/>
        </p:nvSpPr>
        <p:spPr>
          <a:xfrm>
            <a:off x="323528" y="1268760"/>
            <a:ext cx="1739043" cy="38283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2400" b="1" dirty="0" smtClean="0">
                <a:solidFill>
                  <a:schemeClr val="tx2">
                    <a:lumMod val="75000"/>
                  </a:schemeClr>
                </a:solidFill>
              </a:rPr>
              <a:t>GESAMT:</a:t>
            </a:r>
            <a:endParaRPr lang="de-DE" sz="2400" b="1" dirty="0">
              <a:solidFill>
                <a:schemeClr val="tx2">
                  <a:lumMod val="75000"/>
                </a:schemeClr>
              </a:solidFill>
            </a:endParaRPr>
          </a:p>
        </p:txBody>
      </p:sp>
      <p:sp>
        <p:nvSpPr>
          <p:cNvPr id="12" name="Textfeld 1"/>
          <p:cNvSpPr txBox="1"/>
          <p:nvPr/>
        </p:nvSpPr>
        <p:spPr>
          <a:xfrm>
            <a:off x="323528" y="1651994"/>
            <a:ext cx="1944216" cy="76889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600" b="1" dirty="0" smtClean="0">
                <a:solidFill>
                  <a:schemeClr val="tx2">
                    <a:lumMod val="75000"/>
                  </a:schemeClr>
                </a:solidFill>
              </a:rPr>
              <a:t>(in % bezogen auf alle Nennungen)</a:t>
            </a:r>
            <a:endParaRPr lang="de-DE" sz="1600" b="1" dirty="0">
              <a:solidFill>
                <a:schemeClr val="tx2">
                  <a:lumMod val="75000"/>
                </a:schemeClr>
              </a:solidFill>
            </a:endParaRPr>
          </a:p>
        </p:txBody>
      </p:sp>
      <p:sp>
        <p:nvSpPr>
          <p:cNvPr id="16" name="Gestreifter Pfeil nach rechts 15">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933282795"/>
      </p:ext>
    </p:extLst>
  </p:cSld>
  <p:clrMapOvr>
    <a:masterClrMapping/>
  </p:clrMapOvr>
  <p:timing>
    <p:tnLst>
      <p:par>
        <p:cTn id="1" dur="indefinite" restart="never" nodeType="tmRoot"/>
      </p:par>
    </p:tnLst>
  </p:timing>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676</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484784"/>
            <a:ext cx="8604954" cy="46789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 Auswertung zeigt insofern eine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Überraschung</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dass die jungen Menschen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zusammengerechnet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am häufigsten die beiden Kategorien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Arbeit/Beruf/Karriere</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und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Schule/Ausbildung/Studium</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als Grund angeben, warum es Jugendliche und junge Erwachsene in die Großstädte zieht. Sie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weisen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damit ein verantwortungsbewusstes und zukunftssicherndes Denken auf.</a:t>
            </a:r>
          </a:p>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Sehr positiv wird in diesem Zusammenhang auch gesehen, dass nur die 12 - 14-Jährigen dem „Shopping“ eine so große Bedeutung zumessen – schon die Jugendlichen geben dies deutlich seltener an, gleichauf mit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Arbeit/Beruf/Karriere</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Bei den jungen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Erwachsenen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liegt das „Shopping“ auf Rang Fünf.</a:t>
            </a:r>
          </a:p>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Diese Frage als Baustein im Themenbereich „Demographischer Wandel“ wurde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hauptsächlich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für die hiesigen Kommunen und Fachkräfte in die Befragung aufgenommen. Für die Weiterentwicklung der Jugendarbeit wird kein Handlungsbedarf gesehen. </a:t>
            </a:r>
          </a:p>
          <a:p>
            <a:pPr>
              <a:spcBef>
                <a:spcPts val="600"/>
              </a:spcBef>
              <a:spcAft>
                <a:spcPts val="6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3528" y="1115452"/>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5" name="Abgerundetes Rechteck 14"/>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Was zieht Jugendliche und junge Erwachsene in die Großstädte?</a:t>
            </a:r>
            <a:endParaRPr lang="de-DE" sz="2800" b="1" spc="200" dirty="0">
              <a:solidFill>
                <a:schemeClr val="tx2">
                  <a:lumMod val="75000"/>
                </a:schemeClr>
              </a:solidFill>
            </a:endParaRPr>
          </a:p>
        </p:txBody>
      </p:sp>
      <p:cxnSp>
        <p:nvCxnSpPr>
          <p:cNvPr id="17"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802261303"/>
      </p:ext>
    </p:extLst>
  </p:cSld>
  <p:clrMapOvr>
    <a:masterClrMapping/>
  </p:clrMapOvr>
  <p:timing>
    <p:tnLst>
      <p:par>
        <p:cTn id="1" dur="indefinite" restart="never" nodeType="tmRoot"/>
      </p:par>
    </p:tnLst>
  </p:timing>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677</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484784"/>
            <a:ext cx="8604954" cy="46789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Für die Weiterentwicklung der Jugendarbeit wird kein Handlungsbedarf gesehen.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Deshalb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ergeht lediglich an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Jugendhilfeplanung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des Landkreises Bad Kissingen die Empfehlung, die Ergebnisse möglichst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zeitnah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an die Kommunen und Fachkräfte im Landkreis Bad Kissingen weiter zu leiten.</a:t>
            </a:r>
          </a:p>
        </p:txBody>
      </p:sp>
      <p:sp>
        <p:nvSpPr>
          <p:cNvPr id="12" name="Rechteck 11"/>
          <p:cNvSpPr/>
          <p:nvPr/>
        </p:nvSpPr>
        <p:spPr>
          <a:xfrm>
            <a:off x="323528" y="1115452"/>
            <a:ext cx="2340256" cy="369332"/>
          </a:xfrm>
          <a:prstGeom prst="rect">
            <a:avLst/>
          </a:prstGeom>
        </p:spPr>
        <p:txBody>
          <a:bodyPr wrap="none">
            <a:spAutoFit/>
          </a:bodyPr>
          <a:lstStyle/>
          <a:p>
            <a:r>
              <a:rPr lang="de-DE" b="1" u="sng" dirty="0" smtClean="0">
                <a:solidFill>
                  <a:srgbClr val="C00000"/>
                </a:solidFill>
              </a:rPr>
              <a:t>Handlungsempfehlung</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5" name="Abgerundetes Rechteck 14"/>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Was zieht Jugendliche und junge Erwachsene in die Großstädte?</a:t>
            </a:r>
            <a:endParaRPr lang="de-DE" sz="2800" b="1" spc="200" dirty="0">
              <a:solidFill>
                <a:schemeClr val="tx2">
                  <a:lumMod val="75000"/>
                </a:schemeClr>
              </a:solidFill>
            </a:endParaRPr>
          </a:p>
        </p:txBody>
      </p:sp>
      <p:cxnSp>
        <p:nvCxnSpPr>
          <p:cNvPr id="17"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142318162"/>
      </p:ext>
    </p:extLst>
  </p:cSld>
  <p:clrMapOvr>
    <a:masterClrMapping/>
  </p:clrMapOvr>
  <p:timing>
    <p:tnLst>
      <p:par>
        <p:cTn id="1" dur="indefinite" restart="never" nodeType="tmRoot"/>
      </p:par>
    </p:tnLst>
  </p:timing>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678</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
        <p:nvSpPr>
          <p:cNvPr id="20" name="Titel 1"/>
          <p:cNvSpPr>
            <a:spLocks noGrp="1"/>
          </p:cNvSpPr>
          <p:nvPr>
            <p:ph type="ctrTitle"/>
          </p:nvPr>
        </p:nvSpPr>
        <p:spPr>
          <a:xfrm>
            <a:off x="251519" y="908720"/>
            <a:ext cx="7501311" cy="1231967"/>
          </a:xfrm>
        </p:spPr>
        <p:txBody>
          <a:bodyPr>
            <a:normAutofit fontScale="90000"/>
          </a:bodyPr>
          <a:lstStyle/>
          <a:p>
            <a:pPr algn="l"/>
            <a:r>
              <a:rPr lang="de-DE" b="1" dirty="0" smtClean="0">
                <a:solidFill>
                  <a:srgbClr val="C00000"/>
                </a:solidFill>
              </a:rPr>
              <a:t>19.3 Zukünftiger gewünschter Wohnort</a:t>
            </a:r>
            <a:endParaRPr lang="de-DE" sz="3100" dirty="0"/>
          </a:p>
        </p:txBody>
      </p:sp>
      <p:sp>
        <p:nvSpPr>
          <p:cNvPr id="14" name="Textfeld 1"/>
          <p:cNvSpPr txBox="1"/>
          <p:nvPr/>
        </p:nvSpPr>
        <p:spPr>
          <a:xfrm>
            <a:off x="251519" y="2532815"/>
            <a:ext cx="8604954" cy="227385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Verbundenheit zur Region</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r>
              <a:rPr lang="de-DE" sz="1800" b="1" dirty="0" smtClean="0">
                <a:solidFill>
                  <a:schemeClr val="tx2">
                    <a:lumMod val="75000"/>
                  </a:schemeClr>
                </a:solidFill>
              </a:rPr>
              <a:t>Wo möchtest du später am liebsten leben? Im jetzigen Wohnort/ weiter entfernt in einer anderen Gemeinde oder Stadt/ in einer Großstadt</a:t>
            </a:r>
            <a:endParaRPr lang="de-DE" sz="1800" b="1" dirty="0">
              <a:solidFill>
                <a:schemeClr val="tx2">
                  <a:lumMod val="75000"/>
                </a:schemeClr>
              </a:solidFill>
            </a:endParaRPr>
          </a:p>
        </p:txBody>
      </p:sp>
    </p:spTree>
    <p:extLst>
      <p:ext uri="{BB962C8B-B14F-4D97-AF65-F5344CB8AC3E}">
        <p14:creationId xmlns:p14="http://schemas.microsoft.com/office/powerpoint/2010/main" val="1664361661"/>
      </p:ext>
    </p:extLst>
  </p:cSld>
  <p:clrMapOvr>
    <a:masterClrMapping/>
  </p:clrMapOvr>
  <p:timing>
    <p:tnLst>
      <p:par>
        <p:cTn id="1" dur="indefinite" restart="never" nodeType="tmRoot"/>
      </p:par>
    </p:tnLst>
  </p:timing>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gut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 Hälfte der 12 - 21-Jährigen möchte später am liebsten im jetzigen Wohnort oder in der Nähe leben, ¼ zieht es eine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Großstadt</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1/5 würde gerne weiter entfernt in einer anderen Gemeinde oder Stadt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wohnen</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Verteilung m/w zeigt vor allem in der Kategorie „jetziger Wohnort/in der Nähe“ deutliche Unterschiede, denn während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etwas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über 60% der Jungs gerne hierbleiben würden, sind dies bei den Mädchen nicht mal ganz die Hälfte; die Mädchen hingegen zieht es um gut 5%-Punkte häufiger in eine andere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Stadt/Gemeinde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und um knapp 10%-Punkte häufiger in die Großstadt</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Verteilung der Altersgruppen weißt ebenfalls Unterschiede auf; während noch knapp 2/3 der Jüngeren im Wohnort/in der Nähe bleiben möchten, sind dies nur noch die Hälfte der Jugendlichen und jungen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Erwachsenen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die Großstadt hingegen zieht am häufigsten die Jugendlichen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an</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679</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Wo möchtest du später am liebsten leben?</a:t>
            </a:r>
            <a:endParaRPr lang="de-DE" sz="2800" b="1" spc="200" dirty="0">
              <a:solidFill>
                <a:schemeClr val="tx2">
                  <a:lumMod val="75000"/>
                </a:schemeClr>
              </a:solidFill>
            </a:endParaRPr>
          </a:p>
        </p:txBody>
      </p:sp>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Gestreifter Pfeil nach rechts 15"/>
          <p:cNvSpPr/>
          <p:nvPr/>
        </p:nvSpPr>
        <p:spPr>
          <a:xfrm>
            <a:off x="8544266" y="5262295"/>
            <a:ext cx="383693" cy="326945"/>
          </a:xfrm>
          <a:prstGeom prst="stripedRightArrow">
            <a:avLst/>
          </a:prstGeom>
          <a:solidFill>
            <a:srgbClr val="1737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Gestreifter Pfeil nach rechts 16">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71569769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p:cNvSpPr/>
          <p:nvPr/>
        </p:nvSpPr>
        <p:spPr>
          <a:xfrm>
            <a:off x="251520" y="116632"/>
            <a:ext cx="6480720"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Freizeit – Mobilität </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68</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8" name="Tabelle 7"/>
          <p:cNvGraphicFramePr>
            <a:graphicFrameLocks noGrp="1"/>
          </p:cNvGraphicFramePr>
          <p:nvPr>
            <p:extLst>
              <p:ext uri="{D42A27DB-BD31-4B8C-83A1-F6EECF244321}">
                <p14:modId xmlns:p14="http://schemas.microsoft.com/office/powerpoint/2010/main" val="1776297767"/>
              </p:ext>
            </p:extLst>
          </p:nvPr>
        </p:nvGraphicFramePr>
        <p:xfrm>
          <a:off x="1691680" y="908720"/>
          <a:ext cx="6086065" cy="5328585"/>
        </p:xfrm>
        <a:graphic>
          <a:graphicData uri="http://schemas.openxmlformats.org/drawingml/2006/table">
            <a:tbl>
              <a:tblPr firstRow="1" firstCol="1" bandRow="1">
                <a:tableStyleId>{5C22544A-7EE6-4342-B048-85BDC9FD1C3A}</a:tableStyleId>
              </a:tblPr>
              <a:tblGrid>
                <a:gridCol w="1232978"/>
                <a:gridCol w="510836"/>
                <a:gridCol w="4342251"/>
              </a:tblGrid>
              <a:tr h="197355">
                <a:tc>
                  <a:txBody>
                    <a:bodyPr/>
                    <a:lstStyle/>
                    <a:p>
                      <a:pPr>
                        <a:lnSpc>
                          <a:spcPct val="115000"/>
                        </a:lnSpc>
                        <a:spcAft>
                          <a:spcPts val="0"/>
                        </a:spcAft>
                      </a:pPr>
                      <a:r>
                        <a:rPr lang="de-DE" sz="900">
                          <a:effectLst/>
                        </a:rPr>
                        <a:t>Gemeinde</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Anteil</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andere Orte und zwar ....</a:t>
                      </a:r>
                      <a:endParaRPr lang="de-DE" sz="1000">
                        <a:effectLst/>
                        <a:latin typeface="Calibri"/>
                        <a:ea typeface="Calibri"/>
                        <a:cs typeface="Times New Roman"/>
                      </a:endParaRPr>
                    </a:p>
                  </a:txBody>
                  <a:tcPr marL="39113" marR="39113" marT="0" marB="0"/>
                </a:tc>
              </a:tr>
              <a:tr h="197355">
                <a:tc>
                  <a:txBody>
                    <a:bodyPr/>
                    <a:lstStyle/>
                    <a:p>
                      <a:pPr>
                        <a:lnSpc>
                          <a:spcPct val="115000"/>
                        </a:lnSpc>
                        <a:spcAft>
                          <a:spcPts val="0"/>
                        </a:spcAft>
                      </a:pPr>
                      <a:r>
                        <a:rPr lang="de-DE" sz="900">
                          <a:effectLst/>
                        </a:rPr>
                        <a:t>Aura a.d.Saale</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18,2%</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Bad Kissingen, Nachbarlandkreis, Stadt weiter entfernt</a:t>
                      </a:r>
                      <a:endParaRPr lang="de-DE" sz="1000">
                        <a:effectLst/>
                        <a:latin typeface="Calibri"/>
                        <a:ea typeface="Calibri"/>
                        <a:cs typeface="Times New Roman"/>
                      </a:endParaRPr>
                    </a:p>
                  </a:txBody>
                  <a:tcPr marL="39113" marR="39113" marT="0" marB="0"/>
                </a:tc>
              </a:tr>
              <a:tr h="197355">
                <a:tc>
                  <a:txBody>
                    <a:bodyPr/>
                    <a:lstStyle/>
                    <a:p>
                      <a:pPr>
                        <a:lnSpc>
                          <a:spcPct val="115000"/>
                        </a:lnSpc>
                        <a:spcAft>
                          <a:spcPts val="0"/>
                        </a:spcAft>
                      </a:pPr>
                      <a:r>
                        <a:rPr lang="de-DE" sz="900">
                          <a:effectLst/>
                        </a:rPr>
                        <a:t>Bad Bocklet</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dirty="0">
                          <a:effectLst/>
                        </a:rPr>
                        <a:t>19,1%</a:t>
                      </a:r>
                      <a:endParaRPr lang="de-DE" sz="1000" dirty="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Bad Kissingen, Münnerstadt, Nachbarlandkreis, Stadt weiter entfernt</a:t>
                      </a:r>
                      <a:endParaRPr lang="de-DE" sz="1000">
                        <a:effectLst/>
                        <a:latin typeface="Calibri"/>
                        <a:ea typeface="Calibri"/>
                        <a:cs typeface="Times New Roman"/>
                      </a:endParaRPr>
                    </a:p>
                  </a:txBody>
                  <a:tcPr marL="39113" marR="39113" marT="0" marB="0"/>
                </a:tc>
              </a:tr>
              <a:tr h="197355">
                <a:tc>
                  <a:txBody>
                    <a:bodyPr/>
                    <a:lstStyle/>
                    <a:p>
                      <a:pPr>
                        <a:lnSpc>
                          <a:spcPct val="115000"/>
                        </a:lnSpc>
                        <a:spcAft>
                          <a:spcPts val="0"/>
                        </a:spcAft>
                      </a:pPr>
                      <a:r>
                        <a:rPr lang="de-DE" sz="900">
                          <a:effectLst/>
                        </a:rPr>
                        <a:t>Bad Brückenau</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15,9%</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Bad Kissingen, Nachbarort, Nachbarlandkreis, Stadt weiter entfernt</a:t>
                      </a:r>
                      <a:endParaRPr lang="de-DE" sz="1000">
                        <a:effectLst/>
                        <a:latin typeface="Calibri"/>
                        <a:ea typeface="Calibri"/>
                        <a:cs typeface="Times New Roman"/>
                      </a:endParaRPr>
                    </a:p>
                  </a:txBody>
                  <a:tcPr marL="39113" marR="39113" marT="0" marB="0"/>
                </a:tc>
              </a:tr>
              <a:tr h="197355">
                <a:tc>
                  <a:txBody>
                    <a:bodyPr/>
                    <a:lstStyle/>
                    <a:p>
                      <a:pPr>
                        <a:lnSpc>
                          <a:spcPct val="115000"/>
                        </a:lnSpc>
                        <a:spcAft>
                          <a:spcPts val="0"/>
                        </a:spcAft>
                      </a:pPr>
                      <a:r>
                        <a:rPr lang="de-DE" sz="900">
                          <a:effectLst/>
                        </a:rPr>
                        <a:t>Bad Kissingen</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20,8%</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Münnerstadt, Ortsteile, Nachbarort, Nachbarlandkreis, Stadt weiter entfernt</a:t>
                      </a:r>
                      <a:endParaRPr lang="de-DE" sz="1000">
                        <a:effectLst/>
                        <a:latin typeface="Calibri"/>
                        <a:ea typeface="Calibri"/>
                        <a:cs typeface="Times New Roman"/>
                      </a:endParaRPr>
                    </a:p>
                  </a:txBody>
                  <a:tcPr marL="39113" marR="39113" marT="0" marB="0"/>
                </a:tc>
              </a:tr>
              <a:tr h="197355">
                <a:tc>
                  <a:txBody>
                    <a:bodyPr/>
                    <a:lstStyle/>
                    <a:p>
                      <a:pPr>
                        <a:lnSpc>
                          <a:spcPct val="115000"/>
                        </a:lnSpc>
                        <a:spcAft>
                          <a:spcPts val="0"/>
                        </a:spcAft>
                      </a:pPr>
                      <a:r>
                        <a:rPr lang="de-DE" sz="900">
                          <a:effectLst/>
                        </a:rPr>
                        <a:t>Burkardroth</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24,7%</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Bad Kissingen, Münnerstadt, Ortsteile, Nachbarlandkreis, Stadt weiter entfernt</a:t>
                      </a:r>
                      <a:endParaRPr lang="de-DE" sz="1000">
                        <a:effectLst/>
                        <a:latin typeface="Calibri"/>
                        <a:ea typeface="Calibri"/>
                        <a:cs typeface="Times New Roman"/>
                      </a:endParaRPr>
                    </a:p>
                  </a:txBody>
                  <a:tcPr marL="39113" marR="39113" marT="0" marB="0"/>
                </a:tc>
              </a:tr>
              <a:tr h="197355">
                <a:tc>
                  <a:txBody>
                    <a:bodyPr/>
                    <a:lstStyle/>
                    <a:p>
                      <a:pPr>
                        <a:lnSpc>
                          <a:spcPct val="115000"/>
                        </a:lnSpc>
                        <a:spcAft>
                          <a:spcPts val="0"/>
                        </a:spcAft>
                      </a:pPr>
                      <a:r>
                        <a:rPr lang="de-DE" sz="900">
                          <a:effectLst/>
                        </a:rPr>
                        <a:t>Elfershausen</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25,0%</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Ortsteile, Hammelburg, Nachbarlandkreis, Stadt weiter entfernt</a:t>
                      </a:r>
                      <a:endParaRPr lang="de-DE" sz="1000">
                        <a:effectLst/>
                        <a:latin typeface="Calibri"/>
                        <a:ea typeface="Calibri"/>
                        <a:cs typeface="Times New Roman"/>
                      </a:endParaRPr>
                    </a:p>
                  </a:txBody>
                  <a:tcPr marL="39113" marR="39113" marT="0" marB="0"/>
                </a:tc>
              </a:tr>
              <a:tr h="197355">
                <a:tc>
                  <a:txBody>
                    <a:bodyPr/>
                    <a:lstStyle/>
                    <a:p>
                      <a:pPr>
                        <a:lnSpc>
                          <a:spcPct val="115000"/>
                        </a:lnSpc>
                        <a:spcAft>
                          <a:spcPts val="0"/>
                        </a:spcAft>
                      </a:pPr>
                      <a:r>
                        <a:rPr lang="de-DE" sz="900">
                          <a:effectLst/>
                        </a:rPr>
                        <a:t>Euerdorf</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17,6%</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Bad Kissingen, Nachbarort, </a:t>
                      </a:r>
                      <a:endParaRPr lang="de-DE" sz="1000">
                        <a:effectLst/>
                        <a:latin typeface="Calibri"/>
                        <a:ea typeface="Calibri"/>
                        <a:cs typeface="Times New Roman"/>
                      </a:endParaRPr>
                    </a:p>
                  </a:txBody>
                  <a:tcPr marL="39113" marR="39113" marT="0" marB="0"/>
                </a:tc>
              </a:tr>
              <a:tr h="197355">
                <a:tc>
                  <a:txBody>
                    <a:bodyPr/>
                    <a:lstStyle/>
                    <a:p>
                      <a:pPr>
                        <a:lnSpc>
                          <a:spcPct val="115000"/>
                        </a:lnSpc>
                        <a:spcAft>
                          <a:spcPts val="0"/>
                        </a:spcAft>
                      </a:pPr>
                      <a:r>
                        <a:rPr lang="de-DE" sz="900">
                          <a:effectLst/>
                        </a:rPr>
                        <a:t>Fuchsstadt</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34,8%</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Bad Kissingen, Hammelburg, Nachbarlandkreis, Stadt weiter entfernt</a:t>
                      </a:r>
                      <a:endParaRPr lang="de-DE" sz="1000">
                        <a:effectLst/>
                        <a:latin typeface="Calibri"/>
                        <a:ea typeface="Calibri"/>
                        <a:cs typeface="Times New Roman"/>
                      </a:endParaRPr>
                    </a:p>
                  </a:txBody>
                  <a:tcPr marL="39113" marR="39113" marT="0" marB="0"/>
                </a:tc>
              </a:tr>
              <a:tr h="197355">
                <a:tc>
                  <a:txBody>
                    <a:bodyPr/>
                    <a:lstStyle/>
                    <a:p>
                      <a:pPr>
                        <a:lnSpc>
                          <a:spcPct val="115000"/>
                        </a:lnSpc>
                        <a:spcAft>
                          <a:spcPts val="0"/>
                        </a:spcAft>
                      </a:pPr>
                      <a:r>
                        <a:rPr lang="de-DE" sz="900">
                          <a:effectLst/>
                        </a:rPr>
                        <a:t>Geroda</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33,3%</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Bad Brückenau, Bad Kissingen, Nachbarlandkreis</a:t>
                      </a:r>
                      <a:endParaRPr lang="de-DE" sz="1000">
                        <a:effectLst/>
                        <a:latin typeface="Calibri"/>
                        <a:ea typeface="Calibri"/>
                        <a:cs typeface="Times New Roman"/>
                      </a:endParaRPr>
                    </a:p>
                  </a:txBody>
                  <a:tcPr marL="39113" marR="39113" marT="0" marB="0"/>
                </a:tc>
              </a:tr>
              <a:tr h="197355">
                <a:tc>
                  <a:txBody>
                    <a:bodyPr/>
                    <a:lstStyle/>
                    <a:p>
                      <a:pPr>
                        <a:lnSpc>
                          <a:spcPct val="115000"/>
                        </a:lnSpc>
                        <a:spcAft>
                          <a:spcPts val="0"/>
                        </a:spcAft>
                      </a:pPr>
                      <a:r>
                        <a:rPr lang="de-DE" sz="900">
                          <a:effectLst/>
                        </a:rPr>
                        <a:t>Hammelburg</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21,9%</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Bad Kissingen, Ortsteile, Nachbarort, Nachbarlandkreis, Stadt weiter entfernt</a:t>
                      </a:r>
                      <a:endParaRPr lang="de-DE" sz="1000">
                        <a:effectLst/>
                        <a:latin typeface="Calibri"/>
                        <a:ea typeface="Calibri"/>
                        <a:cs typeface="Times New Roman"/>
                      </a:endParaRPr>
                    </a:p>
                  </a:txBody>
                  <a:tcPr marL="39113" marR="39113" marT="0" marB="0"/>
                </a:tc>
              </a:tr>
              <a:tr h="197355">
                <a:tc>
                  <a:txBody>
                    <a:bodyPr/>
                    <a:lstStyle/>
                    <a:p>
                      <a:pPr>
                        <a:lnSpc>
                          <a:spcPct val="115000"/>
                        </a:lnSpc>
                        <a:spcAft>
                          <a:spcPts val="0"/>
                        </a:spcAft>
                      </a:pPr>
                      <a:r>
                        <a:rPr lang="de-DE" sz="900">
                          <a:effectLst/>
                        </a:rPr>
                        <a:t>Maßbach</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27,0%</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Ortsteile, Nachbarort, Nachbarlandkreis, Stadt weiter entfernt</a:t>
                      </a:r>
                      <a:endParaRPr lang="de-DE" sz="1000">
                        <a:effectLst/>
                        <a:latin typeface="Calibri"/>
                        <a:ea typeface="Calibri"/>
                        <a:cs typeface="Times New Roman"/>
                      </a:endParaRPr>
                    </a:p>
                  </a:txBody>
                  <a:tcPr marL="39113" marR="39113" marT="0" marB="0"/>
                </a:tc>
              </a:tr>
              <a:tr h="197355">
                <a:tc>
                  <a:txBody>
                    <a:bodyPr/>
                    <a:lstStyle/>
                    <a:p>
                      <a:pPr>
                        <a:lnSpc>
                          <a:spcPct val="115000"/>
                        </a:lnSpc>
                        <a:spcAft>
                          <a:spcPts val="0"/>
                        </a:spcAft>
                      </a:pPr>
                      <a:r>
                        <a:rPr lang="de-DE" sz="900">
                          <a:effectLst/>
                        </a:rPr>
                        <a:t>Motten</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11,1%</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Nachbarort, Nachbarlandkreis</a:t>
                      </a:r>
                      <a:endParaRPr lang="de-DE" sz="1000">
                        <a:effectLst/>
                        <a:latin typeface="Calibri"/>
                        <a:ea typeface="Calibri"/>
                        <a:cs typeface="Times New Roman"/>
                      </a:endParaRPr>
                    </a:p>
                  </a:txBody>
                  <a:tcPr marL="39113" marR="39113" marT="0" marB="0"/>
                </a:tc>
              </a:tr>
              <a:tr h="197355">
                <a:tc>
                  <a:txBody>
                    <a:bodyPr/>
                    <a:lstStyle/>
                    <a:p>
                      <a:pPr>
                        <a:lnSpc>
                          <a:spcPct val="115000"/>
                        </a:lnSpc>
                        <a:spcAft>
                          <a:spcPts val="0"/>
                        </a:spcAft>
                      </a:pPr>
                      <a:r>
                        <a:rPr lang="de-DE" sz="900">
                          <a:effectLst/>
                        </a:rPr>
                        <a:t>Münnerstadt</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33,7%</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dirty="0">
                          <a:effectLst/>
                        </a:rPr>
                        <a:t>Bad Kissingen, Ortsteile, Nachbarort, Nachbarlandkreis, Stadt weiter entfernt</a:t>
                      </a:r>
                      <a:endParaRPr lang="de-DE" sz="1000" dirty="0">
                        <a:effectLst/>
                        <a:latin typeface="Calibri"/>
                        <a:ea typeface="Calibri"/>
                        <a:cs typeface="Times New Roman"/>
                      </a:endParaRPr>
                    </a:p>
                  </a:txBody>
                  <a:tcPr marL="39113" marR="39113" marT="0" marB="0"/>
                </a:tc>
              </a:tr>
              <a:tr h="197355">
                <a:tc>
                  <a:txBody>
                    <a:bodyPr/>
                    <a:lstStyle/>
                    <a:p>
                      <a:pPr>
                        <a:lnSpc>
                          <a:spcPct val="115000"/>
                        </a:lnSpc>
                        <a:spcAft>
                          <a:spcPts val="0"/>
                        </a:spcAft>
                      </a:pPr>
                      <a:r>
                        <a:rPr lang="de-DE" sz="900">
                          <a:effectLst/>
                        </a:rPr>
                        <a:t>Nüdlingen</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27,6%</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Bad Kissingen, Nachbarort, Nachbarlandkreis, Stadt weiter entfernt</a:t>
                      </a:r>
                      <a:endParaRPr lang="de-DE" sz="1000">
                        <a:effectLst/>
                        <a:latin typeface="Calibri"/>
                        <a:ea typeface="Calibri"/>
                        <a:cs typeface="Times New Roman"/>
                      </a:endParaRPr>
                    </a:p>
                  </a:txBody>
                  <a:tcPr marL="39113" marR="39113" marT="0" marB="0"/>
                </a:tc>
              </a:tr>
              <a:tr h="197355">
                <a:tc>
                  <a:txBody>
                    <a:bodyPr/>
                    <a:lstStyle/>
                    <a:p>
                      <a:pPr>
                        <a:lnSpc>
                          <a:spcPct val="115000"/>
                        </a:lnSpc>
                        <a:spcAft>
                          <a:spcPts val="0"/>
                        </a:spcAft>
                      </a:pPr>
                      <a:r>
                        <a:rPr lang="de-DE" sz="900">
                          <a:effectLst/>
                        </a:rPr>
                        <a:t>Oberleichtersbach</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21,4%</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Ortsteile, Nachbarort, Nachbarlandkreis</a:t>
                      </a:r>
                      <a:endParaRPr lang="de-DE" sz="1000">
                        <a:effectLst/>
                        <a:latin typeface="Calibri"/>
                        <a:ea typeface="Calibri"/>
                        <a:cs typeface="Times New Roman"/>
                      </a:endParaRPr>
                    </a:p>
                  </a:txBody>
                  <a:tcPr marL="39113" marR="39113" marT="0" marB="0"/>
                </a:tc>
              </a:tr>
              <a:tr h="197355">
                <a:tc>
                  <a:txBody>
                    <a:bodyPr/>
                    <a:lstStyle/>
                    <a:p>
                      <a:pPr>
                        <a:lnSpc>
                          <a:spcPct val="115000"/>
                        </a:lnSpc>
                        <a:spcAft>
                          <a:spcPts val="0"/>
                        </a:spcAft>
                      </a:pPr>
                      <a:r>
                        <a:rPr lang="de-DE" sz="900">
                          <a:effectLst/>
                        </a:rPr>
                        <a:t>Oberthulba</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28,6%</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Bad Kissingen, Hammelburg, Ortsteile, Nachbarort, Nachbarlandkreis, Stadt weiter entfernt</a:t>
                      </a:r>
                      <a:endParaRPr lang="de-DE" sz="1000">
                        <a:effectLst/>
                        <a:latin typeface="Calibri"/>
                        <a:ea typeface="Calibri"/>
                        <a:cs typeface="Times New Roman"/>
                      </a:endParaRPr>
                    </a:p>
                  </a:txBody>
                  <a:tcPr marL="39113" marR="39113" marT="0" marB="0"/>
                </a:tc>
              </a:tr>
              <a:tr h="197355">
                <a:tc>
                  <a:txBody>
                    <a:bodyPr/>
                    <a:lstStyle/>
                    <a:p>
                      <a:pPr>
                        <a:lnSpc>
                          <a:spcPct val="115000"/>
                        </a:lnSpc>
                        <a:spcAft>
                          <a:spcPts val="0"/>
                        </a:spcAft>
                      </a:pPr>
                      <a:r>
                        <a:rPr lang="de-DE" sz="900">
                          <a:effectLst/>
                        </a:rPr>
                        <a:t>Oerlenbach</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33,3%</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Bad Kissingen, Münnerstadt, Ortsteile, Nachbarort, Nachbarlandkreis, Stadt weiter entfernt</a:t>
                      </a:r>
                      <a:endParaRPr lang="de-DE" sz="1000">
                        <a:effectLst/>
                        <a:latin typeface="Calibri"/>
                        <a:ea typeface="Calibri"/>
                        <a:cs typeface="Times New Roman"/>
                      </a:endParaRPr>
                    </a:p>
                  </a:txBody>
                  <a:tcPr marL="39113" marR="39113" marT="0" marB="0"/>
                </a:tc>
              </a:tr>
              <a:tr h="197355">
                <a:tc>
                  <a:txBody>
                    <a:bodyPr/>
                    <a:lstStyle/>
                    <a:p>
                      <a:pPr>
                        <a:lnSpc>
                          <a:spcPct val="115000"/>
                        </a:lnSpc>
                        <a:spcAft>
                          <a:spcPts val="0"/>
                        </a:spcAft>
                      </a:pPr>
                      <a:r>
                        <a:rPr lang="de-DE" sz="900">
                          <a:effectLst/>
                        </a:rPr>
                        <a:t>Ramsthal</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33,3%</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Bad Kissingen, Nachbarlandkreis, Stadt weiter entfernt</a:t>
                      </a:r>
                      <a:endParaRPr lang="de-DE" sz="1000">
                        <a:effectLst/>
                        <a:latin typeface="Calibri"/>
                        <a:ea typeface="Calibri"/>
                        <a:cs typeface="Times New Roman"/>
                      </a:endParaRPr>
                    </a:p>
                  </a:txBody>
                  <a:tcPr marL="39113" marR="39113" marT="0" marB="0"/>
                </a:tc>
              </a:tr>
              <a:tr h="197355">
                <a:tc>
                  <a:txBody>
                    <a:bodyPr/>
                    <a:lstStyle/>
                    <a:p>
                      <a:pPr>
                        <a:lnSpc>
                          <a:spcPct val="115000"/>
                        </a:lnSpc>
                        <a:spcAft>
                          <a:spcPts val="0"/>
                        </a:spcAft>
                      </a:pPr>
                      <a:r>
                        <a:rPr lang="de-DE" sz="900">
                          <a:effectLst/>
                        </a:rPr>
                        <a:t>Rannungen</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6,7%</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k. A.</a:t>
                      </a:r>
                      <a:endParaRPr lang="de-DE" sz="1000">
                        <a:effectLst/>
                        <a:latin typeface="Calibri"/>
                        <a:ea typeface="Calibri"/>
                        <a:cs typeface="Times New Roman"/>
                      </a:endParaRPr>
                    </a:p>
                  </a:txBody>
                  <a:tcPr marL="39113" marR="39113" marT="0" marB="0"/>
                </a:tc>
              </a:tr>
              <a:tr h="197355">
                <a:tc>
                  <a:txBody>
                    <a:bodyPr/>
                    <a:lstStyle/>
                    <a:p>
                      <a:pPr>
                        <a:lnSpc>
                          <a:spcPct val="115000"/>
                        </a:lnSpc>
                        <a:spcAft>
                          <a:spcPts val="0"/>
                        </a:spcAft>
                      </a:pPr>
                      <a:r>
                        <a:rPr lang="de-DE" sz="900">
                          <a:effectLst/>
                        </a:rPr>
                        <a:t>Riedenberg</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7,7%</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Stadt weiter entfernt</a:t>
                      </a:r>
                      <a:endParaRPr lang="de-DE" sz="1000">
                        <a:effectLst/>
                        <a:latin typeface="Calibri"/>
                        <a:ea typeface="Calibri"/>
                        <a:cs typeface="Times New Roman"/>
                      </a:endParaRPr>
                    </a:p>
                  </a:txBody>
                  <a:tcPr marL="39113" marR="39113" marT="0" marB="0"/>
                </a:tc>
              </a:tr>
              <a:tr h="197355">
                <a:tc>
                  <a:txBody>
                    <a:bodyPr/>
                    <a:lstStyle/>
                    <a:p>
                      <a:pPr>
                        <a:lnSpc>
                          <a:spcPct val="115000"/>
                        </a:lnSpc>
                        <a:spcAft>
                          <a:spcPts val="0"/>
                        </a:spcAft>
                      </a:pPr>
                      <a:r>
                        <a:rPr lang="de-DE" sz="900">
                          <a:effectLst/>
                        </a:rPr>
                        <a:t>Schondra</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20,8%</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Ortsteile, Nachbarort, Nachbarlandkreis, Stadt weiter entfernt</a:t>
                      </a:r>
                      <a:endParaRPr lang="de-DE" sz="1000">
                        <a:effectLst/>
                        <a:latin typeface="Calibri"/>
                        <a:ea typeface="Calibri"/>
                        <a:cs typeface="Times New Roman"/>
                      </a:endParaRPr>
                    </a:p>
                  </a:txBody>
                  <a:tcPr marL="39113" marR="39113" marT="0" marB="0"/>
                </a:tc>
              </a:tr>
              <a:tr h="197355">
                <a:tc>
                  <a:txBody>
                    <a:bodyPr/>
                    <a:lstStyle/>
                    <a:p>
                      <a:pPr>
                        <a:lnSpc>
                          <a:spcPct val="115000"/>
                        </a:lnSpc>
                        <a:spcAft>
                          <a:spcPts val="0"/>
                        </a:spcAft>
                      </a:pPr>
                      <a:r>
                        <a:rPr lang="de-DE" sz="900">
                          <a:effectLst/>
                        </a:rPr>
                        <a:t>Sulzthal</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0%</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 </a:t>
                      </a:r>
                      <a:endParaRPr lang="de-DE" sz="1000">
                        <a:effectLst/>
                        <a:latin typeface="Calibri"/>
                        <a:ea typeface="Calibri"/>
                        <a:cs typeface="Times New Roman"/>
                      </a:endParaRPr>
                    </a:p>
                  </a:txBody>
                  <a:tcPr marL="39113" marR="39113" marT="0" marB="0"/>
                </a:tc>
              </a:tr>
              <a:tr h="197355">
                <a:tc>
                  <a:txBody>
                    <a:bodyPr/>
                    <a:lstStyle/>
                    <a:p>
                      <a:pPr>
                        <a:lnSpc>
                          <a:spcPct val="115000"/>
                        </a:lnSpc>
                        <a:spcAft>
                          <a:spcPts val="0"/>
                        </a:spcAft>
                      </a:pPr>
                      <a:r>
                        <a:rPr lang="de-DE" sz="900">
                          <a:effectLst/>
                        </a:rPr>
                        <a:t>Thundorf i.Ufr.</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15,0%</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Nachbarort</a:t>
                      </a:r>
                      <a:endParaRPr lang="de-DE" sz="1000">
                        <a:effectLst/>
                        <a:latin typeface="Calibri"/>
                        <a:ea typeface="Calibri"/>
                        <a:cs typeface="Times New Roman"/>
                      </a:endParaRPr>
                    </a:p>
                  </a:txBody>
                  <a:tcPr marL="39113" marR="39113" marT="0" marB="0"/>
                </a:tc>
              </a:tr>
              <a:tr h="197355">
                <a:tc>
                  <a:txBody>
                    <a:bodyPr/>
                    <a:lstStyle/>
                    <a:p>
                      <a:pPr>
                        <a:lnSpc>
                          <a:spcPct val="115000"/>
                        </a:lnSpc>
                        <a:spcAft>
                          <a:spcPts val="0"/>
                        </a:spcAft>
                      </a:pPr>
                      <a:r>
                        <a:rPr lang="de-DE" sz="900">
                          <a:effectLst/>
                        </a:rPr>
                        <a:t>Wartmannsroth</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20,8%</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Bad Kissingen, Nachbarort, Nachbarlandkreis, Stadt weiter entfernt</a:t>
                      </a:r>
                      <a:endParaRPr lang="de-DE" sz="1000">
                        <a:effectLst/>
                        <a:latin typeface="Calibri"/>
                        <a:ea typeface="Calibri"/>
                        <a:cs typeface="Times New Roman"/>
                      </a:endParaRPr>
                    </a:p>
                  </a:txBody>
                  <a:tcPr marL="39113" marR="39113" marT="0" marB="0"/>
                </a:tc>
              </a:tr>
              <a:tr h="197355">
                <a:tc>
                  <a:txBody>
                    <a:bodyPr/>
                    <a:lstStyle/>
                    <a:p>
                      <a:pPr>
                        <a:lnSpc>
                          <a:spcPct val="115000"/>
                        </a:lnSpc>
                        <a:spcAft>
                          <a:spcPts val="0"/>
                        </a:spcAft>
                      </a:pPr>
                      <a:r>
                        <a:rPr lang="de-DE" sz="900">
                          <a:effectLst/>
                        </a:rPr>
                        <a:t>Wildflecken</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22,0%</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Bad Brückenau, Nachbarort, Nachbarlandkreis</a:t>
                      </a:r>
                      <a:endParaRPr lang="de-DE" sz="1000">
                        <a:effectLst/>
                        <a:latin typeface="Calibri"/>
                        <a:ea typeface="Calibri"/>
                        <a:cs typeface="Times New Roman"/>
                      </a:endParaRPr>
                    </a:p>
                  </a:txBody>
                  <a:tcPr marL="39113" marR="39113" marT="0" marB="0"/>
                </a:tc>
              </a:tr>
              <a:tr h="197355">
                <a:tc>
                  <a:txBody>
                    <a:bodyPr/>
                    <a:lstStyle/>
                    <a:p>
                      <a:pPr>
                        <a:lnSpc>
                          <a:spcPct val="115000"/>
                        </a:lnSpc>
                        <a:spcAft>
                          <a:spcPts val="0"/>
                        </a:spcAft>
                      </a:pPr>
                      <a:r>
                        <a:rPr lang="de-DE" sz="900">
                          <a:effectLst/>
                        </a:rPr>
                        <a:t>Zeitlofs</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a:effectLst/>
                        </a:rPr>
                        <a:t>33,3%</a:t>
                      </a:r>
                      <a:endParaRPr lang="de-DE" sz="1000">
                        <a:effectLst/>
                        <a:latin typeface="Calibri"/>
                        <a:ea typeface="Calibri"/>
                        <a:cs typeface="Times New Roman"/>
                      </a:endParaRPr>
                    </a:p>
                  </a:txBody>
                  <a:tcPr marL="39113" marR="39113" marT="0" marB="0"/>
                </a:tc>
                <a:tc>
                  <a:txBody>
                    <a:bodyPr/>
                    <a:lstStyle/>
                    <a:p>
                      <a:pPr>
                        <a:lnSpc>
                          <a:spcPct val="115000"/>
                        </a:lnSpc>
                        <a:spcAft>
                          <a:spcPts val="0"/>
                        </a:spcAft>
                      </a:pPr>
                      <a:r>
                        <a:rPr lang="de-DE" sz="900" dirty="0">
                          <a:effectLst/>
                        </a:rPr>
                        <a:t>Bad Brückenau, Nachbarort, Nachbarlandkreis, Stadt weiter entfernt</a:t>
                      </a:r>
                      <a:endParaRPr lang="de-DE" sz="1000" dirty="0">
                        <a:effectLst/>
                        <a:latin typeface="Calibri"/>
                        <a:ea typeface="Calibri"/>
                        <a:cs typeface="Times New Roman"/>
                      </a:endParaRPr>
                    </a:p>
                  </a:txBody>
                  <a:tcPr marL="39113" marR="39113" marT="0" marB="0"/>
                </a:tc>
              </a:tr>
            </a:tbl>
          </a:graphicData>
        </a:graphic>
      </p:graphicFrame>
      <p:sp>
        <p:nvSpPr>
          <p:cNvPr id="12" name="Gestreifter Pfeil nach rechts 11">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09184263"/>
      </p:ext>
    </p:extLst>
  </p:cSld>
  <p:clrMapOvr>
    <a:masterClrMapping/>
  </p:clrMapOvr>
  <p:timing>
    <p:tnLst>
      <p:par>
        <p:cTn id="1" dur="indefinite" restart="never" nodeType="tmRoot"/>
      </p:par>
    </p:tnLst>
  </p:timing>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Auswertung auf Gemeindeebene zeigt ohne Zusammenhang zur Anzahl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Einwohner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und der Ortsteile, dass in sechs Kommunen mehr als 70% der 12 - 21-Jährigen später gerne im eigene Ort leben würden, weitere vier Gemeinden erreichen Werte zwischen 60% und 70%; es gibt aber auch zwei Gemeinden und zwei Städte, in denen weniger als die Hälfte der jungen Menschen angeben, später gerne dort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leben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zu wollen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eine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weitere Auswertung auf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Gemeindeebene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zeigt, in welchen Kommunen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besonders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wenige/viele später in einer Großstadt leben möchten; diejenigen Gemeinden, in denen die jungen Menschen später gerne bleiben möchten, erreichen hier meist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niedrig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Werte</a:t>
            </a: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680</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5661678" cy="369332"/>
          </a:xfrm>
          <a:prstGeom prst="rect">
            <a:avLst/>
          </a:prstGeom>
        </p:spPr>
        <p:txBody>
          <a:bodyPr wrap="none">
            <a:spAutoFit/>
          </a:bodyPr>
          <a:lstStyle/>
          <a:p>
            <a:r>
              <a:rPr lang="de-DE" b="1" u="sng" dirty="0" smtClean="0">
                <a:solidFill>
                  <a:srgbClr val="C00000"/>
                </a:solidFill>
              </a:rPr>
              <a:t>Auswertung/Ergebnis zusammengefasst (FORTSETZUNG):</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Wo möchtest du später am liebsten leben?</a:t>
            </a:r>
            <a:endParaRPr lang="de-DE" sz="2800" b="1" spc="200" dirty="0">
              <a:solidFill>
                <a:schemeClr val="tx2">
                  <a:lumMod val="75000"/>
                </a:schemeClr>
              </a:solidFill>
            </a:endParaRPr>
          </a:p>
        </p:txBody>
      </p:sp>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Gestreifter Pfeil nach rechts 15">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78134401"/>
      </p:ext>
    </p:extLst>
  </p:cSld>
  <p:clrMapOvr>
    <a:masterClrMapping/>
  </p:clrMapOvr>
  <p:timing>
    <p:tnLst>
      <p:par>
        <p:cTn id="1" dur="indefinite" restart="never" nodeType="tmRoot"/>
      </p:par>
    </p:tnLst>
  </p:timing>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681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2" name="Abgerundetes Rechteck 11"/>
          <p:cNvSpPr/>
          <p:nvPr/>
        </p:nvSpPr>
        <p:spPr>
          <a:xfrm>
            <a:off x="251520" y="0"/>
            <a:ext cx="648072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Wo möchtest du später am liebsten</a:t>
            </a:r>
          </a:p>
          <a:p>
            <a:r>
              <a:rPr lang="de-DE" sz="2800" b="1" spc="200" dirty="0" smtClean="0">
                <a:solidFill>
                  <a:schemeClr val="tx2">
                    <a:lumMod val="75000"/>
                  </a:schemeClr>
                </a:solidFill>
              </a:rPr>
              <a:t>leben?</a:t>
            </a:r>
          </a:p>
        </p:txBody>
      </p:sp>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Diagramm 10"/>
          <p:cNvGraphicFramePr/>
          <p:nvPr>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feld 1"/>
          <p:cNvSpPr txBox="1"/>
          <p:nvPr/>
        </p:nvSpPr>
        <p:spPr>
          <a:xfrm>
            <a:off x="6519596" y="1539123"/>
            <a:ext cx="713320" cy="3150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1800" b="1" dirty="0" smtClean="0">
                <a:solidFill>
                  <a:schemeClr val="tx2">
                    <a:lumMod val="75000"/>
                  </a:schemeClr>
                </a:solidFill>
              </a:rPr>
              <a:t>in %</a:t>
            </a:r>
            <a:endParaRPr lang="de-DE" sz="1800" b="1" dirty="0">
              <a:solidFill>
                <a:schemeClr val="tx2">
                  <a:lumMod val="75000"/>
                </a:schemeClr>
              </a:solidFill>
            </a:endParaRPr>
          </a:p>
        </p:txBody>
      </p:sp>
      <p:sp>
        <p:nvSpPr>
          <p:cNvPr id="15" name="Gestreifter Pfeil nach rechts 14">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39253864"/>
      </p:ext>
    </p:extLst>
  </p:cSld>
  <p:clrMapOvr>
    <a:masterClrMapping/>
  </p:clrMapOvr>
  <p:timing>
    <p:tnLst>
      <p:par>
        <p:cTn id="1" dur="indefinite" restart="never" nodeType="tmRoot"/>
      </p:par>
    </p:tnLst>
  </p:timing>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682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2" name="Abgerundetes Rechteck 11"/>
          <p:cNvSpPr/>
          <p:nvPr/>
        </p:nvSpPr>
        <p:spPr>
          <a:xfrm>
            <a:off x="251520" y="0"/>
            <a:ext cx="648072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Wo möchtest du später am liebsten</a:t>
            </a:r>
          </a:p>
          <a:p>
            <a:r>
              <a:rPr lang="de-DE" sz="2800" b="1" spc="200" dirty="0" smtClean="0">
                <a:solidFill>
                  <a:schemeClr val="tx2">
                    <a:lumMod val="75000"/>
                  </a:schemeClr>
                </a:solidFill>
              </a:rPr>
              <a:t>leben?</a:t>
            </a:r>
          </a:p>
        </p:txBody>
      </p:sp>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4" name="Diagramm 13"/>
          <p:cNvGraphicFramePr/>
          <p:nvPr>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feld 1"/>
          <p:cNvSpPr txBox="1"/>
          <p:nvPr/>
        </p:nvSpPr>
        <p:spPr>
          <a:xfrm>
            <a:off x="6588224" y="1988840"/>
            <a:ext cx="713320" cy="3150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1800" b="1" dirty="0" smtClean="0">
                <a:solidFill>
                  <a:schemeClr val="tx2">
                    <a:lumMod val="75000"/>
                  </a:schemeClr>
                </a:solidFill>
              </a:rPr>
              <a:t>in %</a:t>
            </a:r>
            <a:endParaRPr lang="de-DE" sz="1800" b="1" dirty="0">
              <a:solidFill>
                <a:schemeClr val="tx2">
                  <a:lumMod val="75000"/>
                </a:schemeClr>
              </a:solidFill>
            </a:endParaRPr>
          </a:p>
        </p:txBody>
      </p: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881919203"/>
      </p:ext>
    </p:extLst>
  </p:cSld>
  <p:clrMapOvr>
    <a:masterClrMapping/>
  </p:clrMapOvr>
  <p:timing>
    <p:tnLst>
      <p:par>
        <p:cTn id="1" dur="indefinite" restart="never" nodeType="tmRoot"/>
      </p:par>
    </p:tnLst>
  </p:timing>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683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2" name="Abgerundetes Rechteck 11"/>
          <p:cNvSpPr/>
          <p:nvPr/>
        </p:nvSpPr>
        <p:spPr>
          <a:xfrm>
            <a:off x="251520" y="0"/>
            <a:ext cx="6480720"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Wo möchtest du später am liebsten</a:t>
            </a:r>
          </a:p>
          <a:p>
            <a:r>
              <a:rPr lang="de-DE" sz="2800" b="1" spc="200" dirty="0" smtClean="0">
                <a:solidFill>
                  <a:schemeClr val="tx2">
                    <a:lumMod val="75000"/>
                  </a:schemeClr>
                </a:solidFill>
              </a:rPr>
              <a:t>leben?</a:t>
            </a:r>
          </a:p>
        </p:txBody>
      </p:sp>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4" name="Diagramm 13"/>
          <p:cNvGraphicFramePr/>
          <p:nvPr>
            <p:extLst/>
          </p:nvPr>
        </p:nvGraphicFramePr>
        <p:xfrm>
          <a:off x="1332000" y="1269000"/>
          <a:ext cx="648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feld 1"/>
          <p:cNvSpPr txBox="1"/>
          <p:nvPr/>
        </p:nvSpPr>
        <p:spPr>
          <a:xfrm>
            <a:off x="6939129" y="1988840"/>
            <a:ext cx="713320" cy="3150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1800" b="1" dirty="0" smtClean="0">
                <a:solidFill>
                  <a:schemeClr val="tx2">
                    <a:lumMod val="75000"/>
                  </a:schemeClr>
                </a:solidFill>
              </a:rPr>
              <a:t>in %</a:t>
            </a:r>
            <a:endParaRPr lang="de-DE" sz="1800" b="1" dirty="0">
              <a:solidFill>
                <a:schemeClr val="tx2">
                  <a:lumMod val="75000"/>
                </a:schemeClr>
              </a:solidFill>
            </a:endParaRPr>
          </a:p>
        </p:txBody>
      </p: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62731360"/>
      </p:ext>
    </p:extLst>
  </p:cSld>
  <p:clrMapOvr>
    <a:masterClrMapping/>
  </p:clrMapOvr>
  <p:timing>
    <p:tnLst>
      <p:par>
        <p:cTn id="1" dur="indefinite" restart="never" nodeType="tmRoot"/>
      </p:par>
    </p:tnLst>
  </p:timing>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684</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2" name="Abgerundetes Rechteck 11"/>
          <p:cNvSpPr/>
          <p:nvPr/>
        </p:nvSpPr>
        <p:spPr>
          <a:xfrm>
            <a:off x="251520" y="0"/>
            <a:ext cx="662473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möchte später am liebsten im jetzigen Wohnort/in der Nähe leben.</a:t>
            </a:r>
          </a:p>
        </p:txBody>
      </p:sp>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Diagramm 10"/>
          <p:cNvGraphicFramePr/>
          <p:nvPr>
            <p:extLst>
              <p:ext uri="{D42A27DB-BD31-4B8C-83A1-F6EECF244321}">
                <p14:modId xmlns:p14="http://schemas.microsoft.com/office/powerpoint/2010/main" val="2731086174"/>
              </p:ext>
            </p:extLst>
          </p:nvPr>
        </p:nvGraphicFramePr>
        <p:xfrm>
          <a:off x="1547664" y="1083815"/>
          <a:ext cx="5904656" cy="5411332"/>
        </p:xfrm>
        <a:graphic>
          <a:graphicData uri="http://schemas.openxmlformats.org/drawingml/2006/chart">
            <c:chart xmlns:c="http://schemas.openxmlformats.org/drawingml/2006/chart" xmlns:r="http://schemas.openxmlformats.org/officeDocument/2006/relationships" r:id="rId4"/>
          </a:graphicData>
        </a:graphic>
      </p:graphicFrame>
      <p:sp>
        <p:nvSpPr>
          <p:cNvPr id="14" name="Gestreifter Pfeil nach rechts 13">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356119268"/>
      </p:ext>
    </p:extLst>
  </p:cSld>
  <p:clrMapOvr>
    <a:masterClrMapping/>
  </p:clrMapOvr>
  <p:timing>
    <p:tnLst>
      <p:par>
        <p:cTn id="1" dur="indefinite" restart="never" nodeType="tmRoot"/>
      </p:par>
    </p:tnLst>
  </p:timing>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024" y="764704"/>
            <a:ext cx="8339615" cy="5897418"/>
          </a:xfrm>
          <a:prstGeom prst="rect">
            <a:avLst/>
          </a:prstGeom>
        </p:spPr>
      </p:pic>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685</a:t>
            </a:fld>
            <a:endParaRPr lang="de-DE" sz="1000" dirty="0">
              <a:solidFill>
                <a:schemeClr val="tx2">
                  <a:lumMod val="75000"/>
                </a:schemeClr>
              </a:solidFill>
            </a:endParaRPr>
          </a:p>
        </p:txBody>
      </p:sp>
      <p:pic>
        <p:nvPicPr>
          <p:cNvPr id="118" name="Grafik 1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2" name="Abgerundetes Rechteck 11"/>
          <p:cNvSpPr/>
          <p:nvPr/>
        </p:nvSpPr>
        <p:spPr>
          <a:xfrm>
            <a:off x="251520" y="0"/>
            <a:ext cx="662473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möchte später am liebsten im jetzigen Wohnort/in der Nähe leben.</a:t>
            </a:r>
          </a:p>
        </p:txBody>
      </p:sp>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508136464"/>
      </p:ext>
    </p:extLst>
  </p:cSld>
  <p:clrMapOvr>
    <a:masterClrMapping/>
  </p:clrMapOvr>
  <p:timing>
    <p:tnLst>
      <p:par>
        <p:cTn id="1" dur="indefinite" restart="never" nodeType="tmRoot"/>
      </p:par>
    </p:tnLst>
  </p:timing>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686</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2" name="Abgerundetes Rechteck 11"/>
          <p:cNvSpPr/>
          <p:nvPr/>
        </p:nvSpPr>
        <p:spPr>
          <a:xfrm>
            <a:off x="251520" y="0"/>
            <a:ext cx="662473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möchte später am liebsten in einer Großstadt leben.</a:t>
            </a:r>
          </a:p>
        </p:txBody>
      </p:sp>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Diagramm 10"/>
          <p:cNvGraphicFramePr/>
          <p:nvPr>
            <p:extLst/>
          </p:nvPr>
        </p:nvGraphicFramePr>
        <p:xfrm>
          <a:off x="1547664" y="1083815"/>
          <a:ext cx="5904656" cy="5411332"/>
        </p:xfrm>
        <a:graphic>
          <a:graphicData uri="http://schemas.openxmlformats.org/drawingml/2006/chart">
            <c:chart xmlns:c="http://schemas.openxmlformats.org/drawingml/2006/chart" xmlns:r="http://schemas.openxmlformats.org/officeDocument/2006/relationships" r:id="rId4"/>
          </a:graphicData>
        </a:graphic>
      </p:graphicFrame>
      <p:sp>
        <p:nvSpPr>
          <p:cNvPr id="14" name="Gestreifter Pfeil nach rechts 13">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229842407"/>
      </p:ext>
    </p:extLst>
  </p:cSld>
  <p:clrMapOvr>
    <a:masterClrMapping/>
  </p:clrMapOvr>
  <p:timing>
    <p:tnLst>
      <p:par>
        <p:cTn id="1" dur="indefinite" restart="never" nodeType="tmRoot"/>
      </p:par>
    </p:tnLst>
  </p:timing>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831672"/>
            <a:ext cx="8244914" cy="5830449"/>
          </a:xfrm>
          <a:prstGeom prst="rect">
            <a:avLst/>
          </a:prstGeom>
        </p:spPr>
      </p:pic>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687</a:t>
            </a:fld>
            <a:endParaRPr lang="de-DE" sz="1000" dirty="0">
              <a:solidFill>
                <a:schemeClr val="tx2">
                  <a:lumMod val="75000"/>
                </a:schemeClr>
              </a:solidFill>
            </a:endParaRPr>
          </a:p>
        </p:txBody>
      </p:sp>
      <p:pic>
        <p:nvPicPr>
          <p:cNvPr id="118" name="Grafik 1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2" name="Abgerundetes Rechteck 11"/>
          <p:cNvSpPr/>
          <p:nvPr/>
        </p:nvSpPr>
        <p:spPr>
          <a:xfrm>
            <a:off x="251520" y="0"/>
            <a:ext cx="6624736"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Ich möchte später am liebsten in einer Großstadt leben.</a:t>
            </a:r>
          </a:p>
        </p:txBody>
      </p:sp>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864377732"/>
      </p:ext>
    </p:extLst>
  </p:cSld>
  <p:clrMapOvr>
    <a:masterClrMapping/>
  </p:clrMapOvr>
  <p:timing>
    <p:tnLst>
      <p:par>
        <p:cTn id="1" dur="indefinite" restart="never" nodeType="tmRoot"/>
      </p:par>
    </p:tnLst>
  </p:timing>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688</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484784"/>
            <a:ext cx="8604954" cy="127848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siehe 19.2, Seite 676 </a:t>
            </a:r>
          </a:p>
          <a:p>
            <a:pPr>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 </a:t>
            </a:r>
            <a:endParaRPr lang="de-DE" sz="18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3528" y="1115452"/>
            <a:ext cx="3863365" cy="369332"/>
          </a:xfrm>
          <a:prstGeom prst="rect">
            <a:avLst/>
          </a:prstGeom>
        </p:spPr>
        <p:txBody>
          <a:bodyPr wrap="none">
            <a:spAutoFit/>
          </a:bodyPr>
          <a:lstStyle/>
          <a:p>
            <a:r>
              <a:rPr lang="de-DE" b="1" u="sng" dirty="0" smtClean="0">
                <a:solidFill>
                  <a:srgbClr val="C00000"/>
                </a:solidFill>
              </a:rPr>
              <a:t>Bewertung und Handlungsempfehlung</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5" name="Abgerundetes Rechteck 14"/>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Wo möchtest du später am liebsten leben?</a:t>
            </a:r>
            <a:endParaRPr lang="de-DE" sz="2800" b="1" spc="200" dirty="0">
              <a:solidFill>
                <a:schemeClr val="tx2">
                  <a:lumMod val="75000"/>
                </a:schemeClr>
              </a:solidFill>
            </a:endParaRPr>
          </a:p>
        </p:txBody>
      </p:sp>
      <p:cxnSp>
        <p:nvCxnSpPr>
          <p:cNvPr id="17"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4" action="ppaction://hlinksldjump"/>
          </p:cNvPr>
          <p:cNvSpPr/>
          <p:nvPr/>
        </p:nvSpPr>
        <p:spPr>
          <a:xfrm>
            <a:off x="2478221" y="1466979"/>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6" name="Gestreifter Pfeil nach rechts 15">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621238922"/>
      </p:ext>
    </p:extLst>
  </p:cSld>
  <p:clrMapOvr>
    <a:masterClrMapping/>
  </p:clrMapOvr>
  <p:timing>
    <p:tnLst>
      <p:par>
        <p:cTn id="1" dur="indefinite" restart="never" nodeType="tmRoot"/>
      </p:par>
    </p:tnLst>
  </p:timing>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20" y="756873"/>
            <a:ext cx="7152100" cy="1231967"/>
          </a:xfrm>
        </p:spPr>
        <p:txBody>
          <a:bodyPr>
            <a:normAutofit fontScale="90000"/>
          </a:bodyPr>
          <a:lstStyle/>
          <a:p>
            <a:pPr algn="l"/>
            <a:r>
              <a:rPr lang="de-DE" b="1" dirty="0" smtClean="0">
                <a:solidFill>
                  <a:srgbClr val="C00000"/>
                </a:solidFill>
              </a:rPr>
              <a:t>20. Stärken und Problemlagen auf Gemeindeebene</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65475"/>
            <a:ext cx="8604954" cy="384384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u="sng" dirty="0" smtClean="0">
                <a:solidFill>
                  <a:schemeClr val="tx2">
                    <a:lumMod val="75000"/>
                  </a:schemeClr>
                </a:solidFill>
              </a:rPr>
              <a:t>Themen:</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20.1 	Stärkenanalyse</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20.2	Problemlagenanalyse</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20.3	Zusammenfassung der Stärken- und Problemlagen auf Gemeindeebene</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	</a:t>
            </a: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689</a:t>
            </a:fld>
            <a:endParaRPr lang="de-DE" sz="1000" dirty="0">
              <a:solidFill>
                <a:schemeClr val="tx2">
                  <a:lumMod val="75000"/>
                </a:schemeClr>
              </a:solidFill>
            </a:endParaRPr>
          </a:p>
        </p:txBody>
      </p:sp>
      <p:sp>
        <p:nvSpPr>
          <p:cNvPr id="18" name="Gestreifter Pfeil nach rechts 17">
            <a:hlinkClick r:id="rId4" action="ppaction://hlinksldjump"/>
          </p:cNvPr>
          <p:cNvSpPr/>
          <p:nvPr/>
        </p:nvSpPr>
        <p:spPr>
          <a:xfrm>
            <a:off x="2411760" y="2863396"/>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2" name="Gestreifter Pfeil nach rechts 11">
            <a:hlinkClick r:id="rId5" action="ppaction://hlinksldjump"/>
          </p:cNvPr>
          <p:cNvSpPr/>
          <p:nvPr/>
        </p:nvSpPr>
        <p:spPr>
          <a:xfrm>
            <a:off x="7690533" y="3697910"/>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4" name="Gestreifter Pfeil nach rechts 13">
            <a:hlinkClick r:id="rId6" action="ppaction://hlinksldjump"/>
          </p:cNvPr>
          <p:cNvSpPr/>
          <p:nvPr/>
        </p:nvSpPr>
        <p:spPr>
          <a:xfrm>
            <a:off x="2987824" y="3287347"/>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Tree>
    <p:extLst>
      <p:ext uri="{BB962C8B-B14F-4D97-AF65-F5344CB8AC3E}">
        <p14:creationId xmlns:p14="http://schemas.microsoft.com/office/powerpoint/2010/main" val="234006715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69</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Freizeit – Mobilität</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63166"/>
            <a:ext cx="8604954" cy="50005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200"/>
              </a:spcBef>
              <a:spcAft>
                <a:spcPts val="2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besteht aktuell </a:t>
            </a:r>
            <a:r>
              <a:rPr lang="de-DE" sz="18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kein Handlungsbedarf.</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1544" y="733386"/>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832592869"/>
      </p:ext>
    </p:extLst>
  </p:cSld>
  <p:clrMapOvr>
    <a:masterClrMapping/>
  </p:clrMapOvr>
  <p:timing>
    <p:tnLst>
      <p:par>
        <p:cTn id="1" dur="indefinite" restart="never" nodeType="tmRoot"/>
      </p:par>
    </p:tnLst>
  </p:timing>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19" y="756873"/>
            <a:ext cx="7501311" cy="1231967"/>
          </a:xfrm>
        </p:spPr>
        <p:txBody>
          <a:bodyPr>
            <a:normAutofit/>
          </a:bodyPr>
          <a:lstStyle/>
          <a:p>
            <a:pPr algn="l"/>
            <a:r>
              <a:rPr lang="de-DE" b="1" dirty="0" smtClean="0">
                <a:solidFill>
                  <a:srgbClr val="C00000"/>
                </a:solidFill>
              </a:rPr>
              <a:t>20.1 Stärkenanalyse</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1700808"/>
            <a:ext cx="8604954" cy="35854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marL="285750" lvl="0" indent="-285750">
              <a:spcBef>
                <a:spcPts val="200"/>
              </a:spcBef>
              <a:spcAft>
                <a:spcPts val="200"/>
              </a:spcAft>
              <a:buFont typeface="Arial" panose="020B0604020202020204" pitchFamily="34" charset="0"/>
              <a:buChar char="•"/>
            </a:pPr>
            <a:r>
              <a:rPr lang="de-DE" sz="1800" b="1" dirty="0" smtClean="0">
                <a:solidFill>
                  <a:schemeClr val="tx2">
                    <a:lumMod val="75000"/>
                  </a:schemeClr>
                </a:solidFill>
                <a:latin typeface="Calibri" panose="020F0502020204030204" pitchFamily="34" charset="0"/>
                <a:ea typeface="Calibri" panose="020F0502020204030204" pitchFamily="34" charset="0"/>
              </a:rPr>
              <a:t>Über welche Ressourcen können die Kommunen zurückgreifen?</a:t>
            </a:r>
          </a:p>
          <a:p>
            <a:pPr marL="285750" lvl="0" indent="-285750">
              <a:spcBef>
                <a:spcPts val="200"/>
              </a:spcBef>
              <a:spcAft>
                <a:spcPts val="200"/>
              </a:spcAft>
              <a:buFont typeface="Arial" panose="020B0604020202020204" pitchFamily="34" charset="0"/>
              <a:buChar char="•"/>
            </a:pPr>
            <a:r>
              <a:rPr lang="de-DE" sz="1800" b="1" dirty="0" smtClean="0">
                <a:solidFill>
                  <a:schemeClr val="tx2">
                    <a:lumMod val="75000"/>
                  </a:schemeClr>
                </a:solidFill>
                <a:latin typeface="Calibri" panose="020F0502020204030204" pitchFamily="34" charset="0"/>
                <a:ea typeface="Calibri" panose="020F0502020204030204" pitchFamily="34" charset="0"/>
              </a:rPr>
              <a:t>Stärkung des Gemeinwesens einer Kommune durch das Verhalten und die Einstellung junger Menschen</a:t>
            </a:r>
          </a:p>
          <a:p>
            <a:pPr marL="285750" lvl="0" indent="-285750">
              <a:spcBef>
                <a:spcPts val="200"/>
              </a:spcBef>
              <a:spcAft>
                <a:spcPts val="200"/>
              </a:spcAft>
              <a:buFont typeface="Arial" panose="020B0604020202020204" pitchFamily="34" charset="0"/>
              <a:buChar char="•"/>
            </a:pPr>
            <a:r>
              <a:rPr lang="de-DE" sz="1800" b="1" dirty="0" smtClean="0">
                <a:solidFill>
                  <a:schemeClr val="tx2">
                    <a:lumMod val="75000"/>
                  </a:schemeClr>
                </a:solidFill>
                <a:latin typeface="Calibri" panose="020F0502020204030204" pitchFamily="34" charset="0"/>
                <a:ea typeface="Calibri" panose="020F0502020204030204" pitchFamily="34" charset="0"/>
              </a:rPr>
              <a:t>Stärken sichtbar machen</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lvl="0">
              <a:spcBef>
                <a:spcPts val="200"/>
              </a:spcBef>
              <a:spcAft>
                <a:spcPts val="200"/>
              </a:spcAft>
            </a:pPr>
            <a:endParaRPr lang="de-DE" sz="1800" b="1" dirty="0" smtClean="0">
              <a:solidFill>
                <a:schemeClr val="tx2">
                  <a:lumMod val="75000"/>
                </a:schemeClr>
              </a:solidFill>
              <a:latin typeface="Calibri" panose="020F0502020204030204" pitchFamily="34" charset="0"/>
              <a:ea typeface="Calibri" panose="020F0502020204030204" pitchFamily="34" charset="0"/>
            </a:endParaRPr>
          </a:p>
          <a:p>
            <a:pPr lvl="0">
              <a:spcBef>
                <a:spcPts val="200"/>
              </a:spcBef>
              <a:spcAft>
                <a:spcPts val="200"/>
              </a:spcAft>
            </a:pPr>
            <a:r>
              <a:rPr lang="de-DE" sz="1800" b="1" u="sng" dirty="0" smtClean="0">
                <a:solidFill>
                  <a:schemeClr val="tx2">
                    <a:lumMod val="75000"/>
                  </a:schemeClr>
                </a:solidFill>
                <a:latin typeface="Calibri" panose="020F0502020204030204" pitchFamily="34" charset="0"/>
                <a:ea typeface="Calibri" panose="020F0502020204030204" pitchFamily="34" charset="0"/>
              </a:rPr>
              <a:t>Die Daten zu folgenden Themen wurden verwendet:</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1.5  Freizeit wird gerne im eigenen Ort verbracht</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5.7  Dimension politisches 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3.1  Organisationsgrad in Vereinen/Verbänden</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4.5  Dimension Ehrenamt</a:t>
            </a:r>
            <a:endParaRPr lang="de-DE" sz="1800" b="1" dirty="0">
              <a:solidFill>
                <a:schemeClr val="tx2">
                  <a:lumMod val="75000"/>
                </a:schemeClr>
              </a:solidFill>
              <a:latin typeface="Calibri" panose="020F0502020204030204" pitchFamily="34" charset="0"/>
              <a:ea typeface="Calibri" panose="020F0502020204030204" pitchFamily="34" charset="0"/>
            </a:endParaRPr>
          </a:p>
          <a:p>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690</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3726674386"/>
      </p:ext>
    </p:extLst>
  </p:cSld>
  <p:clrMapOvr>
    <a:masterClrMapping/>
  </p:clrMapOvr>
  <p:timing>
    <p:tnLst>
      <p:par>
        <p:cTn id="1" dur="indefinite" restart="never" nodeType="tmRoot"/>
      </p:par>
    </p:tnLst>
  </p:timing>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691</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Stärkenanalyse</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71267"/>
            <a:ext cx="8604954" cy="513805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gut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die Hälfte der Gemeinden erhält in der Stärkenanalyse einen durchschnittlichen Wert</a:t>
            </a:r>
          </a:p>
          <a:p>
            <a:pPr marL="342900" lvl="0" indent="-342900">
              <a:spcBef>
                <a:spcPts val="600"/>
              </a:spcBef>
              <a:spcAft>
                <a:spcPts val="600"/>
              </a:spcAft>
              <a:buFont typeface="Symbol" panose="05050102010706020507" pitchFamily="18" charset="2"/>
              <a:buChar char=""/>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sechs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Gemeinden zeichnen sich durch einen günstigen und eine Gemeinde sogar durch einen sehr günstigen Wert aus – dieses </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Potential </a:t>
            </a: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kann vor Ort genutzt werden</a:t>
            </a:r>
          </a:p>
          <a:p>
            <a:pPr>
              <a:spcBef>
                <a:spcPts val="600"/>
              </a:spcBef>
              <a:spcAft>
                <a:spcPts val="600"/>
              </a:spcAft>
            </a:pPr>
            <a:endParaRPr lang="de-DE" sz="1800" b="1" dirty="0">
              <a:solidFill>
                <a:schemeClr val="tx2">
                  <a:lumMod val="75000"/>
                </a:schemeClr>
              </a:solidFill>
            </a:endParaRPr>
          </a:p>
          <a:p>
            <a:pPr>
              <a:spcBef>
                <a:spcPts val="600"/>
              </a:spcBef>
              <a:spcAft>
                <a:spcPts val="600"/>
              </a:spcAft>
            </a:pPr>
            <a:endParaRPr lang="de-DE" sz="1800" b="1" dirty="0">
              <a:solidFill>
                <a:schemeClr val="tx2">
                  <a:lumMod val="75000"/>
                </a:schemeClr>
              </a:solidFill>
            </a:endParaRPr>
          </a:p>
        </p:txBody>
      </p:sp>
      <p:sp>
        <p:nvSpPr>
          <p:cNvPr id="3" name="Rechteck 2"/>
          <p:cNvSpPr/>
          <p:nvPr/>
        </p:nvSpPr>
        <p:spPr>
          <a:xfrm>
            <a:off x="321544" y="733386"/>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sp>
        <p:nvSpPr>
          <p:cNvPr id="12" name="Gestreifter Pfeil nach rechts 11">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836565514"/>
      </p:ext>
    </p:extLst>
  </p:cSld>
  <p:clrMapOvr>
    <a:masterClrMapping/>
  </p:clrMapOvr>
  <p:timing>
    <p:tnLst>
      <p:par>
        <p:cTn id="1" dur="indefinite" restart="never" nodeType="tmRoot"/>
      </p:par>
    </p:tnLst>
  </p:timing>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530012"/>
            <a:ext cx="8671496" cy="6132109"/>
          </a:xfrm>
          <a:prstGeom prst="rect">
            <a:avLst/>
          </a:prstGeom>
        </p:spPr>
      </p:pic>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692</a:t>
            </a:fld>
            <a:endParaRPr lang="de-DE" sz="1000" dirty="0">
              <a:solidFill>
                <a:schemeClr val="tx2">
                  <a:lumMod val="75000"/>
                </a:schemeClr>
              </a:solidFill>
            </a:endParaRPr>
          </a:p>
        </p:txBody>
      </p:sp>
      <p:pic>
        <p:nvPicPr>
          <p:cNvPr id="118" name="Grafik 1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Abgerundetes Rechteck 10"/>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Stärkenanalyse Gesamt</a:t>
            </a:r>
            <a:endParaRPr lang="de-DE" sz="2800" b="1" spc="200" dirty="0">
              <a:solidFill>
                <a:schemeClr val="tx2">
                  <a:lumMod val="75000"/>
                </a:schemeClr>
              </a:solidFill>
            </a:endParaRPr>
          </a:p>
        </p:txBody>
      </p:sp>
      <p:cxnSp>
        <p:nvCxnSpPr>
          <p:cNvPr id="15" name="Gerade Verbindung 14"/>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669869375"/>
      </p:ext>
    </p:extLst>
  </p:cSld>
  <p:clrMapOvr>
    <a:masterClrMapping/>
  </p:clrMapOvr>
  <p:timing>
    <p:tnLst>
      <p:par>
        <p:cTn id="1" dur="indefinite" restart="never" nodeType="tmRoot"/>
      </p:par>
    </p:tnLst>
  </p:timing>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693</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Stärkenanalyse</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63166"/>
            <a:ext cx="8604954" cy="50005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200"/>
              </a:spcBef>
              <a:spcAft>
                <a:spcPts val="2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Wie schon die einzelnen Auswertungen zeigt diese Analyse zusammengefasst, dass mehr als ein Viertel der Kommunen hier im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Landkreis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auf ein überdurchschnittliches Potential zurückgreifen kann. Die jungen Menschen dort zeigen ein sehr engagiertes und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hochinteressiertes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Verhalten, dass die Kommunen zur Stärkung der Dorfgemeinschaft und für das Alltagsleben im Ort aufgreifen können. Als  positiven Standortfaktor ist dies nicht zu unterschätzen.</a:t>
            </a:r>
          </a:p>
          <a:p>
            <a:pPr>
              <a:spcBef>
                <a:spcPts val="200"/>
              </a:spcBef>
              <a:spcAft>
                <a:spcPts val="2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Vor Ort sollte zudem eine positive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Ausprägung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der Stärkenanalyse anerkannt und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gegenüber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den jungen Menschen bei allen sich bietenden Gelegenheiten direkt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wertgeschätzt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werden. </a:t>
            </a:r>
          </a:p>
          <a:p>
            <a:pPr>
              <a:spcBef>
                <a:spcPts val="200"/>
              </a:spcBef>
              <a:spcAft>
                <a:spcPts val="2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 Rückmeldungen und Erfahrungen der letzten Jahre zeigen, dass die vorhandene Anerkennungskultur eher nicht auf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Interessen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junger Menschen ausgelegt ist. Hier besteht Handlungsbedarf.</a:t>
            </a:r>
          </a:p>
        </p:txBody>
      </p:sp>
      <p:sp>
        <p:nvSpPr>
          <p:cNvPr id="12" name="Rechteck 11"/>
          <p:cNvSpPr/>
          <p:nvPr/>
        </p:nvSpPr>
        <p:spPr>
          <a:xfrm>
            <a:off x="321544" y="733386"/>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384032940"/>
      </p:ext>
    </p:extLst>
  </p:cSld>
  <p:clrMapOvr>
    <a:masterClrMapping/>
  </p:clrMapOvr>
  <p:timing>
    <p:tnLst>
      <p:par>
        <p:cTn id="1" dur="indefinite" restart="never" nodeType="tmRoot"/>
      </p:par>
    </p:tnLst>
  </p:timing>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694</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Stärkenanalyse</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63166"/>
            <a:ext cx="8604954" cy="50005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200"/>
              </a:spcBef>
              <a:spcAft>
                <a:spcPts val="2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Den Kommunen im Landkreis Bad Kissingen, deren Stärkenanalyse ein hohes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Engagement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und Interesse der jungen Menschen am eigenen Ort aufweist, wird empfohlen, dieses Potential wahrzunehmen und die Ressourcen anzunehmen. Durch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stärkere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Einbindung und Beteiligung der jungen Menschen entsteht eine noch stärkere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Bindung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an den eigenen Ort. </a:t>
            </a:r>
            <a:endPar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200"/>
              </a:spcBef>
              <a:spcAft>
                <a:spcPts val="2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200"/>
              </a:spcBef>
              <a:spcAft>
                <a:spcPts val="2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Das hohe Engagement im eigenen Ort und das große Interesse sollte direkt gegenüber den jungen Menschen anerkannt und wertgeschätzt werden. </a:t>
            </a:r>
            <a:endPar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200"/>
              </a:spcBef>
              <a:spcAft>
                <a:spcPts val="2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200"/>
              </a:spcBef>
              <a:spcAft>
                <a:spcPts val="2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 vorhandene Anerkennungskultur für ehrenamtliches Engagement ist nicht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vorrangig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auf junge Menschen ausgelegt.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Deshalb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wird dem Landkreis Bad Kissingen empfohlen, eine neue Anerkennungsform für engagierte junge Menschen zu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entwickeln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Dies sollte in Zusammenarbeit sowohl mit den jungen Menschen selbst als auch mit den Verantwortlichen in den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Kommunen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vor Ort erfolgen. Zur Erprobung des neuen Konzeptes bieten sich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Kommunen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mit einer positiven Ausprägung in der Stärkenanalyse an.</a:t>
            </a:r>
          </a:p>
        </p:txBody>
      </p:sp>
      <p:sp>
        <p:nvSpPr>
          <p:cNvPr id="12" name="Rechteck 11"/>
          <p:cNvSpPr/>
          <p:nvPr/>
        </p:nvSpPr>
        <p:spPr>
          <a:xfrm>
            <a:off x="321544" y="733386"/>
            <a:ext cx="2404376" cy="369332"/>
          </a:xfrm>
          <a:prstGeom prst="rect">
            <a:avLst/>
          </a:prstGeom>
        </p:spPr>
        <p:txBody>
          <a:bodyPr wrap="none">
            <a:spAutoFit/>
          </a:bodyPr>
          <a:lstStyle/>
          <a:p>
            <a:r>
              <a:rPr lang="de-DE" b="1" u="sng" dirty="0" smtClean="0">
                <a:solidFill>
                  <a:srgbClr val="C00000"/>
                </a:solidFill>
              </a:rPr>
              <a:t>Handlungsempfehlung:</a:t>
            </a:r>
            <a:endParaRPr lang="de-DE" b="1" u="sng" dirty="0">
              <a:solidFill>
                <a:srgbClr val="C00000"/>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596725405"/>
      </p:ext>
    </p:extLst>
  </p:cSld>
  <p:clrMapOvr>
    <a:masterClrMapping/>
  </p:clrMapOvr>
  <p:timing>
    <p:tnLst>
      <p:par>
        <p:cTn id="1" dur="indefinite" restart="never" nodeType="tmRoot"/>
      </p:par>
    </p:tnLst>
  </p:timing>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19" y="756873"/>
            <a:ext cx="7501311" cy="1231967"/>
          </a:xfrm>
        </p:spPr>
        <p:txBody>
          <a:bodyPr>
            <a:normAutofit/>
          </a:bodyPr>
          <a:lstStyle/>
          <a:p>
            <a:pPr algn="l"/>
            <a:r>
              <a:rPr lang="de-DE" b="1" dirty="0" smtClean="0">
                <a:solidFill>
                  <a:srgbClr val="C00000"/>
                </a:solidFill>
              </a:rPr>
              <a:t>20.2 Problemlagenanalyse</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1700808"/>
            <a:ext cx="8604954" cy="35854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marL="285750" lvl="0" indent="-285750">
              <a:spcBef>
                <a:spcPts val="200"/>
              </a:spcBef>
              <a:spcAft>
                <a:spcPts val="200"/>
              </a:spcAft>
              <a:buFont typeface="Arial" panose="020B0604020202020204" pitchFamily="34" charset="0"/>
              <a:buChar char="•"/>
            </a:pPr>
            <a:r>
              <a:rPr lang="de-DE" sz="1800" b="1" dirty="0" smtClean="0">
                <a:solidFill>
                  <a:schemeClr val="tx2">
                    <a:lumMod val="75000"/>
                  </a:schemeClr>
                </a:solidFill>
                <a:latin typeface="Calibri" panose="020F0502020204030204" pitchFamily="34" charset="0"/>
                <a:ea typeface="Calibri" panose="020F0502020204030204" pitchFamily="34" charset="0"/>
              </a:rPr>
              <a:t>Ausprägung verschiedener Problemlagen auf Gemeindeebene</a:t>
            </a:r>
          </a:p>
          <a:p>
            <a:pPr marL="285750" lvl="0" indent="-285750">
              <a:spcBef>
                <a:spcPts val="200"/>
              </a:spcBef>
              <a:spcAft>
                <a:spcPts val="200"/>
              </a:spcAft>
              <a:buFont typeface="Arial" panose="020B0604020202020204" pitchFamily="34" charset="0"/>
              <a:buChar char="•"/>
            </a:pPr>
            <a:r>
              <a:rPr lang="de-DE" sz="1800" b="1" dirty="0" smtClean="0">
                <a:solidFill>
                  <a:schemeClr val="tx2">
                    <a:lumMod val="75000"/>
                  </a:schemeClr>
                </a:solidFill>
                <a:latin typeface="Calibri" panose="020F0502020204030204" pitchFamily="34" charset="0"/>
                <a:ea typeface="Calibri" panose="020F0502020204030204" pitchFamily="34" charset="0"/>
              </a:rPr>
              <a:t>Handlungsfelder aufzeigen</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lvl="0">
              <a:spcBef>
                <a:spcPts val="200"/>
              </a:spcBef>
              <a:spcAft>
                <a:spcPts val="200"/>
              </a:spcAft>
            </a:pPr>
            <a:endParaRPr lang="de-DE" sz="1800" b="1" dirty="0" smtClean="0">
              <a:solidFill>
                <a:schemeClr val="tx2">
                  <a:lumMod val="75000"/>
                </a:schemeClr>
              </a:solidFill>
              <a:latin typeface="Calibri" panose="020F0502020204030204" pitchFamily="34" charset="0"/>
              <a:ea typeface="Calibri" panose="020F0502020204030204" pitchFamily="34" charset="0"/>
            </a:endParaRPr>
          </a:p>
          <a:p>
            <a:pPr lvl="0">
              <a:spcBef>
                <a:spcPts val="200"/>
              </a:spcBef>
              <a:spcAft>
                <a:spcPts val="200"/>
              </a:spcAft>
            </a:pPr>
            <a:r>
              <a:rPr lang="de-DE" sz="1800" b="1" u="sng" dirty="0" smtClean="0">
                <a:solidFill>
                  <a:schemeClr val="tx2">
                    <a:lumMod val="75000"/>
                  </a:schemeClr>
                </a:solidFill>
                <a:latin typeface="Calibri" panose="020F0502020204030204" pitchFamily="34" charset="0"/>
                <a:ea typeface="Calibri" panose="020F0502020204030204" pitchFamily="34" charset="0"/>
              </a:rPr>
              <a:t>Die Daten zu folgenden Themen wurden verwendet:</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7.4  Alkoholkonsum gesamt</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9.5  Dimension Einstellung zur Gewalt</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8.3  Dimension Illegale Drogen</a:t>
            </a:r>
            <a:endParaRPr lang="de-DE" sz="1800" b="1" dirty="0">
              <a:solidFill>
                <a:schemeClr val="tx2">
                  <a:lumMod val="75000"/>
                </a:schemeClr>
              </a:solidFill>
              <a:latin typeface="Calibri" panose="020F0502020204030204" pitchFamily="34" charset="0"/>
              <a:ea typeface="Calibri" panose="020F0502020204030204" pitchFamily="34" charset="0"/>
            </a:endParaRPr>
          </a:p>
          <a:p>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695</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3100562229"/>
      </p:ext>
    </p:extLst>
  </p:cSld>
  <p:clrMapOvr>
    <a:masterClrMapping/>
  </p:clrMapOvr>
  <p:timing>
    <p:tnLst>
      <p:par>
        <p:cTn id="1" dur="indefinite" restart="never" nodeType="tmRoot"/>
      </p:par>
    </p:tnLst>
  </p:timing>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696</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Problemlagenanalyse</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71267"/>
            <a:ext cx="8604954" cy="49892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knapp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 Hälfte der Gemeinden erhält bei der Analyse verschiedener Problemlagen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einen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durchschnittlichen Wert</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Gemeinden, die günstigere Werte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erreichen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haben eine geringere Ausprägung in den genannten Problemlagen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für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fünf Gemeinden zeigt die Analyse einen ungünstigen Wert, für eine Gemeinde sogar einen sehr ungünstigen Wert</a:t>
            </a:r>
          </a:p>
        </p:txBody>
      </p:sp>
      <p:sp>
        <p:nvSpPr>
          <p:cNvPr id="12" name="Rechteck 11"/>
          <p:cNvSpPr/>
          <p:nvPr/>
        </p:nvSpPr>
        <p:spPr>
          <a:xfrm>
            <a:off x="321544" y="733386"/>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646697971"/>
      </p:ext>
    </p:extLst>
  </p:cSld>
  <p:clrMapOvr>
    <a:masterClrMapping/>
  </p:clrMapOvr>
  <p:timing>
    <p:tnLst>
      <p:par>
        <p:cTn id="1" dur="indefinite" restart="never" nodeType="tmRoot"/>
      </p:par>
    </p:tnLst>
  </p:timing>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115" y="622733"/>
            <a:ext cx="8478349" cy="5995524"/>
          </a:xfrm>
          <a:prstGeom prst="rect">
            <a:avLst/>
          </a:prstGeom>
        </p:spPr>
      </p:pic>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697</a:t>
            </a:fld>
            <a:endParaRPr lang="de-DE" sz="1000" dirty="0">
              <a:solidFill>
                <a:schemeClr val="tx2">
                  <a:lumMod val="75000"/>
                </a:schemeClr>
              </a:solidFill>
            </a:endParaRPr>
          </a:p>
        </p:txBody>
      </p:sp>
      <p:pic>
        <p:nvPicPr>
          <p:cNvPr id="118" name="Grafik 1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Abgerundetes Rechteck 10"/>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Problemlagen</a:t>
            </a:r>
            <a:endParaRPr lang="de-DE" sz="2800" b="1" spc="200" dirty="0">
              <a:solidFill>
                <a:schemeClr val="tx2">
                  <a:lumMod val="75000"/>
                </a:schemeClr>
              </a:solidFill>
            </a:endParaRPr>
          </a:p>
        </p:txBody>
      </p:sp>
      <p:cxnSp>
        <p:nvCxnSpPr>
          <p:cNvPr id="15" name="Gerade Verbindung 14"/>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68218998"/>
      </p:ext>
    </p:extLst>
  </p:cSld>
  <p:clrMapOvr>
    <a:masterClrMapping/>
  </p:clrMapOvr>
  <p:timing>
    <p:tnLst>
      <p:par>
        <p:cTn id="1" dur="indefinite" restart="never" nodeType="tmRoot"/>
      </p:par>
    </p:tnLst>
  </p:timing>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698</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Problemlagenanalyse</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63166"/>
            <a:ext cx="8604954" cy="50005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200"/>
              </a:spcBef>
              <a:spcAft>
                <a:spcPts val="2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Wie bereits bei den einzelnen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Auswertungen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die dieser Analyse zugrunde liegen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erwähnt</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sollten die Ursachen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unterschiedlichen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Ausprägung vor Ort näher diskutiert und bewertet werden. Auch zeigt das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Ergebnis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nicht, ob sich die Aussagen der jungen Menschen zur Gewalt und zu illegalen Drogen in ihrem Verhalten wiederspiegeln oder ob zwischen der Einstellung und tatsächlichem Handeln ein Unterschied besteht.</a:t>
            </a:r>
          </a:p>
          <a:p>
            <a:pPr>
              <a:spcBef>
                <a:spcPts val="200"/>
              </a:spcBef>
              <a:spcAft>
                <a:spcPts val="2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Dennoch sollten Kommunen mit ungünstigen Werten in der Analyse der Problemlagen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diese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vor Ort beraten und auf einen aktuellen Handlungsbedarf hin überprüfen.</a:t>
            </a:r>
          </a:p>
        </p:txBody>
      </p:sp>
      <p:sp>
        <p:nvSpPr>
          <p:cNvPr id="12" name="Rechteck 11"/>
          <p:cNvSpPr/>
          <p:nvPr/>
        </p:nvSpPr>
        <p:spPr>
          <a:xfrm>
            <a:off x="321544" y="733386"/>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228000218"/>
      </p:ext>
    </p:extLst>
  </p:cSld>
  <p:clrMapOvr>
    <a:masterClrMapping/>
  </p:clrMapOvr>
  <p:timing>
    <p:tnLst>
      <p:par>
        <p:cTn id="1" dur="indefinite" restart="never" nodeType="tmRoot"/>
      </p:par>
    </p:tnLst>
  </p:timing>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699</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Problemlangenanalyse</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63166"/>
            <a:ext cx="8604954" cy="50005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200"/>
              </a:spcBef>
              <a:spcAft>
                <a:spcPts val="2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Den Kommunen im Landkreis Bad Kissingen, deren Analyse der Problemlagen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ungünstigere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Werte aufweist wird empfohlen, das Ergebnis vor Ort zu beraten und darauf hin zu bewerten, ob sich die Einstellung der jungen Menschen auch in ihrem Verhalten wiederspiegelt und dadurch Probleme im alltäglichen Dorfleben entstehen. Bei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entsprechendem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Bedarf sollten in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Zusammenarbeit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mit den örtlichen Polizeidienststellen und dem Jugendschutz sowie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Jugendarbeit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allgemein auf den Ort abgestimmte Maßnahmen ergriffen werden. </a:t>
            </a:r>
            <a:endParaRPr lang="de-DE" sz="2000" b="1" dirty="0">
              <a:solidFill>
                <a:srgbClr val="17375E"/>
              </a:solidFill>
              <a:effectLst/>
              <a:latin typeface="Arial" panose="020B0604020202020204" pitchFamily="34" charset="0"/>
              <a:ea typeface="Calibri" panose="020F0502020204030204" pitchFamily="34" charset="0"/>
            </a:endParaRPr>
          </a:p>
        </p:txBody>
      </p:sp>
      <p:sp>
        <p:nvSpPr>
          <p:cNvPr id="12" name="Rechteck 11"/>
          <p:cNvSpPr/>
          <p:nvPr/>
        </p:nvSpPr>
        <p:spPr>
          <a:xfrm>
            <a:off x="321544" y="733386"/>
            <a:ext cx="2404376" cy="369332"/>
          </a:xfrm>
          <a:prstGeom prst="rect">
            <a:avLst/>
          </a:prstGeom>
        </p:spPr>
        <p:txBody>
          <a:bodyPr wrap="none">
            <a:spAutoFit/>
          </a:bodyPr>
          <a:lstStyle/>
          <a:p>
            <a:r>
              <a:rPr lang="de-DE" b="1" u="sng" dirty="0" smtClean="0">
                <a:solidFill>
                  <a:srgbClr val="C00000"/>
                </a:solidFill>
              </a:rPr>
              <a:t>Handlungsempfehlung:</a:t>
            </a:r>
            <a:endParaRPr lang="de-DE" b="1" u="sng" dirty="0">
              <a:solidFill>
                <a:srgbClr val="C00000"/>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626541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el 1"/>
          <p:cNvSpPr>
            <a:spLocks noGrp="1"/>
          </p:cNvSpPr>
          <p:nvPr>
            <p:ph type="ctrTitle"/>
          </p:nvPr>
        </p:nvSpPr>
        <p:spPr>
          <a:xfrm>
            <a:off x="254385" y="768471"/>
            <a:ext cx="5109703" cy="749074"/>
          </a:xfrm>
        </p:spPr>
        <p:txBody>
          <a:bodyPr anchor="t" anchorCtr="0">
            <a:noAutofit/>
          </a:bodyPr>
          <a:lstStyle/>
          <a:p>
            <a:pPr algn="l"/>
            <a:r>
              <a:rPr lang="de-DE" b="1" dirty="0" smtClean="0">
                <a:solidFill>
                  <a:srgbClr val="C00000"/>
                </a:solidFill>
              </a:rPr>
              <a:t>Inhalt detailliert </a:t>
            </a:r>
            <a:r>
              <a:rPr lang="de-DE" sz="2000" b="1" dirty="0" smtClean="0">
                <a:solidFill>
                  <a:srgbClr val="C00000"/>
                </a:solidFill>
                <a:sym typeface="Wingdings" panose="05000000000000000000" pitchFamily="2" charset="2"/>
              </a:rPr>
              <a:t>(4 von 7)</a:t>
            </a:r>
            <a:endParaRPr lang="de-DE" sz="2000" b="1" dirty="0">
              <a:solidFill>
                <a:srgbClr val="C00000"/>
              </a:solidFill>
            </a:endParaRPr>
          </a:p>
        </p:txBody>
      </p:sp>
      <p:sp>
        <p:nvSpPr>
          <p:cNvPr id="11" name="Abgerundetes Rechteck 10">
            <a:hlinkClick r:id="rId3" action="ppaction://hlinksldjump"/>
          </p:cNvPr>
          <p:cNvSpPr/>
          <p:nvPr/>
        </p:nvSpPr>
        <p:spPr>
          <a:xfrm>
            <a:off x="683568" y="1666447"/>
            <a:ext cx="3528393" cy="43204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r>
              <a:rPr lang="de-DE" sz="1600" b="1" dirty="0" smtClean="0"/>
              <a:t>9. Einstellung zur Gewalt</a:t>
            </a:r>
            <a:endParaRPr lang="de-DE" sz="1600" b="1" dirty="0"/>
          </a:p>
        </p:txBody>
      </p:sp>
      <p:sp>
        <p:nvSpPr>
          <p:cNvPr id="24" name="Abgerundetes Rechteck 23">
            <a:hlinkClick r:id="rId4" action="ppaction://hlinksldjump"/>
          </p:cNvPr>
          <p:cNvSpPr/>
          <p:nvPr/>
        </p:nvSpPr>
        <p:spPr>
          <a:xfrm>
            <a:off x="683568" y="2208071"/>
            <a:ext cx="3528393"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9.1 Durchsetzung eigener Interessen mit Gewalt</a:t>
            </a:r>
            <a:endParaRPr lang="de-DE" sz="1200" b="1" dirty="0">
              <a:solidFill>
                <a:schemeClr val="tx2"/>
              </a:solidFill>
            </a:endParaRPr>
          </a:p>
        </p:txBody>
      </p:sp>
      <p:sp>
        <p:nvSpPr>
          <p:cNvPr id="29" name="Abgerundetes Rechteck 28">
            <a:hlinkClick r:id="rId5" action="ppaction://hlinksldjump"/>
          </p:cNvPr>
          <p:cNvSpPr/>
          <p:nvPr/>
        </p:nvSpPr>
        <p:spPr>
          <a:xfrm>
            <a:off x="4840627" y="1669678"/>
            <a:ext cx="3519055" cy="43204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r>
              <a:rPr lang="de-DE" sz="1600" b="1" dirty="0" smtClean="0"/>
              <a:t>10. Nationalität/Herkunft</a:t>
            </a:r>
            <a:endParaRPr lang="de-DE" sz="1600" b="1" dirty="0"/>
          </a:p>
        </p:txBody>
      </p:sp>
      <p:sp>
        <p:nvSpPr>
          <p:cNvPr id="30" name="Abgerundetes Rechteck 29">
            <a:hlinkClick r:id="rId6" action="ppaction://hlinksldjump"/>
          </p:cNvPr>
          <p:cNvSpPr/>
          <p:nvPr/>
        </p:nvSpPr>
        <p:spPr>
          <a:xfrm>
            <a:off x="4840627" y="2224096"/>
            <a:ext cx="3529122"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10.1 Ausländer/Aussiedler im eignen Wohnort</a:t>
            </a:r>
            <a:endParaRPr lang="de-DE" sz="1200" b="1" dirty="0">
              <a:solidFill>
                <a:schemeClr val="tx2"/>
              </a:solidFill>
            </a:endParaRPr>
          </a:p>
        </p:txBody>
      </p:sp>
      <p:sp>
        <p:nvSpPr>
          <p:cNvPr id="31" name="Abgerundetes Rechteck 30">
            <a:hlinkClick r:id="rId7" action="ppaction://hlinksldjump"/>
          </p:cNvPr>
          <p:cNvSpPr/>
          <p:nvPr/>
        </p:nvSpPr>
        <p:spPr>
          <a:xfrm>
            <a:off x="683568" y="3061853"/>
            <a:ext cx="3519055" cy="33328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9.3 Zoff mit anderen Jugendgruppen</a:t>
            </a:r>
            <a:endParaRPr lang="de-DE" sz="1200" b="1" dirty="0">
              <a:solidFill>
                <a:schemeClr val="tx2"/>
              </a:solidFill>
            </a:endParaRPr>
          </a:p>
        </p:txBody>
      </p:sp>
      <p:sp>
        <p:nvSpPr>
          <p:cNvPr id="32" name="Abgerundetes Rechteck 31">
            <a:hlinkClick r:id="rId8" action="ppaction://hlinksldjump"/>
          </p:cNvPr>
          <p:cNvSpPr/>
          <p:nvPr/>
        </p:nvSpPr>
        <p:spPr>
          <a:xfrm>
            <a:off x="683568" y="3504717"/>
            <a:ext cx="3519055"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9.4 Einstellung zur Gewalt allgemein</a:t>
            </a:r>
            <a:endParaRPr lang="de-DE" sz="1200" b="1" dirty="0">
              <a:solidFill>
                <a:schemeClr val="tx2"/>
              </a:solidFill>
            </a:endParaRPr>
          </a:p>
        </p:txBody>
      </p:sp>
      <p:sp>
        <p:nvSpPr>
          <p:cNvPr id="33" name="Abgerundetes Rechteck 32">
            <a:hlinkClick r:id="rId9" action="ppaction://hlinksldjump"/>
          </p:cNvPr>
          <p:cNvSpPr/>
          <p:nvPr/>
        </p:nvSpPr>
        <p:spPr>
          <a:xfrm>
            <a:off x="683568" y="3931607"/>
            <a:ext cx="3519055"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9.5 Dimension „Einstellung zur Gewalt“</a:t>
            </a:r>
            <a:endParaRPr lang="de-DE" sz="1200" b="1" dirty="0">
              <a:solidFill>
                <a:schemeClr val="tx2"/>
              </a:solidFill>
            </a:endParaRPr>
          </a:p>
        </p:txBody>
      </p:sp>
      <p:sp>
        <p:nvSpPr>
          <p:cNvPr id="38" name="Abgerundetes Rechteck 37">
            <a:hlinkClick r:id="rId10" action="ppaction://hlinksldjump"/>
          </p:cNvPr>
          <p:cNvSpPr/>
          <p:nvPr/>
        </p:nvSpPr>
        <p:spPr>
          <a:xfrm>
            <a:off x="683568" y="2634962"/>
            <a:ext cx="3528393"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9.2 Gewaltverherrlichende Lieder, Texte und Filme</a:t>
            </a:r>
            <a:endParaRPr lang="de-DE" sz="1200" b="1" dirty="0">
              <a:solidFill>
                <a:schemeClr val="tx2"/>
              </a:solidFill>
            </a:endParaRPr>
          </a:p>
        </p:txBody>
      </p:sp>
      <p:sp>
        <p:nvSpPr>
          <p:cNvPr id="43" name="Abgerundetes Rechteck 42">
            <a:hlinkClick r:id="rId11" action="ppaction://hlinksldjump"/>
          </p:cNvPr>
          <p:cNvSpPr/>
          <p:nvPr/>
        </p:nvSpPr>
        <p:spPr>
          <a:xfrm>
            <a:off x="4840627" y="3935632"/>
            <a:ext cx="3519055" cy="57822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r>
              <a:rPr lang="de-DE" sz="1600" b="1" dirty="0" smtClean="0"/>
              <a:t>11. Aktuelle Problemlagen/ Ansprechpersonen und -stellen</a:t>
            </a:r>
            <a:endParaRPr lang="de-DE" sz="1600" b="1" dirty="0"/>
          </a:p>
        </p:txBody>
      </p:sp>
      <p:sp>
        <p:nvSpPr>
          <p:cNvPr id="44" name="Abgerundetes Rechteck 43">
            <a:hlinkClick r:id="rId12" action="ppaction://hlinksldjump"/>
          </p:cNvPr>
          <p:cNvSpPr/>
          <p:nvPr/>
        </p:nvSpPr>
        <p:spPr>
          <a:xfrm>
            <a:off x="4840627" y="4612306"/>
            <a:ext cx="3529122"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11.1 Aktuelle Problemlagen</a:t>
            </a:r>
            <a:endParaRPr lang="de-DE" sz="1200" b="1" dirty="0">
              <a:solidFill>
                <a:schemeClr val="tx2"/>
              </a:solidFill>
            </a:endParaRPr>
          </a:p>
        </p:txBody>
      </p:sp>
      <p:sp>
        <p:nvSpPr>
          <p:cNvPr id="48" name="Abgerundetes Rechteck 47">
            <a:hlinkClick r:id="rId13" action="ppaction://hlinksldjump"/>
          </p:cNvPr>
          <p:cNvSpPr/>
          <p:nvPr/>
        </p:nvSpPr>
        <p:spPr>
          <a:xfrm>
            <a:off x="4840627" y="2663780"/>
            <a:ext cx="3528393" cy="42368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10.2 Herkunftsland und Nationalität im Freundeskreis</a:t>
            </a:r>
            <a:endParaRPr lang="de-DE" sz="1200" b="1" dirty="0">
              <a:solidFill>
                <a:schemeClr val="tx2"/>
              </a:solidFill>
            </a:endParaRPr>
          </a:p>
        </p:txBody>
      </p:sp>
      <p:sp>
        <p:nvSpPr>
          <p:cNvPr id="25" name="Abgerundetes Rechteck 24">
            <a:hlinkClick r:id="rId14" action="ppaction://hlinksldjump"/>
          </p:cNvPr>
          <p:cNvSpPr/>
          <p:nvPr/>
        </p:nvSpPr>
        <p:spPr>
          <a:xfrm>
            <a:off x="4840627" y="5028071"/>
            <a:ext cx="3529122"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11.2 Ansprechpersonen für persönliche Probleme</a:t>
            </a:r>
            <a:endParaRPr lang="de-DE" sz="1200" b="1" dirty="0">
              <a:solidFill>
                <a:schemeClr val="tx2"/>
              </a:solidFill>
            </a:endParaRPr>
          </a:p>
        </p:txBody>
      </p:sp>
      <p:sp>
        <p:nvSpPr>
          <p:cNvPr id="26" name="Abgerundetes Rechteck 25">
            <a:hlinkClick r:id="rId15" action="ppaction://hlinksldjump"/>
          </p:cNvPr>
          <p:cNvSpPr/>
          <p:nvPr/>
        </p:nvSpPr>
        <p:spPr>
          <a:xfrm>
            <a:off x="4840627" y="5443836"/>
            <a:ext cx="3528393" cy="42368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11.3 Bekanntheit und Nutzung von (Beratungs-) Stellen/Kontaktpersonen im </a:t>
            </a:r>
            <a:r>
              <a:rPr lang="de-DE" sz="1200" b="1" dirty="0" err="1" smtClean="0">
                <a:solidFill>
                  <a:schemeClr val="tx2"/>
                </a:solidFill>
              </a:rPr>
              <a:t>Lkr</a:t>
            </a:r>
            <a:r>
              <a:rPr lang="de-DE" sz="1200" b="1" dirty="0" smtClean="0">
                <a:solidFill>
                  <a:schemeClr val="tx2"/>
                </a:solidFill>
              </a:rPr>
              <a:t>. Bad Kissingen</a:t>
            </a:r>
            <a:endParaRPr lang="de-DE" sz="1200" b="1" dirty="0">
              <a:solidFill>
                <a:schemeClr val="tx2"/>
              </a:solidFill>
            </a:endParaRPr>
          </a:p>
        </p:txBody>
      </p:sp>
    </p:spTree>
    <p:extLst>
      <p:ext uri="{BB962C8B-B14F-4D97-AF65-F5344CB8AC3E}">
        <p14:creationId xmlns:p14="http://schemas.microsoft.com/office/powerpoint/2010/main" val="35293827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20" y="756873"/>
            <a:ext cx="7152100" cy="1231967"/>
          </a:xfrm>
        </p:spPr>
        <p:txBody>
          <a:bodyPr>
            <a:normAutofit/>
          </a:bodyPr>
          <a:lstStyle/>
          <a:p>
            <a:pPr algn="l"/>
            <a:r>
              <a:rPr lang="de-DE" b="1" dirty="0" smtClean="0">
                <a:solidFill>
                  <a:srgbClr val="C00000"/>
                </a:solidFill>
              </a:rPr>
              <a:t>2. Offene Jugendarbeit</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22502"/>
            <a:ext cx="8604954" cy="331075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u="sng" dirty="0" smtClean="0">
                <a:solidFill>
                  <a:schemeClr val="tx2">
                    <a:lumMod val="75000"/>
                  </a:schemeClr>
                </a:solidFill>
              </a:rPr>
              <a:t>Themen:</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2.1 	Bekanntheitsgrad von Offenen Jugendtreffs</a:t>
            </a:r>
            <a:r>
              <a:rPr lang="de-DE" sz="1800" b="1" dirty="0" smtClean="0">
                <a:solidFill>
                  <a:schemeClr val="tx2">
                    <a:lumMod val="75000"/>
                  </a:schemeClr>
                </a:solidFill>
                <a:latin typeface="Arial" panose="020B0604020202020204" pitchFamily="34" charset="0"/>
                <a:ea typeface="Calibri" panose="020F0502020204030204" pitchFamily="34" charset="0"/>
              </a:rPr>
              <a:t> </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2.2  	Besuchshäufigkeit von Offenen Jugendtreffs</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rPr>
              <a:t>2.3	Besuchsgründe von Offenen Jugendtreffs</a:t>
            </a: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70</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8" name="Gestreifter Pfeil nach rechts 17">
            <a:hlinkClick r:id="rId5" action="ppaction://hlinksldjump"/>
          </p:cNvPr>
          <p:cNvSpPr/>
          <p:nvPr/>
        </p:nvSpPr>
        <p:spPr>
          <a:xfrm>
            <a:off x="5076056" y="2809239"/>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9" name="Gestreifter Pfeil nach rechts 18">
            <a:hlinkClick r:id="rId6" action="ppaction://hlinksldjump"/>
          </p:cNvPr>
          <p:cNvSpPr/>
          <p:nvPr/>
        </p:nvSpPr>
        <p:spPr>
          <a:xfrm>
            <a:off x="5148064" y="3238395"/>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6" name="Gestreifter Pfeil nach rechts 15">
            <a:hlinkClick r:id="rId7" action="ppaction://hlinksldjump"/>
          </p:cNvPr>
          <p:cNvSpPr/>
          <p:nvPr/>
        </p:nvSpPr>
        <p:spPr>
          <a:xfrm>
            <a:off x="4817029" y="3663179"/>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Tree>
    <p:extLst>
      <p:ext uri="{BB962C8B-B14F-4D97-AF65-F5344CB8AC3E}">
        <p14:creationId xmlns:p14="http://schemas.microsoft.com/office/powerpoint/2010/main" val="3183920092"/>
      </p:ext>
    </p:extLst>
  </p:cSld>
  <p:clrMapOvr>
    <a:masterClrMapping/>
  </p:clrMapOvr>
  <p:timing>
    <p:tnLst>
      <p:par>
        <p:cTn id="1" dur="indefinite" restart="never" nodeType="tmRoot"/>
      </p:par>
    </p:tnLst>
  </p:timing>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19" y="1116913"/>
            <a:ext cx="7501311" cy="1231967"/>
          </a:xfrm>
        </p:spPr>
        <p:txBody>
          <a:bodyPr>
            <a:normAutofit fontScale="90000"/>
          </a:bodyPr>
          <a:lstStyle/>
          <a:p>
            <a:pPr algn="l"/>
            <a:r>
              <a:rPr lang="de-DE" b="1" dirty="0" smtClean="0">
                <a:solidFill>
                  <a:srgbClr val="C00000"/>
                </a:solidFill>
              </a:rPr>
              <a:t>20.3 Zusammenfassung der Stärken und Problemlagen auf Gemeindeebene</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662668"/>
            <a:ext cx="8604954" cy="292657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marL="285750" lvl="0" indent="-285750">
              <a:spcBef>
                <a:spcPts val="200"/>
              </a:spcBef>
              <a:spcAft>
                <a:spcPts val="200"/>
              </a:spcAft>
              <a:buFont typeface="Arial" panose="020B0604020202020204" pitchFamily="34" charset="0"/>
              <a:buChar char="•"/>
            </a:pPr>
            <a:r>
              <a:rPr lang="de-DE" sz="1800" b="1" dirty="0" smtClean="0">
                <a:solidFill>
                  <a:schemeClr val="tx2">
                    <a:lumMod val="75000"/>
                  </a:schemeClr>
                </a:solidFill>
                <a:latin typeface="Calibri" panose="020F0502020204030204" pitchFamily="34" charset="0"/>
                <a:ea typeface="Calibri" panose="020F0502020204030204" pitchFamily="34" charset="0"/>
              </a:rPr>
              <a:t>Gegenüberstellung von Stärken und Problemlagen auf Gemeindeebene</a:t>
            </a:r>
          </a:p>
          <a:p>
            <a:pPr marL="285750" lvl="0" indent="-285750">
              <a:spcBef>
                <a:spcPts val="200"/>
              </a:spcBef>
              <a:spcAft>
                <a:spcPts val="200"/>
              </a:spcAft>
              <a:buFont typeface="Arial" panose="020B0604020202020204" pitchFamily="34" charset="0"/>
              <a:buChar char="•"/>
            </a:pPr>
            <a:r>
              <a:rPr lang="de-DE" sz="1800" b="1" dirty="0" smtClean="0">
                <a:solidFill>
                  <a:schemeClr val="tx2">
                    <a:lumMod val="75000"/>
                  </a:schemeClr>
                </a:solidFill>
                <a:latin typeface="Calibri" panose="020F0502020204030204" pitchFamily="34" charset="0"/>
                <a:ea typeface="Calibri" panose="020F0502020204030204" pitchFamily="34" charset="0"/>
              </a:rPr>
              <a:t>mögliche Potentiale und Handlungsfelder sichtbar machen</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lvl="0">
              <a:spcBef>
                <a:spcPts val="200"/>
              </a:spcBef>
              <a:spcAft>
                <a:spcPts val="200"/>
              </a:spcAft>
            </a:pPr>
            <a:endParaRPr lang="de-DE" sz="1800" b="1" dirty="0" smtClean="0">
              <a:solidFill>
                <a:schemeClr val="tx2">
                  <a:lumMod val="75000"/>
                </a:schemeClr>
              </a:solidFill>
              <a:latin typeface="Calibri" panose="020F0502020204030204" pitchFamily="34" charset="0"/>
              <a:ea typeface="Calibri" panose="020F0502020204030204" pitchFamily="34" charset="0"/>
            </a:endParaRPr>
          </a:p>
          <a:p>
            <a:pPr lvl="0">
              <a:spcBef>
                <a:spcPts val="200"/>
              </a:spcBef>
              <a:spcAft>
                <a:spcPts val="200"/>
              </a:spcAft>
            </a:pPr>
            <a:r>
              <a:rPr lang="de-DE" sz="1800" b="1" u="sng" dirty="0" smtClean="0">
                <a:solidFill>
                  <a:schemeClr val="tx2">
                    <a:lumMod val="75000"/>
                  </a:schemeClr>
                </a:solidFill>
                <a:latin typeface="Calibri" panose="020F0502020204030204" pitchFamily="34" charset="0"/>
                <a:ea typeface="Calibri" panose="020F0502020204030204" pitchFamily="34" charset="0"/>
              </a:rPr>
              <a:t>Die Daten zu folgenden Themen wurden verwendet:</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20.1  Stärkenanalyse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20.2  Problemlagenanalyse</a:t>
            </a:r>
            <a:endParaRPr lang="de-DE" sz="1800" b="1" dirty="0">
              <a:solidFill>
                <a:schemeClr val="tx2">
                  <a:lumMod val="75000"/>
                </a:schemeClr>
              </a:solidFill>
              <a:latin typeface="Calibri" panose="020F0502020204030204" pitchFamily="34" charset="0"/>
              <a:ea typeface="Calibri" panose="020F0502020204030204" pitchFamily="34" charset="0"/>
            </a:endParaRPr>
          </a:p>
          <a:p>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700</a:t>
            </a:fld>
            <a:endParaRPr lang="de-DE" sz="1000" dirty="0">
              <a:solidFill>
                <a:schemeClr val="tx2">
                  <a:lumMod val="75000"/>
                </a:schemeClr>
              </a:solidFill>
            </a:endParaRPr>
          </a:p>
        </p:txBody>
      </p:sp>
      <p:sp>
        <p:nvSpPr>
          <p:cNvPr id="17" name="Gestreifter Pfeil nach rechts 16">
            <a:hlinkClick r:id="rId4"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5"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6"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1637067222"/>
      </p:ext>
    </p:extLst>
  </p:cSld>
  <p:clrMapOvr>
    <a:masterClrMapping/>
  </p:clrMapOvr>
  <p:timing>
    <p:tnLst>
      <p:par>
        <p:cTn id="1" dur="indefinite" restart="never" nodeType="tmRoot"/>
      </p:par>
    </p:tnLst>
  </p:timing>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701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484784"/>
            <a:ext cx="8604954" cy="46789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Neun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Kommunen im Landkreis Bad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Kissingen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erreichen bei der Gegenüberstellung eine positive Bilanz und acht Kommunen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eine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durchschnittliche. Zwei Kommunen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gleichen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ihre negativeren Werte durch positive aus und sieben haben eine eher negative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Bilanz</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t>
            </a:r>
          </a:p>
        </p:txBody>
      </p:sp>
      <p:sp>
        <p:nvSpPr>
          <p:cNvPr id="12" name="Rechteck 11"/>
          <p:cNvSpPr/>
          <p:nvPr/>
        </p:nvSpPr>
        <p:spPr>
          <a:xfrm>
            <a:off x="323528" y="1115452"/>
            <a:ext cx="400443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5" name="Abgerundetes Rechteck 14"/>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Zusammenfassung auf Stärken und Problemlagen auf Gemeindeebene</a:t>
            </a:r>
            <a:endParaRPr lang="de-DE" sz="2800" b="1" spc="200" dirty="0">
              <a:solidFill>
                <a:schemeClr val="tx2">
                  <a:lumMod val="75000"/>
                </a:schemeClr>
              </a:solidFill>
            </a:endParaRPr>
          </a:p>
        </p:txBody>
      </p:sp>
      <p:cxnSp>
        <p:nvCxnSpPr>
          <p:cNvPr id="17"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631373526"/>
      </p:ext>
    </p:extLst>
  </p:cSld>
  <p:clrMapOvr>
    <a:masterClrMapping/>
  </p:clrMapOvr>
  <p:timing>
    <p:tnLst>
      <p:par>
        <p:cTn id="1" dur="indefinite" restart="never" nodeType="tmRoot"/>
      </p:par>
    </p:tnLst>
  </p:timing>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702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Abgerundetes Rechteck 10"/>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Zusammenfassung</a:t>
            </a:r>
            <a:endParaRPr lang="de-DE" sz="2800" b="1" spc="200" dirty="0">
              <a:solidFill>
                <a:schemeClr val="tx2">
                  <a:lumMod val="75000"/>
                </a:schemeClr>
              </a:solidFill>
            </a:endParaRPr>
          </a:p>
        </p:txBody>
      </p:sp>
      <p:cxnSp>
        <p:nvCxnSpPr>
          <p:cNvPr id="15" name="Gerade Verbindung 14"/>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4" name="Tabelle 3"/>
          <p:cNvGraphicFramePr>
            <a:graphicFrameLocks noGrp="1"/>
          </p:cNvGraphicFramePr>
          <p:nvPr>
            <p:extLst>
              <p:ext uri="{D42A27DB-BD31-4B8C-83A1-F6EECF244321}">
                <p14:modId xmlns:p14="http://schemas.microsoft.com/office/powerpoint/2010/main" val="2422692890"/>
              </p:ext>
            </p:extLst>
          </p:nvPr>
        </p:nvGraphicFramePr>
        <p:xfrm>
          <a:off x="457200" y="764696"/>
          <a:ext cx="8229601" cy="5256591"/>
        </p:xfrm>
        <a:graphic>
          <a:graphicData uri="http://schemas.openxmlformats.org/drawingml/2006/table">
            <a:tbl>
              <a:tblPr firstRow="1" firstCol="1" bandRow="1"/>
              <a:tblGrid>
                <a:gridCol w="853788"/>
                <a:gridCol w="693773"/>
                <a:gridCol w="812945"/>
                <a:gridCol w="734616"/>
                <a:gridCol w="772102"/>
                <a:gridCol w="1110596"/>
                <a:gridCol w="872252"/>
                <a:gridCol w="793363"/>
                <a:gridCol w="792803"/>
                <a:gridCol w="793363"/>
              </a:tblGrid>
              <a:tr h="369674">
                <a:tc gridSpan="4">
                  <a:txBody>
                    <a:bodyPr/>
                    <a:lstStyle/>
                    <a:p>
                      <a:pPr algn="ctr">
                        <a:spcBef>
                          <a:spcPts val="600"/>
                        </a:spcBef>
                        <a:spcAft>
                          <a:spcPts val="600"/>
                        </a:spcAft>
                      </a:pPr>
                      <a:r>
                        <a:rPr lang="de-DE" sz="1200" b="1" spc="190" dirty="0">
                          <a:effectLst/>
                          <a:latin typeface="Calibri"/>
                          <a:ea typeface="Calibri"/>
                          <a:cs typeface="Arial"/>
                        </a:rPr>
                        <a:t>STÄRKENANALYSE</a:t>
                      </a:r>
                      <a:endParaRPr lang="de-DE" sz="1000" dirty="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hMerge="1">
                  <a:txBody>
                    <a:bodyPr/>
                    <a:lstStyle/>
                    <a:p>
                      <a:endParaRPr lang="de-DE"/>
                    </a:p>
                  </a:txBody>
                  <a:tcPr/>
                </a:tc>
                <a:tc hMerge="1">
                  <a:txBody>
                    <a:bodyPr/>
                    <a:lstStyle/>
                    <a:p>
                      <a:endParaRPr lang="de-DE"/>
                    </a:p>
                  </a:txBody>
                  <a:tcPr/>
                </a:tc>
                <a:tc hMerge="1">
                  <a:txBody>
                    <a:bodyPr/>
                    <a:lstStyle/>
                    <a:p>
                      <a:endParaRPr lang="de-DE"/>
                    </a:p>
                  </a:txBody>
                  <a:tcPr/>
                </a:tc>
                <a:tc gridSpan="3">
                  <a:txBody>
                    <a:bodyPr/>
                    <a:lstStyle/>
                    <a:p>
                      <a:pPr algn="ctr">
                        <a:spcBef>
                          <a:spcPts val="600"/>
                        </a:spcBef>
                        <a:spcAft>
                          <a:spcPts val="600"/>
                        </a:spcAft>
                      </a:pPr>
                      <a:r>
                        <a:rPr lang="de-DE" sz="1000" b="1">
                          <a:effectLst/>
                          <a:latin typeface="Calibri"/>
                          <a:ea typeface="Calibri"/>
                          <a:cs typeface="Arial"/>
                        </a:rPr>
                        <a:t> </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hMerge="1">
                  <a:txBody>
                    <a:bodyPr/>
                    <a:lstStyle/>
                    <a:p>
                      <a:endParaRPr lang="de-DE"/>
                    </a:p>
                  </a:txBody>
                  <a:tcPr/>
                </a:tc>
                <a:tc hMerge="1">
                  <a:txBody>
                    <a:bodyPr/>
                    <a:lstStyle/>
                    <a:p>
                      <a:endParaRPr lang="de-DE"/>
                    </a:p>
                  </a:txBody>
                  <a:tcPr/>
                </a:tc>
                <a:tc gridSpan="3">
                  <a:txBody>
                    <a:bodyPr/>
                    <a:lstStyle/>
                    <a:p>
                      <a:pPr algn="ctr">
                        <a:spcBef>
                          <a:spcPts val="600"/>
                        </a:spcBef>
                        <a:spcAft>
                          <a:spcPts val="600"/>
                        </a:spcAft>
                      </a:pPr>
                      <a:r>
                        <a:rPr lang="de-DE" sz="1200" b="1" spc="190">
                          <a:effectLst/>
                          <a:latin typeface="Calibri"/>
                          <a:ea typeface="Calibri"/>
                          <a:cs typeface="Arial"/>
                        </a:rPr>
                        <a:t>ANALYSE PROBLEMLAGEN</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hMerge="1">
                  <a:txBody>
                    <a:bodyPr/>
                    <a:lstStyle/>
                    <a:p>
                      <a:endParaRPr lang="de-DE"/>
                    </a:p>
                  </a:txBody>
                  <a:tcPr/>
                </a:tc>
                <a:tc hMerge="1">
                  <a:txBody>
                    <a:bodyPr/>
                    <a:lstStyle/>
                    <a:p>
                      <a:endParaRPr lang="de-DE"/>
                    </a:p>
                  </a:txBody>
                  <a:tcPr/>
                </a:tc>
              </a:tr>
              <a:tr h="599621">
                <a:tc>
                  <a:txBody>
                    <a:bodyPr/>
                    <a:lstStyle/>
                    <a:p>
                      <a:pPr algn="ctr">
                        <a:spcAft>
                          <a:spcPts val="0"/>
                        </a:spcAft>
                      </a:pPr>
                      <a:r>
                        <a:rPr lang="de-DE" sz="1000" b="1">
                          <a:effectLst/>
                          <a:latin typeface="Calibri"/>
                          <a:ea typeface="Calibri"/>
                          <a:cs typeface="Arial"/>
                        </a:rPr>
                        <a:t>Freizeit gerne im Ort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Aft>
                          <a:spcPts val="0"/>
                        </a:spcAft>
                      </a:pPr>
                      <a:r>
                        <a:rPr lang="de-DE" sz="1000" b="1">
                          <a:effectLst/>
                          <a:latin typeface="Calibri"/>
                          <a:ea typeface="Calibri"/>
                          <a:cs typeface="Arial"/>
                        </a:rPr>
                        <a:t>Politisches Interesse</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Aft>
                          <a:spcPts val="0"/>
                        </a:spcAft>
                      </a:pPr>
                      <a:r>
                        <a:rPr lang="de-DE" sz="1000" b="1">
                          <a:effectLst/>
                          <a:latin typeface="Calibri"/>
                          <a:ea typeface="Calibri"/>
                          <a:cs typeface="Arial"/>
                        </a:rPr>
                        <a:t>Orga.grad Verein/Verb.</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Aft>
                          <a:spcPts val="0"/>
                        </a:spcAft>
                      </a:pPr>
                      <a:r>
                        <a:rPr lang="de-DE" sz="1000" b="1">
                          <a:effectLst/>
                          <a:latin typeface="Calibri"/>
                          <a:ea typeface="Calibri"/>
                          <a:cs typeface="Arial"/>
                        </a:rPr>
                        <a:t>Dimension Ehrenamt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Aft>
                          <a:spcPts val="0"/>
                        </a:spcAft>
                      </a:pPr>
                      <a:r>
                        <a:rPr lang="de-DE" sz="1000" b="1">
                          <a:effectLst/>
                          <a:latin typeface="Calibri"/>
                          <a:ea typeface="Calibri"/>
                          <a:cs typeface="Arial"/>
                        </a:rPr>
                        <a:t>Gesamt </a:t>
                      </a:r>
                      <a:br>
                        <a:rPr lang="de-DE" sz="1000" b="1">
                          <a:effectLst/>
                          <a:latin typeface="Calibri"/>
                          <a:ea typeface="Calibri"/>
                          <a:cs typeface="Arial"/>
                        </a:rPr>
                      </a:br>
                      <a:r>
                        <a:rPr lang="de-DE" sz="1000" b="1">
                          <a:effectLst/>
                          <a:latin typeface="Calibri"/>
                          <a:ea typeface="Calibri"/>
                          <a:cs typeface="Arial"/>
                        </a:rPr>
                        <a:t>Stärken</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Aft>
                          <a:spcPts val="0"/>
                        </a:spcAft>
                      </a:pPr>
                      <a:r>
                        <a:rPr lang="de-DE" sz="1000" b="1">
                          <a:effectLst/>
                          <a:latin typeface="Calibri"/>
                          <a:ea typeface="Calibri"/>
                          <a:cs typeface="Arial"/>
                        </a:rPr>
                        <a:t>Ort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Aft>
                          <a:spcPts val="0"/>
                        </a:spcAft>
                      </a:pPr>
                      <a:r>
                        <a:rPr lang="de-DE" sz="1000" b="1">
                          <a:effectLst/>
                          <a:latin typeface="Calibri"/>
                          <a:ea typeface="Calibri"/>
                          <a:cs typeface="Arial"/>
                        </a:rPr>
                        <a:t>Gesamt </a:t>
                      </a:r>
                      <a:br>
                        <a:rPr lang="de-DE" sz="1000" b="1">
                          <a:effectLst/>
                          <a:latin typeface="Calibri"/>
                          <a:ea typeface="Calibri"/>
                          <a:cs typeface="Arial"/>
                        </a:rPr>
                      </a:br>
                      <a:r>
                        <a:rPr lang="de-DE" sz="1000" b="1">
                          <a:effectLst/>
                          <a:latin typeface="Calibri"/>
                          <a:ea typeface="Calibri"/>
                          <a:cs typeface="Arial"/>
                        </a:rPr>
                        <a:t>Problemlagen</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Aft>
                          <a:spcPts val="0"/>
                        </a:spcAft>
                      </a:pPr>
                      <a:r>
                        <a:rPr lang="de-DE" sz="1000" b="1">
                          <a:effectLst/>
                          <a:latin typeface="Calibri"/>
                          <a:ea typeface="Calibri"/>
                          <a:cs typeface="Arial"/>
                        </a:rPr>
                        <a:t>Alkohol-konsum</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Aft>
                          <a:spcPts val="0"/>
                        </a:spcAft>
                      </a:pPr>
                      <a:r>
                        <a:rPr lang="de-DE" sz="1000" b="1">
                          <a:effectLst/>
                          <a:latin typeface="Calibri"/>
                          <a:ea typeface="Calibri"/>
                          <a:cs typeface="Arial"/>
                        </a:rPr>
                        <a:t>Dimension Gewalt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Aft>
                          <a:spcPts val="0"/>
                        </a:spcAft>
                      </a:pPr>
                      <a:r>
                        <a:rPr lang="de-DE" sz="1000" b="1">
                          <a:effectLst/>
                          <a:latin typeface="Calibri"/>
                          <a:ea typeface="Calibri"/>
                          <a:cs typeface="Arial"/>
                        </a:rPr>
                        <a:t>Dimension illeg. Drogen</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r>
              <a:tr h="329792">
                <a:tc>
                  <a:txBody>
                    <a:bodyPr/>
                    <a:lstStyle/>
                    <a:p>
                      <a:pPr algn="ctr">
                        <a:spcBef>
                          <a:spcPts val="600"/>
                        </a:spcBef>
                        <a:spcAft>
                          <a:spcPts val="600"/>
                        </a:spcAft>
                      </a:pPr>
                      <a:r>
                        <a:rPr lang="de-DE" sz="1100" b="1">
                          <a:solidFill>
                            <a:srgbClr val="FFFFFF"/>
                          </a:solidFill>
                          <a:effectLst/>
                          <a:latin typeface="Calibri"/>
                          <a:ea typeface="Calibri"/>
                          <a:cs typeface="Arial"/>
                        </a:rPr>
                        <a:t>+ +</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Bef>
                          <a:spcPts val="600"/>
                        </a:spcBef>
                        <a:spcAft>
                          <a:spcPts val="600"/>
                        </a:spcAft>
                      </a:pPr>
                      <a:r>
                        <a:rPr lang="de-DE" sz="1100" b="1">
                          <a:solidFill>
                            <a:srgbClr val="FFFFFF"/>
                          </a:solidFill>
                          <a:effectLst/>
                          <a:latin typeface="Calibri"/>
                          <a:ea typeface="Calibri"/>
                          <a:cs typeface="Arial"/>
                        </a:rPr>
                        <a:t>+ +</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Bef>
                          <a:spcPts val="600"/>
                        </a:spcBef>
                        <a:spcAft>
                          <a:spcPts val="600"/>
                        </a:spcAft>
                      </a:pPr>
                      <a:r>
                        <a:rPr lang="de-DE" sz="1100" b="1">
                          <a:solidFill>
                            <a:srgbClr val="FFFFFF"/>
                          </a:solidFill>
                          <a:effectLst/>
                          <a:latin typeface="Calibri"/>
                          <a:ea typeface="Calibri"/>
                          <a:cs typeface="Arial"/>
                        </a:rPr>
                        <a:t>+ +</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Bef>
                          <a:spcPts val="600"/>
                        </a:spcBef>
                        <a:spcAft>
                          <a:spcPts val="600"/>
                        </a:spcAft>
                      </a:pPr>
                      <a:r>
                        <a:rPr lang="de-DE" sz="1100" b="1">
                          <a:solidFill>
                            <a:srgbClr val="FFFFFF"/>
                          </a:solidFill>
                          <a:effectLst/>
                          <a:latin typeface="Calibri"/>
                          <a:ea typeface="Calibri"/>
                          <a:cs typeface="Arial"/>
                        </a:rPr>
                        <a:t>+ +</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Bef>
                          <a:spcPts val="600"/>
                        </a:spcBef>
                        <a:spcAft>
                          <a:spcPts val="600"/>
                        </a:spcAft>
                      </a:pPr>
                      <a:r>
                        <a:rPr lang="de-DE" sz="1100" b="1" dirty="0">
                          <a:solidFill>
                            <a:srgbClr val="FFFFFF"/>
                          </a:solidFill>
                          <a:effectLst/>
                          <a:latin typeface="Calibri"/>
                          <a:ea typeface="Calibri"/>
                          <a:cs typeface="Arial"/>
                        </a:rPr>
                        <a:t>+ +</a:t>
                      </a:r>
                      <a:endParaRPr lang="de-DE" sz="1000" dirty="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Bef>
                          <a:spcPts val="600"/>
                        </a:spcBef>
                        <a:spcAft>
                          <a:spcPts val="600"/>
                        </a:spcAft>
                      </a:pPr>
                      <a:r>
                        <a:rPr lang="de-DE" sz="1000" b="1">
                          <a:effectLst/>
                          <a:latin typeface="Calibri"/>
                          <a:ea typeface="Calibri"/>
                          <a:cs typeface="Arial"/>
                        </a:rPr>
                        <a:t>Aura</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Bef>
                          <a:spcPts val="600"/>
                        </a:spcBef>
                        <a:spcAft>
                          <a:spcPts val="600"/>
                        </a:spcAft>
                      </a:pPr>
                      <a:r>
                        <a:rPr lang="de-DE" sz="1100" b="1">
                          <a:solidFill>
                            <a:srgbClr val="FFFFFF"/>
                          </a:solidFill>
                          <a:effectLst/>
                          <a:latin typeface="Calibri"/>
                          <a:ea typeface="Calibri"/>
                          <a:cs typeface="Arial"/>
                        </a:rPr>
                        <a:t>+ +</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Bef>
                          <a:spcPts val="600"/>
                        </a:spcBef>
                        <a:spcAft>
                          <a:spcPts val="600"/>
                        </a:spcAft>
                      </a:pPr>
                      <a:r>
                        <a:rPr lang="de-DE" sz="1100" b="1">
                          <a:solidFill>
                            <a:srgbClr val="FFFFFF"/>
                          </a:solidFill>
                          <a:effectLst/>
                          <a:latin typeface="Calibri"/>
                          <a:ea typeface="Calibri"/>
                          <a:cs typeface="Arial"/>
                        </a:rPr>
                        <a:t>+ +</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Bef>
                          <a:spcPts val="600"/>
                        </a:spcBef>
                        <a:spcAft>
                          <a:spcPts val="600"/>
                        </a:spcAft>
                      </a:pPr>
                      <a:r>
                        <a:rPr lang="de-DE" sz="1100" b="1">
                          <a:solidFill>
                            <a:srgbClr val="FFFFFF"/>
                          </a:solidFill>
                          <a:effectLst/>
                          <a:latin typeface="Calibri"/>
                          <a:ea typeface="Calibri"/>
                          <a:cs typeface="Arial"/>
                        </a:rPr>
                        <a:t>+ +</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329792">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000" b="1">
                          <a:effectLst/>
                          <a:latin typeface="Calibri"/>
                          <a:ea typeface="Calibri"/>
                          <a:cs typeface="Arial"/>
                        </a:rPr>
                        <a:t>Bad Bocklet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329792">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Bef>
                          <a:spcPts val="600"/>
                        </a:spcBef>
                        <a:spcAft>
                          <a:spcPts val="600"/>
                        </a:spcAft>
                      </a:pPr>
                      <a:r>
                        <a:rPr lang="de-DE" sz="1100" b="1">
                          <a:solidFill>
                            <a:srgbClr val="FFFFFF"/>
                          </a:solidFill>
                          <a:effectLst/>
                          <a:latin typeface="Calibri"/>
                          <a:ea typeface="Calibri"/>
                          <a:cs typeface="Arial"/>
                        </a:rPr>
                        <a:t>- -</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Bef>
                          <a:spcPts val="600"/>
                        </a:spcBef>
                        <a:spcAft>
                          <a:spcPts val="600"/>
                        </a:spcAft>
                      </a:pPr>
                      <a:r>
                        <a:rPr lang="de-DE" sz="1000" b="1">
                          <a:effectLst/>
                          <a:latin typeface="Calibri"/>
                          <a:ea typeface="Calibri"/>
                          <a:cs typeface="Arial"/>
                        </a:rPr>
                        <a:t>Bad Brückenau</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329792">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solidFill>
                            <a:srgbClr val="FFFFFF"/>
                          </a:solidFill>
                          <a:effectLst/>
                          <a:latin typeface="Calibri"/>
                          <a:ea typeface="Calibri"/>
                          <a:cs typeface="Arial"/>
                        </a:rPr>
                        <a:t>- -</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Bef>
                          <a:spcPts val="600"/>
                        </a:spcBef>
                        <a:spcAft>
                          <a:spcPts val="600"/>
                        </a:spcAft>
                      </a:pPr>
                      <a:r>
                        <a:rPr lang="de-DE" sz="1000" b="1">
                          <a:effectLst/>
                          <a:latin typeface="Calibri"/>
                          <a:ea typeface="Calibri"/>
                          <a:cs typeface="Arial"/>
                        </a:rPr>
                        <a:t>Bad Kissingen</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Bef>
                          <a:spcPts val="600"/>
                        </a:spcBef>
                        <a:spcAft>
                          <a:spcPts val="600"/>
                        </a:spcAft>
                      </a:pPr>
                      <a:r>
                        <a:rPr lang="de-DE" sz="1100" b="1">
                          <a:solidFill>
                            <a:srgbClr val="FFFFFF"/>
                          </a:solidFill>
                          <a:effectLst/>
                          <a:latin typeface="Calibri"/>
                          <a:ea typeface="Calibri"/>
                          <a:cs typeface="Arial"/>
                        </a:rPr>
                        <a:t>- -</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329792">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000" b="1">
                          <a:effectLst/>
                          <a:latin typeface="Calibri"/>
                          <a:ea typeface="Calibri"/>
                          <a:cs typeface="Arial"/>
                        </a:rPr>
                        <a:t>Burkardroth</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329792">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000" b="1">
                          <a:effectLst/>
                          <a:latin typeface="Calibri"/>
                          <a:ea typeface="Calibri"/>
                          <a:cs typeface="Arial"/>
                        </a:rPr>
                        <a:t>Elfershausen</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329792">
                <a:tc>
                  <a:txBody>
                    <a:bodyPr/>
                    <a:lstStyle/>
                    <a:p>
                      <a:pPr algn="ctr">
                        <a:spcBef>
                          <a:spcPts val="600"/>
                        </a:spcBef>
                        <a:spcAft>
                          <a:spcPts val="600"/>
                        </a:spcAft>
                      </a:pPr>
                      <a:r>
                        <a:rPr lang="de-DE" sz="1100" b="1">
                          <a:solidFill>
                            <a:srgbClr val="FFFFFF"/>
                          </a:solidFill>
                          <a:effectLst/>
                          <a:latin typeface="Calibri"/>
                          <a:ea typeface="Calibri"/>
                          <a:cs typeface="Arial"/>
                        </a:rPr>
                        <a:t>- -</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Bef>
                          <a:spcPts val="600"/>
                        </a:spcBef>
                        <a:spcAft>
                          <a:spcPts val="600"/>
                        </a:spcAft>
                      </a:pPr>
                      <a:r>
                        <a:rPr lang="de-DE" sz="1000" b="1">
                          <a:effectLst/>
                          <a:latin typeface="Calibri"/>
                          <a:ea typeface="Calibri"/>
                          <a:cs typeface="Arial"/>
                        </a:rPr>
                        <a:t>Euerdorf</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Bef>
                          <a:spcPts val="600"/>
                        </a:spcBef>
                        <a:spcAft>
                          <a:spcPts val="600"/>
                        </a:spcAft>
                      </a:pPr>
                      <a:r>
                        <a:rPr lang="de-DE" sz="1100" b="1">
                          <a:solidFill>
                            <a:srgbClr val="FFFFFF"/>
                          </a:solidFill>
                          <a:effectLst/>
                          <a:latin typeface="Calibri"/>
                          <a:ea typeface="Calibri"/>
                          <a:cs typeface="Arial"/>
                        </a:rPr>
                        <a:t>+ +</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329792">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000" b="1">
                          <a:effectLst/>
                          <a:latin typeface="Calibri"/>
                          <a:ea typeface="Calibri"/>
                          <a:cs typeface="Arial"/>
                        </a:rPr>
                        <a:t>Fuchsstadt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solidFill>
                            <a:srgbClr val="FFFFFF"/>
                          </a:solidFill>
                          <a:effectLst/>
                          <a:latin typeface="Calibri"/>
                          <a:ea typeface="Calibri"/>
                          <a:cs typeface="Arial"/>
                        </a:rPr>
                        <a:t>- -</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329792">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Bef>
                          <a:spcPts val="600"/>
                        </a:spcBef>
                        <a:spcAft>
                          <a:spcPts val="600"/>
                        </a:spcAft>
                      </a:pPr>
                      <a:r>
                        <a:rPr lang="de-DE" sz="1100" b="1">
                          <a:solidFill>
                            <a:srgbClr val="FFFFFF"/>
                          </a:solidFill>
                          <a:effectLst/>
                          <a:latin typeface="Calibri"/>
                          <a:ea typeface="Calibri"/>
                          <a:cs typeface="Arial"/>
                        </a:rPr>
                        <a:t>+ +</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Bef>
                          <a:spcPts val="600"/>
                        </a:spcBef>
                        <a:spcAft>
                          <a:spcPts val="600"/>
                        </a:spcAft>
                      </a:pPr>
                      <a:r>
                        <a:rPr lang="de-DE" sz="1000" b="1">
                          <a:effectLst/>
                          <a:latin typeface="Calibri"/>
                          <a:ea typeface="Calibri"/>
                          <a:cs typeface="Arial"/>
                        </a:rPr>
                        <a:t>Geroda</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solidFill>
                            <a:srgbClr val="FFFFFF"/>
                          </a:solidFill>
                          <a:effectLst/>
                          <a:latin typeface="Calibri"/>
                          <a:ea typeface="Calibri"/>
                          <a:cs typeface="Arial"/>
                        </a:rPr>
                        <a:t>+ +</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Bef>
                          <a:spcPts val="600"/>
                        </a:spcBef>
                        <a:spcAft>
                          <a:spcPts val="600"/>
                        </a:spcAft>
                      </a:pPr>
                      <a:r>
                        <a:rPr lang="de-DE" sz="1100" b="1">
                          <a:solidFill>
                            <a:srgbClr val="FFFFFF"/>
                          </a:solidFill>
                          <a:effectLst/>
                          <a:latin typeface="Calibri"/>
                          <a:ea typeface="Calibri"/>
                          <a:cs typeface="Arial"/>
                        </a:rPr>
                        <a:t>- -</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329792">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000" b="1">
                          <a:effectLst/>
                          <a:latin typeface="Calibri"/>
                          <a:ea typeface="Calibri"/>
                          <a:cs typeface="Arial"/>
                        </a:rPr>
                        <a:t>Hammelburg</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329792">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000" b="1">
                          <a:effectLst/>
                          <a:latin typeface="Calibri"/>
                          <a:ea typeface="Calibri"/>
                          <a:cs typeface="Arial"/>
                        </a:rPr>
                        <a:t>Maßbach</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329792">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000" b="1">
                          <a:effectLst/>
                          <a:latin typeface="Calibri"/>
                          <a:ea typeface="Calibri"/>
                          <a:cs typeface="Arial"/>
                        </a:rPr>
                        <a:t>Motten</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solidFill>
                            <a:srgbClr val="FFFFFF"/>
                          </a:solidFill>
                          <a:effectLst/>
                          <a:latin typeface="Calibri"/>
                          <a:ea typeface="Calibri"/>
                          <a:cs typeface="Arial"/>
                        </a:rPr>
                        <a:t>+ +</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329792">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000" b="1">
                          <a:effectLst/>
                          <a:latin typeface="Calibri"/>
                          <a:ea typeface="Calibri"/>
                          <a:cs typeface="Arial"/>
                        </a:rPr>
                        <a:t>Münnerstadt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dirty="0">
                          <a:effectLst/>
                          <a:latin typeface="Calibri"/>
                          <a:ea typeface="Calibri"/>
                          <a:cs typeface="Arial"/>
                        </a:rPr>
                        <a:t>-</a:t>
                      </a:r>
                      <a:endParaRPr lang="de-DE" sz="1000" dirty="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bl>
          </a:graphicData>
        </a:graphic>
      </p:graphicFrame>
      <p:graphicFrame>
        <p:nvGraphicFramePr>
          <p:cNvPr id="6" name="Tabelle 5"/>
          <p:cNvGraphicFramePr>
            <a:graphicFrameLocks noGrp="1"/>
          </p:cNvGraphicFramePr>
          <p:nvPr>
            <p:extLst>
              <p:ext uri="{D42A27DB-BD31-4B8C-83A1-F6EECF244321}">
                <p14:modId xmlns:p14="http://schemas.microsoft.com/office/powerpoint/2010/main" val="263596933"/>
              </p:ext>
            </p:extLst>
          </p:nvPr>
        </p:nvGraphicFramePr>
        <p:xfrm>
          <a:off x="472504" y="6165304"/>
          <a:ext cx="8229600" cy="187990"/>
        </p:xfrm>
        <a:graphic>
          <a:graphicData uri="http://schemas.openxmlformats.org/drawingml/2006/table">
            <a:tbl>
              <a:tblPr firstRow="1" firstCol="1" bandRow="1"/>
              <a:tblGrid>
                <a:gridCol w="390527"/>
                <a:gridCol w="1177176"/>
                <a:gridCol w="637823"/>
                <a:gridCol w="948343"/>
                <a:gridCol w="713355"/>
                <a:gridCol w="1179414"/>
                <a:gridCol w="168967"/>
                <a:gridCol w="1267254"/>
                <a:gridCol w="318912"/>
                <a:gridCol w="1427829"/>
              </a:tblGrid>
              <a:tr h="187990">
                <a:tc>
                  <a:txBody>
                    <a:bodyPr/>
                    <a:lstStyle/>
                    <a:p>
                      <a:pPr algn="r">
                        <a:spcAft>
                          <a:spcPts val="0"/>
                        </a:spcAft>
                      </a:pPr>
                      <a:r>
                        <a:rPr lang="de-DE" sz="1200" b="1" dirty="0">
                          <a:effectLst/>
                          <a:latin typeface="Calibri"/>
                          <a:ea typeface="Calibri"/>
                          <a:cs typeface="Arial"/>
                        </a:rPr>
                        <a:t>+ +</a:t>
                      </a:r>
                      <a:endParaRPr lang="de-DE" sz="1000" dirty="0">
                        <a:effectLst/>
                        <a:latin typeface="Calibri"/>
                        <a:ea typeface="Calibri"/>
                        <a:cs typeface="Arial"/>
                      </a:endParaRPr>
                    </a:p>
                  </a:txBody>
                  <a:tcPr marL="60425" marR="60425" marT="0" marB="0" anchor="ctr">
                    <a:lnL>
                      <a:noFill/>
                    </a:lnL>
                    <a:lnR>
                      <a:noFill/>
                    </a:lnR>
                    <a:lnT>
                      <a:noFill/>
                    </a:lnT>
                    <a:lnB>
                      <a:noFill/>
                    </a:lnB>
                  </a:tcPr>
                </a:tc>
                <a:tc>
                  <a:txBody>
                    <a:bodyPr/>
                    <a:lstStyle/>
                    <a:p>
                      <a:pPr>
                        <a:spcAft>
                          <a:spcPts val="0"/>
                        </a:spcAft>
                      </a:pPr>
                      <a:r>
                        <a:rPr lang="de-DE" sz="1000" dirty="0">
                          <a:effectLst/>
                          <a:latin typeface="Calibri"/>
                          <a:ea typeface="Calibri"/>
                          <a:cs typeface="Arial"/>
                        </a:rPr>
                        <a:t>sehr günstiger Wert</a:t>
                      </a:r>
                    </a:p>
                  </a:txBody>
                  <a:tcPr marL="60425" marR="60425" marT="0" marB="0" anchor="ctr">
                    <a:lnL>
                      <a:noFill/>
                    </a:lnL>
                    <a:lnR>
                      <a:noFill/>
                    </a:lnR>
                    <a:lnT>
                      <a:noFill/>
                    </a:lnT>
                    <a:lnB>
                      <a:noFill/>
                    </a:lnB>
                  </a:tcPr>
                </a:tc>
                <a:tc>
                  <a:txBody>
                    <a:bodyPr/>
                    <a:lstStyle/>
                    <a:p>
                      <a:pPr algn="r">
                        <a:spcAft>
                          <a:spcPts val="0"/>
                        </a:spcAft>
                      </a:pPr>
                      <a:r>
                        <a:rPr lang="de-DE" sz="1200" b="1">
                          <a:effectLst/>
                          <a:latin typeface="Calibri"/>
                          <a:ea typeface="Calibri"/>
                          <a:cs typeface="Arial"/>
                        </a:rPr>
                        <a:t>+</a:t>
                      </a:r>
                      <a:endParaRPr lang="de-DE" sz="1000">
                        <a:effectLst/>
                        <a:latin typeface="Calibri"/>
                        <a:ea typeface="Calibri"/>
                        <a:cs typeface="Arial"/>
                      </a:endParaRPr>
                    </a:p>
                  </a:txBody>
                  <a:tcPr marL="60425" marR="60425" marT="0" marB="0" anchor="ctr">
                    <a:lnL>
                      <a:noFill/>
                    </a:lnL>
                    <a:lnR>
                      <a:noFill/>
                    </a:lnR>
                    <a:lnT>
                      <a:noFill/>
                    </a:lnT>
                    <a:lnB>
                      <a:noFill/>
                    </a:lnB>
                  </a:tcPr>
                </a:tc>
                <a:tc>
                  <a:txBody>
                    <a:bodyPr/>
                    <a:lstStyle/>
                    <a:p>
                      <a:pPr>
                        <a:spcAft>
                          <a:spcPts val="0"/>
                        </a:spcAft>
                      </a:pPr>
                      <a:r>
                        <a:rPr lang="de-DE" sz="1000">
                          <a:effectLst/>
                          <a:latin typeface="Calibri"/>
                          <a:ea typeface="Calibri"/>
                          <a:cs typeface="Arial"/>
                        </a:rPr>
                        <a:t>günstiger Wert</a:t>
                      </a:r>
                    </a:p>
                  </a:txBody>
                  <a:tcPr marL="60425" marR="60425" marT="0" marB="0" anchor="ctr">
                    <a:lnL>
                      <a:noFill/>
                    </a:lnL>
                    <a:lnR>
                      <a:noFill/>
                    </a:lnR>
                    <a:lnT>
                      <a:noFill/>
                    </a:lnT>
                    <a:lnB>
                      <a:noFill/>
                    </a:lnB>
                  </a:tcPr>
                </a:tc>
                <a:tc>
                  <a:txBody>
                    <a:bodyPr/>
                    <a:lstStyle/>
                    <a:p>
                      <a:pPr algn="r">
                        <a:spcAft>
                          <a:spcPts val="0"/>
                        </a:spcAft>
                      </a:pPr>
                      <a:r>
                        <a:rPr lang="de-DE" sz="1200" b="1">
                          <a:effectLst/>
                          <a:latin typeface="Calibri"/>
                          <a:ea typeface="Calibri"/>
                          <a:cs typeface="Arial"/>
                          <a:sym typeface="Symbol"/>
                        </a:rPr>
                        <a:t></a:t>
                      </a:r>
                      <a:endParaRPr lang="de-DE" sz="1000">
                        <a:effectLst/>
                        <a:latin typeface="Calibri"/>
                        <a:ea typeface="Calibri"/>
                        <a:cs typeface="Arial"/>
                      </a:endParaRPr>
                    </a:p>
                  </a:txBody>
                  <a:tcPr marL="60425" marR="60425" marT="0" marB="0" anchor="ctr">
                    <a:lnL>
                      <a:noFill/>
                    </a:lnL>
                    <a:lnR>
                      <a:noFill/>
                    </a:lnR>
                    <a:lnT>
                      <a:noFill/>
                    </a:lnT>
                    <a:lnB>
                      <a:noFill/>
                    </a:lnB>
                  </a:tcPr>
                </a:tc>
                <a:tc>
                  <a:txBody>
                    <a:bodyPr/>
                    <a:lstStyle/>
                    <a:p>
                      <a:pPr>
                        <a:spcAft>
                          <a:spcPts val="0"/>
                        </a:spcAft>
                      </a:pPr>
                      <a:r>
                        <a:rPr lang="de-DE" sz="1000">
                          <a:effectLst/>
                          <a:latin typeface="Calibri"/>
                          <a:ea typeface="Calibri"/>
                          <a:cs typeface="Arial"/>
                        </a:rPr>
                        <a:t>Durchschnitt</a:t>
                      </a:r>
                    </a:p>
                  </a:txBody>
                  <a:tcPr marL="60425" marR="60425" marT="0" marB="0" anchor="ctr">
                    <a:lnL>
                      <a:noFill/>
                    </a:lnL>
                    <a:lnR>
                      <a:noFill/>
                    </a:lnR>
                    <a:lnT>
                      <a:noFill/>
                    </a:lnT>
                    <a:lnB>
                      <a:noFill/>
                    </a:lnB>
                  </a:tcPr>
                </a:tc>
                <a:tc>
                  <a:txBody>
                    <a:bodyPr/>
                    <a:lstStyle/>
                    <a:p>
                      <a:pPr algn="r">
                        <a:spcAft>
                          <a:spcPts val="0"/>
                        </a:spcAft>
                      </a:pPr>
                      <a:r>
                        <a:rPr lang="de-DE" sz="1200" b="1">
                          <a:effectLst/>
                          <a:latin typeface="Calibri"/>
                          <a:ea typeface="Calibri"/>
                          <a:cs typeface="Arial"/>
                        </a:rPr>
                        <a:t>-</a:t>
                      </a:r>
                      <a:endParaRPr lang="de-DE" sz="1000">
                        <a:effectLst/>
                        <a:latin typeface="Calibri"/>
                        <a:ea typeface="Calibri"/>
                        <a:cs typeface="Arial"/>
                      </a:endParaRPr>
                    </a:p>
                  </a:txBody>
                  <a:tcPr marL="60425" marR="60425" marT="0" marB="0" anchor="ctr">
                    <a:lnL>
                      <a:noFill/>
                    </a:lnL>
                    <a:lnR>
                      <a:noFill/>
                    </a:lnR>
                    <a:lnT>
                      <a:noFill/>
                    </a:lnT>
                    <a:lnB>
                      <a:noFill/>
                    </a:lnB>
                  </a:tcPr>
                </a:tc>
                <a:tc>
                  <a:txBody>
                    <a:bodyPr/>
                    <a:lstStyle/>
                    <a:p>
                      <a:pPr>
                        <a:spcAft>
                          <a:spcPts val="0"/>
                        </a:spcAft>
                      </a:pPr>
                      <a:r>
                        <a:rPr lang="de-DE" sz="1000">
                          <a:effectLst/>
                          <a:latin typeface="Calibri"/>
                          <a:ea typeface="Calibri"/>
                          <a:cs typeface="Arial"/>
                        </a:rPr>
                        <a:t>ungünstiger Wert</a:t>
                      </a:r>
                    </a:p>
                  </a:txBody>
                  <a:tcPr marL="60425" marR="60425" marT="0" marB="0" anchor="ctr">
                    <a:lnL>
                      <a:noFill/>
                    </a:lnL>
                    <a:lnR>
                      <a:noFill/>
                    </a:lnR>
                    <a:lnT>
                      <a:noFill/>
                    </a:lnT>
                    <a:lnB>
                      <a:noFill/>
                    </a:lnB>
                  </a:tcPr>
                </a:tc>
                <a:tc>
                  <a:txBody>
                    <a:bodyPr/>
                    <a:lstStyle/>
                    <a:p>
                      <a:pPr algn="r">
                        <a:spcAft>
                          <a:spcPts val="0"/>
                        </a:spcAft>
                      </a:pPr>
                      <a:r>
                        <a:rPr lang="de-DE" sz="1200" b="1">
                          <a:effectLst/>
                          <a:latin typeface="Calibri"/>
                          <a:ea typeface="Calibri"/>
                          <a:cs typeface="Arial"/>
                        </a:rPr>
                        <a:t>- -</a:t>
                      </a:r>
                      <a:endParaRPr lang="de-DE" sz="1000">
                        <a:effectLst/>
                        <a:latin typeface="Calibri"/>
                        <a:ea typeface="Calibri"/>
                        <a:cs typeface="Arial"/>
                      </a:endParaRPr>
                    </a:p>
                  </a:txBody>
                  <a:tcPr marL="60425" marR="60425" marT="0" marB="0" anchor="ctr">
                    <a:lnL>
                      <a:noFill/>
                    </a:lnL>
                    <a:lnR>
                      <a:noFill/>
                    </a:lnR>
                    <a:lnT>
                      <a:noFill/>
                    </a:lnT>
                    <a:lnB>
                      <a:noFill/>
                    </a:lnB>
                  </a:tcPr>
                </a:tc>
                <a:tc>
                  <a:txBody>
                    <a:bodyPr/>
                    <a:lstStyle/>
                    <a:p>
                      <a:pPr>
                        <a:spcAft>
                          <a:spcPts val="0"/>
                        </a:spcAft>
                      </a:pPr>
                      <a:r>
                        <a:rPr lang="de-DE" sz="1000" dirty="0">
                          <a:effectLst/>
                          <a:latin typeface="Calibri"/>
                          <a:ea typeface="Calibri"/>
                          <a:cs typeface="Arial"/>
                        </a:rPr>
                        <a:t>sehr ungünstiger Wert</a:t>
                      </a:r>
                    </a:p>
                  </a:txBody>
                  <a:tcPr marL="60425" marR="60425" marT="0" marB="0" anchor="ctr">
                    <a:lnL>
                      <a:noFill/>
                    </a:lnL>
                    <a:lnR>
                      <a:noFill/>
                    </a:lnR>
                    <a:lnT>
                      <a:noFill/>
                    </a:lnT>
                    <a:lnB>
                      <a:noFill/>
                    </a:lnB>
                  </a:tcPr>
                </a:tc>
              </a:tr>
            </a:tbl>
          </a:graphicData>
        </a:graphic>
      </p:graphicFrame>
      <p:sp>
        <p:nvSpPr>
          <p:cNvPr id="12" name="Gestreifter Pfeil nach rechts 11">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271295916"/>
      </p:ext>
    </p:extLst>
  </p:cSld>
  <p:clrMapOvr>
    <a:masterClrMapping/>
  </p:clrMapOvr>
  <p:timing>
    <p:tnLst>
      <p:par>
        <p:cTn id="1" dur="indefinite" restart="never" nodeType="tmRoot"/>
      </p:par>
    </p:tnLst>
  </p:timing>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703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Abgerundetes Rechteck 10"/>
          <p:cNvSpPr/>
          <p:nvPr/>
        </p:nvSpPr>
        <p:spPr>
          <a:xfrm>
            <a:off x="251520" y="116632"/>
            <a:ext cx="6336704" cy="544977"/>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Zusammenfassung</a:t>
            </a:r>
            <a:endParaRPr lang="de-DE" sz="2800" b="1" spc="200" dirty="0">
              <a:solidFill>
                <a:schemeClr val="tx2">
                  <a:lumMod val="75000"/>
                </a:schemeClr>
              </a:solidFill>
            </a:endParaRPr>
          </a:p>
        </p:txBody>
      </p:sp>
      <p:cxnSp>
        <p:nvCxnSpPr>
          <p:cNvPr id="15" name="Gerade Verbindung 14"/>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Tabelle 12"/>
          <p:cNvGraphicFramePr>
            <a:graphicFrameLocks noGrp="1"/>
          </p:cNvGraphicFramePr>
          <p:nvPr>
            <p:extLst>
              <p:ext uri="{D42A27DB-BD31-4B8C-83A1-F6EECF244321}">
                <p14:modId xmlns:p14="http://schemas.microsoft.com/office/powerpoint/2010/main" val="1090141614"/>
              </p:ext>
            </p:extLst>
          </p:nvPr>
        </p:nvGraphicFramePr>
        <p:xfrm>
          <a:off x="472504" y="6165304"/>
          <a:ext cx="8229600" cy="187990"/>
        </p:xfrm>
        <a:graphic>
          <a:graphicData uri="http://schemas.openxmlformats.org/drawingml/2006/table">
            <a:tbl>
              <a:tblPr firstRow="1" firstCol="1" bandRow="1"/>
              <a:tblGrid>
                <a:gridCol w="390527"/>
                <a:gridCol w="1177176"/>
                <a:gridCol w="637823"/>
                <a:gridCol w="948343"/>
                <a:gridCol w="713355"/>
                <a:gridCol w="1179414"/>
                <a:gridCol w="168967"/>
                <a:gridCol w="1267254"/>
                <a:gridCol w="318912"/>
                <a:gridCol w="1427829"/>
              </a:tblGrid>
              <a:tr h="187990">
                <a:tc>
                  <a:txBody>
                    <a:bodyPr/>
                    <a:lstStyle/>
                    <a:p>
                      <a:pPr algn="r">
                        <a:spcAft>
                          <a:spcPts val="0"/>
                        </a:spcAft>
                      </a:pPr>
                      <a:r>
                        <a:rPr lang="de-DE" sz="1200" b="1" dirty="0">
                          <a:effectLst/>
                          <a:latin typeface="Calibri"/>
                          <a:ea typeface="Calibri"/>
                          <a:cs typeface="Arial"/>
                        </a:rPr>
                        <a:t>+ +</a:t>
                      </a:r>
                      <a:endParaRPr lang="de-DE" sz="1000" dirty="0">
                        <a:effectLst/>
                        <a:latin typeface="Calibri"/>
                        <a:ea typeface="Calibri"/>
                        <a:cs typeface="Arial"/>
                      </a:endParaRPr>
                    </a:p>
                  </a:txBody>
                  <a:tcPr marL="60425" marR="60425" marT="0" marB="0" anchor="ctr">
                    <a:lnL>
                      <a:noFill/>
                    </a:lnL>
                    <a:lnR>
                      <a:noFill/>
                    </a:lnR>
                    <a:lnT>
                      <a:noFill/>
                    </a:lnT>
                    <a:lnB>
                      <a:noFill/>
                    </a:lnB>
                  </a:tcPr>
                </a:tc>
                <a:tc>
                  <a:txBody>
                    <a:bodyPr/>
                    <a:lstStyle/>
                    <a:p>
                      <a:pPr>
                        <a:spcAft>
                          <a:spcPts val="0"/>
                        </a:spcAft>
                      </a:pPr>
                      <a:r>
                        <a:rPr lang="de-DE" sz="1000" dirty="0">
                          <a:effectLst/>
                          <a:latin typeface="Calibri"/>
                          <a:ea typeface="Calibri"/>
                          <a:cs typeface="Arial"/>
                        </a:rPr>
                        <a:t>sehr günstiger Wert</a:t>
                      </a:r>
                    </a:p>
                  </a:txBody>
                  <a:tcPr marL="60425" marR="60425" marT="0" marB="0" anchor="ctr">
                    <a:lnL>
                      <a:noFill/>
                    </a:lnL>
                    <a:lnR>
                      <a:noFill/>
                    </a:lnR>
                    <a:lnT>
                      <a:noFill/>
                    </a:lnT>
                    <a:lnB>
                      <a:noFill/>
                    </a:lnB>
                  </a:tcPr>
                </a:tc>
                <a:tc>
                  <a:txBody>
                    <a:bodyPr/>
                    <a:lstStyle/>
                    <a:p>
                      <a:pPr algn="r">
                        <a:spcAft>
                          <a:spcPts val="0"/>
                        </a:spcAft>
                      </a:pPr>
                      <a:r>
                        <a:rPr lang="de-DE" sz="1200" b="1">
                          <a:effectLst/>
                          <a:latin typeface="Calibri"/>
                          <a:ea typeface="Calibri"/>
                          <a:cs typeface="Arial"/>
                        </a:rPr>
                        <a:t>+</a:t>
                      </a:r>
                      <a:endParaRPr lang="de-DE" sz="1000">
                        <a:effectLst/>
                        <a:latin typeface="Calibri"/>
                        <a:ea typeface="Calibri"/>
                        <a:cs typeface="Arial"/>
                      </a:endParaRPr>
                    </a:p>
                  </a:txBody>
                  <a:tcPr marL="60425" marR="60425" marT="0" marB="0" anchor="ctr">
                    <a:lnL>
                      <a:noFill/>
                    </a:lnL>
                    <a:lnR>
                      <a:noFill/>
                    </a:lnR>
                    <a:lnT>
                      <a:noFill/>
                    </a:lnT>
                    <a:lnB>
                      <a:noFill/>
                    </a:lnB>
                  </a:tcPr>
                </a:tc>
                <a:tc>
                  <a:txBody>
                    <a:bodyPr/>
                    <a:lstStyle/>
                    <a:p>
                      <a:pPr>
                        <a:spcAft>
                          <a:spcPts val="0"/>
                        </a:spcAft>
                      </a:pPr>
                      <a:r>
                        <a:rPr lang="de-DE" sz="1000">
                          <a:effectLst/>
                          <a:latin typeface="Calibri"/>
                          <a:ea typeface="Calibri"/>
                          <a:cs typeface="Arial"/>
                        </a:rPr>
                        <a:t>günstiger Wert</a:t>
                      </a:r>
                    </a:p>
                  </a:txBody>
                  <a:tcPr marL="60425" marR="60425" marT="0" marB="0" anchor="ctr">
                    <a:lnL>
                      <a:noFill/>
                    </a:lnL>
                    <a:lnR>
                      <a:noFill/>
                    </a:lnR>
                    <a:lnT>
                      <a:noFill/>
                    </a:lnT>
                    <a:lnB>
                      <a:noFill/>
                    </a:lnB>
                  </a:tcPr>
                </a:tc>
                <a:tc>
                  <a:txBody>
                    <a:bodyPr/>
                    <a:lstStyle/>
                    <a:p>
                      <a:pPr algn="r">
                        <a:spcAft>
                          <a:spcPts val="0"/>
                        </a:spcAft>
                      </a:pPr>
                      <a:r>
                        <a:rPr lang="de-DE" sz="1200" b="1">
                          <a:effectLst/>
                          <a:latin typeface="Calibri"/>
                          <a:ea typeface="Calibri"/>
                          <a:cs typeface="Arial"/>
                          <a:sym typeface="Symbol"/>
                        </a:rPr>
                        <a:t></a:t>
                      </a:r>
                      <a:endParaRPr lang="de-DE" sz="1000">
                        <a:effectLst/>
                        <a:latin typeface="Calibri"/>
                        <a:ea typeface="Calibri"/>
                        <a:cs typeface="Arial"/>
                      </a:endParaRPr>
                    </a:p>
                  </a:txBody>
                  <a:tcPr marL="60425" marR="60425" marT="0" marB="0" anchor="ctr">
                    <a:lnL>
                      <a:noFill/>
                    </a:lnL>
                    <a:lnR>
                      <a:noFill/>
                    </a:lnR>
                    <a:lnT>
                      <a:noFill/>
                    </a:lnT>
                    <a:lnB>
                      <a:noFill/>
                    </a:lnB>
                  </a:tcPr>
                </a:tc>
                <a:tc>
                  <a:txBody>
                    <a:bodyPr/>
                    <a:lstStyle/>
                    <a:p>
                      <a:pPr>
                        <a:spcAft>
                          <a:spcPts val="0"/>
                        </a:spcAft>
                      </a:pPr>
                      <a:r>
                        <a:rPr lang="de-DE" sz="1000">
                          <a:effectLst/>
                          <a:latin typeface="Calibri"/>
                          <a:ea typeface="Calibri"/>
                          <a:cs typeface="Arial"/>
                        </a:rPr>
                        <a:t>Durchschnitt</a:t>
                      </a:r>
                    </a:p>
                  </a:txBody>
                  <a:tcPr marL="60425" marR="60425" marT="0" marB="0" anchor="ctr">
                    <a:lnL>
                      <a:noFill/>
                    </a:lnL>
                    <a:lnR>
                      <a:noFill/>
                    </a:lnR>
                    <a:lnT>
                      <a:noFill/>
                    </a:lnT>
                    <a:lnB>
                      <a:noFill/>
                    </a:lnB>
                  </a:tcPr>
                </a:tc>
                <a:tc>
                  <a:txBody>
                    <a:bodyPr/>
                    <a:lstStyle/>
                    <a:p>
                      <a:pPr algn="r">
                        <a:spcAft>
                          <a:spcPts val="0"/>
                        </a:spcAft>
                      </a:pPr>
                      <a:r>
                        <a:rPr lang="de-DE" sz="1200" b="1">
                          <a:effectLst/>
                          <a:latin typeface="Calibri"/>
                          <a:ea typeface="Calibri"/>
                          <a:cs typeface="Arial"/>
                        </a:rPr>
                        <a:t>-</a:t>
                      </a:r>
                      <a:endParaRPr lang="de-DE" sz="1000">
                        <a:effectLst/>
                        <a:latin typeface="Calibri"/>
                        <a:ea typeface="Calibri"/>
                        <a:cs typeface="Arial"/>
                      </a:endParaRPr>
                    </a:p>
                  </a:txBody>
                  <a:tcPr marL="60425" marR="60425" marT="0" marB="0" anchor="ctr">
                    <a:lnL>
                      <a:noFill/>
                    </a:lnL>
                    <a:lnR>
                      <a:noFill/>
                    </a:lnR>
                    <a:lnT>
                      <a:noFill/>
                    </a:lnT>
                    <a:lnB>
                      <a:noFill/>
                    </a:lnB>
                  </a:tcPr>
                </a:tc>
                <a:tc>
                  <a:txBody>
                    <a:bodyPr/>
                    <a:lstStyle/>
                    <a:p>
                      <a:pPr>
                        <a:spcAft>
                          <a:spcPts val="0"/>
                        </a:spcAft>
                      </a:pPr>
                      <a:r>
                        <a:rPr lang="de-DE" sz="1000">
                          <a:effectLst/>
                          <a:latin typeface="Calibri"/>
                          <a:ea typeface="Calibri"/>
                          <a:cs typeface="Arial"/>
                        </a:rPr>
                        <a:t>ungünstiger Wert</a:t>
                      </a:r>
                    </a:p>
                  </a:txBody>
                  <a:tcPr marL="60425" marR="60425" marT="0" marB="0" anchor="ctr">
                    <a:lnL>
                      <a:noFill/>
                    </a:lnL>
                    <a:lnR>
                      <a:noFill/>
                    </a:lnR>
                    <a:lnT>
                      <a:noFill/>
                    </a:lnT>
                    <a:lnB>
                      <a:noFill/>
                    </a:lnB>
                  </a:tcPr>
                </a:tc>
                <a:tc>
                  <a:txBody>
                    <a:bodyPr/>
                    <a:lstStyle/>
                    <a:p>
                      <a:pPr algn="r">
                        <a:spcAft>
                          <a:spcPts val="0"/>
                        </a:spcAft>
                      </a:pPr>
                      <a:r>
                        <a:rPr lang="de-DE" sz="1200" b="1">
                          <a:effectLst/>
                          <a:latin typeface="Calibri"/>
                          <a:ea typeface="Calibri"/>
                          <a:cs typeface="Arial"/>
                        </a:rPr>
                        <a:t>- -</a:t>
                      </a:r>
                      <a:endParaRPr lang="de-DE" sz="1000">
                        <a:effectLst/>
                        <a:latin typeface="Calibri"/>
                        <a:ea typeface="Calibri"/>
                        <a:cs typeface="Arial"/>
                      </a:endParaRPr>
                    </a:p>
                  </a:txBody>
                  <a:tcPr marL="60425" marR="60425" marT="0" marB="0" anchor="ctr">
                    <a:lnL>
                      <a:noFill/>
                    </a:lnL>
                    <a:lnR>
                      <a:noFill/>
                    </a:lnR>
                    <a:lnT>
                      <a:noFill/>
                    </a:lnT>
                    <a:lnB>
                      <a:noFill/>
                    </a:lnB>
                  </a:tcPr>
                </a:tc>
                <a:tc>
                  <a:txBody>
                    <a:bodyPr/>
                    <a:lstStyle/>
                    <a:p>
                      <a:pPr>
                        <a:spcAft>
                          <a:spcPts val="0"/>
                        </a:spcAft>
                      </a:pPr>
                      <a:r>
                        <a:rPr lang="de-DE" sz="1000" dirty="0">
                          <a:effectLst/>
                          <a:latin typeface="Calibri"/>
                          <a:ea typeface="Calibri"/>
                          <a:cs typeface="Arial"/>
                        </a:rPr>
                        <a:t>sehr ungünstiger Wert</a:t>
                      </a:r>
                    </a:p>
                  </a:txBody>
                  <a:tcPr marL="60425" marR="60425" marT="0" marB="0" anchor="ctr">
                    <a:lnL>
                      <a:noFill/>
                    </a:lnL>
                    <a:lnR>
                      <a:noFill/>
                    </a:lnR>
                    <a:lnT>
                      <a:noFill/>
                    </a:lnT>
                    <a:lnB>
                      <a:noFill/>
                    </a:lnB>
                  </a:tcPr>
                </a:tc>
              </a:tr>
            </a:tbl>
          </a:graphicData>
        </a:graphic>
      </p:graphicFrame>
      <p:graphicFrame>
        <p:nvGraphicFramePr>
          <p:cNvPr id="4" name="Tabelle 3"/>
          <p:cNvGraphicFramePr>
            <a:graphicFrameLocks noGrp="1"/>
          </p:cNvGraphicFramePr>
          <p:nvPr>
            <p:extLst>
              <p:ext uri="{D42A27DB-BD31-4B8C-83A1-F6EECF244321}">
                <p14:modId xmlns:p14="http://schemas.microsoft.com/office/powerpoint/2010/main" val="1786106126"/>
              </p:ext>
            </p:extLst>
          </p:nvPr>
        </p:nvGraphicFramePr>
        <p:xfrm>
          <a:off x="457200" y="836708"/>
          <a:ext cx="8229601" cy="5184579"/>
        </p:xfrm>
        <a:graphic>
          <a:graphicData uri="http://schemas.openxmlformats.org/drawingml/2006/table">
            <a:tbl>
              <a:tblPr firstRow="1" firstCol="1" bandRow="1"/>
              <a:tblGrid>
                <a:gridCol w="853788"/>
                <a:gridCol w="693773"/>
                <a:gridCol w="812945"/>
                <a:gridCol w="734616"/>
                <a:gridCol w="772102"/>
                <a:gridCol w="1110596"/>
                <a:gridCol w="872252"/>
                <a:gridCol w="793363"/>
                <a:gridCol w="792803"/>
                <a:gridCol w="793363"/>
              </a:tblGrid>
              <a:tr h="364610">
                <a:tc gridSpan="4">
                  <a:txBody>
                    <a:bodyPr/>
                    <a:lstStyle/>
                    <a:p>
                      <a:pPr algn="ctr">
                        <a:spcBef>
                          <a:spcPts val="600"/>
                        </a:spcBef>
                        <a:spcAft>
                          <a:spcPts val="600"/>
                        </a:spcAft>
                      </a:pPr>
                      <a:r>
                        <a:rPr lang="de-DE" sz="1200" b="1" spc="190">
                          <a:effectLst/>
                          <a:latin typeface="Calibri"/>
                          <a:ea typeface="Calibri"/>
                          <a:cs typeface="Arial"/>
                        </a:rPr>
                        <a:t>STÄRKENANALYSE</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hMerge="1">
                  <a:txBody>
                    <a:bodyPr/>
                    <a:lstStyle/>
                    <a:p>
                      <a:endParaRPr lang="de-DE"/>
                    </a:p>
                  </a:txBody>
                  <a:tcPr/>
                </a:tc>
                <a:tc hMerge="1">
                  <a:txBody>
                    <a:bodyPr/>
                    <a:lstStyle/>
                    <a:p>
                      <a:endParaRPr lang="de-DE"/>
                    </a:p>
                  </a:txBody>
                  <a:tcPr/>
                </a:tc>
                <a:tc hMerge="1">
                  <a:txBody>
                    <a:bodyPr/>
                    <a:lstStyle/>
                    <a:p>
                      <a:endParaRPr lang="de-DE"/>
                    </a:p>
                  </a:txBody>
                  <a:tcPr/>
                </a:tc>
                <a:tc gridSpan="3">
                  <a:txBody>
                    <a:bodyPr/>
                    <a:lstStyle/>
                    <a:p>
                      <a:pPr algn="ctr">
                        <a:spcBef>
                          <a:spcPts val="600"/>
                        </a:spcBef>
                        <a:spcAft>
                          <a:spcPts val="600"/>
                        </a:spcAft>
                      </a:pPr>
                      <a:r>
                        <a:rPr lang="de-DE" sz="1000" b="1">
                          <a:effectLst/>
                          <a:latin typeface="Calibri"/>
                          <a:ea typeface="Calibri"/>
                          <a:cs typeface="Arial"/>
                        </a:rPr>
                        <a:t> </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hMerge="1">
                  <a:txBody>
                    <a:bodyPr/>
                    <a:lstStyle/>
                    <a:p>
                      <a:endParaRPr lang="de-DE"/>
                    </a:p>
                  </a:txBody>
                  <a:tcPr/>
                </a:tc>
                <a:tc hMerge="1">
                  <a:txBody>
                    <a:bodyPr/>
                    <a:lstStyle/>
                    <a:p>
                      <a:endParaRPr lang="de-DE"/>
                    </a:p>
                  </a:txBody>
                  <a:tcPr/>
                </a:tc>
                <a:tc gridSpan="3">
                  <a:txBody>
                    <a:bodyPr/>
                    <a:lstStyle/>
                    <a:p>
                      <a:pPr algn="ctr">
                        <a:spcBef>
                          <a:spcPts val="600"/>
                        </a:spcBef>
                        <a:spcAft>
                          <a:spcPts val="600"/>
                        </a:spcAft>
                      </a:pPr>
                      <a:r>
                        <a:rPr lang="de-DE" sz="1200" b="1" spc="190">
                          <a:effectLst/>
                          <a:latin typeface="Calibri"/>
                          <a:ea typeface="Calibri"/>
                          <a:cs typeface="Arial"/>
                        </a:rPr>
                        <a:t>ANALYSE PROBLEMLAGEN</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hMerge="1">
                  <a:txBody>
                    <a:bodyPr/>
                    <a:lstStyle/>
                    <a:p>
                      <a:endParaRPr lang="de-DE"/>
                    </a:p>
                  </a:txBody>
                  <a:tcPr/>
                </a:tc>
                <a:tc hMerge="1">
                  <a:txBody>
                    <a:bodyPr/>
                    <a:lstStyle/>
                    <a:p>
                      <a:endParaRPr lang="de-DE"/>
                    </a:p>
                  </a:txBody>
                  <a:tcPr/>
                </a:tc>
              </a:tr>
              <a:tr h="591407">
                <a:tc>
                  <a:txBody>
                    <a:bodyPr/>
                    <a:lstStyle/>
                    <a:p>
                      <a:pPr algn="ctr">
                        <a:spcAft>
                          <a:spcPts val="0"/>
                        </a:spcAft>
                      </a:pPr>
                      <a:r>
                        <a:rPr lang="de-DE" sz="1000" b="1">
                          <a:effectLst/>
                          <a:latin typeface="Calibri"/>
                          <a:ea typeface="Calibri"/>
                          <a:cs typeface="Arial"/>
                        </a:rPr>
                        <a:t>Freizeit gerne im Ort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Aft>
                          <a:spcPts val="0"/>
                        </a:spcAft>
                      </a:pPr>
                      <a:r>
                        <a:rPr lang="de-DE" sz="1000" b="1">
                          <a:effectLst/>
                          <a:latin typeface="Calibri"/>
                          <a:ea typeface="Calibri"/>
                          <a:cs typeface="Arial"/>
                        </a:rPr>
                        <a:t>Politisches Interesse</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Aft>
                          <a:spcPts val="0"/>
                        </a:spcAft>
                      </a:pPr>
                      <a:r>
                        <a:rPr lang="de-DE" sz="1000" b="1">
                          <a:effectLst/>
                          <a:latin typeface="Calibri"/>
                          <a:ea typeface="Calibri"/>
                          <a:cs typeface="Arial"/>
                        </a:rPr>
                        <a:t>Orga.grad Verein/Verb.</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Aft>
                          <a:spcPts val="0"/>
                        </a:spcAft>
                      </a:pPr>
                      <a:r>
                        <a:rPr lang="de-DE" sz="1000" b="1">
                          <a:effectLst/>
                          <a:latin typeface="Calibri"/>
                          <a:ea typeface="Calibri"/>
                          <a:cs typeface="Arial"/>
                        </a:rPr>
                        <a:t>Dimension Ehrenamt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Aft>
                          <a:spcPts val="0"/>
                        </a:spcAft>
                      </a:pPr>
                      <a:r>
                        <a:rPr lang="de-DE" sz="1000" b="1">
                          <a:effectLst/>
                          <a:latin typeface="Calibri"/>
                          <a:ea typeface="Calibri"/>
                          <a:cs typeface="Arial"/>
                        </a:rPr>
                        <a:t>Gesamt </a:t>
                      </a:r>
                      <a:br>
                        <a:rPr lang="de-DE" sz="1000" b="1">
                          <a:effectLst/>
                          <a:latin typeface="Calibri"/>
                          <a:ea typeface="Calibri"/>
                          <a:cs typeface="Arial"/>
                        </a:rPr>
                      </a:br>
                      <a:r>
                        <a:rPr lang="de-DE" sz="1000" b="1">
                          <a:effectLst/>
                          <a:latin typeface="Calibri"/>
                          <a:ea typeface="Calibri"/>
                          <a:cs typeface="Arial"/>
                        </a:rPr>
                        <a:t>Stärken</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Aft>
                          <a:spcPts val="0"/>
                        </a:spcAft>
                      </a:pPr>
                      <a:r>
                        <a:rPr lang="de-DE" sz="1000" b="1">
                          <a:effectLst/>
                          <a:latin typeface="Calibri"/>
                          <a:ea typeface="Calibri"/>
                          <a:cs typeface="Arial"/>
                        </a:rPr>
                        <a:t>Ort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Aft>
                          <a:spcPts val="0"/>
                        </a:spcAft>
                      </a:pPr>
                      <a:r>
                        <a:rPr lang="de-DE" sz="1000" b="1">
                          <a:effectLst/>
                          <a:latin typeface="Calibri"/>
                          <a:ea typeface="Calibri"/>
                          <a:cs typeface="Arial"/>
                        </a:rPr>
                        <a:t>Gesamt </a:t>
                      </a:r>
                      <a:br>
                        <a:rPr lang="de-DE" sz="1000" b="1">
                          <a:effectLst/>
                          <a:latin typeface="Calibri"/>
                          <a:ea typeface="Calibri"/>
                          <a:cs typeface="Arial"/>
                        </a:rPr>
                      </a:br>
                      <a:r>
                        <a:rPr lang="de-DE" sz="1000" b="1">
                          <a:effectLst/>
                          <a:latin typeface="Calibri"/>
                          <a:ea typeface="Calibri"/>
                          <a:cs typeface="Arial"/>
                        </a:rPr>
                        <a:t>Problemlagen</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Aft>
                          <a:spcPts val="0"/>
                        </a:spcAft>
                      </a:pPr>
                      <a:r>
                        <a:rPr lang="de-DE" sz="1000" b="1">
                          <a:effectLst/>
                          <a:latin typeface="Calibri"/>
                          <a:ea typeface="Calibri"/>
                          <a:cs typeface="Arial"/>
                        </a:rPr>
                        <a:t>Alkohol-konsum</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Aft>
                          <a:spcPts val="0"/>
                        </a:spcAft>
                      </a:pPr>
                      <a:r>
                        <a:rPr lang="de-DE" sz="1000" b="1">
                          <a:effectLst/>
                          <a:latin typeface="Calibri"/>
                          <a:ea typeface="Calibri"/>
                          <a:cs typeface="Arial"/>
                        </a:rPr>
                        <a:t>Dimension Gewalt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Aft>
                          <a:spcPts val="0"/>
                        </a:spcAft>
                      </a:pPr>
                      <a:r>
                        <a:rPr lang="de-DE" sz="1000" b="1">
                          <a:effectLst/>
                          <a:latin typeface="Calibri"/>
                          <a:ea typeface="Calibri"/>
                          <a:cs typeface="Arial"/>
                        </a:rPr>
                        <a:t>Dimension illeg. Drogen</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r>
              <a:tr h="325274">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Bef>
                          <a:spcPts val="600"/>
                        </a:spcBef>
                        <a:spcAft>
                          <a:spcPts val="600"/>
                        </a:spcAft>
                      </a:pPr>
                      <a:r>
                        <a:rPr lang="de-DE" sz="1100" b="1">
                          <a:solidFill>
                            <a:srgbClr val="FFFFFF"/>
                          </a:solidFill>
                          <a:effectLst/>
                          <a:latin typeface="Calibri"/>
                          <a:ea typeface="Calibri"/>
                          <a:cs typeface="Arial"/>
                        </a:rPr>
                        <a:t>- -</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000" b="1">
                          <a:effectLst/>
                          <a:latin typeface="Calibri"/>
                          <a:ea typeface="Calibri"/>
                          <a:cs typeface="Arial"/>
                        </a:rPr>
                        <a:t>Nüdlingen</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325274">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Bef>
                          <a:spcPts val="600"/>
                        </a:spcBef>
                        <a:spcAft>
                          <a:spcPts val="600"/>
                        </a:spcAft>
                      </a:pPr>
                      <a:r>
                        <a:rPr lang="de-DE" sz="1100" b="1">
                          <a:solidFill>
                            <a:srgbClr val="FFFFFF"/>
                          </a:solidFill>
                          <a:effectLst/>
                          <a:latin typeface="Calibri"/>
                          <a:ea typeface="Calibri"/>
                          <a:cs typeface="Arial"/>
                        </a:rPr>
                        <a:t>- -</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Bef>
                          <a:spcPts val="600"/>
                        </a:spcBef>
                        <a:spcAft>
                          <a:spcPts val="600"/>
                        </a:spcAft>
                      </a:pPr>
                      <a:r>
                        <a:rPr lang="de-DE" sz="1000" b="1">
                          <a:effectLst/>
                          <a:latin typeface="Calibri"/>
                          <a:ea typeface="Calibri"/>
                          <a:cs typeface="Arial"/>
                        </a:rPr>
                        <a:t>Oberleichtersbach</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Bef>
                          <a:spcPts val="600"/>
                        </a:spcBef>
                        <a:spcAft>
                          <a:spcPts val="600"/>
                        </a:spcAft>
                      </a:pPr>
                      <a:r>
                        <a:rPr lang="de-DE" sz="1100" b="1">
                          <a:solidFill>
                            <a:srgbClr val="FFFFFF"/>
                          </a:solidFill>
                          <a:effectLst/>
                          <a:latin typeface="Calibri"/>
                          <a:ea typeface="Calibri"/>
                          <a:cs typeface="Arial"/>
                        </a:rPr>
                        <a:t>- -</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325274">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000" b="1">
                          <a:effectLst/>
                          <a:latin typeface="Calibri"/>
                          <a:ea typeface="Calibri"/>
                          <a:cs typeface="Arial"/>
                        </a:rPr>
                        <a:t>Oberthulba</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325274">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000" b="1">
                          <a:effectLst/>
                          <a:latin typeface="Calibri"/>
                          <a:ea typeface="Calibri"/>
                          <a:cs typeface="Arial"/>
                        </a:rPr>
                        <a:t>Oerlenbach</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325274">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Bef>
                          <a:spcPts val="600"/>
                        </a:spcBef>
                        <a:spcAft>
                          <a:spcPts val="600"/>
                        </a:spcAft>
                      </a:pPr>
                      <a:r>
                        <a:rPr lang="de-DE" sz="1100" b="1">
                          <a:solidFill>
                            <a:srgbClr val="FFFFFF"/>
                          </a:solidFill>
                          <a:effectLst/>
                          <a:latin typeface="Calibri"/>
                          <a:ea typeface="Calibri"/>
                          <a:cs typeface="Arial"/>
                        </a:rPr>
                        <a:t>+ +</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Bef>
                          <a:spcPts val="600"/>
                        </a:spcBef>
                        <a:spcAft>
                          <a:spcPts val="600"/>
                        </a:spcAft>
                      </a:pPr>
                      <a:r>
                        <a:rPr lang="de-DE" sz="1100" b="1">
                          <a:solidFill>
                            <a:srgbClr val="FFFFFF"/>
                          </a:solidFill>
                          <a:effectLst/>
                          <a:latin typeface="Calibri"/>
                          <a:ea typeface="Calibri"/>
                          <a:cs typeface="Arial"/>
                        </a:rPr>
                        <a:t>- -</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000" b="1">
                          <a:effectLst/>
                          <a:latin typeface="Calibri"/>
                          <a:ea typeface="Calibri"/>
                          <a:cs typeface="Arial"/>
                        </a:rPr>
                        <a:t>Ramsthal</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Bef>
                          <a:spcPts val="600"/>
                        </a:spcBef>
                        <a:spcAft>
                          <a:spcPts val="600"/>
                        </a:spcAft>
                      </a:pPr>
                      <a:r>
                        <a:rPr lang="de-DE" sz="1100" b="1">
                          <a:solidFill>
                            <a:srgbClr val="FFFFFF"/>
                          </a:solidFill>
                          <a:effectLst/>
                          <a:latin typeface="Calibri"/>
                          <a:ea typeface="Calibri"/>
                          <a:cs typeface="Arial"/>
                        </a:rPr>
                        <a:t>+ +</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Bef>
                          <a:spcPts val="600"/>
                        </a:spcBef>
                        <a:spcAft>
                          <a:spcPts val="600"/>
                        </a:spcAft>
                      </a:pPr>
                      <a:r>
                        <a:rPr lang="de-DE" sz="1100" b="1">
                          <a:solidFill>
                            <a:srgbClr val="FFFFFF"/>
                          </a:solidFill>
                          <a:effectLst/>
                          <a:latin typeface="Calibri"/>
                          <a:ea typeface="Calibri"/>
                          <a:cs typeface="Arial"/>
                        </a:rPr>
                        <a:t>+ +</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Bef>
                          <a:spcPts val="600"/>
                        </a:spcBef>
                        <a:spcAft>
                          <a:spcPts val="600"/>
                        </a:spcAft>
                      </a:pPr>
                      <a:r>
                        <a:rPr lang="de-DE" sz="1100" b="1">
                          <a:solidFill>
                            <a:srgbClr val="FFFFFF"/>
                          </a:solidFill>
                          <a:effectLst/>
                          <a:latin typeface="Calibri"/>
                          <a:ea typeface="Calibri"/>
                          <a:cs typeface="Arial"/>
                        </a:rPr>
                        <a:t>+ +</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325274">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000" b="1">
                          <a:effectLst/>
                          <a:latin typeface="Calibri"/>
                          <a:ea typeface="Calibri"/>
                          <a:cs typeface="Arial"/>
                        </a:rPr>
                        <a:t>Rannungen</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Bef>
                          <a:spcPts val="600"/>
                        </a:spcBef>
                        <a:spcAft>
                          <a:spcPts val="600"/>
                        </a:spcAft>
                      </a:pPr>
                      <a:r>
                        <a:rPr lang="de-DE" sz="1100" b="1">
                          <a:solidFill>
                            <a:srgbClr val="FFFFFF"/>
                          </a:solidFill>
                          <a:effectLst/>
                          <a:latin typeface="Calibri"/>
                          <a:ea typeface="Calibri"/>
                          <a:cs typeface="Arial"/>
                        </a:rPr>
                        <a:t>- -</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325274">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Bef>
                          <a:spcPts val="600"/>
                        </a:spcBef>
                        <a:spcAft>
                          <a:spcPts val="600"/>
                        </a:spcAft>
                      </a:pPr>
                      <a:r>
                        <a:rPr lang="de-DE" sz="1100" b="1">
                          <a:solidFill>
                            <a:srgbClr val="FFFFFF"/>
                          </a:solidFill>
                          <a:effectLst/>
                          <a:latin typeface="Calibri"/>
                          <a:ea typeface="Calibri"/>
                          <a:cs typeface="Arial"/>
                        </a:rPr>
                        <a:t>+ +</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Bef>
                          <a:spcPts val="600"/>
                        </a:spcBef>
                        <a:spcAft>
                          <a:spcPts val="600"/>
                        </a:spcAft>
                      </a:pPr>
                      <a:r>
                        <a:rPr lang="de-DE" sz="1000" b="1">
                          <a:effectLst/>
                          <a:latin typeface="Calibri"/>
                          <a:ea typeface="Calibri"/>
                          <a:cs typeface="Arial"/>
                        </a:rPr>
                        <a:t>Riedenberg</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Bef>
                          <a:spcPts val="600"/>
                        </a:spcBef>
                        <a:spcAft>
                          <a:spcPts val="600"/>
                        </a:spcAft>
                      </a:pPr>
                      <a:r>
                        <a:rPr lang="de-DE" sz="1100" b="1">
                          <a:solidFill>
                            <a:srgbClr val="FFFFFF"/>
                          </a:solidFill>
                          <a:effectLst/>
                          <a:latin typeface="Calibri"/>
                          <a:ea typeface="Calibri"/>
                          <a:cs typeface="Arial"/>
                        </a:rPr>
                        <a:t>- -</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Bef>
                          <a:spcPts val="600"/>
                        </a:spcBef>
                        <a:spcAft>
                          <a:spcPts val="600"/>
                        </a:spcAft>
                      </a:pPr>
                      <a:r>
                        <a:rPr lang="de-DE" sz="1100" b="1">
                          <a:solidFill>
                            <a:srgbClr val="FFFFFF"/>
                          </a:solidFill>
                          <a:effectLst/>
                          <a:latin typeface="Calibri"/>
                          <a:ea typeface="Calibri"/>
                          <a:cs typeface="Arial"/>
                        </a:rPr>
                        <a:t>- -</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Bef>
                          <a:spcPts val="600"/>
                        </a:spcBef>
                        <a:spcAft>
                          <a:spcPts val="600"/>
                        </a:spcAft>
                      </a:pPr>
                      <a:r>
                        <a:rPr lang="de-DE" sz="1100" b="1">
                          <a:solidFill>
                            <a:srgbClr val="FFFFFF"/>
                          </a:solidFill>
                          <a:effectLst/>
                          <a:latin typeface="Calibri"/>
                          <a:ea typeface="Calibri"/>
                          <a:cs typeface="Arial"/>
                        </a:rPr>
                        <a:t>- -</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325274">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Bef>
                          <a:spcPts val="600"/>
                        </a:spcBef>
                        <a:spcAft>
                          <a:spcPts val="600"/>
                        </a:spcAft>
                      </a:pPr>
                      <a:r>
                        <a:rPr lang="de-DE" sz="1000" b="1">
                          <a:effectLst/>
                          <a:latin typeface="Calibri"/>
                          <a:ea typeface="Calibri"/>
                          <a:cs typeface="Arial"/>
                        </a:rPr>
                        <a:t>Schondra</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Bef>
                          <a:spcPts val="600"/>
                        </a:spcBef>
                        <a:spcAft>
                          <a:spcPts val="600"/>
                        </a:spcAft>
                      </a:pPr>
                      <a:r>
                        <a:rPr lang="de-DE" sz="1100" b="1">
                          <a:solidFill>
                            <a:srgbClr val="FFFFFF"/>
                          </a:solidFill>
                          <a:effectLst/>
                          <a:latin typeface="Calibri"/>
                          <a:ea typeface="Calibri"/>
                          <a:cs typeface="Arial"/>
                        </a:rPr>
                        <a:t>+ +</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Bef>
                          <a:spcPts val="600"/>
                        </a:spcBef>
                        <a:spcAft>
                          <a:spcPts val="600"/>
                        </a:spcAft>
                      </a:pPr>
                      <a:r>
                        <a:rPr lang="de-DE" sz="1100" b="1">
                          <a:solidFill>
                            <a:srgbClr val="FFFFFF"/>
                          </a:solidFill>
                          <a:effectLst/>
                          <a:latin typeface="Calibri"/>
                          <a:ea typeface="Calibri"/>
                          <a:cs typeface="Arial"/>
                        </a:rPr>
                        <a:t>+ +</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Bef>
                          <a:spcPts val="600"/>
                        </a:spcBef>
                        <a:spcAft>
                          <a:spcPts val="600"/>
                        </a:spcAft>
                      </a:pPr>
                      <a:r>
                        <a:rPr lang="de-DE" sz="1100" b="1">
                          <a:solidFill>
                            <a:srgbClr val="FFFFFF"/>
                          </a:solidFill>
                          <a:effectLst/>
                          <a:latin typeface="Calibri"/>
                          <a:ea typeface="Calibri"/>
                          <a:cs typeface="Arial"/>
                        </a:rPr>
                        <a:t>+ +</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325274">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Bef>
                          <a:spcPts val="600"/>
                        </a:spcBef>
                        <a:spcAft>
                          <a:spcPts val="600"/>
                        </a:spcAft>
                      </a:pPr>
                      <a:r>
                        <a:rPr lang="de-DE" sz="1100" b="1">
                          <a:solidFill>
                            <a:srgbClr val="FFFFFF"/>
                          </a:solidFill>
                          <a:effectLst/>
                          <a:latin typeface="Calibri"/>
                          <a:ea typeface="Calibri"/>
                          <a:cs typeface="Arial"/>
                        </a:rPr>
                        <a:t>+ +</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Bef>
                          <a:spcPts val="600"/>
                        </a:spcBef>
                        <a:spcAft>
                          <a:spcPts val="600"/>
                        </a:spcAft>
                      </a:pPr>
                      <a:r>
                        <a:rPr lang="de-DE" sz="1000" b="1">
                          <a:effectLst/>
                          <a:latin typeface="Calibri"/>
                          <a:ea typeface="Calibri"/>
                          <a:cs typeface="Arial"/>
                        </a:rPr>
                        <a:t>Sulzthal</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Bef>
                          <a:spcPts val="600"/>
                        </a:spcBef>
                        <a:spcAft>
                          <a:spcPts val="600"/>
                        </a:spcAft>
                      </a:pPr>
                      <a:r>
                        <a:rPr lang="de-DE" sz="1100" b="1">
                          <a:solidFill>
                            <a:srgbClr val="FFFFFF"/>
                          </a:solidFill>
                          <a:effectLst/>
                          <a:latin typeface="Calibri"/>
                          <a:ea typeface="Calibri"/>
                          <a:cs typeface="Arial"/>
                        </a:rPr>
                        <a:t>+ +</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325274">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Bef>
                          <a:spcPts val="600"/>
                        </a:spcBef>
                        <a:spcAft>
                          <a:spcPts val="600"/>
                        </a:spcAft>
                      </a:pPr>
                      <a:r>
                        <a:rPr lang="de-DE" sz="1100" b="1">
                          <a:solidFill>
                            <a:srgbClr val="FFFFFF"/>
                          </a:solidFill>
                          <a:effectLst/>
                          <a:latin typeface="Calibri"/>
                          <a:ea typeface="Calibri"/>
                          <a:cs typeface="Arial"/>
                        </a:rPr>
                        <a:t>+ +</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Bef>
                          <a:spcPts val="600"/>
                        </a:spcBef>
                        <a:spcAft>
                          <a:spcPts val="600"/>
                        </a:spcAft>
                      </a:pPr>
                      <a:r>
                        <a:rPr lang="de-DE" sz="1000" b="1">
                          <a:effectLst/>
                          <a:latin typeface="Calibri"/>
                          <a:ea typeface="Calibri"/>
                          <a:cs typeface="Arial"/>
                        </a:rPr>
                        <a:t>Thundorf</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Bef>
                          <a:spcPts val="600"/>
                        </a:spcBef>
                        <a:spcAft>
                          <a:spcPts val="600"/>
                        </a:spcAft>
                      </a:pPr>
                      <a:r>
                        <a:rPr lang="de-DE" sz="1100" b="1">
                          <a:solidFill>
                            <a:srgbClr val="FFFFFF"/>
                          </a:solidFill>
                          <a:effectLst/>
                          <a:latin typeface="Calibri"/>
                          <a:ea typeface="Calibri"/>
                          <a:cs typeface="Arial"/>
                        </a:rPr>
                        <a:t>- -</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Bef>
                          <a:spcPts val="600"/>
                        </a:spcBef>
                        <a:spcAft>
                          <a:spcPts val="600"/>
                        </a:spcAft>
                      </a:pPr>
                      <a:r>
                        <a:rPr lang="de-DE" sz="1100" b="1">
                          <a:solidFill>
                            <a:srgbClr val="FFFFFF"/>
                          </a:solidFill>
                          <a:effectLst/>
                          <a:latin typeface="Calibri"/>
                          <a:ea typeface="Calibri"/>
                          <a:cs typeface="Arial"/>
                        </a:rPr>
                        <a:t>+ +</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Bef>
                          <a:spcPts val="600"/>
                        </a:spcBef>
                        <a:spcAft>
                          <a:spcPts val="600"/>
                        </a:spcAft>
                      </a:pPr>
                      <a:r>
                        <a:rPr lang="de-DE" sz="1100" b="1">
                          <a:solidFill>
                            <a:srgbClr val="FFFFFF"/>
                          </a:solidFill>
                          <a:effectLst/>
                          <a:latin typeface="Calibri"/>
                          <a:ea typeface="Calibri"/>
                          <a:cs typeface="Arial"/>
                        </a:rPr>
                        <a:t>+ +</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325274">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Bef>
                          <a:spcPts val="600"/>
                        </a:spcBef>
                        <a:spcAft>
                          <a:spcPts val="600"/>
                        </a:spcAft>
                      </a:pPr>
                      <a:r>
                        <a:rPr lang="de-DE" sz="1000" b="1">
                          <a:effectLst/>
                          <a:latin typeface="Calibri"/>
                          <a:ea typeface="Calibri"/>
                          <a:cs typeface="Arial"/>
                        </a:rPr>
                        <a:t>Wartmannsroth</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solidFill>
                            <a:srgbClr val="FFFFFF"/>
                          </a:solidFill>
                          <a:effectLst/>
                          <a:latin typeface="Calibri"/>
                          <a:ea typeface="Calibri"/>
                          <a:cs typeface="Arial"/>
                        </a:rPr>
                        <a:t>+ +</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Bef>
                          <a:spcPts val="600"/>
                        </a:spcBef>
                        <a:spcAft>
                          <a:spcPts val="600"/>
                        </a:spcAft>
                      </a:pPr>
                      <a:r>
                        <a:rPr lang="de-DE" sz="1100" b="1">
                          <a:solidFill>
                            <a:srgbClr val="FFFFFF"/>
                          </a:solidFill>
                          <a:effectLst/>
                          <a:latin typeface="Calibri"/>
                          <a:ea typeface="Calibri"/>
                          <a:cs typeface="Arial"/>
                        </a:rPr>
                        <a:t>- -</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325274">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Bef>
                          <a:spcPts val="600"/>
                        </a:spcBef>
                        <a:spcAft>
                          <a:spcPts val="600"/>
                        </a:spcAft>
                      </a:pPr>
                      <a:r>
                        <a:rPr lang="de-DE" sz="1000" b="1">
                          <a:effectLst/>
                          <a:latin typeface="Calibri"/>
                          <a:ea typeface="Calibri"/>
                          <a:cs typeface="Arial"/>
                        </a:rPr>
                        <a:t>Wildflecken</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325274">
                <a:tc>
                  <a:txBody>
                    <a:bodyPr/>
                    <a:lstStyle/>
                    <a:p>
                      <a:pPr algn="ctr">
                        <a:spcBef>
                          <a:spcPts val="600"/>
                        </a:spcBef>
                        <a:spcAft>
                          <a:spcPts val="600"/>
                        </a:spcAft>
                      </a:pPr>
                      <a:r>
                        <a:rPr lang="de-DE" sz="1100" b="1">
                          <a:solidFill>
                            <a:srgbClr val="FFFFFF"/>
                          </a:solidFill>
                          <a:effectLst/>
                          <a:latin typeface="Calibri"/>
                          <a:ea typeface="Calibri"/>
                          <a:cs typeface="Arial"/>
                        </a:rPr>
                        <a:t>- -</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Bef>
                          <a:spcPts val="600"/>
                        </a:spcBef>
                        <a:spcAft>
                          <a:spcPts val="600"/>
                        </a:spcAft>
                      </a:pPr>
                      <a:r>
                        <a:rPr lang="de-DE" sz="1100" b="1">
                          <a:solidFill>
                            <a:srgbClr val="FFFFFF"/>
                          </a:solidFill>
                          <a:effectLst/>
                          <a:latin typeface="Calibri"/>
                          <a:ea typeface="Calibri"/>
                          <a:cs typeface="Arial"/>
                        </a:rPr>
                        <a:t>+ +</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Bef>
                          <a:spcPts val="600"/>
                        </a:spcBef>
                        <a:spcAft>
                          <a:spcPts val="600"/>
                        </a:spcAft>
                      </a:pPr>
                      <a:r>
                        <a:rPr lang="de-DE" sz="1100" b="1">
                          <a:effectLst/>
                          <a:latin typeface="Calibri"/>
                          <a:ea typeface="Calibri"/>
                          <a:cs typeface="Aria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100" b="1">
                          <a:effectLst/>
                          <a:latin typeface="Calibri"/>
                          <a:ea typeface="Calibri"/>
                          <a:cs typeface="Arial"/>
                          <a:sym typeface="Symbol"/>
                        </a:rPr>
                        <a:t></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spcBef>
                          <a:spcPts val="600"/>
                        </a:spcBef>
                        <a:spcAft>
                          <a:spcPts val="600"/>
                        </a:spcAft>
                      </a:pPr>
                      <a:r>
                        <a:rPr lang="de-DE" sz="1000" b="1">
                          <a:effectLst/>
                          <a:latin typeface="Calibri"/>
                          <a:ea typeface="Calibri"/>
                          <a:cs typeface="Arial"/>
                        </a:rPr>
                        <a:t>Zeitlofs</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Bef>
                          <a:spcPts val="600"/>
                        </a:spcBef>
                        <a:spcAft>
                          <a:spcPts val="600"/>
                        </a:spcAft>
                      </a:pPr>
                      <a:r>
                        <a:rPr lang="de-DE" sz="1100" b="1">
                          <a:solidFill>
                            <a:srgbClr val="FFFFFF"/>
                          </a:solidFill>
                          <a:effectLst/>
                          <a:latin typeface="Calibri"/>
                          <a:ea typeface="Calibri"/>
                          <a:cs typeface="Arial"/>
                        </a:rPr>
                        <a:t>+ +</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Bef>
                          <a:spcPts val="600"/>
                        </a:spcBef>
                        <a:spcAft>
                          <a:spcPts val="600"/>
                        </a:spcAft>
                      </a:pPr>
                      <a:r>
                        <a:rPr lang="de-DE" sz="1100" b="1">
                          <a:solidFill>
                            <a:srgbClr val="FFFFFF"/>
                          </a:solidFill>
                          <a:effectLst/>
                          <a:latin typeface="Calibri"/>
                          <a:ea typeface="Calibri"/>
                          <a:cs typeface="Arial"/>
                        </a:rPr>
                        <a:t>+ +</a:t>
                      </a:r>
                      <a:endParaRPr lang="de-DE" sz="1000">
                        <a:effectLst/>
                        <a:latin typeface="Calibri"/>
                        <a:ea typeface="Calibri"/>
                        <a:cs typeface="Arial"/>
                      </a:endParaRPr>
                    </a:p>
                  </a:txBody>
                  <a:tcPr marL="60401" marR="604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Bef>
                          <a:spcPts val="600"/>
                        </a:spcBef>
                        <a:spcAft>
                          <a:spcPts val="600"/>
                        </a:spcAft>
                      </a:pPr>
                      <a:r>
                        <a:rPr lang="de-DE" sz="1100" b="1">
                          <a:solidFill>
                            <a:srgbClr val="FFFFFF"/>
                          </a:solidFill>
                          <a:effectLst/>
                          <a:latin typeface="Calibri"/>
                          <a:ea typeface="Calibri"/>
                          <a:cs typeface="Arial"/>
                        </a:rPr>
                        <a:t>+ +</a:t>
                      </a:r>
                      <a:endParaRPr lang="de-DE" sz="100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Bef>
                          <a:spcPts val="600"/>
                        </a:spcBef>
                        <a:spcAft>
                          <a:spcPts val="600"/>
                        </a:spcAft>
                      </a:pPr>
                      <a:r>
                        <a:rPr lang="de-DE" sz="1100" b="1" dirty="0">
                          <a:effectLst/>
                          <a:latin typeface="Calibri"/>
                          <a:ea typeface="Calibri"/>
                          <a:cs typeface="Arial"/>
                        </a:rPr>
                        <a:t>+</a:t>
                      </a:r>
                      <a:endParaRPr lang="de-DE" sz="1000" dirty="0">
                        <a:effectLst/>
                        <a:latin typeface="Calibri"/>
                        <a:ea typeface="Calibri"/>
                        <a:cs typeface="Arial"/>
                      </a:endParaRPr>
                    </a:p>
                  </a:txBody>
                  <a:tcPr marL="60401" marR="60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bl>
          </a:graphicData>
        </a:graphic>
      </p:graphicFrame>
      <p:sp>
        <p:nvSpPr>
          <p:cNvPr id="12" name="Gestreifter Pfeil nach rechts 11">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642748518"/>
      </p:ext>
    </p:extLst>
  </p:cSld>
  <p:clrMapOvr>
    <a:masterClrMapping/>
  </p:clrMapOvr>
  <p:timing>
    <p:tnLst>
      <p:par>
        <p:cTn id="1" dur="indefinite" restart="never" nodeType="tmRoot"/>
      </p:par>
    </p:tnLst>
  </p:timing>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704</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1" name="Textfeld 1"/>
          <p:cNvSpPr txBox="1"/>
          <p:nvPr/>
        </p:nvSpPr>
        <p:spPr>
          <a:xfrm>
            <a:off x="323528" y="1484784"/>
            <a:ext cx="8604954" cy="46789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 Gegenüberstellung ermöglicht den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Kommunen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eine gute Einsicht in die Stärken und Problemlagen. Sie eignet sich als Grundlage für die Diskussion und Bewertung 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Situation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sowie zur Erstellung eines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Handlungsplanes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vor Ort</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p>
          <a:p>
            <a:pPr>
              <a:spcBef>
                <a:spcPts val="600"/>
              </a:spcBef>
              <a:spcAft>
                <a:spcPts val="6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r>
              <a:rPr lang="de-DE" sz="1800" b="1" u="sng" dirty="0" smtClean="0">
                <a:solidFill>
                  <a:srgbClr val="C00000"/>
                </a:solidFill>
              </a:rPr>
              <a:t>Handlungsempfehlung</a:t>
            </a:r>
            <a:endParaRPr lang="de-DE" sz="1800" b="1" u="sng" dirty="0">
              <a:solidFill>
                <a:srgbClr val="C00000"/>
              </a:solidFill>
            </a:endParaRPr>
          </a:p>
          <a:p>
            <a:pPr>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siehe 20.1, Seite 694  </a:t>
            </a:r>
          </a:p>
          <a:p>
            <a:pPr>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und 20.2, Seite 699  </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endPar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3528" y="1115452"/>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5" name="Abgerundetes Rechteck 14"/>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Zusammenfassung auf Stärken und Problemlagen auf Gemeindeebene</a:t>
            </a:r>
            <a:endParaRPr lang="de-DE" sz="2800" b="1" spc="200" dirty="0">
              <a:solidFill>
                <a:schemeClr val="tx2">
                  <a:lumMod val="75000"/>
                </a:schemeClr>
              </a:solidFill>
            </a:endParaRPr>
          </a:p>
        </p:txBody>
      </p:sp>
      <p:cxnSp>
        <p:nvCxnSpPr>
          <p:cNvPr id="17"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estreifter Pfeil nach rechts 12">
            <a:hlinkClick r:id="rId4" action="ppaction://hlinksldjump"/>
          </p:cNvPr>
          <p:cNvSpPr/>
          <p:nvPr/>
        </p:nvSpPr>
        <p:spPr>
          <a:xfrm>
            <a:off x="2444186" y="3284984"/>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6" name="Gestreifter Pfeil nach rechts 15">
            <a:hlinkClick r:id="rId5" action="ppaction://hlinksldjump"/>
          </p:cNvPr>
          <p:cNvSpPr/>
          <p:nvPr/>
        </p:nvSpPr>
        <p:spPr>
          <a:xfrm>
            <a:off x="2276290" y="3717032"/>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8" name="Gestreifter Pfeil nach rechts 17">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07463319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20" y="756873"/>
            <a:ext cx="7152100" cy="1231967"/>
          </a:xfrm>
        </p:spPr>
        <p:txBody>
          <a:bodyPr>
            <a:normAutofit fontScale="90000"/>
          </a:bodyPr>
          <a:lstStyle/>
          <a:p>
            <a:pPr algn="l"/>
            <a:r>
              <a:rPr lang="de-DE" b="1" dirty="0" smtClean="0">
                <a:solidFill>
                  <a:srgbClr val="C00000"/>
                </a:solidFill>
              </a:rPr>
              <a:t>2.1 Bekanntheitsgrad von Offenen Jugendtreffs</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22502"/>
            <a:ext cx="8604954" cy="26642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Wie bekannt sind die Offenen Jugendtreffs bei den jungen Menschen?</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Gibt es in deinem Ort einen Treff, in den jeder Jugendliche gehen kann?</a:t>
            </a:r>
            <a:endParaRPr lang="de-DE" sz="1800" b="1" dirty="0" smtClean="0">
              <a:solidFill>
                <a:schemeClr val="tx2">
                  <a:lumMod val="75000"/>
                </a:schemeClr>
              </a:solidFill>
            </a:endParaRPr>
          </a:p>
          <a:p>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71</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52271756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72</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Bekanntheit Offene Jugendtreffs</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71267"/>
            <a:ext cx="8604954" cy="49892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während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1999 bei 1/3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der jungen Menschen ein Jugendzentrum/ ein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Jugendraum im eigenen Ort bekannt war, bestätigen dies heute 40%; jeder Vierte kennt heute einen Bauwagen/Hütte im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eigenen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Ort, 1999 kannte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nur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jeder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Fünfte einen</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Auswertung auf Gemeindeebene zeigt deutlich, dass vorhandene Einrichtungen der Offenen Jugendarbeit immer nur bei einem Teil der jungen Menschen bekannt sind – nur in zwei Orten sind sich fast alle 12 - 21-Jährigen einig, dass es in ihrem Ort ein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Jugendzentrum/einen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Jugendraum gibt (Fuchsstadt und Aura); in anderen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Gemeinden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kennen nur 10 oder 20% den offenen Treff</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bei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den Bauwägen/Hütten gibt häufig der größte Teil „weiß nicht“ an</a:t>
            </a:r>
          </a:p>
        </p:txBody>
      </p:sp>
      <p:sp>
        <p:nvSpPr>
          <p:cNvPr id="12" name="Rechteck 11"/>
          <p:cNvSpPr/>
          <p:nvPr/>
        </p:nvSpPr>
        <p:spPr>
          <a:xfrm>
            <a:off x="321544" y="733386"/>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20867053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m 16"/>
          <p:cNvGraphicFramePr/>
          <p:nvPr>
            <p:extLst>
              <p:ext uri="{D42A27DB-BD31-4B8C-83A1-F6EECF244321}">
                <p14:modId xmlns:p14="http://schemas.microsoft.com/office/powerpoint/2010/main" val="3041624022"/>
              </p:ext>
            </p:extLst>
          </p:nvPr>
        </p:nvGraphicFramePr>
        <p:xfrm>
          <a:off x="7156057" y="5148195"/>
          <a:ext cx="1592407" cy="1305141"/>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feld 2"/>
          <p:cNvSpPr txBox="1"/>
          <p:nvPr/>
        </p:nvSpPr>
        <p:spPr>
          <a:xfrm>
            <a:off x="7644561" y="4870304"/>
            <a:ext cx="716863" cy="369332"/>
          </a:xfrm>
          <a:prstGeom prst="rect">
            <a:avLst/>
          </a:prstGeom>
          <a:noFill/>
        </p:spPr>
        <p:txBody>
          <a:bodyPr wrap="none" rtlCol="0">
            <a:spAutoFit/>
          </a:bodyPr>
          <a:lstStyle/>
          <a:p>
            <a:r>
              <a:rPr lang="de-DE" b="1" u="sng" dirty="0" smtClean="0">
                <a:solidFill>
                  <a:schemeClr val="tx2">
                    <a:lumMod val="75000"/>
                  </a:schemeClr>
                </a:solidFill>
              </a:rPr>
              <a:t>1999:</a:t>
            </a:r>
            <a:endParaRPr lang="de-DE" b="1" u="sng"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73</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Bekanntheit Offene Jugendtreffs</a:t>
            </a:r>
            <a:endParaRPr lang="de-DE" sz="2800" b="1" spc="200" dirty="0">
              <a:solidFill>
                <a:schemeClr val="tx2">
                  <a:lumMod val="75000"/>
                </a:schemeClr>
              </a:solidFill>
            </a:endParaRPr>
          </a:p>
        </p:txBody>
      </p:sp>
      <p:pic>
        <p:nvPicPr>
          <p:cNvPr id="118" name="Grafik 1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ext uri="{D42A27DB-BD31-4B8C-83A1-F6EECF244321}">
                <p14:modId xmlns:p14="http://schemas.microsoft.com/office/powerpoint/2010/main" val="2938837558"/>
              </p:ext>
            </p:extLst>
          </p:nvPr>
        </p:nvGraphicFramePr>
        <p:xfrm>
          <a:off x="356529" y="1628801"/>
          <a:ext cx="4264935" cy="36004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Diagramm 12"/>
          <p:cNvGraphicFramePr/>
          <p:nvPr>
            <p:extLst>
              <p:ext uri="{D42A27DB-BD31-4B8C-83A1-F6EECF244321}">
                <p14:modId xmlns:p14="http://schemas.microsoft.com/office/powerpoint/2010/main" val="1233669997"/>
              </p:ext>
            </p:extLst>
          </p:nvPr>
        </p:nvGraphicFramePr>
        <p:xfrm>
          <a:off x="4646657" y="1628801"/>
          <a:ext cx="4264935" cy="3600400"/>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feld 1"/>
          <p:cNvSpPr txBox="1"/>
          <p:nvPr/>
        </p:nvSpPr>
        <p:spPr>
          <a:xfrm>
            <a:off x="899592" y="836712"/>
            <a:ext cx="3168352" cy="79208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2400" b="1" u="sng" dirty="0" smtClean="0">
                <a:solidFill>
                  <a:schemeClr val="tx2">
                    <a:lumMod val="75000"/>
                  </a:schemeClr>
                </a:solidFill>
                <a:uFill>
                  <a:solidFill>
                    <a:schemeClr val="accent3">
                      <a:lumMod val="75000"/>
                    </a:schemeClr>
                  </a:solidFill>
                </a:uFill>
              </a:rPr>
              <a:t>Jugendzentrum/ Jugendraum</a:t>
            </a:r>
            <a:endParaRPr lang="de-DE" sz="2400" b="1" u="sng" dirty="0">
              <a:solidFill>
                <a:schemeClr val="tx2">
                  <a:lumMod val="75000"/>
                </a:schemeClr>
              </a:solidFill>
              <a:uFill>
                <a:solidFill>
                  <a:schemeClr val="accent3">
                    <a:lumMod val="75000"/>
                  </a:schemeClr>
                </a:solidFill>
              </a:uFill>
            </a:endParaRPr>
          </a:p>
        </p:txBody>
      </p:sp>
      <p:sp>
        <p:nvSpPr>
          <p:cNvPr id="15" name="Textfeld 1"/>
          <p:cNvSpPr txBox="1"/>
          <p:nvPr/>
        </p:nvSpPr>
        <p:spPr>
          <a:xfrm>
            <a:off x="5076056" y="1052723"/>
            <a:ext cx="3384376" cy="50407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2400" b="1" u="sng" dirty="0" smtClean="0">
                <a:solidFill>
                  <a:schemeClr val="tx2">
                    <a:lumMod val="75000"/>
                  </a:schemeClr>
                </a:solidFill>
                <a:uFill>
                  <a:solidFill>
                    <a:schemeClr val="accent3">
                      <a:lumMod val="75000"/>
                    </a:schemeClr>
                  </a:solidFill>
                </a:uFill>
              </a:rPr>
              <a:t>Bauwagen/Hütte</a:t>
            </a:r>
            <a:endParaRPr lang="de-DE" sz="2400" b="1" u="sng" dirty="0">
              <a:solidFill>
                <a:schemeClr val="tx2">
                  <a:lumMod val="75000"/>
                </a:schemeClr>
              </a:solidFill>
              <a:uFill>
                <a:solidFill>
                  <a:schemeClr val="accent3">
                    <a:lumMod val="75000"/>
                  </a:schemeClr>
                </a:solidFill>
              </a:uFill>
            </a:endParaRPr>
          </a:p>
        </p:txBody>
      </p:sp>
      <p:graphicFrame>
        <p:nvGraphicFramePr>
          <p:cNvPr id="18" name="Diagramm 17"/>
          <p:cNvGraphicFramePr/>
          <p:nvPr>
            <p:extLst>
              <p:ext uri="{D42A27DB-BD31-4B8C-83A1-F6EECF244321}">
                <p14:modId xmlns:p14="http://schemas.microsoft.com/office/powerpoint/2010/main" val="3256952957"/>
              </p:ext>
            </p:extLst>
          </p:nvPr>
        </p:nvGraphicFramePr>
        <p:xfrm>
          <a:off x="1763688" y="5138494"/>
          <a:ext cx="1592407" cy="1305141"/>
        </p:xfrm>
        <a:graphic>
          <a:graphicData uri="http://schemas.openxmlformats.org/drawingml/2006/chart">
            <c:chart xmlns:c="http://schemas.openxmlformats.org/drawingml/2006/chart" xmlns:r="http://schemas.openxmlformats.org/officeDocument/2006/relationships" r:id="rId7"/>
          </a:graphicData>
        </a:graphic>
      </p:graphicFrame>
      <p:sp>
        <p:nvSpPr>
          <p:cNvPr id="19" name="Textfeld 18"/>
          <p:cNvSpPr txBox="1"/>
          <p:nvPr/>
        </p:nvSpPr>
        <p:spPr>
          <a:xfrm>
            <a:off x="2233862" y="4859869"/>
            <a:ext cx="832279" cy="369332"/>
          </a:xfrm>
          <a:prstGeom prst="rect">
            <a:avLst/>
          </a:prstGeom>
          <a:noFill/>
        </p:spPr>
        <p:txBody>
          <a:bodyPr wrap="none" rtlCol="0">
            <a:spAutoFit/>
          </a:bodyPr>
          <a:lstStyle/>
          <a:p>
            <a:r>
              <a:rPr lang="de-DE" b="1" u="sng" dirty="0" smtClean="0">
                <a:solidFill>
                  <a:schemeClr val="tx2">
                    <a:lumMod val="75000"/>
                  </a:schemeClr>
                </a:solidFill>
              </a:rPr>
              <a:t>1999*:</a:t>
            </a:r>
            <a:endParaRPr lang="de-DE" b="1" u="sng" dirty="0">
              <a:solidFill>
                <a:schemeClr val="tx2">
                  <a:lumMod val="75000"/>
                </a:schemeClr>
              </a:solidFill>
            </a:endParaRPr>
          </a:p>
        </p:txBody>
      </p:sp>
      <p:sp>
        <p:nvSpPr>
          <p:cNvPr id="4" name="Textfeld 3"/>
          <p:cNvSpPr txBox="1"/>
          <p:nvPr/>
        </p:nvSpPr>
        <p:spPr>
          <a:xfrm>
            <a:off x="355604" y="6005259"/>
            <a:ext cx="2044338" cy="400110"/>
          </a:xfrm>
          <a:prstGeom prst="rect">
            <a:avLst/>
          </a:prstGeom>
          <a:noFill/>
        </p:spPr>
        <p:txBody>
          <a:bodyPr wrap="square" rtlCol="0">
            <a:spAutoFit/>
          </a:bodyPr>
          <a:lstStyle/>
          <a:p>
            <a:r>
              <a:rPr lang="de-DE" sz="1000" dirty="0" smtClean="0">
                <a:solidFill>
                  <a:schemeClr val="tx2">
                    <a:lumMod val="75000"/>
                  </a:schemeClr>
                </a:solidFill>
              </a:rPr>
              <a:t>*%-Angaben von „Jugendraum“, damals getrennte Fragen</a:t>
            </a:r>
            <a:endParaRPr lang="de-DE" sz="1000" dirty="0">
              <a:solidFill>
                <a:schemeClr val="tx2">
                  <a:lumMod val="75000"/>
                </a:schemeClr>
              </a:solidFill>
            </a:endParaRPr>
          </a:p>
        </p:txBody>
      </p:sp>
      <p:sp>
        <p:nvSpPr>
          <p:cNvPr id="20" name="Gestreifter Pfeil nach rechts 19">
            <a:hlinkClick r:id="rId8"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30579847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m 16"/>
          <p:cNvGraphicFramePr/>
          <p:nvPr>
            <p:extLst>
              <p:ext uri="{D42A27DB-BD31-4B8C-83A1-F6EECF244321}">
                <p14:modId xmlns:p14="http://schemas.microsoft.com/office/powerpoint/2010/main" val="3971167788"/>
              </p:ext>
            </p:extLst>
          </p:nvPr>
        </p:nvGraphicFramePr>
        <p:xfrm>
          <a:off x="921560" y="661609"/>
          <a:ext cx="7408889" cy="5884938"/>
        </p:xfrm>
        <a:graphic>
          <a:graphicData uri="http://schemas.openxmlformats.org/drawingml/2006/chart">
            <c:chart xmlns:c="http://schemas.openxmlformats.org/drawingml/2006/chart" xmlns:r="http://schemas.openxmlformats.org/officeDocument/2006/relationships" r:id="rId2"/>
          </a:graphicData>
        </a:graphic>
      </p:graphicFrame>
      <p:sp>
        <p:nvSpPr>
          <p:cNvPr id="11" name="Abgerundetes Rechteck 10"/>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Bekanntheit Jugendzentrum/-raum</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74</a:t>
            </a:fld>
            <a:endParaRPr lang="de-DE" sz="1000" dirty="0">
              <a:solidFill>
                <a:schemeClr val="tx2">
                  <a:lumMod val="75000"/>
                </a:schemeClr>
              </a:solidFill>
            </a:endParaRPr>
          </a:p>
        </p:txBody>
      </p:sp>
      <p:pic>
        <p:nvPicPr>
          <p:cNvPr id="118" name="Grafik 1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3" name="Gerade Verbindung 12"/>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87841107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m 16"/>
          <p:cNvGraphicFramePr/>
          <p:nvPr>
            <p:extLst>
              <p:ext uri="{D42A27DB-BD31-4B8C-83A1-F6EECF244321}">
                <p14:modId xmlns:p14="http://schemas.microsoft.com/office/powerpoint/2010/main" val="1137590753"/>
              </p:ext>
            </p:extLst>
          </p:nvPr>
        </p:nvGraphicFramePr>
        <p:xfrm>
          <a:off x="921560" y="700485"/>
          <a:ext cx="7408889" cy="5830603"/>
        </p:xfrm>
        <a:graphic>
          <a:graphicData uri="http://schemas.openxmlformats.org/drawingml/2006/chart">
            <c:chart xmlns:c="http://schemas.openxmlformats.org/drawingml/2006/chart" xmlns:r="http://schemas.openxmlformats.org/officeDocument/2006/relationships" r:id="rId2"/>
          </a:graphicData>
        </a:graphic>
      </p:graphicFrame>
      <p:sp>
        <p:nvSpPr>
          <p:cNvPr id="11" name="Abgerundetes Rechteck 10"/>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Bekanntheit Bauwagen/Hütte</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75</a:t>
            </a:fld>
            <a:endParaRPr lang="de-DE" sz="1000" dirty="0">
              <a:solidFill>
                <a:schemeClr val="tx2">
                  <a:lumMod val="75000"/>
                </a:schemeClr>
              </a:solidFill>
            </a:endParaRPr>
          </a:p>
        </p:txBody>
      </p:sp>
      <p:pic>
        <p:nvPicPr>
          <p:cNvPr id="118" name="Grafik 1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3" name="Gerade Verbindung 12"/>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32705380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76</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Bekanntheit Offene Jugendtreffs</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63166"/>
            <a:ext cx="8604954" cy="50005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Es ist überraschend, dass selbst in kleinen Kommunen mit keinem oder wenigen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Ortsteilen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 Antworten auf diese Frage so weit auseinander gehen und die jungen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Menschen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nicht einheitlich über den Bestand an Einrichtungen der Offenen Jugendarbeit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informiert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sind. </a:t>
            </a:r>
          </a:p>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Da die Einrichtungen der Offenen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Jugendarbeit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stets nur phasenweise und von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bestimmten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Gruppen genutzt werden, besteht ergänzend zu den Jugendräumen, v. a. auch als Alternative zu den rechtlich kritischen Bauwägen, Bedarf an offenen und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unverbindlichen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Treffmöglichkeiten.</a:t>
            </a:r>
          </a:p>
        </p:txBody>
      </p:sp>
      <p:sp>
        <p:nvSpPr>
          <p:cNvPr id="12" name="Rechteck 11"/>
          <p:cNvSpPr/>
          <p:nvPr/>
        </p:nvSpPr>
        <p:spPr>
          <a:xfrm>
            <a:off x="321544" y="733386"/>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13501697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77</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Bekanntheit Offene Jugendtreffs</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63166"/>
            <a:ext cx="8604954" cy="50005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Den Trägern der Offenen Jugendräume im Landkreis Bad Kissingen (Kommunen,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Kirchen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Vereine etc.) sowie den Personen, die für den Betrieb verantwortlich sind, wird empfohlen, ihre Einrichtung der Offenen Jugendarbeit bei der Zielgruppe bekannter zu machen. Über die hierfür geeigneten Methoden (Plakate, Newsletter, Flyer,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Beteiligung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an Festveranstaltungen im Ort, eigene Maßnahmen usw.) sollte vor Ort mit allen Beteiligten entschieden werden.</a:t>
            </a:r>
          </a:p>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Des Weiteren wird Kommunen, die in ihren Ortsteilen noch keine Multifunktionsflächen haben, empfohlen, diese zur Ergänzung der Angebote der Offenen Jugendarbeit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langfristig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einzurichten. Sie bieten Kindern und Jugendlichen die notwendigen öffentlichen und unverbindlichen Treffpunkte und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können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darüber hinaus das gesamte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Gemeinwesen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der Ortschaft unterstützen.</a:t>
            </a:r>
          </a:p>
        </p:txBody>
      </p:sp>
      <p:sp>
        <p:nvSpPr>
          <p:cNvPr id="12" name="Rechteck 11"/>
          <p:cNvSpPr/>
          <p:nvPr/>
        </p:nvSpPr>
        <p:spPr>
          <a:xfrm>
            <a:off x="321544" y="733386"/>
            <a:ext cx="2340256" cy="369332"/>
          </a:xfrm>
          <a:prstGeom prst="rect">
            <a:avLst/>
          </a:prstGeom>
        </p:spPr>
        <p:txBody>
          <a:bodyPr wrap="none">
            <a:spAutoFit/>
          </a:bodyPr>
          <a:lstStyle/>
          <a:p>
            <a:r>
              <a:rPr lang="de-DE" b="1" u="sng" dirty="0" smtClean="0">
                <a:solidFill>
                  <a:srgbClr val="C00000"/>
                </a:solidFill>
              </a:rPr>
              <a:t>Handlungsempfehlung</a:t>
            </a:r>
            <a:endParaRPr lang="de-DE" b="1" u="sng" dirty="0">
              <a:solidFill>
                <a:srgbClr val="C00000"/>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43516216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20" y="756873"/>
            <a:ext cx="7152100" cy="1231967"/>
          </a:xfrm>
        </p:spPr>
        <p:txBody>
          <a:bodyPr>
            <a:normAutofit fontScale="90000"/>
          </a:bodyPr>
          <a:lstStyle/>
          <a:p>
            <a:pPr algn="l"/>
            <a:r>
              <a:rPr lang="de-DE" b="1" dirty="0" smtClean="0">
                <a:solidFill>
                  <a:srgbClr val="C00000"/>
                </a:solidFill>
              </a:rPr>
              <a:t>2.2 Besuchshäufigkeit von Offenen Jugendtreffs</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22502"/>
            <a:ext cx="8604954" cy="26642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Wie häufig nutzen die jungen Menschen die vorhandenen Offenen Jugendtreffs?</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Gibt es in deinem Ort einen Treff, in den jeder Jugendliche gehen kann</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 Wenn ja, wie häufig gehst du dorthin?</a:t>
            </a:r>
            <a:endParaRPr lang="de-DE" sz="1800" b="1" dirty="0" smtClean="0">
              <a:solidFill>
                <a:schemeClr val="tx2">
                  <a:lumMod val="75000"/>
                </a:schemeClr>
              </a:solidFill>
            </a:endParaRPr>
          </a:p>
          <a:p>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78</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127765395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79</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700" b="1" spc="200" dirty="0" smtClean="0">
                <a:solidFill>
                  <a:schemeClr val="tx2">
                    <a:lumMod val="75000"/>
                  </a:schemeClr>
                </a:solidFill>
              </a:rPr>
              <a:t>Besuchshäufigkeit Offene Jugendtreffs</a:t>
            </a:r>
            <a:endParaRPr lang="de-DE" sz="27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71267"/>
            <a:ext cx="8604954" cy="49892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von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den 40%, die in ihrem Ort einen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Offenen Jugendraum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kennen,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geht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mit einem Anteil von 17% rund jeder Sechste mind. einmal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wöchentlich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dorthin, weitere 13% nutzen ihn eher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monatlich,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knapp die Hälfte (47,9%)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geht nie hin</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in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Bauwagen/ die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Hütte gehen von den 25%, die ihn kennen, ungefähr ¼ mind.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einmal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wöchentlich, weitere knapp 17% eher monatlich; gut 40% gehen nie hin; das hat sich seit 1999 etwas verändert, damals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wurde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der Bauwagen um ca. 10%-Punkte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häufiger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mind. 1x wöchentlich genutzt, heute um 10%-Punkte eher monatlich</a:t>
            </a:r>
          </a:p>
        </p:txBody>
      </p:sp>
      <p:sp>
        <p:nvSpPr>
          <p:cNvPr id="12" name="Rechteck 11"/>
          <p:cNvSpPr/>
          <p:nvPr/>
        </p:nvSpPr>
        <p:spPr>
          <a:xfrm>
            <a:off x="321544" y="733386"/>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spTree>
    <p:extLst>
      <p:ext uri="{BB962C8B-B14F-4D97-AF65-F5344CB8AC3E}">
        <p14:creationId xmlns:p14="http://schemas.microsoft.com/office/powerpoint/2010/main" val="41707775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el 1"/>
          <p:cNvSpPr>
            <a:spLocks noGrp="1"/>
          </p:cNvSpPr>
          <p:nvPr>
            <p:ph type="ctrTitle"/>
          </p:nvPr>
        </p:nvSpPr>
        <p:spPr>
          <a:xfrm>
            <a:off x="254385" y="768471"/>
            <a:ext cx="5109703" cy="749074"/>
          </a:xfrm>
        </p:spPr>
        <p:txBody>
          <a:bodyPr anchor="t" anchorCtr="0">
            <a:noAutofit/>
          </a:bodyPr>
          <a:lstStyle/>
          <a:p>
            <a:pPr algn="l"/>
            <a:r>
              <a:rPr lang="de-DE" b="1" dirty="0" smtClean="0">
                <a:solidFill>
                  <a:srgbClr val="C00000"/>
                </a:solidFill>
              </a:rPr>
              <a:t>Inhalt detailliert </a:t>
            </a:r>
            <a:r>
              <a:rPr lang="de-DE" sz="2000" b="1" dirty="0" smtClean="0">
                <a:solidFill>
                  <a:srgbClr val="C00000"/>
                </a:solidFill>
                <a:sym typeface="Wingdings" panose="05000000000000000000" pitchFamily="2" charset="2"/>
              </a:rPr>
              <a:t>(5 von 7)</a:t>
            </a:r>
            <a:endParaRPr lang="de-DE" sz="2000" b="1" dirty="0">
              <a:solidFill>
                <a:srgbClr val="C00000"/>
              </a:solidFill>
            </a:endParaRPr>
          </a:p>
        </p:txBody>
      </p:sp>
      <p:sp>
        <p:nvSpPr>
          <p:cNvPr id="11" name="Abgerundetes Rechteck 10">
            <a:hlinkClick r:id="rId3" action="ppaction://hlinksldjump"/>
          </p:cNvPr>
          <p:cNvSpPr/>
          <p:nvPr/>
        </p:nvSpPr>
        <p:spPr>
          <a:xfrm>
            <a:off x="683568" y="1665057"/>
            <a:ext cx="3528393" cy="43204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r>
              <a:rPr lang="de-DE" sz="1600" b="1" dirty="0" smtClean="0"/>
              <a:t>12. Prävention sexuelle Gewalt</a:t>
            </a:r>
            <a:endParaRPr lang="de-DE" sz="1600" b="1" dirty="0"/>
          </a:p>
        </p:txBody>
      </p:sp>
      <p:sp>
        <p:nvSpPr>
          <p:cNvPr id="24" name="Abgerundetes Rechteck 23">
            <a:hlinkClick r:id="rId4" action="ppaction://hlinksldjump"/>
          </p:cNvPr>
          <p:cNvSpPr/>
          <p:nvPr/>
        </p:nvSpPr>
        <p:spPr>
          <a:xfrm>
            <a:off x="683568" y="2206681"/>
            <a:ext cx="3528393"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12.1 Schon mal sexuell bedrängt gefühlt?</a:t>
            </a:r>
            <a:endParaRPr lang="de-DE" sz="1200" b="1" dirty="0">
              <a:solidFill>
                <a:schemeClr val="tx2"/>
              </a:solidFill>
            </a:endParaRPr>
          </a:p>
        </p:txBody>
      </p:sp>
      <p:sp>
        <p:nvSpPr>
          <p:cNvPr id="29" name="Abgerundetes Rechteck 28">
            <a:hlinkClick r:id="rId5" action="ppaction://hlinksldjump"/>
          </p:cNvPr>
          <p:cNvSpPr/>
          <p:nvPr/>
        </p:nvSpPr>
        <p:spPr>
          <a:xfrm>
            <a:off x="899592" y="4828234"/>
            <a:ext cx="3519055" cy="43204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r>
              <a:rPr lang="de-DE" sz="1600" b="1" dirty="0" smtClean="0"/>
              <a:t>14. Leistungsdruck</a:t>
            </a:r>
            <a:endParaRPr lang="de-DE" sz="1600" b="1" dirty="0"/>
          </a:p>
        </p:txBody>
      </p:sp>
      <p:sp>
        <p:nvSpPr>
          <p:cNvPr id="30" name="Abgerundetes Rechteck 29">
            <a:hlinkClick r:id="rId6" action="ppaction://hlinksldjump"/>
          </p:cNvPr>
          <p:cNvSpPr/>
          <p:nvPr/>
        </p:nvSpPr>
        <p:spPr>
          <a:xfrm>
            <a:off x="899592" y="5382652"/>
            <a:ext cx="3529122"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14.1 Überforderung in Schule/Arbeit/Studium</a:t>
            </a:r>
            <a:endParaRPr lang="de-DE" sz="1200" b="1" dirty="0">
              <a:solidFill>
                <a:schemeClr val="tx2"/>
              </a:solidFill>
            </a:endParaRPr>
          </a:p>
        </p:txBody>
      </p:sp>
      <p:sp>
        <p:nvSpPr>
          <p:cNvPr id="31" name="Abgerundetes Rechteck 30">
            <a:hlinkClick r:id="rId7" action="ppaction://hlinksldjump"/>
          </p:cNvPr>
          <p:cNvSpPr/>
          <p:nvPr/>
        </p:nvSpPr>
        <p:spPr>
          <a:xfrm>
            <a:off x="683568" y="3183745"/>
            <a:ext cx="3519055" cy="33328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12.3 Wer war es? Gleichaltrige oder Erwachsene?</a:t>
            </a:r>
            <a:endParaRPr lang="de-DE" sz="1200" b="1" dirty="0">
              <a:solidFill>
                <a:schemeClr val="tx2"/>
              </a:solidFill>
            </a:endParaRPr>
          </a:p>
        </p:txBody>
      </p:sp>
      <p:sp>
        <p:nvSpPr>
          <p:cNvPr id="43" name="Abgerundetes Rechteck 42">
            <a:hlinkClick r:id="rId8" action="ppaction://hlinksldjump"/>
          </p:cNvPr>
          <p:cNvSpPr/>
          <p:nvPr/>
        </p:nvSpPr>
        <p:spPr>
          <a:xfrm>
            <a:off x="4830560" y="1666447"/>
            <a:ext cx="3519055" cy="57822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r>
              <a:rPr lang="de-DE" sz="1600" b="1" dirty="0" smtClean="0"/>
              <a:t>13. Schule/Ausbildung/Beruf und zeitliche Belastung</a:t>
            </a:r>
            <a:endParaRPr lang="de-DE" sz="1600" b="1" dirty="0"/>
          </a:p>
        </p:txBody>
      </p:sp>
      <p:sp>
        <p:nvSpPr>
          <p:cNvPr id="44" name="Abgerundetes Rechteck 43">
            <a:hlinkClick r:id="rId9" action="ppaction://hlinksldjump"/>
          </p:cNvPr>
          <p:cNvSpPr/>
          <p:nvPr/>
        </p:nvSpPr>
        <p:spPr>
          <a:xfrm>
            <a:off x="4830560" y="2357956"/>
            <a:ext cx="3529122"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13.1 Tätigkeit aktuell</a:t>
            </a:r>
            <a:endParaRPr lang="de-DE" sz="1200" b="1" dirty="0">
              <a:solidFill>
                <a:schemeClr val="tx2"/>
              </a:solidFill>
            </a:endParaRPr>
          </a:p>
        </p:txBody>
      </p:sp>
      <p:sp>
        <p:nvSpPr>
          <p:cNvPr id="26" name="Abgerundetes Rechteck 25">
            <a:hlinkClick r:id="rId10" action="ppaction://hlinksldjump"/>
          </p:cNvPr>
          <p:cNvSpPr/>
          <p:nvPr/>
        </p:nvSpPr>
        <p:spPr>
          <a:xfrm>
            <a:off x="4830560" y="2788556"/>
            <a:ext cx="3528393" cy="42368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13.2 Wöchentlicher Zeitbedarf für derzeitige Tätigkeit</a:t>
            </a:r>
            <a:endParaRPr lang="de-DE" sz="1200" b="1" dirty="0">
              <a:solidFill>
                <a:schemeClr val="tx2"/>
              </a:solidFill>
            </a:endParaRPr>
          </a:p>
        </p:txBody>
      </p:sp>
      <p:sp>
        <p:nvSpPr>
          <p:cNvPr id="20" name="Abgerundetes Rechteck 19">
            <a:hlinkClick r:id="rId11" action="ppaction://hlinksldjump"/>
          </p:cNvPr>
          <p:cNvSpPr/>
          <p:nvPr/>
        </p:nvSpPr>
        <p:spPr>
          <a:xfrm>
            <a:off x="683568" y="2639851"/>
            <a:ext cx="3528393" cy="42368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12.2 Wo ist es passiert? Schule, Internet, Öffentlich-</a:t>
            </a:r>
            <a:r>
              <a:rPr lang="de-DE" sz="1200" b="1" dirty="0" err="1" smtClean="0">
                <a:solidFill>
                  <a:schemeClr val="tx2"/>
                </a:solidFill>
              </a:rPr>
              <a:t>keit</a:t>
            </a:r>
            <a:r>
              <a:rPr lang="de-DE" sz="1200" b="1" dirty="0" smtClean="0">
                <a:solidFill>
                  <a:schemeClr val="tx2"/>
                </a:solidFill>
              </a:rPr>
              <a:t>, Verein oder privat?</a:t>
            </a:r>
            <a:endParaRPr lang="de-DE" sz="1200" b="1" dirty="0">
              <a:solidFill>
                <a:schemeClr val="tx2"/>
              </a:solidFill>
            </a:endParaRPr>
          </a:p>
        </p:txBody>
      </p:sp>
      <p:sp>
        <p:nvSpPr>
          <p:cNvPr id="21" name="Abgerundetes Rechteck 20">
            <a:hlinkClick r:id="rId12" action="ppaction://hlinksldjump"/>
          </p:cNvPr>
          <p:cNvSpPr/>
          <p:nvPr/>
        </p:nvSpPr>
        <p:spPr>
          <a:xfrm>
            <a:off x="4830560" y="3325525"/>
            <a:ext cx="3529122"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13.3 Traumberuf oder 1. Wahl beim Studienfach </a:t>
            </a:r>
            <a:endParaRPr lang="de-DE" sz="1200" b="1" dirty="0">
              <a:solidFill>
                <a:schemeClr val="tx2"/>
              </a:solidFill>
            </a:endParaRPr>
          </a:p>
        </p:txBody>
      </p:sp>
      <p:sp>
        <p:nvSpPr>
          <p:cNvPr id="22" name="Abgerundetes Rechteck 21">
            <a:hlinkClick r:id="rId13" action="ppaction://hlinksldjump"/>
          </p:cNvPr>
          <p:cNvSpPr/>
          <p:nvPr/>
        </p:nvSpPr>
        <p:spPr>
          <a:xfrm>
            <a:off x="4830560" y="4293096"/>
            <a:ext cx="3529122"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13.5 Schultyp</a:t>
            </a:r>
            <a:endParaRPr lang="de-DE" sz="1200" b="1" dirty="0">
              <a:solidFill>
                <a:schemeClr val="tx2"/>
              </a:solidFill>
            </a:endParaRPr>
          </a:p>
        </p:txBody>
      </p:sp>
      <p:sp>
        <p:nvSpPr>
          <p:cNvPr id="23" name="Abgerundetes Rechteck 22">
            <a:hlinkClick r:id="rId14" action="ppaction://hlinksldjump"/>
          </p:cNvPr>
          <p:cNvSpPr/>
          <p:nvPr/>
        </p:nvSpPr>
        <p:spPr>
          <a:xfrm>
            <a:off x="4830560" y="3756125"/>
            <a:ext cx="3528393" cy="42368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13.4 Zeitliche Belastung durch Schule/Ausbildung/ Beruf</a:t>
            </a:r>
            <a:endParaRPr lang="de-DE" sz="1200" b="1" dirty="0">
              <a:solidFill>
                <a:schemeClr val="tx2"/>
              </a:solidFill>
            </a:endParaRPr>
          </a:p>
        </p:txBody>
      </p:sp>
      <p:sp>
        <p:nvSpPr>
          <p:cNvPr id="27" name="Abgerundetes Rechteck 26">
            <a:hlinkClick r:id="rId15" action="ppaction://hlinksldjump"/>
          </p:cNvPr>
          <p:cNvSpPr/>
          <p:nvPr/>
        </p:nvSpPr>
        <p:spPr>
          <a:xfrm>
            <a:off x="899592" y="5836075"/>
            <a:ext cx="3529122"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14.2 Unterforderung in Schule/Arbeit/Studium</a:t>
            </a:r>
            <a:endParaRPr lang="de-DE" sz="1200" b="1" dirty="0">
              <a:solidFill>
                <a:schemeClr val="tx2"/>
              </a:solidFill>
            </a:endParaRPr>
          </a:p>
        </p:txBody>
      </p:sp>
    </p:spTree>
    <p:extLst>
      <p:ext uri="{BB962C8B-B14F-4D97-AF65-F5344CB8AC3E}">
        <p14:creationId xmlns:p14="http://schemas.microsoft.com/office/powerpoint/2010/main" val="196131555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80</a:t>
            </a:fld>
            <a:endParaRPr lang="de-DE" sz="1000" dirty="0">
              <a:solidFill>
                <a:schemeClr val="tx2">
                  <a:lumMod val="75000"/>
                </a:schemeClr>
              </a:solidFill>
            </a:endParaRPr>
          </a:p>
        </p:txBody>
      </p:sp>
      <p:sp>
        <p:nvSpPr>
          <p:cNvPr id="16" name="Abgerundetes Rechteck 15"/>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u="sng" spc="200" dirty="0" smtClean="0">
                <a:solidFill>
                  <a:schemeClr val="tx2">
                    <a:lumMod val="75000"/>
                  </a:schemeClr>
                </a:solidFill>
              </a:rPr>
              <a:t>Jugendzentrum/Jugendraum</a:t>
            </a:r>
            <a:r>
              <a:rPr lang="de-DE" sz="2800" b="1" spc="200" dirty="0" smtClean="0">
                <a:solidFill>
                  <a:schemeClr val="tx2">
                    <a:lumMod val="75000"/>
                  </a:schemeClr>
                </a:solidFill>
              </a:rPr>
              <a:t> im eigenen Ort</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4" name="Gestreifter Pfeil nach rechts 3"/>
          <p:cNvSpPr/>
          <p:nvPr/>
        </p:nvSpPr>
        <p:spPr>
          <a:xfrm>
            <a:off x="2554858" y="1807566"/>
            <a:ext cx="865931" cy="451795"/>
          </a:xfrm>
          <a:prstGeom prst="stripedRightArrow">
            <a:avLst/>
          </a:prstGeom>
          <a:solidFill>
            <a:srgbClr val="00B05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graphicFrame>
        <p:nvGraphicFramePr>
          <p:cNvPr id="5" name="Diagramm 4"/>
          <p:cNvGraphicFramePr/>
          <p:nvPr>
            <p:extLst>
              <p:ext uri="{D42A27DB-BD31-4B8C-83A1-F6EECF244321}">
                <p14:modId xmlns:p14="http://schemas.microsoft.com/office/powerpoint/2010/main" val="256481161"/>
              </p:ext>
            </p:extLst>
          </p:nvPr>
        </p:nvGraphicFramePr>
        <p:xfrm>
          <a:off x="2987824" y="1340768"/>
          <a:ext cx="5735960" cy="511256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Diagramm 11"/>
          <p:cNvGraphicFramePr/>
          <p:nvPr>
            <p:extLst>
              <p:ext uri="{D42A27DB-BD31-4B8C-83A1-F6EECF244321}">
                <p14:modId xmlns:p14="http://schemas.microsoft.com/office/powerpoint/2010/main" val="4252776490"/>
              </p:ext>
            </p:extLst>
          </p:nvPr>
        </p:nvGraphicFramePr>
        <p:xfrm>
          <a:off x="323528" y="1311888"/>
          <a:ext cx="2338721" cy="1531915"/>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feld 1"/>
          <p:cNvSpPr txBox="1"/>
          <p:nvPr/>
        </p:nvSpPr>
        <p:spPr>
          <a:xfrm>
            <a:off x="5364088" y="1124757"/>
            <a:ext cx="3312368" cy="36002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2400" b="1" u="sng" spc="100" dirty="0" smtClean="0">
                <a:solidFill>
                  <a:schemeClr val="tx2">
                    <a:lumMod val="75000"/>
                  </a:schemeClr>
                </a:solidFill>
              </a:rPr>
              <a:t>Besuchshäufigkeit</a:t>
            </a:r>
            <a:endParaRPr lang="de-DE" sz="2400" b="1" u="sng" spc="100" dirty="0">
              <a:solidFill>
                <a:schemeClr val="tx2">
                  <a:lumMod val="75000"/>
                </a:schemeClr>
              </a:solidFill>
            </a:endParaRPr>
          </a:p>
        </p:txBody>
      </p:sp>
      <p:sp>
        <p:nvSpPr>
          <p:cNvPr id="13" name="Gestreifter Pfeil nach rechts 12">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15060136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bgerundetes Rechteck 13"/>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u="sng" spc="200" dirty="0" smtClean="0">
                <a:solidFill>
                  <a:schemeClr val="tx2">
                    <a:lumMod val="75000"/>
                  </a:schemeClr>
                </a:solidFill>
              </a:rPr>
              <a:t>Bauwagen/Hütte</a:t>
            </a:r>
            <a:r>
              <a:rPr lang="de-DE" sz="2800" b="1" spc="200" dirty="0" smtClean="0">
                <a:solidFill>
                  <a:schemeClr val="tx2">
                    <a:lumMod val="75000"/>
                  </a:schemeClr>
                </a:solidFill>
              </a:rPr>
              <a:t> im eigenen Ort</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81</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4" name="Gestreifter Pfeil nach rechts 3"/>
          <p:cNvSpPr/>
          <p:nvPr/>
        </p:nvSpPr>
        <p:spPr>
          <a:xfrm>
            <a:off x="2567198" y="1771022"/>
            <a:ext cx="865931" cy="451795"/>
          </a:xfrm>
          <a:prstGeom prst="stripedRightArrow">
            <a:avLst/>
          </a:prstGeom>
          <a:solidFill>
            <a:srgbClr val="00B05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graphicFrame>
        <p:nvGraphicFramePr>
          <p:cNvPr id="5" name="Diagramm 4"/>
          <p:cNvGraphicFramePr/>
          <p:nvPr>
            <p:extLst>
              <p:ext uri="{D42A27DB-BD31-4B8C-83A1-F6EECF244321}">
                <p14:modId xmlns:p14="http://schemas.microsoft.com/office/powerpoint/2010/main" val="1509587935"/>
              </p:ext>
            </p:extLst>
          </p:nvPr>
        </p:nvGraphicFramePr>
        <p:xfrm>
          <a:off x="3000164" y="1340768"/>
          <a:ext cx="5735960" cy="511256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Diagramm 11"/>
          <p:cNvGraphicFramePr/>
          <p:nvPr>
            <p:extLst>
              <p:ext uri="{D42A27DB-BD31-4B8C-83A1-F6EECF244321}">
                <p14:modId xmlns:p14="http://schemas.microsoft.com/office/powerpoint/2010/main" val="1234431145"/>
              </p:ext>
            </p:extLst>
          </p:nvPr>
        </p:nvGraphicFramePr>
        <p:xfrm>
          <a:off x="310499" y="980728"/>
          <a:ext cx="2338721" cy="1882081"/>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feld 1"/>
          <p:cNvSpPr txBox="1"/>
          <p:nvPr/>
        </p:nvSpPr>
        <p:spPr>
          <a:xfrm>
            <a:off x="5364088" y="980728"/>
            <a:ext cx="3312368" cy="36002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2400" b="1" u="sng" spc="100" dirty="0" smtClean="0">
                <a:solidFill>
                  <a:schemeClr val="tx2">
                    <a:lumMod val="75000"/>
                  </a:schemeClr>
                </a:solidFill>
              </a:rPr>
              <a:t>Besuchshäufigkeit</a:t>
            </a:r>
            <a:endParaRPr lang="de-DE" sz="2400" b="1" u="sng" spc="100" dirty="0">
              <a:solidFill>
                <a:schemeClr val="tx2">
                  <a:lumMod val="75000"/>
                </a:schemeClr>
              </a:solidFill>
            </a:endParaRPr>
          </a:p>
        </p:txBody>
      </p:sp>
      <p:cxnSp>
        <p:nvCxnSpPr>
          <p:cNvPr id="15" name="Gerade Verbindung 14"/>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Gestreifter Pfeil nach rechts 15">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43628456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bgerundetes Rechteck 13"/>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u="sng" spc="200" dirty="0" smtClean="0">
                <a:solidFill>
                  <a:schemeClr val="tx2">
                    <a:lumMod val="75000"/>
                  </a:schemeClr>
                </a:solidFill>
              </a:rPr>
              <a:t>Bauwagen/Hütte</a:t>
            </a:r>
            <a:r>
              <a:rPr lang="de-DE" sz="2800" b="1" spc="200" dirty="0" smtClean="0">
                <a:solidFill>
                  <a:schemeClr val="tx2">
                    <a:lumMod val="75000"/>
                  </a:schemeClr>
                </a:solidFill>
              </a:rPr>
              <a:t> im eigenen Ort</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82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4" name="Gestreifter Pfeil nach rechts 3"/>
          <p:cNvSpPr/>
          <p:nvPr/>
        </p:nvSpPr>
        <p:spPr>
          <a:xfrm>
            <a:off x="2567198" y="1779180"/>
            <a:ext cx="865931" cy="451795"/>
          </a:xfrm>
          <a:prstGeom prst="stripedRightArrow">
            <a:avLst/>
          </a:prstGeom>
          <a:solidFill>
            <a:srgbClr val="00B05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graphicFrame>
        <p:nvGraphicFramePr>
          <p:cNvPr id="5" name="Diagramm 4"/>
          <p:cNvGraphicFramePr/>
          <p:nvPr>
            <p:extLst>
              <p:ext uri="{D42A27DB-BD31-4B8C-83A1-F6EECF244321}">
                <p14:modId xmlns:p14="http://schemas.microsoft.com/office/powerpoint/2010/main" val="38072175"/>
              </p:ext>
            </p:extLst>
          </p:nvPr>
        </p:nvGraphicFramePr>
        <p:xfrm>
          <a:off x="3000164" y="980728"/>
          <a:ext cx="5735960" cy="54726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Diagramm 11"/>
          <p:cNvGraphicFramePr/>
          <p:nvPr>
            <p:extLst>
              <p:ext uri="{D42A27DB-BD31-4B8C-83A1-F6EECF244321}">
                <p14:modId xmlns:p14="http://schemas.microsoft.com/office/powerpoint/2010/main" val="3474668807"/>
              </p:ext>
            </p:extLst>
          </p:nvPr>
        </p:nvGraphicFramePr>
        <p:xfrm>
          <a:off x="310499" y="1052724"/>
          <a:ext cx="2338721" cy="1810086"/>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feld 1"/>
          <p:cNvSpPr txBox="1"/>
          <p:nvPr/>
        </p:nvSpPr>
        <p:spPr>
          <a:xfrm>
            <a:off x="5436096" y="692696"/>
            <a:ext cx="3312368" cy="36002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2400" b="1" u="sng" spc="100" dirty="0" smtClean="0">
                <a:solidFill>
                  <a:schemeClr val="tx2">
                    <a:lumMod val="75000"/>
                  </a:schemeClr>
                </a:solidFill>
              </a:rPr>
              <a:t>Besuchshäufigkeit</a:t>
            </a:r>
            <a:endParaRPr lang="de-DE" sz="2400" b="1" u="sng" spc="100" dirty="0">
              <a:solidFill>
                <a:schemeClr val="tx2">
                  <a:lumMod val="75000"/>
                </a:schemeClr>
              </a:solidFill>
            </a:endParaRPr>
          </a:p>
        </p:txBody>
      </p:sp>
      <p:cxnSp>
        <p:nvCxnSpPr>
          <p:cNvPr id="15" name="Gerade Verbindung 14"/>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Gestreifter Pfeil nach rechts 15">
            <a:hlinkClick r:id="rId6"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50479031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83</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700" b="1" spc="200" dirty="0" smtClean="0">
                <a:solidFill>
                  <a:schemeClr val="tx2">
                    <a:lumMod val="75000"/>
                  </a:schemeClr>
                </a:solidFill>
              </a:rPr>
              <a:t>Besuchshäufigkeit Offene Jugendtreffs</a:t>
            </a:r>
            <a:endParaRPr lang="de-DE" sz="27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63166"/>
            <a:ext cx="8604954" cy="50005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Das Ergebnis bestätigt, dass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Offenen Jugendtreffs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in der Praxis eher von Gruppen als von der Gesamtheit der Jugendlichen genutzt werden.</a:t>
            </a:r>
          </a:p>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Im Vergleich zu 1999 wird bei den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Bauwägen/Hütten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deutlich, dass die jungen Menschen heute nicht mehr die Zeit für die mehrmals wöchentlichen Besuche finden</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p>
          <a:p>
            <a:pPr>
              <a:spcBef>
                <a:spcPts val="600"/>
              </a:spcBef>
              <a:spcAft>
                <a:spcPts val="6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Es besteht aktuell </a:t>
            </a:r>
            <a:r>
              <a:rPr lang="de-DE" sz="18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kein Handlungsbedarf</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1544" y="733386"/>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10476041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20" y="756873"/>
            <a:ext cx="7152100" cy="1231967"/>
          </a:xfrm>
        </p:spPr>
        <p:txBody>
          <a:bodyPr>
            <a:normAutofit fontScale="90000"/>
          </a:bodyPr>
          <a:lstStyle/>
          <a:p>
            <a:pPr algn="l"/>
            <a:r>
              <a:rPr lang="de-DE" b="1" dirty="0" smtClean="0">
                <a:solidFill>
                  <a:srgbClr val="C00000"/>
                </a:solidFill>
              </a:rPr>
              <a:t>2.3 Besuchsgründe von Offenen Jugendtreffs</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22502"/>
            <a:ext cx="8604954" cy="26642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rPr>
              <a:t>Was sind die hauptsächlichen Besuchsgründe von Offenen Jugendtreffs?</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Gibt es in deinem Ort einen Treff, in den jeder Jugendliche gehen kann</a:t>
            </a: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 Wenn ja, wie häufig gehst du dorthin? Wenn ja, warum gehst du hauptsächlich dorthin?</a:t>
            </a:r>
            <a:endParaRPr lang="de-DE" sz="1800" b="1" dirty="0" smtClean="0">
              <a:solidFill>
                <a:schemeClr val="tx2">
                  <a:lumMod val="75000"/>
                </a:schemeClr>
              </a:solidFill>
            </a:endParaRPr>
          </a:p>
          <a:p>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84</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264356217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85</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Besuchsgründe Offene Jugendtreffs</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71267"/>
            <a:ext cx="8604954" cy="49892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über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die Hälfte, die in den Jugendraum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gehen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möchten dort Leute treffen, knapp 20% nutzen ihn bei Veranstaltungen; 8%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möchten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dort mit Freunden Alkohol trinken</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im Bauwagen/ der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Hütte möchten auch die Hälfte der Besucher/innen Leute treffen; der Anteil derer, die mit Freunden Alkohol trinken möchten, ist mit knapp 25% aber deutlich höher</a:t>
            </a:r>
          </a:p>
        </p:txBody>
      </p:sp>
      <p:sp>
        <p:nvSpPr>
          <p:cNvPr id="12" name="Rechteck 11"/>
          <p:cNvSpPr/>
          <p:nvPr/>
        </p:nvSpPr>
        <p:spPr>
          <a:xfrm>
            <a:off x="321544" y="733386"/>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sp>
        <p:nvSpPr>
          <p:cNvPr id="13" name="Gestreifter Pfeil nach rechts 12">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01034902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86</a:t>
            </a:fld>
            <a:endParaRPr lang="de-DE" sz="1000" dirty="0">
              <a:solidFill>
                <a:schemeClr val="tx2">
                  <a:lumMod val="75000"/>
                </a:schemeClr>
              </a:solidFill>
            </a:endParaRPr>
          </a:p>
        </p:txBody>
      </p:sp>
      <p:sp>
        <p:nvSpPr>
          <p:cNvPr id="16" name="Abgerundetes Rechteck 15"/>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Besuchsgründe </a:t>
            </a:r>
            <a:r>
              <a:rPr lang="de-DE" sz="2800" b="1" u="sng" spc="200" dirty="0" smtClean="0">
                <a:solidFill>
                  <a:schemeClr val="tx2">
                    <a:lumMod val="75000"/>
                  </a:schemeClr>
                </a:solidFill>
              </a:rPr>
              <a:t>Jugendzentrum/ Jugendraum</a:t>
            </a:r>
            <a:r>
              <a:rPr lang="de-DE" sz="2800" b="1" spc="200" dirty="0" smtClean="0">
                <a:solidFill>
                  <a:schemeClr val="tx2">
                    <a:lumMod val="75000"/>
                  </a:schemeClr>
                </a:solidFill>
              </a:rPr>
              <a:t> im eigenen Ort</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5" name="Diagramm 4"/>
          <p:cNvGraphicFramePr/>
          <p:nvPr>
            <p:extLst>
              <p:ext uri="{D42A27DB-BD31-4B8C-83A1-F6EECF244321}">
                <p14:modId xmlns:p14="http://schemas.microsoft.com/office/powerpoint/2010/main" val="3937704292"/>
              </p:ext>
            </p:extLst>
          </p:nvPr>
        </p:nvGraphicFramePr>
        <p:xfrm>
          <a:off x="647564" y="1269000"/>
          <a:ext cx="7848871"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3" name="Gerade Verbindung 12"/>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876860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87</a:t>
            </a:fld>
            <a:endParaRPr lang="de-DE" sz="1000" dirty="0">
              <a:solidFill>
                <a:schemeClr val="tx2">
                  <a:lumMod val="75000"/>
                </a:schemeClr>
              </a:solidFill>
            </a:endParaRPr>
          </a:p>
        </p:txBody>
      </p:sp>
      <p:sp>
        <p:nvSpPr>
          <p:cNvPr id="16" name="Abgerundetes Rechteck 15"/>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Besuchsgründe </a:t>
            </a:r>
            <a:r>
              <a:rPr lang="de-DE" sz="2800" b="1" u="sng" spc="200" dirty="0" smtClean="0">
                <a:solidFill>
                  <a:schemeClr val="tx2">
                    <a:lumMod val="75000"/>
                  </a:schemeClr>
                </a:solidFill>
              </a:rPr>
              <a:t>Bauwagen/Hütte</a:t>
            </a:r>
            <a:br>
              <a:rPr lang="de-DE" sz="2800" b="1" u="sng" spc="200" dirty="0" smtClean="0">
                <a:solidFill>
                  <a:schemeClr val="tx2">
                    <a:lumMod val="75000"/>
                  </a:schemeClr>
                </a:solidFill>
              </a:rPr>
            </a:br>
            <a:r>
              <a:rPr lang="de-DE" sz="2800" b="1" spc="200" dirty="0" smtClean="0">
                <a:solidFill>
                  <a:schemeClr val="tx2">
                    <a:lumMod val="75000"/>
                  </a:schemeClr>
                </a:solidFill>
              </a:rPr>
              <a:t>im eigenen Ort</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5" name="Diagramm 4"/>
          <p:cNvGraphicFramePr/>
          <p:nvPr>
            <p:extLst>
              <p:ext uri="{D42A27DB-BD31-4B8C-83A1-F6EECF244321}">
                <p14:modId xmlns:p14="http://schemas.microsoft.com/office/powerpoint/2010/main" val="3405946652"/>
              </p:ext>
            </p:extLst>
          </p:nvPr>
        </p:nvGraphicFramePr>
        <p:xfrm>
          <a:off x="611560" y="1269000"/>
          <a:ext cx="7848871"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1" name="Gerade Verbindung 10"/>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22812088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88</a:t>
            </a:fld>
            <a:endParaRPr lang="de-DE" sz="1000" dirty="0">
              <a:solidFill>
                <a:schemeClr val="tx2">
                  <a:lumMod val="75000"/>
                </a:schemeClr>
              </a:solidFill>
            </a:endParaRPr>
          </a:p>
        </p:txBody>
      </p:sp>
      <p:sp>
        <p:nvSpPr>
          <p:cNvPr id="16" name="Abgerundetes Rechteck 15"/>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Besuchsgründe </a:t>
            </a:r>
            <a:r>
              <a:rPr lang="de-DE" sz="2800" b="1" u="sng" spc="200" dirty="0" smtClean="0">
                <a:solidFill>
                  <a:schemeClr val="tx2">
                    <a:lumMod val="75000"/>
                  </a:schemeClr>
                </a:solidFill>
              </a:rPr>
              <a:t>Bauwagen/Hütte</a:t>
            </a:r>
            <a:br>
              <a:rPr lang="de-DE" sz="2800" b="1" u="sng" spc="200" dirty="0" smtClean="0">
                <a:solidFill>
                  <a:schemeClr val="tx2">
                    <a:lumMod val="75000"/>
                  </a:schemeClr>
                </a:solidFill>
              </a:rPr>
            </a:br>
            <a:r>
              <a:rPr lang="de-DE" sz="2800" b="1" spc="200" dirty="0" smtClean="0">
                <a:solidFill>
                  <a:schemeClr val="tx2">
                    <a:lumMod val="75000"/>
                  </a:schemeClr>
                </a:solidFill>
              </a:rPr>
              <a:t>im eigenen Ort</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5" name="Diagramm 4"/>
          <p:cNvGraphicFramePr/>
          <p:nvPr>
            <p:extLst>
              <p:ext uri="{D42A27DB-BD31-4B8C-83A1-F6EECF244321}">
                <p14:modId xmlns:p14="http://schemas.microsoft.com/office/powerpoint/2010/main" val="1563393179"/>
              </p:ext>
            </p:extLst>
          </p:nvPr>
        </p:nvGraphicFramePr>
        <p:xfrm>
          <a:off x="611560" y="1207484"/>
          <a:ext cx="7848871" cy="5112568"/>
        </p:xfrm>
        <a:graphic>
          <a:graphicData uri="http://schemas.openxmlformats.org/drawingml/2006/chart">
            <c:chart xmlns:c="http://schemas.openxmlformats.org/drawingml/2006/chart" xmlns:r="http://schemas.openxmlformats.org/officeDocument/2006/relationships" r:id="rId4"/>
          </a:graphicData>
        </a:graphic>
      </p:graphicFrame>
      <p:cxnSp>
        <p:nvCxnSpPr>
          <p:cNvPr id="11" name="Gerade Verbindung 10"/>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5034115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89</a:t>
            </a:fld>
            <a:endParaRPr lang="de-DE" sz="1000" dirty="0">
              <a:solidFill>
                <a:schemeClr val="tx2">
                  <a:lumMod val="75000"/>
                </a:schemeClr>
              </a:solidFill>
            </a:endParaRPr>
          </a:p>
        </p:txBody>
      </p:sp>
      <p:sp>
        <p:nvSpPr>
          <p:cNvPr id="16" name="Abgerundetes Rechteck 15"/>
          <p:cNvSpPr/>
          <p:nvPr/>
        </p:nvSpPr>
        <p:spPr>
          <a:xfrm>
            <a:off x="251520" y="116632"/>
            <a:ext cx="8568952" cy="544977"/>
          </a:xfrm>
          <a:prstGeom prst="roundRect">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Besuchsgründe Offene Jugendtreffs</a:t>
            </a:r>
            <a:endParaRPr lang="de-DE" sz="2800" b="1" spc="2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cxnSp>
        <p:nvCxnSpPr>
          <p:cNvPr id="21" name="Gerade Verbindung 20"/>
          <p:cNvCxnSpPr/>
          <p:nvPr/>
        </p:nvCxnSpPr>
        <p:spPr>
          <a:xfrm>
            <a:off x="323528" y="66160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1" name="Textfeld 1"/>
          <p:cNvSpPr txBox="1"/>
          <p:nvPr/>
        </p:nvSpPr>
        <p:spPr>
          <a:xfrm>
            <a:off x="323528" y="1163166"/>
            <a:ext cx="8604954" cy="50005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Einrichtungen der Offenen Jugendarbeit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sollen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jungen Menschen die Möglichkeit/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Räumlichkeit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geben, sich in ihrer Freizeit zu treffen und Zeit mit Freunden/Gleichaltrigen zu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verbringen</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Dies wird auch am häufigsten als Besuchsgrund genannt.</a:t>
            </a:r>
          </a:p>
          <a:p>
            <a:pPr>
              <a:spcBef>
                <a:spcPts val="600"/>
              </a:spcBef>
              <a:spcAft>
                <a:spcPts val="600"/>
              </a:spcAft>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Das Ergebnis bestätigt des Weiteren die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Erfahrung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in der Praxis, dass gerade in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Bauwägen/Hütten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der Alkohol für die jungen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Menschen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(leider) Bestandteil/Hintergrund des Besuches ist. Durch die Nichtöffentlichkeit und die rechtliche Situation von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Bauwägen/Hütten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sind Präventionsmaßnahmen unrealistisch. Es besteht deshalb Bedarf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dahingehend</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den jungen Menschen eine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alternative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Treffmöglichkeit anzubieten</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a:t>
            </a:r>
          </a:p>
          <a:p>
            <a:pPr>
              <a:spcBef>
                <a:spcPts val="600"/>
              </a:spcBef>
              <a:spcAft>
                <a:spcPts val="600"/>
              </a:spcAft>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r>
              <a:rPr lang="de-DE" sz="1800" b="1" u="sng" dirty="0" smtClean="0">
                <a:solidFill>
                  <a:srgbClr val="C00000"/>
                </a:solidFill>
                <a:latin typeface="Calibri" panose="020F0502020204030204" pitchFamily="34" charset="0"/>
                <a:ea typeface="Calibri" panose="020F0502020204030204" pitchFamily="34" charset="0"/>
                <a:cs typeface="Calibri" panose="020F0502020204030204" pitchFamily="34" charset="0"/>
              </a:rPr>
              <a:t>Handlungsempfehlung</a:t>
            </a:r>
          </a:p>
          <a:p>
            <a:pPr>
              <a:spcBef>
                <a:spcPts val="600"/>
              </a:spcBef>
              <a:spcAft>
                <a:spcPts val="600"/>
              </a:spcAft>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siehe 2.1, Seite 77</a:t>
            </a:r>
            <a:endParaRPr lang="de-DE" sz="18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p:cNvSpPr/>
          <p:nvPr/>
        </p:nvSpPr>
        <p:spPr>
          <a:xfrm>
            <a:off x="321544" y="733386"/>
            <a:ext cx="1231684" cy="369332"/>
          </a:xfrm>
          <a:prstGeom prst="rect">
            <a:avLst/>
          </a:prstGeom>
        </p:spPr>
        <p:txBody>
          <a:bodyPr wrap="none">
            <a:spAutoFit/>
          </a:bodyPr>
          <a:lstStyle/>
          <a:p>
            <a:r>
              <a:rPr lang="de-DE" b="1" u="sng" dirty="0" smtClean="0">
                <a:solidFill>
                  <a:srgbClr val="C00000"/>
                </a:solidFill>
              </a:rPr>
              <a:t>Bewertung</a:t>
            </a:r>
            <a:endParaRPr lang="de-DE" b="1" u="sng" dirty="0">
              <a:solidFill>
                <a:srgbClr val="C00000"/>
              </a:solidFill>
            </a:endParaRPr>
          </a:p>
        </p:txBody>
      </p:sp>
      <p:sp>
        <p:nvSpPr>
          <p:cNvPr id="13" name="Gestreifter Pfeil nach rechts 12">
            <a:hlinkClick r:id="rId4" action="ppaction://hlinksldjump"/>
          </p:cNvPr>
          <p:cNvSpPr/>
          <p:nvPr/>
        </p:nvSpPr>
        <p:spPr>
          <a:xfrm>
            <a:off x="2195736" y="4509120"/>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4" name="Gestreifter Pfeil nach rechts 13">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9724528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el 1"/>
          <p:cNvSpPr>
            <a:spLocks noGrp="1"/>
          </p:cNvSpPr>
          <p:nvPr>
            <p:ph type="ctrTitle"/>
          </p:nvPr>
        </p:nvSpPr>
        <p:spPr>
          <a:xfrm>
            <a:off x="254385" y="768471"/>
            <a:ext cx="5109703" cy="749074"/>
          </a:xfrm>
        </p:spPr>
        <p:txBody>
          <a:bodyPr anchor="t" anchorCtr="0">
            <a:noAutofit/>
          </a:bodyPr>
          <a:lstStyle/>
          <a:p>
            <a:pPr algn="l"/>
            <a:r>
              <a:rPr lang="de-DE" b="1" dirty="0" smtClean="0">
                <a:solidFill>
                  <a:srgbClr val="C00000"/>
                </a:solidFill>
              </a:rPr>
              <a:t>Inhalt detailliert </a:t>
            </a:r>
            <a:r>
              <a:rPr lang="de-DE" sz="2000" b="1" dirty="0" smtClean="0">
                <a:solidFill>
                  <a:srgbClr val="C00000"/>
                </a:solidFill>
                <a:sym typeface="Wingdings" panose="05000000000000000000" pitchFamily="2" charset="2"/>
              </a:rPr>
              <a:t>(6 von 7)</a:t>
            </a:r>
            <a:endParaRPr lang="de-DE" sz="2000" b="1" dirty="0">
              <a:solidFill>
                <a:srgbClr val="C00000"/>
              </a:solidFill>
            </a:endParaRPr>
          </a:p>
        </p:txBody>
      </p:sp>
      <p:sp>
        <p:nvSpPr>
          <p:cNvPr id="11" name="Abgerundetes Rechteck 10">
            <a:hlinkClick r:id="rId3" action="ppaction://hlinksldjump"/>
          </p:cNvPr>
          <p:cNvSpPr/>
          <p:nvPr/>
        </p:nvSpPr>
        <p:spPr>
          <a:xfrm>
            <a:off x="683568" y="1666447"/>
            <a:ext cx="3528393" cy="43204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r>
              <a:rPr lang="de-DE" sz="1600" b="1" dirty="0" smtClean="0"/>
              <a:t>15. Mediennutzung</a:t>
            </a:r>
            <a:endParaRPr lang="de-DE" sz="1600" b="1" dirty="0"/>
          </a:p>
        </p:txBody>
      </p:sp>
      <p:sp>
        <p:nvSpPr>
          <p:cNvPr id="24" name="Abgerundetes Rechteck 23">
            <a:hlinkClick r:id="rId4" action="ppaction://hlinksldjump"/>
          </p:cNvPr>
          <p:cNvSpPr/>
          <p:nvPr/>
        </p:nvSpPr>
        <p:spPr>
          <a:xfrm>
            <a:off x="683568" y="2208738"/>
            <a:ext cx="3528393"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15.1 Internetsurfen privat</a:t>
            </a:r>
            <a:endParaRPr lang="de-DE" sz="1200" b="1" dirty="0">
              <a:solidFill>
                <a:schemeClr val="tx2"/>
              </a:solidFill>
            </a:endParaRPr>
          </a:p>
        </p:txBody>
      </p:sp>
      <p:sp>
        <p:nvSpPr>
          <p:cNvPr id="29" name="Abgerundetes Rechteck 28">
            <a:hlinkClick r:id="rId5" action="ppaction://hlinksldjump"/>
          </p:cNvPr>
          <p:cNvSpPr/>
          <p:nvPr/>
        </p:nvSpPr>
        <p:spPr>
          <a:xfrm>
            <a:off x="683568" y="4675622"/>
            <a:ext cx="3519055" cy="43204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r>
              <a:rPr lang="de-DE" sz="1600" b="1" dirty="0" smtClean="0"/>
              <a:t>16. Ernährung/Fast-Food-Konsum</a:t>
            </a:r>
            <a:endParaRPr lang="de-DE" sz="1600" b="1" dirty="0"/>
          </a:p>
        </p:txBody>
      </p:sp>
      <p:sp>
        <p:nvSpPr>
          <p:cNvPr id="31" name="Abgerundetes Rechteck 30">
            <a:hlinkClick r:id="rId6" action="ppaction://hlinksldjump"/>
          </p:cNvPr>
          <p:cNvSpPr/>
          <p:nvPr/>
        </p:nvSpPr>
        <p:spPr>
          <a:xfrm>
            <a:off x="683568" y="3613755"/>
            <a:ext cx="3519055" cy="33328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15.4 Erreichbarkeit über Instant-Messenger</a:t>
            </a:r>
            <a:endParaRPr lang="de-DE" sz="1200" b="1" dirty="0">
              <a:solidFill>
                <a:schemeClr val="tx2"/>
              </a:solidFill>
            </a:endParaRPr>
          </a:p>
        </p:txBody>
      </p:sp>
      <p:sp>
        <p:nvSpPr>
          <p:cNvPr id="44" name="Abgerundetes Rechteck 43">
            <a:hlinkClick r:id="rId7" action="ppaction://hlinksldjump"/>
          </p:cNvPr>
          <p:cNvSpPr/>
          <p:nvPr/>
        </p:nvSpPr>
        <p:spPr>
          <a:xfrm>
            <a:off x="683568" y="5217913"/>
            <a:ext cx="3529122"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16.1 Konsum von Fast-Food-Produkten</a:t>
            </a:r>
            <a:endParaRPr lang="de-DE" sz="1200" b="1" dirty="0">
              <a:solidFill>
                <a:schemeClr val="tx2"/>
              </a:solidFill>
            </a:endParaRPr>
          </a:p>
        </p:txBody>
      </p:sp>
      <p:sp>
        <p:nvSpPr>
          <p:cNvPr id="20" name="Abgerundetes Rechteck 19">
            <a:hlinkClick r:id="rId8" action="ppaction://hlinksldjump"/>
          </p:cNvPr>
          <p:cNvSpPr/>
          <p:nvPr/>
        </p:nvSpPr>
        <p:spPr>
          <a:xfrm>
            <a:off x="683568" y="3079827"/>
            <a:ext cx="3528393" cy="42368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15.3 Nutzung des Computers für Schule/Hausauf-gaben/Arbeit/Ausbildung</a:t>
            </a:r>
            <a:endParaRPr lang="de-DE" sz="1200" b="1" dirty="0">
              <a:solidFill>
                <a:schemeClr val="tx2"/>
              </a:solidFill>
            </a:endParaRPr>
          </a:p>
        </p:txBody>
      </p:sp>
      <p:sp>
        <p:nvSpPr>
          <p:cNvPr id="25" name="Abgerundetes Rechteck 24">
            <a:hlinkClick r:id="rId9" action="ppaction://hlinksldjump"/>
          </p:cNvPr>
          <p:cNvSpPr/>
          <p:nvPr/>
        </p:nvSpPr>
        <p:spPr>
          <a:xfrm>
            <a:off x="683568" y="2636296"/>
            <a:ext cx="3519055" cy="33328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15.2 Nutzung des Computers in der Freizeit</a:t>
            </a:r>
            <a:endParaRPr lang="de-DE" sz="1200" b="1" dirty="0">
              <a:solidFill>
                <a:schemeClr val="tx2"/>
              </a:solidFill>
            </a:endParaRPr>
          </a:p>
        </p:txBody>
      </p:sp>
      <p:sp>
        <p:nvSpPr>
          <p:cNvPr id="28" name="Abgerundetes Rechteck 27">
            <a:hlinkClick r:id="rId10" action="ppaction://hlinksldjump"/>
          </p:cNvPr>
          <p:cNvSpPr/>
          <p:nvPr/>
        </p:nvSpPr>
        <p:spPr>
          <a:xfrm>
            <a:off x="4788024" y="2211231"/>
            <a:ext cx="3528393"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17.1 Morgens aufstehen</a:t>
            </a:r>
            <a:endParaRPr lang="de-DE" sz="1200" b="1" dirty="0">
              <a:solidFill>
                <a:schemeClr val="tx2"/>
              </a:solidFill>
            </a:endParaRPr>
          </a:p>
        </p:txBody>
      </p:sp>
      <p:sp>
        <p:nvSpPr>
          <p:cNvPr id="32" name="Abgerundetes Rechteck 31">
            <a:hlinkClick r:id="rId11" action="ppaction://hlinksldjump"/>
          </p:cNvPr>
          <p:cNvSpPr/>
          <p:nvPr/>
        </p:nvSpPr>
        <p:spPr>
          <a:xfrm>
            <a:off x="4788024" y="3071333"/>
            <a:ext cx="3519055" cy="33328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17.3 Pausenbrot</a:t>
            </a:r>
            <a:endParaRPr lang="de-DE" sz="1200" b="1" dirty="0">
              <a:solidFill>
                <a:schemeClr val="tx2"/>
              </a:solidFill>
            </a:endParaRPr>
          </a:p>
        </p:txBody>
      </p:sp>
      <p:sp>
        <p:nvSpPr>
          <p:cNvPr id="33" name="Abgerundetes Rechteck 32">
            <a:hlinkClick r:id="rId12" action="ppaction://hlinksldjump"/>
          </p:cNvPr>
          <p:cNvSpPr/>
          <p:nvPr/>
        </p:nvSpPr>
        <p:spPr>
          <a:xfrm>
            <a:off x="4788024" y="3517357"/>
            <a:ext cx="3519055"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17.4 Arzttermine</a:t>
            </a:r>
            <a:endParaRPr lang="de-DE" sz="1200" b="1" dirty="0">
              <a:solidFill>
                <a:schemeClr val="tx2"/>
              </a:solidFill>
            </a:endParaRPr>
          </a:p>
        </p:txBody>
      </p:sp>
      <p:sp>
        <p:nvSpPr>
          <p:cNvPr id="34" name="Abgerundetes Rechteck 33">
            <a:hlinkClick r:id="rId13" action="ppaction://hlinksldjump"/>
          </p:cNvPr>
          <p:cNvSpPr/>
          <p:nvPr/>
        </p:nvSpPr>
        <p:spPr>
          <a:xfrm>
            <a:off x="4788024" y="3947408"/>
            <a:ext cx="3519055"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17.5 Freizeittermine</a:t>
            </a:r>
            <a:endParaRPr lang="de-DE" sz="1200" b="1" dirty="0">
              <a:solidFill>
                <a:schemeClr val="tx2"/>
              </a:solidFill>
            </a:endParaRPr>
          </a:p>
        </p:txBody>
      </p:sp>
      <p:sp>
        <p:nvSpPr>
          <p:cNvPr id="35" name="Abgerundetes Rechteck 34">
            <a:hlinkClick r:id="rId14" action="ppaction://hlinksldjump"/>
          </p:cNvPr>
          <p:cNvSpPr/>
          <p:nvPr/>
        </p:nvSpPr>
        <p:spPr>
          <a:xfrm>
            <a:off x="4788024" y="2641282"/>
            <a:ext cx="3528393"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17.2 Wäsche waschen</a:t>
            </a:r>
            <a:endParaRPr lang="de-DE" sz="1200" b="1" dirty="0">
              <a:solidFill>
                <a:schemeClr val="tx2"/>
              </a:solidFill>
            </a:endParaRPr>
          </a:p>
        </p:txBody>
      </p:sp>
      <p:sp>
        <p:nvSpPr>
          <p:cNvPr id="36" name="Abgerundetes Rechteck 35">
            <a:hlinkClick r:id="rId15" action="ppaction://hlinksldjump"/>
          </p:cNvPr>
          <p:cNvSpPr/>
          <p:nvPr/>
        </p:nvSpPr>
        <p:spPr>
          <a:xfrm>
            <a:off x="4788024" y="1666447"/>
            <a:ext cx="3519055" cy="43204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r>
              <a:rPr lang="de-DE" sz="1600" b="1" dirty="0" smtClean="0"/>
              <a:t>17. Alltagskompetenzen</a:t>
            </a:r>
            <a:endParaRPr lang="de-DE" sz="1600" b="1" dirty="0"/>
          </a:p>
        </p:txBody>
      </p:sp>
      <p:sp>
        <p:nvSpPr>
          <p:cNvPr id="37" name="Abgerundetes Rechteck 36">
            <a:hlinkClick r:id="rId16" action="ppaction://hlinksldjump"/>
          </p:cNvPr>
          <p:cNvSpPr/>
          <p:nvPr/>
        </p:nvSpPr>
        <p:spPr>
          <a:xfrm>
            <a:off x="4788024" y="4377459"/>
            <a:ext cx="3519055" cy="33328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17.6 Praktikums-/Ausbildungs-/Studienplatz</a:t>
            </a:r>
            <a:endParaRPr lang="de-DE" sz="1200" b="1" dirty="0">
              <a:solidFill>
                <a:schemeClr val="tx2"/>
              </a:solidFill>
            </a:endParaRPr>
          </a:p>
        </p:txBody>
      </p:sp>
      <p:sp>
        <p:nvSpPr>
          <p:cNvPr id="38" name="Abgerundetes Rechteck 37">
            <a:hlinkClick r:id="rId17" action="ppaction://hlinksldjump"/>
          </p:cNvPr>
          <p:cNvSpPr/>
          <p:nvPr/>
        </p:nvSpPr>
        <p:spPr>
          <a:xfrm>
            <a:off x="4788024" y="4823483"/>
            <a:ext cx="3519055"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17.7 Zusammenfassung Alltagskompetenzen</a:t>
            </a:r>
            <a:endParaRPr lang="de-DE" sz="1200" b="1" dirty="0">
              <a:solidFill>
                <a:schemeClr val="tx2"/>
              </a:solidFill>
            </a:endParaRPr>
          </a:p>
        </p:txBody>
      </p:sp>
      <p:sp>
        <p:nvSpPr>
          <p:cNvPr id="39" name="Abgerundetes Rechteck 38">
            <a:hlinkClick r:id="rId18" action="ppaction://hlinksldjump"/>
          </p:cNvPr>
          <p:cNvSpPr/>
          <p:nvPr/>
        </p:nvSpPr>
        <p:spPr>
          <a:xfrm>
            <a:off x="4788024" y="5253536"/>
            <a:ext cx="3519055" cy="3173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1200" b="1" dirty="0" smtClean="0">
                <a:solidFill>
                  <a:schemeClr val="tx2"/>
                </a:solidFill>
              </a:rPr>
              <a:t>17.8 Auszug von Zuhause</a:t>
            </a:r>
            <a:endParaRPr lang="de-DE" sz="1200" b="1" dirty="0">
              <a:solidFill>
                <a:schemeClr val="tx2"/>
              </a:solidFill>
            </a:endParaRPr>
          </a:p>
        </p:txBody>
      </p:sp>
    </p:spTree>
    <p:extLst>
      <p:ext uri="{BB962C8B-B14F-4D97-AF65-F5344CB8AC3E}">
        <p14:creationId xmlns:p14="http://schemas.microsoft.com/office/powerpoint/2010/main" val="11798707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20" y="756873"/>
            <a:ext cx="7152100" cy="1231967"/>
          </a:xfrm>
        </p:spPr>
        <p:txBody>
          <a:bodyPr>
            <a:normAutofit/>
          </a:bodyPr>
          <a:lstStyle/>
          <a:p>
            <a:pPr algn="l"/>
            <a:r>
              <a:rPr lang="de-DE" b="1" dirty="0" smtClean="0">
                <a:solidFill>
                  <a:srgbClr val="C00000"/>
                </a:solidFill>
              </a:rPr>
              <a:t>3. Verbandliche Jugendarbeit</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22502"/>
            <a:ext cx="8604954" cy="331075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600"/>
              </a:spcBef>
              <a:spcAft>
                <a:spcPts val="600"/>
              </a:spcAft>
            </a:pPr>
            <a:r>
              <a:rPr lang="de-DE" sz="1800" b="1" u="sng" dirty="0" smtClean="0">
                <a:solidFill>
                  <a:schemeClr val="tx2">
                    <a:lumMod val="75000"/>
                  </a:schemeClr>
                </a:solidFill>
              </a:rPr>
              <a:t>Themen:</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3.1 	Organisationsgrad in der Verbandlichen Jugendarbeit</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3.2	Organisationsgrad nach Vereins-/Verbandsart</a:t>
            </a:r>
          </a:p>
          <a:p>
            <a:pPr lvl="0" defTabSz="534988">
              <a:spcBef>
                <a:spcPts val="600"/>
              </a:spcBef>
              <a:spcAft>
                <a:spcPts val="600"/>
              </a:spcAft>
            </a:pPr>
            <a:r>
              <a:rPr lang="de-DE" sz="1800" b="1" dirty="0" smtClean="0">
                <a:solidFill>
                  <a:schemeClr val="tx2">
                    <a:lumMod val="75000"/>
                  </a:schemeClr>
                </a:solidFill>
                <a:latin typeface="Calibri" panose="020F0502020204030204" pitchFamily="34" charset="0"/>
              </a:rPr>
              <a:t>3.3	Teilnahmehäufigkeit in der Verbandlichen Jugendarbeit</a:t>
            </a: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90</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8" name="Gestreifter Pfeil nach rechts 17">
            <a:hlinkClick r:id="rId5" action="ppaction://hlinksldjump"/>
          </p:cNvPr>
          <p:cNvSpPr/>
          <p:nvPr/>
        </p:nvSpPr>
        <p:spPr>
          <a:xfrm>
            <a:off x="5972578" y="2807561"/>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9" name="Gestreifter Pfeil nach rechts 18">
            <a:hlinkClick r:id="rId6" action="ppaction://hlinksldjump"/>
          </p:cNvPr>
          <p:cNvSpPr/>
          <p:nvPr/>
        </p:nvSpPr>
        <p:spPr>
          <a:xfrm>
            <a:off x="5252498" y="3238395"/>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
        <p:nvSpPr>
          <p:cNvPr id="16" name="Gestreifter Pfeil nach rechts 15">
            <a:hlinkClick r:id="rId7" action="ppaction://hlinksldjump"/>
          </p:cNvPr>
          <p:cNvSpPr/>
          <p:nvPr/>
        </p:nvSpPr>
        <p:spPr>
          <a:xfrm>
            <a:off x="6188602" y="3663179"/>
            <a:ext cx="1335726" cy="389024"/>
          </a:xfrm>
          <a:prstGeom prst="stripedRightArrow">
            <a:avLst>
              <a:gd name="adj1" fmla="val 57318"/>
              <a:gd name="adj2" fmla="val 50000"/>
            </a:avLst>
          </a:prstGeom>
          <a:solidFill>
            <a:srgbClr val="17375E"/>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200" b="1" dirty="0" smtClean="0"/>
              <a:t>direkt dorthin</a:t>
            </a:r>
            <a:endParaRPr lang="de-DE" sz="1200" b="1" dirty="0"/>
          </a:p>
        </p:txBody>
      </p:sp>
    </p:spTree>
    <p:extLst>
      <p:ext uri="{BB962C8B-B14F-4D97-AF65-F5344CB8AC3E}">
        <p14:creationId xmlns:p14="http://schemas.microsoft.com/office/powerpoint/2010/main" val="151171676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139952" y="308907"/>
            <a:ext cx="4099496" cy="276999"/>
          </a:xfrm>
          <a:prstGeom prst="rect">
            <a:avLst/>
          </a:prstGeom>
          <a:noFill/>
        </p:spPr>
        <p:txBody>
          <a:bodyPr wrap="square" rtlCol="0">
            <a:spAutoFit/>
          </a:bodyPr>
          <a:lstStyle/>
          <a:p>
            <a:pPr algn="r"/>
            <a:r>
              <a:rPr lang="de-DE" sz="1200" b="1" dirty="0" smtClean="0">
                <a:solidFill>
                  <a:schemeClr val="tx2"/>
                </a:solidFill>
              </a:rPr>
              <a:t>Landratsamt Bad Kissingen, Kommunale Jugendhilfeplanung</a:t>
            </a:r>
            <a:endParaRPr lang="de-DE" sz="1200" b="1" dirty="0">
              <a:solidFill>
                <a:schemeClr val="tx2"/>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423" y="362288"/>
            <a:ext cx="379059" cy="406183"/>
          </a:xfrm>
          <a:prstGeom prst="rect">
            <a:avLst/>
          </a:prstGeom>
        </p:spPr>
      </p:pic>
      <p:cxnSp>
        <p:nvCxnSpPr>
          <p:cNvPr id="9" name="Gerade Verbindung 8"/>
          <p:cNvCxnSpPr/>
          <p:nvPr/>
        </p:nvCxnSpPr>
        <p:spPr>
          <a:xfrm>
            <a:off x="251520" y="619568"/>
            <a:ext cx="7987928"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251520" y="756873"/>
            <a:ext cx="7152100" cy="1231967"/>
          </a:xfrm>
        </p:spPr>
        <p:txBody>
          <a:bodyPr>
            <a:normAutofit fontScale="90000"/>
          </a:bodyPr>
          <a:lstStyle/>
          <a:p>
            <a:pPr algn="l"/>
            <a:r>
              <a:rPr lang="de-DE" b="1" dirty="0" smtClean="0">
                <a:solidFill>
                  <a:srgbClr val="C00000"/>
                </a:solidFill>
              </a:rPr>
              <a:t>3.1 Organisationsgrad in der Verbandlichen Jugendarbeit</a:t>
            </a:r>
            <a:endParaRPr lang="de-DE" sz="3100" dirty="0"/>
          </a:p>
        </p:txBody>
      </p:sp>
      <p:sp>
        <p:nvSpPr>
          <p:cNvPr id="3" name="Gestreifter Pfeil nach rechts 2">
            <a:hlinkClick r:id="rId3" action="ppaction://hlinksldjump"/>
          </p:cNvPr>
          <p:cNvSpPr/>
          <p:nvPr/>
        </p:nvSpPr>
        <p:spPr>
          <a:xfrm>
            <a:off x="7752831" y="978034"/>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zurück zum Inhalt</a:t>
            </a:r>
            <a:endParaRPr lang="de-DE" sz="900" b="1" dirty="0"/>
          </a:p>
        </p:txBody>
      </p:sp>
      <p:sp>
        <p:nvSpPr>
          <p:cNvPr id="10" name="Textfeld 1"/>
          <p:cNvSpPr txBox="1"/>
          <p:nvPr/>
        </p:nvSpPr>
        <p:spPr>
          <a:xfrm>
            <a:off x="251520" y="2422502"/>
            <a:ext cx="8604954" cy="26642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u="sng" dirty="0" smtClean="0">
                <a:solidFill>
                  <a:schemeClr val="tx2">
                    <a:lumMod val="75000"/>
                  </a:schemeClr>
                </a:solidFill>
              </a:rPr>
              <a:t>Erkenntnisinteresse:</a:t>
            </a: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Organisationsgrad von jungen Menschen in Vereinen/Verbänden und Gruppen</a:t>
            </a:r>
            <a:endParaRPr lang="de-DE" sz="1800" b="1" dirty="0" smtClean="0">
              <a:solidFill>
                <a:schemeClr val="tx2">
                  <a:lumMod val="75000"/>
                </a:schemeClr>
              </a:solidFill>
              <a:latin typeface="Arial" panose="020B0604020202020204" pitchFamily="34" charset="0"/>
              <a:ea typeface="Calibri" panose="020F0502020204030204" pitchFamily="34" charset="0"/>
            </a:endParaRPr>
          </a:p>
          <a:p>
            <a:pPr marL="342900" lvl="0" indent="-342900">
              <a:spcBef>
                <a:spcPts val="200"/>
              </a:spcBef>
              <a:spcAft>
                <a:spcPts val="200"/>
              </a:spcAft>
              <a:buFont typeface="Symbol" panose="05050102010706020507" pitchFamily="18" charset="2"/>
              <a:buChar char=""/>
            </a:pPr>
            <a:endParaRPr lang="de-DE" sz="1800" b="1" dirty="0">
              <a:solidFill>
                <a:schemeClr val="tx2">
                  <a:lumMod val="75000"/>
                </a:schemeClr>
              </a:solidFill>
              <a:latin typeface="Calibri" panose="020F0502020204030204" pitchFamily="34" charset="0"/>
              <a:ea typeface="Calibri" panose="020F0502020204030204" pitchFamily="34" charset="0"/>
            </a:endParaRPr>
          </a:p>
          <a:p>
            <a:r>
              <a:rPr lang="de-DE" sz="1800" b="1" u="sng" dirty="0" smtClean="0">
                <a:solidFill>
                  <a:schemeClr val="tx2">
                    <a:lumMod val="75000"/>
                  </a:schemeClr>
                </a:solidFill>
              </a:rPr>
              <a:t>Frage:</a:t>
            </a:r>
            <a:endParaRPr lang="de-DE" sz="1800" b="1" u="sng" dirty="0">
              <a:solidFill>
                <a:schemeClr val="tx2">
                  <a:lumMod val="75000"/>
                </a:schemeClr>
              </a:solidFill>
            </a:endParaRPr>
          </a:p>
          <a:p>
            <a:pPr lvl="0">
              <a:spcBef>
                <a:spcPts val="200"/>
              </a:spcBef>
              <a:spcAft>
                <a:spcPts val="200"/>
              </a:spcAft>
            </a:pPr>
            <a:r>
              <a:rPr lang="de-DE" sz="1800" b="1" dirty="0" smtClean="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Bist du Mitglied oder Teilnehmer/in einem Verein/Verband oder in einer Gruppe?</a:t>
            </a:r>
            <a:endParaRPr lang="de-DE" sz="1800" b="1" dirty="0" smtClean="0">
              <a:solidFill>
                <a:schemeClr val="tx2">
                  <a:lumMod val="75000"/>
                </a:schemeClr>
              </a:solidFill>
            </a:endParaRPr>
          </a:p>
          <a:p>
            <a:endParaRPr lang="de-DE" sz="1800" b="1" dirty="0">
              <a:solidFill>
                <a:schemeClr val="tx2">
                  <a:lumMod val="75000"/>
                </a:schemeClr>
              </a:solidFill>
            </a:endParaRPr>
          </a:p>
          <a:p>
            <a:endParaRPr lang="de-DE" sz="1800" b="1" dirty="0">
              <a:solidFill>
                <a:schemeClr val="tx2">
                  <a:lumMod val="75000"/>
                </a:schemeClr>
              </a:solidFill>
            </a:endParaRPr>
          </a:p>
        </p:txBody>
      </p:sp>
      <p:cxnSp>
        <p:nvCxnSpPr>
          <p:cNvPr id="11"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91</a:t>
            </a:fld>
            <a:endParaRPr lang="de-DE" sz="1000" dirty="0">
              <a:solidFill>
                <a:schemeClr val="tx2">
                  <a:lumMod val="75000"/>
                </a:schemeClr>
              </a:solidFill>
            </a:endParaRPr>
          </a:p>
        </p:txBody>
      </p:sp>
      <p:sp>
        <p:nvSpPr>
          <p:cNvPr id="15" name="Gestreifter Pfeil nach rechts 14">
            <a:hlinkClick r:id="rId4" action="ppaction://hlinksldjump"/>
          </p:cNvPr>
          <p:cNvSpPr/>
          <p:nvPr/>
        </p:nvSpPr>
        <p:spPr>
          <a:xfrm>
            <a:off x="7752831" y="1559980"/>
            <a:ext cx="1291184" cy="504056"/>
          </a:xfrm>
          <a:prstGeom prst="stripedRightArrow">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900" b="1" dirty="0" smtClean="0"/>
              <a:t>nächstes Thema</a:t>
            </a:r>
            <a:endParaRPr lang="de-DE" sz="900" b="1" dirty="0"/>
          </a:p>
        </p:txBody>
      </p:sp>
      <p:sp>
        <p:nvSpPr>
          <p:cNvPr id="17" name="Gestreifter Pfeil nach rechts 16">
            <a:hlinkClick r:id="rId5" action="ppaction://hlinksldjump"/>
          </p:cNvPr>
          <p:cNvSpPr/>
          <p:nvPr/>
        </p:nvSpPr>
        <p:spPr>
          <a:xfrm>
            <a:off x="5932671" y="5209326"/>
            <a:ext cx="2880320" cy="1139774"/>
          </a:xfrm>
          <a:prstGeom prst="stripedRightArrow">
            <a:avLst>
              <a:gd name="adj1" fmla="val 57318"/>
              <a:gd name="adj2" fmla="val 50000"/>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1600" b="1" dirty="0" smtClean="0"/>
              <a:t>Bewertung und Handlungsempfehlungen </a:t>
            </a:r>
            <a:r>
              <a:rPr lang="de-DE" sz="1100" dirty="0" smtClean="0"/>
              <a:t>zu diesem Thema</a:t>
            </a:r>
            <a:endParaRPr lang="de-DE" sz="1100" dirty="0"/>
          </a:p>
        </p:txBody>
      </p:sp>
      <p:sp>
        <p:nvSpPr>
          <p:cNvPr id="18" name="Gestreifter Pfeil nach rechts 17">
            <a:hlinkClick r:id="rId6" action="ppaction://hlinksldjump"/>
          </p:cNvPr>
          <p:cNvSpPr/>
          <p:nvPr/>
        </p:nvSpPr>
        <p:spPr>
          <a:xfrm>
            <a:off x="3275856" y="5209326"/>
            <a:ext cx="2376264" cy="1139774"/>
          </a:xfrm>
          <a:prstGeom prst="stripedRightArrow">
            <a:avLst>
              <a:gd name="adj1" fmla="val 57318"/>
              <a:gd name="adj2" fmla="val 50000"/>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Abbildungen</a:t>
            </a:r>
            <a:br>
              <a:rPr lang="de-DE" sz="1600" b="1" dirty="0" smtClean="0"/>
            </a:br>
            <a:r>
              <a:rPr lang="de-DE" sz="1100" dirty="0" smtClean="0"/>
              <a:t>zu diesem Thema</a:t>
            </a:r>
            <a:endParaRPr lang="de-DE" sz="1100" dirty="0"/>
          </a:p>
        </p:txBody>
      </p:sp>
      <p:sp>
        <p:nvSpPr>
          <p:cNvPr id="16" name="Gestreifter Pfeil nach rechts 15">
            <a:hlinkClick r:id="rId7" action="ppaction://hlinksldjump"/>
          </p:cNvPr>
          <p:cNvSpPr/>
          <p:nvPr/>
        </p:nvSpPr>
        <p:spPr>
          <a:xfrm>
            <a:off x="251520" y="5209326"/>
            <a:ext cx="2808312" cy="1139774"/>
          </a:xfrm>
          <a:prstGeom prst="stripedRightArrow">
            <a:avLst>
              <a:gd name="adj1" fmla="val 57318"/>
              <a:gd name="adj2" fmla="val 50000"/>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de-DE" sz="1600" b="1" dirty="0" smtClean="0"/>
              <a:t>Auswertung in Textform</a:t>
            </a:r>
            <a:br>
              <a:rPr lang="de-DE" sz="1600" b="1" dirty="0" smtClean="0"/>
            </a:br>
            <a:r>
              <a:rPr lang="de-DE" sz="1100" dirty="0" smtClean="0"/>
              <a:t>Zusammenfassung zu diesem Thema</a:t>
            </a:r>
            <a:endParaRPr lang="de-DE" sz="1050" dirty="0"/>
          </a:p>
        </p:txBody>
      </p:sp>
    </p:spTree>
    <p:extLst>
      <p:ext uri="{BB962C8B-B14F-4D97-AF65-F5344CB8AC3E}">
        <p14:creationId xmlns:p14="http://schemas.microsoft.com/office/powerpoint/2010/main" val="142926396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
          <p:cNvSpPr txBox="1"/>
          <p:nvPr/>
        </p:nvSpPr>
        <p:spPr>
          <a:xfrm>
            <a:off x="323528" y="1433397"/>
            <a:ext cx="8604954" cy="49781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¾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aller 12 - 21-Jährigen sind in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Vereinen/Verbänden oder Gruppen Mitglied oder Teilnehmer/in, das ist eine Steigerung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des schon 1999 hohen Wertes um weitere knapp 5%-Punkte</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im Vergleich zu 1999 jetzt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kaum Unterschied zwischen m/w;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dabei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leichter Rückgang bei den Jungs, aber deutliche Steigerung bei den Mädels um fast 13 %-Punkte</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wieder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Rückgang mit zunehmendem Alter</a:t>
            </a:r>
          </a:p>
          <a:p>
            <a:pPr marL="342900" lvl="0" indent="-342900">
              <a:spcBef>
                <a:spcPts val="600"/>
              </a:spcBef>
              <a:spcAft>
                <a:spcPts val="600"/>
              </a:spcAft>
              <a:buFont typeface="Symbol" panose="05050102010706020507" pitchFamily="18" charset="2"/>
              <a:buChar char=""/>
            </a:pP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der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Organisationsgrad in den Kommunen variiert von 60 – 100 %; dabei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ist kein Zusammenhang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feststellbar hinsichtlich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Einwohnerzahl</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 Anzahl der Ortsteile oder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geographische Lage</a:t>
            </a:r>
          </a:p>
          <a:p>
            <a:pPr marL="342900" lvl="0" indent="-342900">
              <a:spcBef>
                <a:spcPts val="600"/>
              </a:spcBef>
              <a:spcAft>
                <a:spcPts val="600"/>
              </a:spcAft>
              <a:buFont typeface="Symbol" panose="05050102010706020507" pitchFamily="18" charset="2"/>
              <a:buChar char=""/>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fast 1/3 der organisierte Kinder und Jugendlichen sind in 2 Vereinen; fast ¼ in drei und mehr Vereinen/Verbänden, 1999 waren das nur sehr knapp 1/6, also 10%-Punkte weniger </a:t>
            </a:r>
          </a:p>
          <a:p>
            <a:pPr marL="342900" lvl="0" indent="-342900">
              <a:spcBef>
                <a:spcPts val="600"/>
              </a:spcBef>
              <a:spcAft>
                <a:spcPts val="600"/>
              </a:spcAft>
              <a:buFont typeface="Symbol" panose="05050102010706020507" pitchFamily="18" charset="2"/>
              <a:buChar char=""/>
            </a:pP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es besteht kein Zusammenhang zwischen der Mitgliedschaft/Teilnahme in 3 und mehr Vereinen/Verbänden und der Aussage „In </a:t>
            </a:r>
            <a:r>
              <a:rPr lang="de-DE" sz="1800" b="1" dirty="0" smtClean="0">
                <a:solidFill>
                  <a:srgbClr val="17375E"/>
                </a:solidFill>
                <a:latin typeface="Calibri" panose="020F0502020204030204" pitchFamily="34" charset="0"/>
                <a:ea typeface="Calibri" panose="020F0502020204030204" pitchFamily="34" charset="0"/>
                <a:cs typeface="Calibri" panose="020F0502020204030204" pitchFamily="34" charset="0"/>
              </a:rPr>
              <a:t>Schule/Arbeit/Studium </a:t>
            </a:r>
            <a:r>
              <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rPr>
              <a:t>ist mir häufig alles zu viel und ich fühle mich überfordert.“</a:t>
            </a:r>
          </a:p>
          <a:p>
            <a:pPr marL="342900" lvl="0" indent="-342900">
              <a:spcBef>
                <a:spcPts val="600"/>
              </a:spcBef>
              <a:spcAft>
                <a:spcPts val="600"/>
              </a:spcAft>
              <a:buFont typeface="Symbol" panose="05050102010706020507" pitchFamily="18" charset="2"/>
              <a:buChar char=""/>
            </a:pPr>
            <a:endParaRPr lang="de-DE" sz="1800" b="1" dirty="0">
              <a:solidFill>
                <a:srgbClr val="17375E"/>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92</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Rechteck 11"/>
          <p:cNvSpPr/>
          <p:nvPr/>
        </p:nvSpPr>
        <p:spPr>
          <a:xfrm>
            <a:off x="323528" y="1064065"/>
            <a:ext cx="4068550" cy="369332"/>
          </a:xfrm>
          <a:prstGeom prst="rect">
            <a:avLst/>
          </a:prstGeom>
        </p:spPr>
        <p:txBody>
          <a:bodyPr wrap="none">
            <a:spAutoFit/>
          </a:bodyPr>
          <a:lstStyle/>
          <a:p>
            <a:r>
              <a:rPr lang="de-DE" b="1" u="sng" dirty="0" smtClean="0">
                <a:solidFill>
                  <a:srgbClr val="C00000"/>
                </a:solidFill>
              </a:rPr>
              <a:t>Auswertung/Ergebnis zusammengefasst:</a:t>
            </a:r>
            <a:endParaRPr lang="de-DE" b="1" u="sng" dirty="0">
              <a:solidFill>
                <a:srgbClr val="C00000"/>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Teilnehmer/in oder Mitglied in einem Verein/Verband oder Gruppe</a:t>
            </a:r>
            <a:endParaRPr lang="de-DE" sz="2800" b="1" spc="200" dirty="0">
              <a:solidFill>
                <a:schemeClr val="tx2">
                  <a:lumMod val="75000"/>
                </a:schemeClr>
              </a:solidFill>
            </a:endParaRPr>
          </a:p>
        </p:txBody>
      </p:sp>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Gestreifter Pfeil nach rechts 15">
            <a:hlinkClick r:id="rId4"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33198874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Teilnehmer/in oder Mitglied in einem Verein/Verband oder Gruppe</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93</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graphicFrame>
        <p:nvGraphicFramePr>
          <p:cNvPr id="12" name="Diagramm 11"/>
          <p:cNvGraphicFramePr/>
          <p:nvPr>
            <p:extLst>
              <p:ext uri="{D42A27DB-BD31-4B8C-83A1-F6EECF244321}">
                <p14:modId xmlns:p14="http://schemas.microsoft.com/office/powerpoint/2010/main" val="3770070103"/>
              </p:ext>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01554702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94</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Abgerundetes Rechteck 11"/>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Teilnehmer/in oder Mitglied in einem Verein/Verband oder Gruppe</a:t>
            </a:r>
            <a:endParaRPr lang="de-DE" sz="2800" b="1" spc="200" dirty="0">
              <a:solidFill>
                <a:schemeClr val="tx2">
                  <a:lumMod val="75000"/>
                </a:schemeClr>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1" name="Gerade Verbindung 10"/>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Gerade Verbindung 19"/>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8" name="Diagramm 17"/>
          <p:cNvGraphicFramePr/>
          <p:nvPr>
            <p:extLst>
              <p:ext uri="{D42A27DB-BD31-4B8C-83A1-F6EECF244321}">
                <p14:modId xmlns:p14="http://schemas.microsoft.com/office/powerpoint/2010/main" val="756987736"/>
              </p:ext>
            </p:extLst>
          </p:nvPr>
        </p:nvGraphicFramePr>
        <p:xfrm>
          <a:off x="1691681" y="1269000"/>
          <a:ext cx="5760639"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feld 1"/>
          <p:cNvSpPr txBox="1"/>
          <p:nvPr/>
        </p:nvSpPr>
        <p:spPr>
          <a:xfrm>
            <a:off x="6376740" y="2276872"/>
            <a:ext cx="787548" cy="30505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1800" b="1" dirty="0" smtClean="0">
                <a:solidFill>
                  <a:schemeClr val="tx2">
                    <a:lumMod val="75000"/>
                  </a:schemeClr>
                </a:solidFill>
              </a:rPr>
              <a:t>in %</a:t>
            </a:r>
            <a:endParaRPr lang="de-DE" sz="1800" b="1" dirty="0">
              <a:solidFill>
                <a:schemeClr val="tx2">
                  <a:lumMod val="75000"/>
                </a:schemeClr>
              </a:solidFill>
            </a:endParaRPr>
          </a:p>
        </p:txBody>
      </p:sp>
      <p:sp>
        <p:nvSpPr>
          <p:cNvPr id="15" name="Gestreifter Pfeil nach rechts 14">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192199888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95</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Abgerundetes Rechteck 11"/>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Teilnehmer/in oder Mitglied in einem Verein/Verband oder Gruppe</a:t>
            </a:r>
            <a:endParaRPr lang="de-DE" sz="2800" b="1" spc="200" dirty="0">
              <a:solidFill>
                <a:schemeClr val="tx2">
                  <a:lumMod val="75000"/>
                </a:schemeClr>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1" name="Gerade Verbindung 10"/>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Gerade Verbindung 19"/>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8" name="Diagramm 17"/>
          <p:cNvGraphicFramePr/>
          <p:nvPr>
            <p:extLst>
              <p:ext uri="{D42A27DB-BD31-4B8C-83A1-F6EECF244321}">
                <p14:modId xmlns:p14="http://schemas.microsoft.com/office/powerpoint/2010/main" val="1716645978"/>
              </p:ext>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feld 1"/>
          <p:cNvSpPr txBox="1"/>
          <p:nvPr/>
        </p:nvSpPr>
        <p:spPr>
          <a:xfrm>
            <a:off x="6482482" y="1967304"/>
            <a:ext cx="787548" cy="30505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1800" b="1" dirty="0" smtClean="0">
                <a:solidFill>
                  <a:schemeClr val="tx2">
                    <a:lumMod val="75000"/>
                  </a:schemeClr>
                </a:solidFill>
              </a:rPr>
              <a:t>in %</a:t>
            </a:r>
            <a:endParaRPr lang="de-DE" sz="1800" b="1" dirty="0">
              <a:solidFill>
                <a:schemeClr val="tx2">
                  <a:lumMod val="75000"/>
                </a:schemeClr>
              </a:solidFill>
            </a:endParaRPr>
          </a:p>
        </p:txBody>
      </p:sp>
      <p:sp>
        <p:nvSpPr>
          <p:cNvPr id="15" name="Gestreifter Pfeil nach rechts 14">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14131829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96</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Abgerundetes Rechteck 11"/>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Teilnehmer/in oder Mitglied in einem Verein/Verband oder Gruppe</a:t>
            </a:r>
            <a:endParaRPr lang="de-DE" sz="2800" b="1" spc="200" dirty="0">
              <a:solidFill>
                <a:schemeClr val="tx2">
                  <a:lumMod val="75000"/>
                </a:schemeClr>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1" name="Gerade Verbindung 10"/>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Gerade Verbindung 19"/>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8" name="Diagramm 17"/>
          <p:cNvGraphicFramePr/>
          <p:nvPr>
            <p:extLst>
              <p:ext uri="{D42A27DB-BD31-4B8C-83A1-F6EECF244321}">
                <p14:modId xmlns:p14="http://schemas.microsoft.com/office/powerpoint/2010/main" val="2486467826"/>
              </p:ext>
            </p:extLst>
          </p:nvPr>
        </p:nvGraphicFramePr>
        <p:xfrm>
          <a:off x="1692000" y="1269000"/>
          <a:ext cx="576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feld 1"/>
          <p:cNvSpPr txBox="1"/>
          <p:nvPr/>
        </p:nvSpPr>
        <p:spPr>
          <a:xfrm>
            <a:off x="6376740" y="2276872"/>
            <a:ext cx="787548" cy="30505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1800" b="1" dirty="0" smtClean="0">
                <a:solidFill>
                  <a:schemeClr val="tx2">
                    <a:lumMod val="75000"/>
                  </a:schemeClr>
                </a:solidFill>
              </a:rPr>
              <a:t>in %</a:t>
            </a:r>
            <a:endParaRPr lang="de-DE" sz="1800" b="1" dirty="0">
              <a:solidFill>
                <a:schemeClr val="tx2">
                  <a:lumMod val="75000"/>
                </a:schemeClr>
              </a:solidFill>
            </a:endParaRPr>
          </a:p>
        </p:txBody>
      </p:sp>
      <p:sp>
        <p:nvSpPr>
          <p:cNvPr id="15" name="Gestreifter Pfeil nach rechts 14">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292598060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97</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Abgerundetes Rechteck 11"/>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Teilnehmer/in oder Mitglied in einem Verein/Verband oder Gruppe</a:t>
            </a:r>
            <a:endParaRPr lang="de-DE" sz="2800" b="1" spc="200" dirty="0">
              <a:solidFill>
                <a:schemeClr val="tx2">
                  <a:lumMod val="75000"/>
                </a:schemeClr>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Diagramm 10"/>
          <p:cNvGraphicFramePr/>
          <p:nvPr>
            <p:extLst>
              <p:ext uri="{D42A27DB-BD31-4B8C-83A1-F6EECF244321}">
                <p14:modId xmlns:p14="http://schemas.microsoft.com/office/powerpoint/2010/main" val="2241335756"/>
              </p:ext>
            </p:extLst>
          </p:nvPr>
        </p:nvGraphicFramePr>
        <p:xfrm>
          <a:off x="1692000" y="1412776"/>
          <a:ext cx="576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feld 1"/>
          <p:cNvSpPr txBox="1"/>
          <p:nvPr/>
        </p:nvSpPr>
        <p:spPr>
          <a:xfrm>
            <a:off x="6488588" y="2193001"/>
            <a:ext cx="787548" cy="30505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1800" b="1" dirty="0" smtClean="0">
                <a:solidFill>
                  <a:schemeClr val="tx2">
                    <a:lumMod val="75000"/>
                  </a:schemeClr>
                </a:solidFill>
              </a:rPr>
              <a:t>in %</a:t>
            </a:r>
            <a:endParaRPr lang="de-DE" sz="1800" b="1" dirty="0">
              <a:solidFill>
                <a:schemeClr val="tx2">
                  <a:lumMod val="75000"/>
                </a:schemeClr>
              </a:solidFill>
            </a:endParaRPr>
          </a:p>
        </p:txBody>
      </p:sp>
      <p:sp>
        <p:nvSpPr>
          <p:cNvPr id="15" name="Gestreifter Pfeil nach rechts 14">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09970197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98</a:t>
            </a:fld>
            <a:endParaRPr lang="de-DE" sz="1000" dirty="0">
              <a:solidFill>
                <a:schemeClr val="tx2">
                  <a:lumMod val="75000"/>
                </a:schemeClr>
              </a:solidFill>
            </a:endParaRPr>
          </a:p>
        </p:txBody>
      </p:sp>
      <p:pic>
        <p:nvPicPr>
          <p:cNvPr id="118" name="Grafik 1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sp>
        <p:nvSpPr>
          <p:cNvPr id="12" name="Abgerundetes Rechteck 11"/>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Teilnehmer/in oder Mitglied in einem Verein/Verband oder Gruppe</a:t>
            </a:r>
            <a:endParaRPr lang="de-DE" sz="2800" b="1" spc="200" dirty="0">
              <a:solidFill>
                <a:schemeClr val="tx2">
                  <a:lumMod val="75000"/>
                </a:schemeClr>
              </a:solidFill>
            </a:endParaRP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6" name="Gerade Verbindung 15"/>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7" name="Diagramm 16"/>
          <p:cNvGraphicFramePr/>
          <p:nvPr>
            <p:extLst>
              <p:ext uri="{D42A27DB-BD31-4B8C-83A1-F6EECF244321}">
                <p14:modId xmlns:p14="http://schemas.microsoft.com/office/powerpoint/2010/main" val="2726625053"/>
              </p:ext>
            </p:extLst>
          </p:nvPr>
        </p:nvGraphicFramePr>
        <p:xfrm>
          <a:off x="971600" y="1034441"/>
          <a:ext cx="7408889" cy="5411332"/>
        </p:xfrm>
        <a:graphic>
          <a:graphicData uri="http://schemas.openxmlformats.org/drawingml/2006/chart">
            <c:chart xmlns:c="http://schemas.openxmlformats.org/drawingml/2006/chart" xmlns:r="http://schemas.openxmlformats.org/officeDocument/2006/relationships" r:id="rId4"/>
          </a:graphicData>
        </a:graphic>
      </p:graphicFrame>
      <p:sp>
        <p:nvSpPr>
          <p:cNvPr id="11" name="Gestreifter Pfeil nach rechts 10">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394265365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019" y="843950"/>
            <a:ext cx="8135961" cy="5753402"/>
          </a:xfrm>
          <a:prstGeom prst="rect">
            <a:avLst/>
          </a:prstGeom>
        </p:spPr>
      </p:pic>
      <p:sp>
        <p:nvSpPr>
          <p:cNvPr id="18" name="Abgerundetes Rechteck 17"/>
          <p:cNvSpPr/>
          <p:nvPr/>
        </p:nvSpPr>
        <p:spPr>
          <a:xfrm>
            <a:off x="251520" y="0"/>
            <a:ext cx="6552728" cy="1064065"/>
          </a:xfrm>
          <a:prstGeom prst="roundRect">
            <a:avLst>
              <a:gd name="adj" fmla="val 0"/>
            </a:avLst>
          </a:prstGeom>
          <a:no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r>
              <a:rPr lang="de-DE" sz="2800" b="1" spc="200" dirty="0" smtClean="0">
                <a:solidFill>
                  <a:schemeClr val="tx2">
                    <a:lumMod val="75000"/>
                  </a:schemeClr>
                </a:solidFill>
              </a:rPr>
              <a:t>Teilnehmer/in oder Mitglied in einem Verein/Verband oder Gruppe</a:t>
            </a:r>
            <a:endParaRPr lang="de-DE" sz="2800" b="1" spc="200" dirty="0">
              <a:solidFill>
                <a:schemeClr val="tx2">
                  <a:lumMod val="75000"/>
                </a:schemeClr>
              </a:solidFill>
            </a:endParaRPr>
          </a:p>
        </p:txBody>
      </p:sp>
      <p:cxnSp>
        <p:nvCxnSpPr>
          <p:cNvPr id="9" name="Gerade Verbindung 8"/>
          <p:cNvCxnSpPr/>
          <p:nvPr/>
        </p:nvCxnSpPr>
        <p:spPr>
          <a:xfrm>
            <a:off x="251520" y="6453336"/>
            <a:ext cx="86409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24025" y="6495147"/>
            <a:ext cx="5444119" cy="246221"/>
          </a:xfrm>
          <a:prstGeom prst="rect">
            <a:avLst/>
          </a:prstGeom>
          <a:noFill/>
        </p:spPr>
        <p:txBody>
          <a:bodyPr wrap="none" rtlCol="0">
            <a:spAutoFit/>
          </a:bodyPr>
          <a:lstStyle/>
          <a:p>
            <a:r>
              <a:rPr lang="de-DE" sz="1000" dirty="0" smtClean="0">
                <a:solidFill>
                  <a:schemeClr val="tx2">
                    <a:lumMod val="75000"/>
                  </a:schemeClr>
                </a:solidFill>
              </a:rPr>
              <a:t>Landratsamt Bad Kissingen, Kommunale Jugendhilfeplanung – Repräsentative Jugendbefragung 2013</a:t>
            </a:r>
            <a:endParaRPr lang="de-DE" sz="1000" dirty="0">
              <a:solidFill>
                <a:schemeClr val="tx2">
                  <a:lumMod val="75000"/>
                </a:schemeClr>
              </a:solidFill>
            </a:endParaRPr>
          </a:p>
        </p:txBody>
      </p:sp>
      <p:sp>
        <p:nvSpPr>
          <p:cNvPr id="7" name="Textfeld 6"/>
          <p:cNvSpPr txBox="1"/>
          <p:nvPr/>
        </p:nvSpPr>
        <p:spPr>
          <a:xfrm>
            <a:off x="8172400" y="6453336"/>
            <a:ext cx="743733" cy="246221"/>
          </a:xfrm>
          <a:prstGeom prst="rect">
            <a:avLst/>
          </a:prstGeom>
          <a:noFill/>
        </p:spPr>
        <p:txBody>
          <a:bodyPr wrap="square" rtlCol="0">
            <a:spAutoFit/>
          </a:bodyPr>
          <a:lstStyle/>
          <a:p>
            <a:pPr algn="r"/>
            <a:r>
              <a:rPr lang="de-DE" sz="1000" dirty="0" smtClean="0">
                <a:solidFill>
                  <a:schemeClr val="tx2">
                    <a:lumMod val="75000"/>
                  </a:schemeClr>
                </a:solidFill>
              </a:rPr>
              <a:t>Seite </a:t>
            </a:r>
            <a:fld id="{8F0FBED2-6152-4FB5-9763-E145A047C1CA}" type="slidenum">
              <a:rPr lang="de-DE" sz="1000" smtClean="0">
                <a:solidFill>
                  <a:schemeClr val="tx2">
                    <a:lumMod val="75000"/>
                  </a:schemeClr>
                </a:solidFill>
              </a:rPr>
              <a:pPr algn="r"/>
              <a:t>99</a:t>
            </a:fld>
            <a:endParaRPr lang="de-DE" sz="1000" dirty="0">
              <a:solidFill>
                <a:schemeClr val="tx2">
                  <a:lumMod val="75000"/>
                </a:schemeClr>
              </a:solidFill>
            </a:endParaRPr>
          </a:p>
        </p:txBody>
      </p:sp>
      <p:pic>
        <p:nvPicPr>
          <p:cNvPr id="118" name="Grafik 1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481" y="6514908"/>
            <a:ext cx="216023" cy="231481"/>
          </a:xfrm>
          <a:prstGeom prst="rect">
            <a:avLst/>
          </a:prstGeom>
        </p:spPr>
      </p:pic>
      <p:pic>
        <p:nvPicPr>
          <p:cNvPr id="14" name="Grafik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42585"/>
            <a:ext cx="2010274" cy="480148"/>
          </a:xfrm>
          <a:prstGeom prst="rect">
            <a:avLst/>
          </a:prstGeom>
        </p:spPr>
      </p:pic>
      <p:cxnSp>
        <p:nvCxnSpPr>
          <p:cNvPr id="15" name="Gerade Verbindung 14"/>
          <p:cNvCxnSpPr/>
          <p:nvPr/>
        </p:nvCxnSpPr>
        <p:spPr>
          <a:xfrm>
            <a:off x="323528" y="969399"/>
            <a:ext cx="8604954" cy="11329"/>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 name="Gestreifter Pfeil nach rechts 11">
            <a:hlinkClick r:id="rId5" action="ppaction://hlinksldjump"/>
          </p:cNvPr>
          <p:cNvSpPr/>
          <p:nvPr/>
        </p:nvSpPr>
        <p:spPr>
          <a:xfrm>
            <a:off x="6300192" y="6514908"/>
            <a:ext cx="1008112" cy="312610"/>
          </a:xfrm>
          <a:prstGeom prst="stripedRightArrow">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700" b="1" dirty="0" smtClean="0">
                <a:solidFill>
                  <a:srgbClr val="17375E"/>
                </a:solidFill>
              </a:rPr>
              <a:t>zurück zum Inhalt</a:t>
            </a:r>
            <a:endParaRPr lang="de-DE" sz="700" b="1" dirty="0">
              <a:solidFill>
                <a:srgbClr val="17375E"/>
              </a:solidFill>
            </a:endParaRPr>
          </a:p>
        </p:txBody>
      </p:sp>
    </p:spTree>
    <p:extLst>
      <p:ext uri="{BB962C8B-B14F-4D97-AF65-F5344CB8AC3E}">
        <p14:creationId xmlns:p14="http://schemas.microsoft.com/office/powerpoint/2010/main" val="4184066739"/>
      </p:ext>
    </p:extLst>
  </p:cSld>
  <p:clrMapOvr>
    <a:masterClrMapping/>
  </p:clrMapOvr>
  <p:timing>
    <p:tnLst>
      <p:par>
        <p:cTn id="1" dur="indefinite" restart="never" nodeType="tmRoot"/>
      </p:par>
    </p:tnLst>
  </p:timing>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0</TotalTime>
  <Words>41611</Words>
  <Application>Microsoft Office PowerPoint</Application>
  <PresentationFormat>Bildschirmpräsentation (4:3)</PresentationFormat>
  <Paragraphs>6403</Paragraphs>
  <Slides>704</Slides>
  <Notes>3</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704</vt:i4>
      </vt:variant>
    </vt:vector>
  </HeadingPairs>
  <TitlesOfParts>
    <vt:vector size="711" baseType="lpstr">
      <vt:lpstr>Arial</vt:lpstr>
      <vt:lpstr>Calibri</vt:lpstr>
      <vt:lpstr>Segoe Print</vt:lpstr>
      <vt:lpstr>Symbol</vt:lpstr>
      <vt:lpstr>Times New Roman</vt:lpstr>
      <vt:lpstr>Wingdings</vt:lpstr>
      <vt:lpstr>Larissa-Design</vt:lpstr>
      <vt:lpstr>ZUSAMMENFASSUNG November 2015</vt:lpstr>
      <vt:lpstr>Inhalt (1 von 2)</vt:lpstr>
      <vt:lpstr>Inhalt (2 von 2)</vt:lpstr>
      <vt:lpstr>Inhalt detailliert (1 von 7)</vt:lpstr>
      <vt:lpstr>Inhalt detailliert (2 von 7)</vt:lpstr>
      <vt:lpstr>Inhalt detailliert (3 von 7)</vt:lpstr>
      <vt:lpstr>Inhalt detailliert (4 von 7)</vt:lpstr>
      <vt:lpstr>Inhalt detailliert (5 von 7)</vt:lpstr>
      <vt:lpstr>Inhalt detailliert (6 von 7)</vt:lpstr>
      <vt:lpstr>Inhalt detailliert (7 von 7)</vt:lpstr>
      <vt:lpstr>PowerPoint-Präsentation</vt:lpstr>
      <vt:lpstr>PowerPoint-Präsentation</vt:lpstr>
      <vt:lpstr>PowerPoint-Präsentation</vt:lpstr>
      <vt:lpstr>PowerPoint-Präsentation</vt:lpstr>
      <vt:lpstr>PowerPoint-Präsentation</vt:lpstr>
      <vt:lpstr>1. Freizeit</vt:lpstr>
      <vt:lpstr>1.1 Besuch von öffentlichen Einrichtungen/Veranstaltungen</vt:lpstr>
      <vt:lpstr>PowerPoint-Präsentation</vt:lpstr>
      <vt:lpstr>PowerPoint-Präsentation</vt:lpstr>
      <vt:lpstr>PowerPoint-Präsentation</vt:lpstr>
      <vt:lpstr>PowerPoint-Präsentation</vt:lpstr>
      <vt:lpstr>PowerPoint-Präsentation</vt:lpstr>
      <vt:lpstr>PowerPoint-Präsentation</vt:lpstr>
      <vt:lpstr>1.2 Freizeitaktivitäten allgemein</vt:lpstr>
      <vt:lpstr>PowerPoint-Präsentation</vt:lpstr>
      <vt:lpstr>PowerPoint-Präsentation</vt:lpstr>
      <vt:lpstr>PowerPoint-Präsentation</vt:lpstr>
      <vt:lpstr>PowerPoint-Präsentation</vt:lpstr>
      <vt:lpstr>PowerPoint-Präsentation</vt:lpstr>
      <vt:lpstr>PowerPoint-Präsentation</vt:lpstr>
      <vt:lpstr>1.3 Treffpunkte in der Freizeit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1.4 Freizeit – im Wohnort?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1.5 Freizeit im eigenen Ort – warum?</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1.6 Mobilität in der Freizeit</vt:lpstr>
      <vt:lpstr>PowerPoint-Präsentation</vt:lpstr>
      <vt:lpstr>PowerPoint-Präsentation</vt:lpstr>
      <vt:lpstr>PowerPoint-Präsentation</vt:lpstr>
      <vt:lpstr>PowerPoint-Präsentation</vt:lpstr>
      <vt:lpstr>2. Offene Jugendarbeit</vt:lpstr>
      <vt:lpstr>2.1 Bekanntheitsgrad von Offenen Jugendtreffs</vt:lpstr>
      <vt:lpstr>PowerPoint-Präsentation</vt:lpstr>
      <vt:lpstr>PowerPoint-Präsentation</vt:lpstr>
      <vt:lpstr>PowerPoint-Präsentation</vt:lpstr>
      <vt:lpstr>PowerPoint-Präsentation</vt:lpstr>
      <vt:lpstr>PowerPoint-Präsentation</vt:lpstr>
      <vt:lpstr>PowerPoint-Präsentation</vt:lpstr>
      <vt:lpstr>2.2 Besuchshäufigkeit von Offenen Jugendtreffs</vt:lpstr>
      <vt:lpstr>PowerPoint-Präsentation</vt:lpstr>
      <vt:lpstr>PowerPoint-Präsentation</vt:lpstr>
      <vt:lpstr>PowerPoint-Präsentation</vt:lpstr>
      <vt:lpstr>PowerPoint-Präsentation</vt:lpstr>
      <vt:lpstr>PowerPoint-Präsentation</vt:lpstr>
      <vt:lpstr>2.3 Besuchsgründe von Offenen Jugendtreffs</vt:lpstr>
      <vt:lpstr>PowerPoint-Präsentation</vt:lpstr>
      <vt:lpstr>PowerPoint-Präsentation</vt:lpstr>
      <vt:lpstr>PowerPoint-Präsentation</vt:lpstr>
      <vt:lpstr>PowerPoint-Präsentation</vt:lpstr>
      <vt:lpstr>PowerPoint-Präsentation</vt:lpstr>
      <vt:lpstr>3. Verbandliche Jugendarbeit</vt:lpstr>
      <vt:lpstr>3.1 Organisationsgrad in der Verbandlichen Jugendarbeit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3.2 Organisationsgrad nach Vereins-/Verbandsart</vt:lpstr>
      <vt:lpstr>PowerPoint-Präsentation</vt:lpstr>
      <vt:lpstr>PowerPoint-Präsentation</vt:lpstr>
      <vt:lpstr>PowerPoint-Präsentation</vt:lpstr>
      <vt:lpstr>3.3 Teilnahmehäufigkeit in der Verbandlichen Jugendarbeit</vt:lpstr>
      <vt:lpstr>PowerPoint-Präsentation</vt:lpstr>
      <vt:lpstr>PowerPoint-Präsentation</vt:lpstr>
      <vt:lpstr>PowerPoint-Präsentation</vt:lpstr>
      <vt:lpstr>PowerPoint-Präsentation</vt:lpstr>
      <vt:lpstr>PowerPoint-Präsentation</vt:lpstr>
      <vt:lpstr>4. Ehrenamt </vt:lpstr>
      <vt:lpstr>PowerPoint-Präsentation</vt:lpstr>
      <vt:lpstr>PowerPoint-Präsentation</vt:lpstr>
      <vt:lpstr>PowerPoint-Präsentation</vt:lpstr>
      <vt:lpstr>PowerPoint-Präsentation</vt:lpstr>
      <vt:lpstr>4.1 Ehrenamtliches Engagement in der Verbandlichen Jugendarbeit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4.2 Aussage zum ehrenamtlichen Engagement im Verein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4.3 Ehrenamtliches Engagement in der eigenen Stadt/Gemeinde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4.4 Aussage allgemein zum ehrenamtlichen Engagement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4.5 Dimension Ehrenamt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5. Politisches Interesse</vt:lpstr>
      <vt:lpstr>PowerPoint-Präsentation</vt:lpstr>
      <vt:lpstr>PowerPoint-Präsentation</vt:lpstr>
      <vt:lpstr>5.1 Mitarbeit in einem Jugend-beirat</vt:lpstr>
      <vt:lpstr>PowerPoint-Präsentation</vt:lpstr>
      <vt:lpstr>PowerPoint-Präsentation</vt:lpstr>
      <vt:lpstr>PowerPoint-Präsentation</vt:lpstr>
      <vt:lpstr>PowerPoint-Präsentation</vt:lpstr>
      <vt:lpstr>PowerPoint-Präsentation</vt:lpstr>
      <vt:lpstr>5.2 Mitarbeit in politischen Gremien</vt:lpstr>
      <vt:lpstr>PowerPoint-Präsentation</vt:lpstr>
      <vt:lpstr>PowerPoint-Präsentation</vt:lpstr>
      <vt:lpstr>PowerPoint-Präsentation</vt:lpstr>
      <vt:lpstr>PowerPoint-Präsentation</vt:lpstr>
      <vt:lpstr>PowerPoint-Präsentation</vt:lpstr>
      <vt:lpstr>5.3 Einstellung zum Wahlrecht  ab 16 Jahren</vt:lpstr>
      <vt:lpstr>PowerPoint-Präsentation</vt:lpstr>
      <vt:lpstr>PowerPoint-Präsentation</vt:lpstr>
      <vt:lpstr>PowerPoint-Präsentation</vt:lpstr>
      <vt:lpstr>PowerPoint-Präsentation</vt:lpstr>
      <vt:lpstr>PowerPoint-Präsentation</vt:lpstr>
      <vt:lpstr>5.4 Nutzung des Wahlrechts</vt:lpstr>
      <vt:lpstr>PowerPoint-Präsentation</vt:lpstr>
      <vt:lpstr>PowerPoint-Präsentation</vt:lpstr>
      <vt:lpstr>PowerPoint-Präsentation</vt:lpstr>
      <vt:lpstr>PowerPoint-Präsentation</vt:lpstr>
      <vt:lpstr>PowerPoint-Präsentation</vt:lpstr>
      <vt:lpstr>PowerPoint-Präsentation</vt:lpstr>
      <vt:lpstr>5.5 Bekanntheit des Bürger-meisters/ der Bürgermeisterin</vt:lpstr>
      <vt:lpstr>PowerPoint-Präsentation</vt:lpstr>
      <vt:lpstr>PowerPoint-Präsentation</vt:lpstr>
      <vt:lpstr>PowerPoint-Präsentation</vt:lpstr>
      <vt:lpstr>PowerPoint-Präsentation</vt:lpstr>
      <vt:lpstr>PowerPoint-Präsentation</vt:lpstr>
      <vt:lpstr>PowerPoint-Präsentation</vt:lpstr>
      <vt:lpstr>5.6 Veränderungsvorschläge für den eigenen Ort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5.7 Dimension politisches Interesse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6. Jugendschutz</vt:lpstr>
      <vt:lpstr>PowerPoint-Präsentation</vt:lpstr>
      <vt:lpstr>PowerPoint-Präsentation</vt:lpstr>
      <vt:lpstr>6.1 JuSchG – Anwesenheit für unter 16-Jährige in der Disco</vt:lpstr>
      <vt:lpstr>PowerPoint-Präsentation</vt:lpstr>
      <vt:lpstr>PowerPoint-Präsentation</vt:lpstr>
      <vt:lpstr>PowerPoint-Präsentation</vt:lpstr>
      <vt:lpstr>PowerPoint-Präsentation</vt:lpstr>
      <vt:lpstr>PowerPoint-Präsentation</vt:lpstr>
      <vt:lpstr>6.2 JuSchG – Anwesenheit für 16- und 17-Jährige in der Disco</vt:lpstr>
      <vt:lpstr>PowerPoint-Präsentation</vt:lpstr>
      <vt:lpstr>PowerPoint-Präsentation</vt:lpstr>
      <vt:lpstr>PowerPoint-Präsentation</vt:lpstr>
      <vt:lpstr>PowerPoint-Präsentation</vt:lpstr>
      <vt:lpstr>PowerPoint-Präsentation</vt:lpstr>
      <vt:lpstr>6.3 JuSchG – Altersgrenze für Branntwein/ -haltige Getränke</vt:lpstr>
      <vt:lpstr>PowerPoint-Präsentation</vt:lpstr>
      <vt:lpstr>PowerPoint-Präsentation</vt:lpstr>
      <vt:lpstr>PowerPoint-Präsentation</vt:lpstr>
      <vt:lpstr>PowerPoint-Präsentation</vt:lpstr>
      <vt:lpstr>PowerPoint-Präsentation</vt:lpstr>
      <vt:lpstr>6.4 JuSchG – Altersgrenze für den Tabakkonsum</vt:lpstr>
      <vt:lpstr>PowerPoint-Präsentation</vt:lpstr>
      <vt:lpstr>PowerPoint-Präsentation</vt:lpstr>
      <vt:lpstr>PowerPoint-Präsentation</vt:lpstr>
      <vt:lpstr>PowerPoint-Präsentation</vt:lpstr>
      <vt:lpstr>PowerPoint-Präsentation</vt:lpstr>
      <vt:lpstr>6.5 Jugendmedienschutz – verbotene Filme, Lieder und Texte</vt:lpstr>
      <vt:lpstr>PowerPoint-Präsentation</vt:lpstr>
      <vt:lpstr>PowerPoint-Präsentation</vt:lpstr>
      <vt:lpstr>PowerPoint-Präsentation</vt:lpstr>
      <vt:lpstr>PowerPoint-Präsentation</vt:lpstr>
      <vt:lpstr>PowerPoint-Präsentation</vt:lpstr>
      <vt:lpstr>6.6 Dimension „Jugendschutzgesetz“</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7. Konsum legaler Drogen </vt:lpstr>
      <vt:lpstr>PowerPoint-Präsentation</vt:lpstr>
      <vt:lpstr>PowerPoint-Präsentation</vt:lpstr>
      <vt:lpstr>7.1 Tabakkonsum</vt:lpstr>
      <vt:lpstr>PowerPoint-Präsentation</vt:lpstr>
      <vt:lpstr>PowerPoint-Präsentation</vt:lpstr>
      <vt:lpstr>PowerPoint-Präsentation</vt:lpstr>
      <vt:lpstr>PowerPoint-Präsentation</vt:lpstr>
      <vt:lpstr>PowerPoint-Präsentation</vt:lpstr>
      <vt:lpstr>PowerPoint-Präsentation</vt:lpstr>
      <vt:lpstr>7.2 Konsum von Alkohol – erlaubt ab 16 Jahren gem. JuSchG</vt:lpstr>
      <vt:lpstr>PowerPoint-Präsentation</vt:lpstr>
      <vt:lpstr>PowerPoint-Präsentation</vt:lpstr>
      <vt:lpstr>PowerPoint-Präsentation</vt:lpstr>
      <vt:lpstr>PowerPoint-Präsentation</vt:lpstr>
      <vt:lpstr>PowerPoint-Präsentation</vt:lpstr>
      <vt:lpstr>PowerPoint-Präsentation</vt:lpstr>
      <vt:lpstr>7.3 Konsum von Branntwein/  -haltigen Getränken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7.4 Alkoholkonsum insgesamt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8. Einstellung zu illegale Drogen </vt:lpstr>
      <vt:lpstr>8.1 Einstellung zum Drogenkonsum</vt:lpstr>
      <vt:lpstr>PowerPoint-Präsentation</vt:lpstr>
      <vt:lpstr>PowerPoint-Präsentation</vt:lpstr>
      <vt:lpstr>PowerPoint-Präsentation</vt:lpstr>
      <vt:lpstr>PowerPoint-Präsentation</vt:lpstr>
      <vt:lpstr>PowerPoint-Präsentation</vt:lpstr>
      <vt:lpstr>8.2 Legalisierungsdiskussion sog. „weicher Drogen“</vt:lpstr>
      <vt:lpstr>PowerPoint-Präsentation</vt:lpstr>
      <vt:lpstr>PowerPoint-Präsentation</vt:lpstr>
      <vt:lpstr>PowerPoint-Präsentation</vt:lpstr>
      <vt:lpstr>PowerPoint-Präsentation</vt:lpstr>
      <vt:lpstr>PowerPoint-Präsentation</vt:lpstr>
      <vt:lpstr>8.3 Dimension „Einstellung zu illegalen Drogen“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9. Einstellung zur Gewalt</vt:lpstr>
      <vt:lpstr>9.1 Durchsetzung der eigenen Interessen mit Gewalt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9.2 Gewaltverherrlichende Lieder, Texte und Filme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9.3 Zoff mit anderen Jugend-gruppen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9.4 Einstellung zur Gewalt allgemein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9.5 Dimension „Einstellung zur Gewalt“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10. Nationalität/Herkunft</vt:lpstr>
      <vt:lpstr>10.1 Ausländer/Aussiedler im eigenen Wohnort</vt:lpstr>
      <vt:lpstr>PowerPoint-Präsentation</vt:lpstr>
      <vt:lpstr>PowerPoint-Präsentation</vt:lpstr>
      <vt:lpstr>PowerPoint-Präsentation</vt:lpstr>
      <vt:lpstr>PowerPoint-Präsentation</vt:lpstr>
      <vt:lpstr>PowerPoint-Präsentation</vt:lpstr>
      <vt:lpstr>PowerPoint-Präsentation</vt:lpstr>
      <vt:lpstr>10.2 Herkunftsland und Nationalität im Freundeskreis</vt:lpstr>
      <vt:lpstr>PowerPoint-Präsentation</vt:lpstr>
      <vt:lpstr>PowerPoint-Präsentation</vt:lpstr>
      <vt:lpstr>PowerPoint-Präsentation</vt:lpstr>
      <vt:lpstr>PowerPoint-Präsentation</vt:lpstr>
      <vt:lpstr>PowerPoint-Präsentation</vt:lpstr>
      <vt:lpstr>PowerPoint-Präsentation</vt:lpstr>
      <vt:lpstr>11. Aktuelle Problemlagen/ Ansprechpersonen und -stellen</vt:lpstr>
      <vt:lpstr>11.1 Aktuelle Problemlagen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11.2 Ansprechpersonen für persönliche Probleme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11.3 Bekanntheit und Nutzung von (Beratungs-)Stellen/Kontaktpersonen</vt:lpstr>
      <vt:lpstr>PowerPoint-Präsentation</vt:lpstr>
      <vt:lpstr>PowerPoint-Präsentation</vt:lpstr>
      <vt:lpstr>PowerPoint-Präsentation</vt:lpstr>
      <vt:lpstr>PowerPoint-Präsentation</vt:lpstr>
      <vt:lpstr>PowerPoint-Präsentation</vt:lpstr>
      <vt:lpstr>12. Prävention sexuelle Gewalt </vt:lpstr>
      <vt:lpstr>12.1 Schon mal sexuell bedrängt gefühlt?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12.2 Wo ist es passiert? Schule, Internet, Öffentlichkeit, Verein oder privat?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12.3 Wer war es? Gleichaltrige oder Erwachsene?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13. Schule/Ausbildung/Beruf und zeitliche Belastung</vt:lpstr>
      <vt:lpstr>13.1 Tätigkeit aktuell</vt:lpstr>
      <vt:lpstr>PowerPoint-Präsentation</vt:lpstr>
      <vt:lpstr>PowerPoint-Präsentation</vt:lpstr>
      <vt:lpstr>PowerPoint-Präsentation</vt:lpstr>
      <vt:lpstr>PowerPoint-Präsentation</vt:lpstr>
      <vt:lpstr>PowerPoint-Präsentation</vt:lpstr>
      <vt:lpstr>13.2 Wöchentlicher Zeitbedarf für derzeitige Tätigkeit</vt:lpstr>
      <vt:lpstr>PowerPoint-Präsentation</vt:lpstr>
      <vt:lpstr>PowerPoint-Präsentation</vt:lpstr>
      <vt:lpstr>PowerPoint-Präsentation</vt:lpstr>
      <vt:lpstr>PowerPoint-Präsentation</vt:lpstr>
      <vt:lpstr>PowerPoint-Präsentation</vt:lpstr>
      <vt:lpstr>PowerPoint-Präsentation</vt:lpstr>
      <vt:lpstr>13.3 Traumberuf oder 1. Wahl beim Studienfach?</vt:lpstr>
      <vt:lpstr>PowerPoint-Präsentation</vt:lpstr>
      <vt:lpstr>PowerPoint-Präsentation</vt:lpstr>
      <vt:lpstr>PowerPoint-Präsentation</vt:lpstr>
      <vt:lpstr>PowerPoint-Präsentation</vt:lpstr>
      <vt:lpstr>PowerPoint-Präsentation</vt:lpstr>
      <vt:lpstr>PowerPoint-Präsentation</vt:lpstr>
      <vt:lpstr>13.4 Zeitliche Belastung durch Schule/Ausbildung/Beruf</vt:lpstr>
      <vt:lpstr>PowerPoint-Präsentation</vt:lpstr>
      <vt:lpstr>PowerPoint-Präsentation</vt:lpstr>
      <vt:lpstr>PowerPoint-Präsentation</vt:lpstr>
      <vt:lpstr>PowerPoint-Präsentation</vt:lpstr>
      <vt:lpstr>PowerPoint-Präsentation</vt:lpstr>
      <vt:lpstr>13.5 Schultyp</vt:lpstr>
      <vt:lpstr>PowerPoint-Präsentation</vt:lpstr>
      <vt:lpstr>PowerPoint-Präsentation</vt:lpstr>
      <vt:lpstr>PowerPoint-Präsentation</vt:lpstr>
      <vt:lpstr>PowerPoint-Präsentation</vt:lpstr>
      <vt:lpstr>14. Leistungsdruck</vt:lpstr>
      <vt:lpstr>14.1 Überforderung in Schule/ Arbeit/Studium</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14.2 Unterforderung in Schule/ Arbeit/Studium</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15. Mediennutzung</vt:lpstr>
      <vt:lpstr>15.1 Internetsurfen privat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15.2 Nutzung des Computers in der Freizeit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15.3 Nutzung des Computers für Schule/Hausaufgaben/Arbeit...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15.4 Erreichbarkeit über Instant-Messenger</vt:lpstr>
      <vt:lpstr>PowerPoint-Präsentation</vt:lpstr>
      <vt:lpstr>PowerPoint-Präsentation</vt:lpstr>
      <vt:lpstr>PowerPoint-Präsentation</vt:lpstr>
      <vt:lpstr>PowerPoint-Präsentation</vt:lpstr>
      <vt:lpstr>PowerPoint-Präsentation</vt:lpstr>
      <vt:lpstr>16. Ernährung/Fast-Food-Konsum</vt:lpstr>
      <vt:lpstr>16.1 Konsum von Fast-Food-Produkten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17. Alltagskompetenzen</vt:lpstr>
      <vt:lpstr>PowerPoint-Präsentation</vt:lpstr>
      <vt:lpstr>17.1 Morgens aufstehen</vt:lpstr>
      <vt:lpstr>PowerPoint-Präsentation</vt:lpstr>
      <vt:lpstr>PowerPoint-Präsentation</vt:lpstr>
      <vt:lpstr>PowerPoint-Präsentation</vt:lpstr>
      <vt:lpstr>PowerPoint-Präsentation</vt:lpstr>
      <vt:lpstr>17.2 Wäsche waschen</vt:lpstr>
      <vt:lpstr>PowerPoint-Präsentation</vt:lpstr>
      <vt:lpstr>PowerPoint-Präsentation</vt:lpstr>
      <vt:lpstr>PowerPoint-Präsentation</vt:lpstr>
      <vt:lpstr>PowerPoint-Präsentation</vt:lpstr>
      <vt:lpstr>PowerPoint-Präsentation</vt:lpstr>
      <vt:lpstr>17.3 Pausenbrot</vt:lpstr>
      <vt:lpstr>PowerPoint-Präsentation</vt:lpstr>
      <vt:lpstr>PowerPoint-Präsentation</vt:lpstr>
      <vt:lpstr>PowerPoint-Präsentation</vt:lpstr>
      <vt:lpstr>PowerPoint-Präsentation</vt:lpstr>
      <vt:lpstr>17.4 Arzttermine</vt:lpstr>
      <vt:lpstr>PowerPoint-Präsentation</vt:lpstr>
      <vt:lpstr>PowerPoint-Präsentation</vt:lpstr>
      <vt:lpstr>PowerPoint-Präsentation</vt:lpstr>
      <vt:lpstr>PowerPoint-Präsentation</vt:lpstr>
      <vt:lpstr>17.5 Freizeittermine</vt:lpstr>
      <vt:lpstr>PowerPoint-Präsentation</vt:lpstr>
      <vt:lpstr>PowerPoint-Präsentation</vt:lpstr>
      <vt:lpstr>PowerPoint-Präsentation</vt:lpstr>
      <vt:lpstr>PowerPoint-Präsentation</vt:lpstr>
      <vt:lpstr>17.6 Praktikums-/Ausbildungs-/ Studienplatz</vt:lpstr>
      <vt:lpstr>PowerPoint-Präsentation</vt:lpstr>
      <vt:lpstr>PowerPoint-Präsentation</vt:lpstr>
      <vt:lpstr>PowerPoint-Präsentation</vt:lpstr>
      <vt:lpstr>PowerPoint-Präsentation</vt:lpstr>
      <vt:lpstr>17.7 Zusammenfassung Alltagskompetenzen</vt:lpstr>
      <vt:lpstr>PowerPoint-Präsentation</vt:lpstr>
      <vt:lpstr>PowerPoint-Präsentation</vt:lpstr>
      <vt:lpstr>PowerPoint-Präsentation</vt:lpstr>
      <vt:lpstr>PowerPoint-Präsentation</vt:lpstr>
      <vt:lpstr>PowerPoint-Präsentation</vt:lpstr>
      <vt:lpstr>PowerPoint-Präsentation</vt:lpstr>
      <vt:lpstr>17.8 Auszug von Zuhause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18. Finanzielle Situation</vt:lpstr>
      <vt:lpstr>18.1 Einkommensquellen</vt:lpstr>
      <vt:lpstr>PowerPoint-Präsentation</vt:lpstr>
      <vt:lpstr>PowerPoint-Präsentation</vt:lpstr>
      <vt:lpstr>PowerPoint-Präsentation</vt:lpstr>
      <vt:lpstr>PowerPoint-Präsentation</vt:lpstr>
      <vt:lpstr>PowerPoint-Präsentation</vt:lpstr>
      <vt:lpstr>18.2 Finanzielle Situation</vt:lpstr>
      <vt:lpstr>PowerPoint-Präsentation</vt:lpstr>
      <vt:lpstr>PowerPoint-Präsentation</vt:lpstr>
      <vt:lpstr>PowerPoint-Präsentation</vt:lpstr>
      <vt:lpstr>PowerPoint-Präsentation</vt:lpstr>
      <vt:lpstr>PowerPoint-Präsentation</vt:lpstr>
      <vt:lpstr>18.3 Schuldensituation</vt:lpstr>
      <vt:lpstr>PowerPoint-Präsentation</vt:lpstr>
      <vt:lpstr>PowerPoint-Präsentation</vt:lpstr>
      <vt:lpstr>PowerPoint-Präsentation</vt:lpstr>
      <vt:lpstr>PowerPoint-Präsentation</vt:lpstr>
      <vt:lpstr>PowerPoint-Präsentation</vt:lpstr>
      <vt:lpstr>18.4 Kosten für Smartphone/ Handy</vt:lpstr>
      <vt:lpstr>PowerPoint-Präsentation</vt:lpstr>
      <vt:lpstr>PowerPoint-Präsentation</vt:lpstr>
      <vt:lpstr>PowerPoint-Präsentation</vt:lpstr>
      <vt:lpstr>PowerPoint-Präsentation</vt:lpstr>
      <vt:lpstr>PowerPoint-Präsentation</vt:lpstr>
      <vt:lpstr>18.5 Konsumverhalten</vt:lpstr>
      <vt:lpstr>PowerPoint-Präsentation</vt:lpstr>
      <vt:lpstr>PowerPoint-Präsentation</vt:lpstr>
      <vt:lpstr>PowerPoint-Präsentation</vt:lpstr>
      <vt:lpstr>PowerPoint-Präsentation</vt:lpstr>
      <vt:lpstr>PowerPoint-Präsentation</vt:lpstr>
      <vt:lpstr>18.6 Markenprodukte</vt:lpstr>
      <vt:lpstr>PowerPoint-Präsentation</vt:lpstr>
      <vt:lpstr>PowerPoint-Präsentation</vt:lpstr>
      <vt:lpstr>PowerPoint-Präsentation</vt:lpstr>
      <vt:lpstr>PowerPoint-Präsentation</vt:lpstr>
      <vt:lpstr>PowerPoint-Präsentation</vt:lpstr>
      <vt:lpstr>19. Demographischer Wandel</vt:lpstr>
      <vt:lpstr>19.1 Regionales Freizeitverhalten</vt:lpstr>
      <vt:lpstr>19.2 Was zieht junge Menschen in die Großstadt?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19.3 Zukünftiger gewünschter Wohnort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20. Stärken und Problemlagen auf Gemeindeebene</vt:lpstr>
      <vt:lpstr>20.1 Stärkenanalyse</vt:lpstr>
      <vt:lpstr>PowerPoint-Präsentation</vt:lpstr>
      <vt:lpstr>PowerPoint-Präsentation</vt:lpstr>
      <vt:lpstr>PowerPoint-Präsentation</vt:lpstr>
      <vt:lpstr>PowerPoint-Präsentation</vt:lpstr>
      <vt:lpstr>20.2 Problemlagenanalyse</vt:lpstr>
      <vt:lpstr>PowerPoint-Präsentation</vt:lpstr>
      <vt:lpstr>PowerPoint-Präsentation</vt:lpstr>
      <vt:lpstr>PowerPoint-Präsentation</vt:lpstr>
      <vt:lpstr>PowerPoint-Präsentation</vt:lpstr>
      <vt:lpstr>20.3 Zusammenfassung der Stärken und Problemlagen auf Gemeindeebene</vt:lpstr>
      <vt:lpstr>PowerPoint-Präsentation</vt:lpstr>
      <vt:lpstr>PowerPoint-Präsentation</vt:lpstr>
      <vt:lpstr>PowerPoint-Präsentation</vt:lpstr>
      <vt:lpstr>PowerPoint-Präsentation</vt:lpstr>
    </vt:vector>
  </TitlesOfParts>
  <Company>Landratsamt Bad Kissingen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Schaefer Melanie</dc:creator>
  <cp:lastModifiedBy>Schaefer Melanie</cp:lastModifiedBy>
  <cp:revision>1682</cp:revision>
  <cp:lastPrinted>2015-10-26T08:26:51Z</cp:lastPrinted>
  <dcterms:created xsi:type="dcterms:W3CDTF">2010-08-09T07:13:34Z</dcterms:created>
  <dcterms:modified xsi:type="dcterms:W3CDTF">2015-11-24T14:41:27Z</dcterms:modified>
</cp:coreProperties>
</file>