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7" r:id="rId3"/>
    <p:sldId id="257" r:id="rId4"/>
    <p:sldId id="281" r:id="rId5"/>
    <p:sldId id="258" r:id="rId6"/>
    <p:sldId id="259" r:id="rId7"/>
    <p:sldId id="260" r:id="rId8"/>
    <p:sldId id="261" r:id="rId9"/>
    <p:sldId id="276" r:id="rId10"/>
    <p:sldId id="262" r:id="rId11"/>
    <p:sldId id="265" r:id="rId12"/>
    <p:sldId id="279" r:id="rId13"/>
    <p:sldId id="266" r:id="rId14"/>
    <p:sldId id="282" r:id="rId15"/>
    <p:sldId id="272" r:id="rId16"/>
    <p:sldId id="293" r:id="rId17"/>
    <p:sldId id="268" r:id="rId18"/>
    <p:sldId id="270" r:id="rId19"/>
    <p:sldId id="298" r:id="rId20"/>
    <p:sldId id="271" r:id="rId21"/>
    <p:sldId id="294" r:id="rId22"/>
    <p:sldId id="297" r:id="rId23"/>
    <p:sldId id="273" r:id="rId24"/>
    <p:sldId id="285" r:id="rId25"/>
    <p:sldId id="274" r:id="rId26"/>
    <p:sldId id="286" r:id="rId27"/>
    <p:sldId id="296" r:id="rId28"/>
    <p:sldId id="301" r:id="rId29"/>
    <p:sldId id="295" r:id="rId30"/>
    <p:sldId id="264" r:id="rId31"/>
    <p:sldId id="292" r:id="rId32"/>
    <p:sldId id="289" r:id="rId33"/>
    <p:sldId id="291" r:id="rId34"/>
    <p:sldId id="263" r:id="rId35"/>
    <p:sldId id="290" r:id="rId36"/>
    <p:sldId id="283" r:id="rId37"/>
    <p:sldId id="284" r:id="rId38"/>
    <p:sldId id="303" r:id="rId39"/>
    <p:sldId id="275" r:id="rId40"/>
    <p:sldId id="304" r:id="rId41"/>
    <p:sldId id="305" r:id="rId4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4625" autoAdjust="0"/>
  </p:normalViewPr>
  <p:slideViewPr>
    <p:cSldViewPr snapToGrid="0">
      <p:cViewPr varScale="1">
        <p:scale>
          <a:sx n="69" d="100"/>
          <a:sy n="69" d="100"/>
        </p:scale>
        <p:origin x="187" y="67"/>
      </p:cViewPr>
      <p:guideLst/>
    </p:cSldViewPr>
  </p:slideViewPr>
  <p:notesTextViewPr>
    <p:cViewPr>
      <p:scale>
        <a:sx n="1" d="1"/>
        <a:sy n="1" d="1"/>
      </p:scale>
      <p:origin x="0" y="0"/>
    </p:cViewPr>
  </p:notesTextViewPr>
  <p:sorterViewPr>
    <p:cViewPr>
      <p:scale>
        <a:sx n="100" d="100"/>
        <a:sy n="100" d="100"/>
      </p:scale>
      <p:origin x="0" y="-6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712" cy="498316"/>
          </a:xfrm>
          <a:prstGeom prst="rect">
            <a:avLst/>
          </a:prstGeom>
        </p:spPr>
        <p:txBody>
          <a:bodyPr vert="horz" lIns="91413" tIns="45706" rIns="91413" bIns="45706" rtlCol="0"/>
          <a:lstStyle>
            <a:lvl1pPr algn="l">
              <a:defRPr sz="1200"/>
            </a:lvl1pPr>
          </a:lstStyle>
          <a:p>
            <a:endParaRPr lang="de-DE"/>
          </a:p>
        </p:txBody>
      </p:sp>
      <p:sp>
        <p:nvSpPr>
          <p:cNvPr id="3" name="Datumsplatzhalter 2"/>
          <p:cNvSpPr>
            <a:spLocks noGrp="1"/>
          </p:cNvSpPr>
          <p:nvPr>
            <p:ph type="dt" idx="1"/>
          </p:nvPr>
        </p:nvSpPr>
        <p:spPr>
          <a:xfrm>
            <a:off x="3850375" y="0"/>
            <a:ext cx="2945712" cy="498316"/>
          </a:xfrm>
          <a:prstGeom prst="rect">
            <a:avLst/>
          </a:prstGeom>
        </p:spPr>
        <p:txBody>
          <a:bodyPr vert="horz" lIns="91413" tIns="45706" rIns="91413" bIns="45706" rtlCol="0"/>
          <a:lstStyle>
            <a:lvl1pPr algn="r">
              <a:defRPr sz="1200"/>
            </a:lvl1pPr>
          </a:lstStyle>
          <a:p>
            <a:fld id="{96CCA161-ABBB-4514-861D-AFAE62813868}" type="datetimeFigureOut">
              <a:rPr lang="de-DE" smtClean="0"/>
              <a:t>12.07.2022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de-DE"/>
          </a:p>
        </p:txBody>
      </p:sp>
      <p:sp>
        <p:nvSpPr>
          <p:cNvPr id="5" name="Notizenplatzhalter 4"/>
          <p:cNvSpPr>
            <a:spLocks noGrp="1"/>
          </p:cNvSpPr>
          <p:nvPr>
            <p:ph type="body" sz="quarter" idx="3"/>
          </p:nvPr>
        </p:nvSpPr>
        <p:spPr>
          <a:xfrm>
            <a:off x="679292" y="4776848"/>
            <a:ext cx="5439092" cy="3908763"/>
          </a:xfrm>
          <a:prstGeom prst="rect">
            <a:avLst/>
          </a:prstGeom>
        </p:spPr>
        <p:txBody>
          <a:bodyPr vert="horz" lIns="91413" tIns="45706" rIns="91413" bIns="45706"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323"/>
            <a:ext cx="2945712" cy="498316"/>
          </a:xfrm>
          <a:prstGeom prst="rect">
            <a:avLst/>
          </a:prstGeom>
        </p:spPr>
        <p:txBody>
          <a:bodyPr vert="horz" lIns="91413" tIns="45706" rIns="91413" bIns="45706" rtlCol="0" anchor="b"/>
          <a:lstStyle>
            <a:lvl1pPr algn="l">
              <a:defRPr sz="1200"/>
            </a:lvl1pPr>
          </a:lstStyle>
          <a:p>
            <a:endParaRPr lang="de-DE"/>
          </a:p>
        </p:txBody>
      </p:sp>
      <p:sp>
        <p:nvSpPr>
          <p:cNvPr id="7" name="Foliennummernplatzhalter 6"/>
          <p:cNvSpPr>
            <a:spLocks noGrp="1"/>
          </p:cNvSpPr>
          <p:nvPr>
            <p:ph type="sldNum" sz="quarter" idx="5"/>
          </p:nvPr>
        </p:nvSpPr>
        <p:spPr>
          <a:xfrm>
            <a:off x="3850375" y="9428323"/>
            <a:ext cx="2945712" cy="498316"/>
          </a:xfrm>
          <a:prstGeom prst="rect">
            <a:avLst/>
          </a:prstGeom>
        </p:spPr>
        <p:txBody>
          <a:bodyPr vert="horz" lIns="91413" tIns="45706" rIns="91413" bIns="45706" rtlCol="0" anchor="b"/>
          <a:lstStyle>
            <a:lvl1pPr algn="r">
              <a:defRPr sz="1200"/>
            </a:lvl1pPr>
          </a:lstStyle>
          <a:p>
            <a:fld id="{49B61D51-D2BE-47C9-8B53-5FC5C53D8DBD}" type="slidenum">
              <a:rPr lang="de-DE" smtClean="0"/>
              <a:t>‹Nr.›</a:t>
            </a:fld>
            <a:endParaRPr lang="de-DE"/>
          </a:p>
        </p:txBody>
      </p:sp>
    </p:spTree>
    <p:extLst>
      <p:ext uri="{BB962C8B-B14F-4D97-AF65-F5344CB8AC3E}">
        <p14:creationId xmlns:p14="http://schemas.microsoft.com/office/powerpoint/2010/main" val="31365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Meningitis = Entzündung der Hirnhaut,</a:t>
            </a:r>
            <a:r>
              <a:rPr lang="de-DE" baseline="0" dirty="0" smtClean="0"/>
              <a:t>  Encephalitis = Entzündung des Gehirns,  Myelitis = Entzündung des Rückenmarks</a:t>
            </a:r>
            <a:endParaRPr lang="de-DE" dirty="0"/>
          </a:p>
        </p:txBody>
      </p:sp>
      <p:sp>
        <p:nvSpPr>
          <p:cNvPr id="4" name="Foliennummernplatzhalter 3"/>
          <p:cNvSpPr>
            <a:spLocks noGrp="1"/>
          </p:cNvSpPr>
          <p:nvPr>
            <p:ph type="sldNum" sz="quarter" idx="10"/>
          </p:nvPr>
        </p:nvSpPr>
        <p:spPr/>
        <p:txBody>
          <a:bodyPr/>
          <a:lstStyle/>
          <a:p>
            <a:fld id="{49B61D51-D2BE-47C9-8B53-5FC5C53D8DBD}" type="slidenum">
              <a:rPr lang="de-DE" smtClean="0"/>
              <a:t>27</a:t>
            </a:fld>
            <a:endParaRPr lang="de-DE"/>
          </a:p>
        </p:txBody>
      </p:sp>
    </p:spTree>
    <p:extLst>
      <p:ext uri="{BB962C8B-B14F-4D97-AF65-F5344CB8AC3E}">
        <p14:creationId xmlns:p14="http://schemas.microsoft.com/office/powerpoint/2010/main" val="140551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61D51-D2BE-47C9-8B53-5FC5C53D8DBD}" type="slidenum">
              <a:rPr lang="de-DE" smtClean="0"/>
              <a:t>36</a:t>
            </a:fld>
            <a:endParaRPr lang="de-DE"/>
          </a:p>
        </p:txBody>
      </p:sp>
    </p:spTree>
    <p:extLst>
      <p:ext uri="{BB962C8B-B14F-4D97-AF65-F5344CB8AC3E}">
        <p14:creationId xmlns:p14="http://schemas.microsoft.com/office/powerpoint/2010/main" val="426863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61D51-D2BE-47C9-8B53-5FC5C53D8DBD}" type="slidenum">
              <a:rPr lang="de-DE" smtClean="0"/>
              <a:t>37</a:t>
            </a:fld>
            <a:endParaRPr lang="de-DE"/>
          </a:p>
        </p:txBody>
      </p:sp>
    </p:spTree>
    <p:extLst>
      <p:ext uri="{BB962C8B-B14F-4D97-AF65-F5344CB8AC3E}">
        <p14:creationId xmlns:p14="http://schemas.microsoft.com/office/powerpoint/2010/main" val="15682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EA0D277-462A-4C3D-B069-1B82B17FBA89}" type="datetimeFigureOut">
              <a:rPr lang="de-DE" smtClean="0"/>
              <a:t>12.07.2022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2735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A0D277-462A-4C3D-B069-1B82B17FBA89}" type="datetimeFigureOut">
              <a:rPr lang="de-DE" smtClean="0"/>
              <a:t>12.07.2022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146723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A0D277-462A-4C3D-B069-1B82B17FBA89}" type="datetimeFigureOut">
              <a:rPr lang="de-DE" smtClean="0"/>
              <a:t>12.07.2022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408540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A0D277-462A-4C3D-B069-1B82B17FBA89}" type="datetimeFigureOut">
              <a:rPr lang="de-DE" smtClean="0"/>
              <a:t>12.07.2022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143776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EA0D277-462A-4C3D-B069-1B82B17FBA89}" type="datetimeFigureOut">
              <a:rPr lang="de-DE" smtClean="0"/>
              <a:t>12.07.2022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63921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EA0D277-462A-4C3D-B069-1B82B17FBA89}" type="datetimeFigureOut">
              <a:rPr lang="de-DE" smtClean="0"/>
              <a:t>12.07.2022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72027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EA0D277-462A-4C3D-B069-1B82B17FBA89}" type="datetimeFigureOut">
              <a:rPr lang="de-DE" smtClean="0"/>
              <a:t>12.07.2022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316879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EA0D277-462A-4C3D-B069-1B82B17FBA89}" type="datetimeFigureOut">
              <a:rPr lang="de-DE" smtClean="0"/>
              <a:t>12.07.2022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66886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A0D277-462A-4C3D-B069-1B82B17FBA89}" type="datetimeFigureOut">
              <a:rPr lang="de-DE" smtClean="0"/>
              <a:t>12.07.2022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207427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EA0D277-462A-4C3D-B069-1B82B17FBA89}" type="datetimeFigureOut">
              <a:rPr lang="de-DE" smtClean="0"/>
              <a:t>12.07.2022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344646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EA0D277-462A-4C3D-B069-1B82B17FBA89}" type="datetimeFigureOut">
              <a:rPr lang="de-DE" smtClean="0"/>
              <a:t>12.07.2022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3D80C90-4B8B-4C55-A5C4-31D723034314}" type="slidenum">
              <a:rPr lang="de-DE" smtClean="0"/>
              <a:t>‹Nr.›</a:t>
            </a:fld>
            <a:endParaRPr lang="de-DE"/>
          </a:p>
        </p:txBody>
      </p:sp>
    </p:spTree>
    <p:extLst>
      <p:ext uri="{BB962C8B-B14F-4D97-AF65-F5344CB8AC3E}">
        <p14:creationId xmlns:p14="http://schemas.microsoft.com/office/powerpoint/2010/main" val="341406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0D277-462A-4C3D-B069-1B82B17FBA89}" type="datetimeFigureOut">
              <a:rPr lang="de-DE" smtClean="0"/>
              <a:t>12.07.2022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80C90-4B8B-4C55-A5C4-31D723034314}" type="slidenum">
              <a:rPr lang="de-DE" smtClean="0"/>
              <a:t>‹Nr.›</a:t>
            </a:fld>
            <a:endParaRPr lang="de-DE"/>
          </a:p>
        </p:txBody>
      </p:sp>
    </p:spTree>
    <p:extLst>
      <p:ext uri="{BB962C8B-B14F-4D97-AF65-F5344CB8AC3E}">
        <p14:creationId xmlns:p14="http://schemas.microsoft.com/office/powerpoint/2010/main" val="2490903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rnaehrung.de/"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r.de/index.html" TargetMode="External"/><Relationship Id="rId7" Type="http://schemas.openxmlformats.org/officeDocument/2006/relationships/hyperlink" Target="http://www.br.de/themen/ratgeber/inhalt/gesundheit/impfen-impfung-impfvorsorge100.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www.br.de/themen/ratgeber/inhalt/gesundheit/index.html" TargetMode="External"/><Relationship Id="rId5" Type="http://schemas.openxmlformats.org/officeDocument/2006/relationships/hyperlink" Target="http://www.br.de/themen/ratgeber/index.html" TargetMode="External"/><Relationship Id="rId4" Type="http://schemas.openxmlformats.org/officeDocument/2006/relationships/hyperlink" Target="http://www.br.de/theme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fit-for-travel.d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asernschutz.d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hyperlink" Target="https://www.krankenkassen.de/krankenkasse/barmer-gek/"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hyperlink" Target="https://www.krankenkassen.de/krankenkasse/techniker-krankenkasse/"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http://www.google.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n-tv.de/wissen/Melioidose-ist-so-gefaehrlich-wie-Masern-article16749736.html" TargetMode="External"/><Relationship Id="rId13" Type="http://schemas.openxmlformats.org/officeDocument/2006/relationships/hyperlink" Target="https://www.google.de/search?biw=1680&amp;bih=924&amp;q=r%C3%B6teln&amp;revid=1222093754&amp;sa=X&amp;ved=0ahUKEwj91OWU04HLAhWGqXIKHc7DAiA4FBDVAghYKAA" TargetMode="External"/><Relationship Id="rId18" Type="http://schemas.openxmlformats.org/officeDocument/2006/relationships/hyperlink" Target="https://www.google.de/search?biw=1680&amp;bih=924&amp;q=masern+trotz+impfung&amp;revid=1222093754&amp;sa=X&amp;ved=0ahUKEwj91OWU04HLAhWGqXIKHc7DAiA4FBDVAghdKAU" TargetMode="External"/><Relationship Id="rId3" Type="http://schemas.openxmlformats.org/officeDocument/2006/relationships/hyperlink" Target="https://www.gesundes-kind.de/schutzimpfung/masern-info.jsp" TargetMode="External"/><Relationship Id="rId7" Type="http://schemas.openxmlformats.org/officeDocument/2006/relationships/hyperlink" Target="http://www.tagesspiegel.de/wissen/prozess-um-masern-impfgegner-siegt-vor-stuttgarter-gericht/12975432.html" TargetMode="External"/><Relationship Id="rId12" Type="http://schemas.openxmlformats.org/officeDocument/2006/relationships/hyperlink" Target="http://www.kindergesundheit-info.de/themen/krankes-kind/fieber-co/infektionskrankheiten/" TargetMode="External"/><Relationship Id="rId17" Type="http://schemas.openxmlformats.org/officeDocument/2006/relationships/hyperlink" Target="https://www.google.de/search?biw=1680&amp;bih=924&amp;q=windpocken&amp;revid=1222093754&amp;sa=X&amp;ved=0ahUKEwj91OWU04HLAhWGqXIKHc7DAiA4FBDVAghcKAQ" TargetMode="External"/><Relationship Id="rId2" Type="http://schemas.openxmlformats.org/officeDocument/2006/relationships/hyperlink" Target="http://www.google.de/url?sa=t&amp;rct=j&amp;q=&amp;esrc=s&amp;source=web&amp;cd=21&amp;ved=0ahUKEwj91OWU04HLAhWGqXIKHc7DAiA4FBAWCCIwAA&amp;url=http://www.hamburg.de/masern/&amp;usg=AFQjCNHCYN4sFPCfjAm1Dm5XC7Rde7zzZQ&amp;bvm=bv.114733917,d.bGQ" TargetMode="External"/><Relationship Id="rId16" Type="http://schemas.openxmlformats.org/officeDocument/2006/relationships/hyperlink" Target="https://www.google.de/search?biw=1680&amp;bih=924&amp;q=masern+bei+erwachsenen&amp;revid=1222093754&amp;sa=X&amp;ved=0ahUKEwj91OWU04HLAhWGqXIKHc7DAiA4FBDVAghbKAM" TargetMode="External"/><Relationship Id="rId20" Type="http://schemas.openxmlformats.org/officeDocument/2006/relationships/hyperlink" Target="https://www.google.de/search?biw=1680&amp;bih=924&amp;q=masern+impfung&amp;revid=1222093754&amp;sa=X&amp;ved=0ahUKEwj91OWU04HLAhWGqXIKHc7DAiA4FBDVAghfKAc" TargetMode="External"/><Relationship Id="rId1" Type="http://schemas.openxmlformats.org/officeDocument/2006/relationships/slideLayout" Target="../slideLayouts/slideLayout2.xml"/><Relationship Id="rId6" Type="http://schemas.openxmlformats.org/officeDocument/2006/relationships/hyperlink" Target="https://www.google.de/search?biw=1680&amp;bih=924&amp;q=related:www.impfungen-und-masern.de/+masern&amp;tbo=1&amp;sa=X&amp;ved=0ahUKEwj91OWU04HLAhWGqXIKHc7DAiA4FBAfCDYwAw" TargetMode="External"/><Relationship Id="rId11" Type="http://schemas.openxmlformats.org/officeDocument/2006/relationships/hyperlink" Target="http://www.suedkurier.de/region/bodenseekreis-oberschwaben/langenargen/Wende-im-Masern-Prozess-Impfgegner-Stefan-Lanka-muss-nicht-zahlen;art372483,8523715" TargetMode="External"/><Relationship Id="rId5" Type="http://schemas.openxmlformats.org/officeDocument/2006/relationships/hyperlink" Target="http://www.impfungen-und-masern.de/" TargetMode="External"/><Relationship Id="rId15" Type="http://schemas.openxmlformats.org/officeDocument/2006/relationships/hyperlink" Target="https://www.google.de/search?biw=1680&amp;bih=924&amp;q=masern+bilder&amp;revid=1222093754&amp;sa=X&amp;ved=0ahUKEwj91OWU04HLAhWGqXIKHc7DAiA4FBDVAghaKAI" TargetMode="External"/><Relationship Id="rId10" Type="http://schemas.openxmlformats.org/officeDocument/2006/relationships/hyperlink" Target="http://www.focus.de/gesundheit/masern-alles-was-sie-zu-impfung-wissen-muessen_id_4502433.html" TargetMode="External"/><Relationship Id="rId19" Type="http://schemas.openxmlformats.org/officeDocument/2006/relationships/hyperlink" Target="https://www.google.de/search?biw=1680&amp;bih=924&amp;q=mumps&amp;revid=1222093754&amp;sa=X&amp;ved=0ahUKEwj91OWU04HLAhWGqXIKHc7DAiA4FBDVAgheKAY" TargetMode="External"/><Relationship Id="rId4" Type="http://schemas.openxmlformats.org/officeDocument/2006/relationships/hyperlink" Target="http://www.schwaebische.de/region/baden-wuerttemberg_artikel,-Masern-Urteil-Prozesstag-zum-Nachlesen-_arid,10393709.html" TargetMode="External"/><Relationship Id="rId9" Type="http://schemas.openxmlformats.org/officeDocument/2006/relationships/hyperlink" Target="http://www.nlga.niedersachsen.de/portal/live.php?navigation_id=6636" TargetMode="External"/><Relationship Id="rId14" Type="http://schemas.openxmlformats.org/officeDocument/2006/relationships/hyperlink" Target="https://www.google.de/search?biw=1680&amp;bih=924&amp;q=masern+symptome&amp;revid=1222093754&amp;sa=X&amp;ved=0ahUKEwj91OWU04HLAhWGqXIKHc7DAiA4FBDVAghZK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49350" y="521389"/>
            <a:ext cx="9144000" cy="1655762"/>
          </a:xfrm>
        </p:spPr>
        <p:txBody>
          <a:bodyPr>
            <a:normAutofit fontScale="92500"/>
          </a:bodyPr>
          <a:lstStyle/>
          <a:p>
            <a:r>
              <a:rPr lang="de-DE" sz="4800" dirty="0" smtClean="0"/>
              <a:t>Die effektivste Waffe im Kampf gegen zahlreiche Erkrankungen und Seuchen</a:t>
            </a:r>
            <a:endParaRPr lang="de-DE" sz="4800" dirty="0"/>
          </a:p>
        </p:txBody>
      </p:sp>
      <p:sp>
        <p:nvSpPr>
          <p:cNvPr id="7" name="AutoShape 8" descr="Bildergebnis für injektionsnadel"/>
          <p:cNvSpPr>
            <a:spLocks noChangeAspect="1" noChangeArrowheads="1"/>
          </p:cNvSpPr>
          <p:nvPr/>
        </p:nvSpPr>
        <p:spPr bwMode="auto">
          <a:xfrm>
            <a:off x="-31750" y="-136525"/>
            <a:ext cx="118110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10" descr="Bildergebnis für injektionsnadel"/>
          <p:cNvSpPr>
            <a:spLocks noChangeAspect="1" noChangeArrowheads="1"/>
          </p:cNvSpPr>
          <p:nvPr/>
        </p:nvSpPr>
        <p:spPr bwMode="auto">
          <a:xfrm>
            <a:off x="120650" y="15875"/>
            <a:ext cx="118110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009" y="2737825"/>
            <a:ext cx="2427224" cy="1764939"/>
          </a:xfrm>
          <a:prstGeom prst="rect">
            <a:avLst/>
          </a:prstGeom>
        </p:spPr>
      </p:pic>
      <p:sp>
        <p:nvSpPr>
          <p:cNvPr id="2" name="Rectangle 1"/>
          <p:cNvSpPr>
            <a:spLocks noChangeArrowheads="1"/>
          </p:cNvSpPr>
          <p:nvPr/>
        </p:nvSpPr>
        <p:spPr bwMode="auto">
          <a:xfrm>
            <a:off x="7199233" y="6293572"/>
            <a:ext cx="44417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panose="020B0604020202020204" pitchFamily="34" charset="0"/>
              </a:rPr>
              <a:t>  </a:t>
            </a:r>
            <a:r>
              <a:rPr kumimoji="0" lang="de-DE" altLang="de-DE" sz="1200" b="0" i="0" u="none" strike="noStrike" cap="none" normalizeH="0" baseline="0" dirty="0" smtClean="0">
                <a:ln>
                  <a:noFill/>
                </a:ln>
                <a:solidFill>
                  <a:schemeClr val="tx1"/>
                </a:solidFill>
                <a:effectLst/>
                <a:latin typeface="Arial" panose="020B0604020202020204" pitchFamily="34" charset="0"/>
              </a:rPr>
              <a:t>Masernvirus in </a:t>
            </a:r>
            <a:r>
              <a:rPr kumimoji="0" lang="de-DE" altLang="de-DE" sz="1200" b="0" i="0" u="none" strike="noStrike" cap="none" normalizeH="0" baseline="0" dirty="0" err="1" smtClean="0">
                <a:ln>
                  <a:noFill/>
                </a:ln>
                <a:solidFill>
                  <a:schemeClr val="tx1"/>
                </a:solidFill>
                <a:effectLst/>
                <a:latin typeface="Arial" panose="020B0604020202020204" pitchFamily="34" charset="0"/>
              </a:rPr>
              <a:t>Vero</a:t>
            </a:r>
            <a:r>
              <a:rPr kumimoji="0" lang="de-DE" altLang="de-DE" sz="1200" b="0" i="0" u="none" strike="noStrike" cap="none" normalizeH="0" baseline="0" dirty="0" smtClean="0">
                <a:ln>
                  <a:noFill/>
                </a:ln>
                <a:solidFill>
                  <a:schemeClr val="tx1"/>
                </a:solidFill>
                <a:effectLst/>
                <a:latin typeface="Arial" panose="020B0604020202020204" pitchFamily="34" charset="0"/>
              </a:rPr>
              <a:t>-Zellen. Quelle: </a:t>
            </a:r>
            <a:r>
              <a:rPr kumimoji="0" lang="de-DE" altLang="de-DE" sz="1200" b="0" i="1" u="none" strike="noStrike" cap="none" normalizeH="0" baseline="0" dirty="0" smtClean="0">
                <a:ln>
                  <a:noFill/>
                </a:ln>
                <a:solidFill>
                  <a:schemeClr val="tx1"/>
                </a:solidFill>
                <a:effectLst/>
                <a:latin typeface="Arial" panose="020B0604020202020204" pitchFamily="34" charset="0"/>
              </a:rPr>
              <a:t>Hans R. </a:t>
            </a:r>
            <a:r>
              <a:rPr kumimoji="0" lang="de-DE" altLang="de-DE" sz="1200" b="0" i="1" u="none" strike="noStrike" cap="none" normalizeH="0" baseline="0" dirty="0" err="1" smtClean="0">
                <a:ln>
                  <a:noFill/>
                </a:ln>
                <a:solidFill>
                  <a:schemeClr val="tx1"/>
                </a:solidFill>
                <a:effectLst/>
                <a:latin typeface="Arial" panose="020B0604020202020204" pitchFamily="34" charset="0"/>
              </a:rPr>
              <a:t>Gelderblom</a:t>
            </a:r>
            <a:r>
              <a:rPr kumimoji="0" lang="de-DE" altLang="de-DE" sz="1200" b="0" i="1" u="none" strike="noStrike" cap="none" normalizeH="0" baseline="0" dirty="0" smtClean="0">
                <a:ln>
                  <a:noFill/>
                </a:ln>
                <a:solidFill>
                  <a:schemeClr val="tx1"/>
                </a:solidFill>
                <a:effectLst/>
                <a:latin typeface="Arial" panose="020B0604020202020204" pitchFamily="34" charset="0"/>
              </a:rPr>
              <a:t>/RKI</a:t>
            </a:r>
            <a:endParaRPr kumimoji="0" lang="de-DE" altLang="de-DE" sz="12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Masernvirus (Paramyxoviren). Transmissions-Elektronenmikroskopie, Ultradünnschnitt. Maßstab = 100 nm. Quelle: Hans R. Gelderblom/R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1876425"/>
            <a:ext cx="3898884" cy="427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8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
            </a:r>
            <a:br>
              <a:rPr lang="de-DE" b="1" dirty="0" smtClean="0"/>
            </a:br>
            <a:r>
              <a:rPr lang="de-DE" b="1" dirty="0" smtClean="0"/>
              <a:t>Vorbeugung</a:t>
            </a:r>
            <a:br>
              <a:rPr lang="de-DE" b="1" dirty="0" smtClean="0"/>
            </a:br>
            <a:r>
              <a:rPr lang="de-DE" dirty="0" smtClean="0"/>
              <a:t>Ernährung</a:t>
            </a:r>
            <a:r>
              <a:rPr lang="de-DE" dirty="0"/>
              <a:t/>
            </a:r>
            <a:br>
              <a:rPr lang="de-DE" dirty="0"/>
            </a:br>
            <a:endParaRPr lang="de-DE" b="1" dirty="0"/>
          </a:p>
        </p:txBody>
      </p:sp>
      <p:sp>
        <p:nvSpPr>
          <p:cNvPr id="3" name="Inhaltsplatzhalter 2"/>
          <p:cNvSpPr>
            <a:spLocks noGrp="1"/>
          </p:cNvSpPr>
          <p:nvPr>
            <p:ph idx="1"/>
          </p:nvPr>
        </p:nvSpPr>
        <p:spPr/>
        <p:txBody>
          <a:bodyPr/>
          <a:lstStyle/>
          <a:p>
            <a:pPr marL="0" indent="0">
              <a:buNone/>
            </a:pP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442" y="584561"/>
            <a:ext cx="5866308" cy="5156210"/>
          </a:xfrm>
          <a:prstGeom prst="rect">
            <a:avLst/>
          </a:prstGeom>
        </p:spPr>
      </p:pic>
      <p:pic>
        <p:nvPicPr>
          <p:cNvPr id="5" name="topBanner" descr="Debinet-Banner">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0132" y="6176963"/>
            <a:ext cx="1746250" cy="335915"/>
          </a:xfrm>
          <a:prstGeom prst="rect">
            <a:avLst/>
          </a:prstGeom>
          <a:noFill/>
          <a:ln>
            <a:noFill/>
          </a:ln>
        </p:spPr>
      </p:pic>
    </p:spTree>
    <p:extLst>
      <p:ext uri="{BB962C8B-B14F-4D97-AF65-F5344CB8AC3E}">
        <p14:creationId xmlns:p14="http://schemas.microsoft.com/office/powerpoint/2010/main" val="405076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
            </a:r>
            <a:br>
              <a:rPr lang="de-DE" b="1" dirty="0" smtClean="0"/>
            </a:br>
            <a:r>
              <a:rPr lang="de-DE" b="1" dirty="0" smtClean="0"/>
              <a:t>Vorbeugung</a:t>
            </a:r>
            <a:br>
              <a:rPr lang="de-DE" b="1" dirty="0" smtClean="0"/>
            </a:br>
            <a:r>
              <a:rPr lang="de-DE" dirty="0"/>
              <a:t>Bewegung</a:t>
            </a:r>
            <a:br>
              <a:rPr lang="de-DE" dirty="0"/>
            </a:br>
            <a:endParaRPr lang="de-DE" b="1" dirty="0"/>
          </a:p>
        </p:txBody>
      </p:sp>
      <p:sp>
        <p:nvSpPr>
          <p:cNvPr id="3" name="Inhaltsplatzhalter 2"/>
          <p:cNvSpPr>
            <a:spLocks noGrp="1"/>
          </p:cNvSpPr>
          <p:nvPr>
            <p:ph idx="1"/>
          </p:nvPr>
        </p:nvSpPr>
        <p:spPr/>
        <p:txBody>
          <a:bodyPr>
            <a:normAutofit/>
          </a:bodyPr>
          <a:lstStyle/>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regelmäßig, alle Körperpartien trainieren</a:t>
            </a:r>
          </a:p>
          <a:p>
            <a:pPr marL="0" indent="0">
              <a:buNone/>
            </a:pPr>
            <a:r>
              <a:rPr lang="de-DE" dirty="0" smtClean="0"/>
              <a:t>		</a:t>
            </a:r>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77" y="2404077"/>
            <a:ext cx="3610263" cy="2406842"/>
          </a:xfrm>
          <a:prstGeom prst="rect">
            <a:avLst/>
          </a:prstGeom>
        </p:spPr>
      </p:pic>
      <p:sp>
        <p:nvSpPr>
          <p:cNvPr id="9" name="Textfeld 8"/>
          <p:cNvSpPr txBox="1"/>
          <p:nvPr/>
        </p:nvSpPr>
        <p:spPr>
          <a:xfrm>
            <a:off x="3243113" y="4492935"/>
            <a:ext cx="1099127" cy="276999"/>
          </a:xfrm>
          <a:prstGeom prst="rect">
            <a:avLst/>
          </a:prstGeom>
          <a:noFill/>
        </p:spPr>
        <p:txBody>
          <a:bodyPr wrap="square" rtlCol="0">
            <a:spAutoFit/>
          </a:bodyPr>
          <a:lstStyle/>
          <a:p>
            <a:r>
              <a:rPr lang="de-DE" sz="1200" dirty="0" smtClean="0"/>
              <a:t>Bayern.dlrg.de</a:t>
            </a:r>
            <a:endParaRPr lang="de-DE" sz="1200"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437" y="1827574"/>
            <a:ext cx="3405290" cy="2266950"/>
          </a:xfrm>
          <a:prstGeom prst="rect">
            <a:avLst/>
          </a:prstGeom>
        </p:spPr>
      </p:pic>
      <p:sp>
        <p:nvSpPr>
          <p:cNvPr id="12" name="Textfeld 11"/>
          <p:cNvSpPr txBox="1"/>
          <p:nvPr/>
        </p:nvSpPr>
        <p:spPr>
          <a:xfrm>
            <a:off x="7262108" y="3724295"/>
            <a:ext cx="914400" cy="276999"/>
          </a:xfrm>
          <a:prstGeom prst="rect">
            <a:avLst/>
          </a:prstGeom>
          <a:noFill/>
        </p:spPr>
        <p:txBody>
          <a:bodyPr wrap="square" rtlCol="0">
            <a:spAutoFit/>
          </a:bodyPr>
          <a:lstStyle/>
          <a:p>
            <a:r>
              <a:rPr lang="de-DE" sz="1200" dirty="0" smtClean="0"/>
              <a:t>123rf.com</a:t>
            </a:r>
            <a:endParaRPr lang="de-DE" sz="1200" dirty="0"/>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289" y="3832756"/>
            <a:ext cx="3686175" cy="1238250"/>
          </a:xfrm>
          <a:prstGeom prst="rect">
            <a:avLst/>
          </a:prstGeom>
        </p:spPr>
      </p:pic>
      <p:sp>
        <p:nvSpPr>
          <p:cNvPr id="14" name="Textfeld 13"/>
          <p:cNvSpPr txBox="1"/>
          <p:nvPr/>
        </p:nvSpPr>
        <p:spPr>
          <a:xfrm>
            <a:off x="10835398" y="4769933"/>
            <a:ext cx="1161552" cy="276999"/>
          </a:xfrm>
          <a:prstGeom prst="rect">
            <a:avLst/>
          </a:prstGeom>
          <a:noFill/>
        </p:spPr>
        <p:txBody>
          <a:bodyPr wrap="square" rtlCol="0">
            <a:spAutoFit/>
          </a:bodyPr>
          <a:lstStyle/>
          <a:p>
            <a:r>
              <a:rPr lang="de-DE" sz="1200" dirty="0" err="1" smtClean="0"/>
              <a:t>Magicmaps,de</a:t>
            </a:r>
            <a:endParaRPr lang="de-DE" sz="1200" dirty="0"/>
          </a:p>
        </p:txBody>
      </p:sp>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0" y="443178"/>
            <a:ext cx="2876550" cy="1590675"/>
          </a:xfrm>
          <a:prstGeom prst="rect">
            <a:avLst/>
          </a:prstGeom>
        </p:spPr>
      </p:pic>
      <p:sp>
        <p:nvSpPr>
          <p:cNvPr id="16" name="Textfeld 15"/>
          <p:cNvSpPr txBox="1"/>
          <p:nvPr/>
        </p:nvSpPr>
        <p:spPr>
          <a:xfrm>
            <a:off x="10597024" y="1756854"/>
            <a:ext cx="819150" cy="276999"/>
          </a:xfrm>
          <a:prstGeom prst="rect">
            <a:avLst/>
          </a:prstGeom>
          <a:noFill/>
        </p:spPr>
        <p:txBody>
          <a:bodyPr wrap="square" rtlCol="0">
            <a:spAutoFit/>
          </a:bodyPr>
          <a:lstStyle/>
          <a:p>
            <a:r>
              <a:rPr lang="de-DE" sz="1200" dirty="0" smtClean="0"/>
              <a:t>Yoga.com</a:t>
            </a:r>
            <a:endParaRPr lang="de-DE" sz="1200" dirty="0"/>
          </a:p>
        </p:txBody>
      </p:sp>
    </p:spTree>
    <p:extLst>
      <p:ext uri="{BB962C8B-B14F-4D97-AF65-F5344CB8AC3E}">
        <p14:creationId xmlns:p14="http://schemas.microsoft.com/office/powerpoint/2010/main" val="1162581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
            </a:r>
            <a:br>
              <a:rPr lang="de-DE" b="1" dirty="0" smtClean="0"/>
            </a:br>
            <a:r>
              <a:rPr lang="de-DE" b="1" dirty="0" smtClean="0"/>
              <a:t>Vorbeugung</a:t>
            </a:r>
            <a:br>
              <a:rPr lang="de-DE" b="1" dirty="0" smtClean="0"/>
            </a:br>
            <a:r>
              <a:rPr lang="de-DE" dirty="0" smtClean="0"/>
              <a:t>Verhalten</a:t>
            </a:r>
            <a:r>
              <a:rPr lang="de-DE" dirty="0"/>
              <a:t/>
            </a:r>
            <a:br>
              <a:rPr lang="de-DE" dirty="0"/>
            </a:br>
            <a:endParaRPr lang="de-DE" b="1" dirty="0"/>
          </a:p>
        </p:txBody>
      </p:sp>
      <p:sp>
        <p:nvSpPr>
          <p:cNvPr id="3" name="Inhaltsplatzhalter 2"/>
          <p:cNvSpPr>
            <a:spLocks noGrp="1"/>
          </p:cNvSpPr>
          <p:nvPr>
            <p:ph idx="1"/>
          </p:nvPr>
        </p:nvSpPr>
        <p:spPr/>
        <p:txBody>
          <a:bodyPr/>
          <a:lstStyle/>
          <a:p>
            <a:pPr marL="0" indent="0">
              <a:buNone/>
            </a:pPr>
            <a:r>
              <a:rPr lang="de-DE" dirty="0"/>
              <a:t>		</a:t>
            </a:r>
            <a:r>
              <a:rPr lang="de-DE" dirty="0" smtClean="0"/>
              <a:t>je </a:t>
            </a:r>
            <a:r>
              <a:rPr lang="de-DE" dirty="0"/>
              <a:t>weniger Alkohol und Nikotin desto besser</a:t>
            </a:r>
          </a:p>
          <a:p>
            <a:pPr marL="1828800" lvl="4" indent="0">
              <a:buNone/>
            </a:pPr>
            <a:r>
              <a:rPr lang="de-DE" sz="2800" dirty="0" smtClean="0"/>
              <a:t>keine </a:t>
            </a:r>
            <a:r>
              <a:rPr lang="de-DE" sz="2800" dirty="0"/>
              <a:t>Drogen</a:t>
            </a:r>
          </a:p>
          <a:p>
            <a:pPr marL="1828800" lvl="4" indent="0">
              <a:buNone/>
            </a:pPr>
            <a:r>
              <a:rPr lang="de-DE" sz="2800" dirty="0" smtClean="0"/>
              <a:t>nur </a:t>
            </a:r>
            <a:r>
              <a:rPr lang="de-DE" sz="2800" dirty="0"/>
              <a:t>verordnete Medikamente</a:t>
            </a:r>
          </a:p>
          <a:p>
            <a:pPr marL="1828800" lvl="4" indent="0">
              <a:buNone/>
            </a:pPr>
            <a:endParaRPr lang="de-DE" sz="2800" dirty="0" smtClean="0"/>
          </a:p>
          <a:p>
            <a:pPr marL="1828800" lvl="4" indent="0">
              <a:buNone/>
            </a:pPr>
            <a:endParaRPr lang="de-DE" sz="2800" dirty="0"/>
          </a:p>
          <a:p>
            <a:pPr marL="1828800" lvl="4" indent="0">
              <a:buNone/>
            </a:pPr>
            <a:r>
              <a:rPr lang="de-DE" sz="2800" dirty="0" smtClean="0"/>
              <a:t> 	Schutz vor Geschlechts-</a:t>
            </a:r>
          </a:p>
          <a:p>
            <a:pPr marL="1828800" lvl="4" indent="0">
              <a:buNone/>
            </a:pPr>
            <a:r>
              <a:rPr lang="de-DE" sz="2800" dirty="0"/>
              <a:t> </a:t>
            </a:r>
            <a:r>
              <a:rPr lang="de-DE" sz="2800" dirty="0" smtClean="0"/>
              <a:t>	</a:t>
            </a:r>
            <a:r>
              <a:rPr lang="de-DE" sz="2800" dirty="0" err="1" smtClean="0"/>
              <a:t>krankheiten</a:t>
            </a:r>
            <a:r>
              <a:rPr lang="de-DE" sz="2800" dirty="0" smtClean="0"/>
              <a:t> (STD)</a:t>
            </a:r>
            <a:endParaRPr lang="de-DE" sz="2800" dirty="0"/>
          </a:p>
          <a:p>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443" y="2923904"/>
            <a:ext cx="3725280" cy="2458685"/>
          </a:xfrm>
          <a:prstGeom prst="rect">
            <a:avLst/>
          </a:prstGeom>
        </p:spPr>
      </p:pic>
      <p:sp>
        <p:nvSpPr>
          <p:cNvPr id="7" name="Textfeld 6"/>
          <p:cNvSpPr txBox="1"/>
          <p:nvPr/>
        </p:nvSpPr>
        <p:spPr>
          <a:xfrm>
            <a:off x="10326323" y="5105590"/>
            <a:ext cx="914400" cy="276999"/>
          </a:xfrm>
          <a:prstGeom prst="rect">
            <a:avLst/>
          </a:prstGeom>
          <a:noFill/>
        </p:spPr>
        <p:txBody>
          <a:bodyPr wrap="square" rtlCol="0">
            <a:spAutoFit/>
          </a:bodyPr>
          <a:lstStyle/>
          <a:p>
            <a:r>
              <a:rPr lang="de-DE" sz="1200" dirty="0" smtClean="0"/>
              <a:t>123rf.com</a:t>
            </a:r>
            <a:endParaRPr lang="de-DE" sz="1200"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30" y="4419455"/>
            <a:ext cx="2928048" cy="1649268"/>
          </a:xfrm>
          <a:prstGeom prst="rect">
            <a:avLst/>
          </a:prstGeom>
        </p:spPr>
      </p:pic>
    </p:spTree>
    <p:extLst>
      <p:ext uri="{BB962C8B-B14F-4D97-AF65-F5344CB8AC3E}">
        <p14:creationId xmlns:p14="http://schemas.microsoft.com/office/powerpoint/2010/main" val="2549174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Vorbeugung </a:t>
            </a:r>
            <a:br>
              <a:rPr lang="de-DE" b="1" dirty="0" smtClean="0"/>
            </a:br>
            <a:r>
              <a:rPr lang="de-DE" dirty="0" smtClean="0"/>
              <a:t>Impfen</a:t>
            </a:r>
            <a:endParaRPr lang="de-DE" dirty="0"/>
          </a:p>
        </p:txBody>
      </p:sp>
      <p:sp>
        <p:nvSpPr>
          <p:cNvPr id="3" name="Inhaltsplatzhalter 2"/>
          <p:cNvSpPr>
            <a:spLocks noGrp="1"/>
          </p:cNvSpPr>
          <p:nvPr>
            <p:ph idx="1"/>
          </p:nvPr>
        </p:nvSpPr>
        <p:spPr/>
        <p:txBody>
          <a:bodyPr/>
          <a:lstStyle/>
          <a:p>
            <a:pPr marL="0" indent="0">
              <a:buNone/>
            </a:pP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endParaRPr lang="de-DE" dirty="0" smtClean="0"/>
          </a:p>
          <a:p>
            <a:r>
              <a:rPr lang="de-DE" dirty="0" smtClean="0"/>
              <a:t>Impfstoffe </a:t>
            </a:r>
            <a:r>
              <a:rPr lang="de-DE" dirty="0" smtClean="0">
                <a:latin typeface="Calibri" panose="020F0502020204030204" pitchFamily="34" charset="0"/>
                <a:ea typeface="Calibri" panose="020F0502020204030204" pitchFamily="34" charset="0"/>
                <a:cs typeface="Times New Roman" panose="02020603050405020304" pitchFamily="18" charset="0"/>
              </a:rPr>
              <a:t>gegen einige virale und bakterielle Krankheiten</a:t>
            </a:r>
          </a:p>
          <a:p>
            <a:endParaRPr lang="de-DE" dirty="0" smtClean="0">
              <a:latin typeface="Calibri" panose="020F0502020204030204" pitchFamily="34" charset="0"/>
              <a:ea typeface="Calibri" panose="020F0502020204030204" pitchFamily="34" charset="0"/>
              <a:cs typeface="Times New Roman" panose="02020603050405020304" pitchFamily="18" charset="0"/>
            </a:endParaRPr>
          </a:p>
          <a:p>
            <a:r>
              <a:rPr lang="de-DE" dirty="0" smtClean="0">
                <a:latin typeface="Calibri" panose="020F0502020204030204" pitchFamily="34" charset="0"/>
                <a:ea typeface="Calibri" panose="020F0502020204030204" pitchFamily="34" charset="0"/>
                <a:cs typeface="Times New Roman" panose="02020603050405020304" pitchFamily="18" charset="0"/>
              </a:rPr>
              <a:t>Impfstoffe </a:t>
            </a:r>
            <a:r>
              <a:rPr lang="de-DE" dirty="0">
                <a:latin typeface="Calibri" panose="020F0502020204030204" pitchFamily="34" charset="0"/>
                <a:ea typeface="Calibri" panose="020F0502020204030204" pitchFamily="34" charset="0"/>
                <a:cs typeface="Times New Roman" panose="02020603050405020304" pitchFamily="18" charset="0"/>
              </a:rPr>
              <a:t>helfen dem Körper eine Abwehr zu bilden, bevor ein Angriff erfolgt. (Man trägt einen Fahrradhelm ja auch nicht nach dem Fahrrad fahren)</a:t>
            </a:r>
          </a:p>
          <a:p>
            <a:endParaRPr lang="de-DE" dirty="0"/>
          </a:p>
        </p:txBody>
      </p:sp>
      <p:sp>
        <p:nvSpPr>
          <p:cNvPr id="4" name="Rechteck 3"/>
          <p:cNvSpPr/>
          <p:nvPr/>
        </p:nvSpPr>
        <p:spPr>
          <a:xfrm>
            <a:off x="3048000" y="4565734"/>
            <a:ext cx="6096000" cy="388696"/>
          </a:xfrm>
          <a:prstGeom prst="rect">
            <a:avLst/>
          </a:prstGeom>
        </p:spPr>
        <p:txBody>
          <a:bodyPr>
            <a:spAutoFit/>
          </a:bodyPr>
          <a:lstStyle/>
          <a:p>
            <a:pPr algn="just">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80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0000"/>
                </a:solidFill>
              </a:rPr>
              <a:t>Güterabwägung beim Impfen</a:t>
            </a:r>
            <a:endParaRPr lang="de-DE" dirty="0">
              <a:solidFill>
                <a:srgbClr val="FF0000"/>
              </a:solidFill>
            </a:endParaRPr>
          </a:p>
        </p:txBody>
      </p:sp>
      <p:sp>
        <p:nvSpPr>
          <p:cNvPr id="3" name="Inhaltsplatzhalter 2"/>
          <p:cNvSpPr>
            <a:spLocks noGrp="1"/>
          </p:cNvSpPr>
          <p:nvPr>
            <p:ph idx="1"/>
          </p:nvPr>
        </p:nvSpPr>
        <p:spPr/>
        <p:txBody>
          <a:bodyPr>
            <a:normAutofit/>
          </a:bodyPr>
          <a:lstStyle/>
          <a:p>
            <a:pPr marL="0" indent="0">
              <a:buNone/>
            </a:pPr>
            <a:r>
              <a:rPr lang="de-DE" dirty="0" smtClean="0">
                <a:solidFill>
                  <a:srgbClr val="FF0000"/>
                </a:solidFill>
              </a:rPr>
              <a:t>Den </a:t>
            </a:r>
            <a:r>
              <a:rPr lang="de-DE" dirty="0" err="1" smtClean="0">
                <a:solidFill>
                  <a:srgbClr val="FF0000"/>
                </a:solidFill>
              </a:rPr>
              <a:t>SchülerInnen</a:t>
            </a:r>
            <a:r>
              <a:rPr lang="de-DE" dirty="0" smtClean="0">
                <a:solidFill>
                  <a:srgbClr val="FF0000"/>
                </a:solidFill>
              </a:rPr>
              <a:t> soll verdeutlicht werden, dass Handlungen allgemein Vor- und Nachteile haben, die zur Entscheidungsfindung gegeneinander abgewogen werden müssen. </a:t>
            </a:r>
          </a:p>
          <a:p>
            <a:pPr marL="0" indent="0">
              <a:buNone/>
            </a:pPr>
            <a:r>
              <a:rPr lang="de-DE" dirty="0" smtClean="0">
                <a:solidFill>
                  <a:srgbClr val="FF0000"/>
                </a:solidFill>
              </a:rPr>
              <a:t>Dazu müssen die notwendigen Informationen bekannt sein und die eigenen individuellen Einstellungen und ihre Bedeutung für die </a:t>
            </a:r>
            <a:r>
              <a:rPr lang="de-DE" dirty="0">
                <a:solidFill>
                  <a:srgbClr val="FF0000"/>
                </a:solidFill>
              </a:rPr>
              <a:t>Entscheidung  </a:t>
            </a:r>
            <a:r>
              <a:rPr lang="de-DE" dirty="0" smtClean="0">
                <a:solidFill>
                  <a:srgbClr val="FF0000"/>
                </a:solidFill>
              </a:rPr>
              <a:t>erkannt werden.</a:t>
            </a:r>
          </a:p>
          <a:p>
            <a:pPr marL="0" indent="0">
              <a:buNone/>
            </a:pPr>
            <a:endParaRPr lang="de-DE" dirty="0">
              <a:solidFill>
                <a:srgbClr val="FF0000"/>
              </a:solidFill>
            </a:endParaRPr>
          </a:p>
          <a:p>
            <a:pPr marL="0" indent="0">
              <a:buNone/>
            </a:pPr>
            <a:endParaRPr lang="de-DE" dirty="0"/>
          </a:p>
        </p:txBody>
      </p:sp>
    </p:spTree>
    <p:extLst>
      <p:ext uri="{BB962C8B-B14F-4D97-AF65-F5344CB8AC3E}">
        <p14:creationId xmlns:p14="http://schemas.microsoft.com/office/powerpoint/2010/main" val="2220982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smtClean="0"/>
              <a:t>Güterabwägung beim Impfen</a:t>
            </a:r>
            <a:endParaRPr lang="de-DE" sz="4000" b="1" dirty="0"/>
          </a:p>
        </p:txBody>
      </p:sp>
      <p:sp>
        <p:nvSpPr>
          <p:cNvPr id="3" name="Inhaltsplatzhalter 2"/>
          <p:cNvSpPr>
            <a:spLocks noGrp="1"/>
          </p:cNvSpPr>
          <p:nvPr>
            <p:ph idx="1"/>
          </p:nvPr>
        </p:nvSpPr>
        <p:spPr>
          <a:xfrm>
            <a:off x="904875" y="1835150"/>
            <a:ext cx="10515600" cy="4351338"/>
          </a:xfrm>
        </p:spPr>
        <p:txBody>
          <a:bodyPr>
            <a:normAutofit/>
          </a:bodyPr>
          <a:lstStyle/>
          <a:p>
            <a:r>
              <a:rPr lang="de-DE" dirty="0" smtClean="0"/>
              <a:t>Nutzen und Risiken gegeneinander abwägen</a:t>
            </a:r>
          </a:p>
          <a:p>
            <a:r>
              <a:rPr lang="de-DE" dirty="0" smtClean="0"/>
              <a:t>Information über eigene Gefährdung notwendig, keine allgemeine Aussagen und kein Hören-Sagen</a:t>
            </a:r>
          </a:p>
          <a:p>
            <a:r>
              <a:rPr lang="de-DE" dirty="0" smtClean="0"/>
              <a:t>Reiseimpfungen</a:t>
            </a:r>
          </a:p>
          <a:p>
            <a:r>
              <a:rPr lang="de-DE" dirty="0" smtClean="0"/>
              <a:t>Nebenwirkungen durch Impfungen </a:t>
            </a:r>
          </a:p>
          <a:p>
            <a:r>
              <a:rPr lang="de-DE" dirty="0" smtClean="0"/>
              <a:t>Impfschäden</a:t>
            </a:r>
            <a:endParaRPr lang="de-DE" dirty="0"/>
          </a:p>
        </p:txBody>
      </p:sp>
    </p:spTree>
    <p:extLst>
      <p:ext uri="{BB962C8B-B14F-4D97-AF65-F5344CB8AC3E}">
        <p14:creationId xmlns:p14="http://schemas.microsoft.com/office/powerpoint/2010/main" val="4221618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a:t>Güterabwägung beim Impfen</a:t>
            </a:r>
            <a:endParaRPr lang="de-DE" sz="4000" b="1" dirty="0">
              <a:solidFill>
                <a:srgbClr val="FF0000"/>
              </a:solidFill>
            </a:endParaRPr>
          </a:p>
        </p:txBody>
      </p:sp>
      <p:sp>
        <p:nvSpPr>
          <p:cNvPr id="3" name="Inhaltsplatzhalter 2"/>
          <p:cNvSpPr>
            <a:spLocks noGrp="1"/>
          </p:cNvSpPr>
          <p:nvPr>
            <p:ph idx="1"/>
          </p:nvPr>
        </p:nvSpPr>
        <p:spPr/>
        <p:txBody>
          <a:bodyPr>
            <a:normAutofit/>
          </a:bodyPr>
          <a:lstStyle/>
          <a:p>
            <a:pPr marL="0" indent="0">
              <a:buNone/>
            </a:pPr>
            <a:endParaRPr lang="de-DE" dirty="0">
              <a:solidFill>
                <a:srgbClr val="FF0000"/>
              </a:solidFill>
            </a:endParaRPr>
          </a:p>
          <a:p>
            <a:pPr marL="0" indent="0">
              <a:buNone/>
            </a:pPr>
            <a:r>
              <a:rPr lang="de-DE" b="1" dirty="0"/>
              <a:t>Nebenwirkungen</a:t>
            </a:r>
            <a:r>
              <a:rPr lang="de-DE" dirty="0"/>
              <a:t> durch Impfungen sind vorübergehend</a:t>
            </a:r>
          </a:p>
          <a:p>
            <a:pPr marL="0" indent="0">
              <a:buNone/>
            </a:pPr>
            <a:r>
              <a:rPr lang="de-DE" dirty="0"/>
              <a:t>z.B. lokale Reaktion: Rötung, </a:t>
            </a:r>
            <a:r>
              <a:rPr lang="de-DE" dirty="0" smtClean="0"/>
              <a:t>Schwellung an der Einstichstelle 2- 20 %</a:t>
            </a:r>
            <a:endParaRPr lang="de-DE" dirty="0"/>
          </a:p>
          <a:p>
            <a:pPr marL="0" indent="0">
              <a:buNone/>
            </a:pPr>
            <a:r>
              <a:rPr lang="de-DE" dirty="0" smtClean="0"/>
              <a:t>Allgemeinreaktion</a:t>
            </a:r>
            <a:r>
              <a:rPr lang="de-DE" dirty="0"/>
              <a:t>: Fieber, grippeähnliche </a:t>
            </a:r>
            <a:r>
              <a:rPr lang="de-DE" dirty="0" smtClean="0"/>
              <a:t>Symptome 10%</a:t>
            </a:r>
          </a:p>
          <a:p>
            <a:pPr marL="0" indent="0">
              <a:buNone/>
            </a:pPr>
            <a:endParaRPr lang="de-DE" dirty="0" smtClean="0"/>
          </a:p>
          <a:p>
            <a:pPr marL="0" indent="0">
              <a:buNone/>
            </a:pPr>
            <a:r>
              <a:rPr lang="de-DE" b="1" dirty="0" smtClean="0"/>
              <a:t>Impfschäden</a:t>
            </a:r>
            <a:r>
              <a:rPr lang="de-DE" dirty="0" smtClean="0"/>
              <a:t> </a:t>
            </a:r>
            <a:r>
              <a:rPr lang="de-DE" dirty="0"/>
              <a:t>(bleibende Schäden </a:t>
            </a:r>
            <a:r>
              <a:rPr lang="de-DE" dirty="0" smtClean="0"/>
              <a:t>nach Impfungen mit aktuell empfohlenen Impfstoffen sind </a:t>
            </a:r>
            <a:r>
              <a:rPr lang="de-DE" dirty="0"/>
              <a:t>sehr </a:t>
            </a:r>
            <a:r>
              <a:rPr lang="de-DE" dirty="0" smtClean="0"/>
              <a:t>seltene </a:t>
            </a:r>
            <a:r>
              <a:rPr lang="de-DE" dirty="0"/>
              <a:t>Ausnahmefälle)</a:t>
            </a:r>
          </a:p>
          <a:p>
            <a:pPr marL="0" indent="0">
              <a:buNone/>
            </a:pPr>
            <a:endParaRPr lang="de-DE" dirty="0"/>
          </a:p>
          <a:p>
            <a:pPr marL="0" indent="0">
              <a:buNone/>
            </a:pPr>
            <a:r>
              <a:rPr lang="de-DE" sz="1800" dirty="0" smtClean="0"/>
              <a:t>www.bzga.de</a:t>
            </a:r>
          </a:p>
          <a:p>
            <a:pPr marL="0" indent="0">
              <a:buNone/>
            </a:pPr>
            <a:endParaRPr lang="de-DE" dirty="0"/>
          </a:p>
        </p:txBody>
      </p:sp>
    </p:spTree>
    <p:extLst>
      <p:ext uri="{BB962C8B-B14F-4D97-AF65-F5344CB8AC3E}">
        <p14:creationId xmlns:p14="http://schemas.microsoft.com/office/powerpoint/2010/main" val="198594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smtClean="0"/>
              <a:t>Übertragbare Krankheiten</a:t>
            </a:r>
            <a:endParaRPr lang="de-DE" sz="4000" b="1" dirty="0"/>
          </a:p>
        </p:txBody>
      </p:sp>
      <p:sp>
        <p:nvSpPr>
          <p:cNvPr id="3" name="Inhaltsplatzhalter 2"/>
          <p:cNvSpPr>
            <a:spLocks noGrp="1"/>
          </p:cNvSpPr>
          <p:nvPr>
            <p:ph idx="1"/>
          </p:nvPr>
        </p:nvSpPr>
        <p:spPr>
          <a:xfrm>
            <a:off x="838200" y="1825625"/>
            <a:ext cx="3548865" cy="4351338"/>
          </a:xfrm>
        </p:spPr>
        <p:txBody>
          <a:bodyPr/>
          <a:lstStyle/>
          <a:p>
            <a:pPr marL="0" indent="0">
              <a:buNone/>
            </a:pPr>
            <a:r>
              <a:rPr lang="de-DE" dirty="0" smtClean="0"/>
              <a:t>Welche kennt Ihr?</a:t>
            </a:r>
          </a:p>
          <a:p>
            <a:pPr marL="0" indent="0">
              <a:buNone/>
            </a:pPr>
            <a:r>
              <a:rPr lang="de-DE" dirty="0" smtClean="0"/>
              <a:t>Übertragungswege</a:t>
            </a:r>
          </a:p>
          <a:p>
            <a:pPr marL="0" indent="0">
              <a:buNone/>
            </a:pPr>
            <a:r>
              <a:rPr lang="de-DE" dirty="0" smtClean="0"/>
              <a:t>Behandlung</a:t>
            </a:r>
          </a:p>
          <a:p>
            <a:pPr marL="0" indent="0">
              <a:buNone/>
            </a:pPr>
            <a:r>
              <a:rPr lang="de-DE" dirty="0" smtClean="0"/>
              <a:t>Schutzmöglichkeiten</a:t>
            </a:r>
            <a:endParaRPr lang="de-DE" dirty="0"/>
          </a:p>
        </p:txBody>
      </p:sp>
      <p:sp>
        <p:nvSpPr>
          <p:cNvPr id="4" name="Textfeld 3"/>
          <p:cNvSpPr txBox="1"/>
          <p:nvPr/>
        </p:nvSpPr>
        <p:spPr>
          <a:xfrm>
            <a:off x="5373384" y="3123344"/>
            <a:ext cx="6061753" cy="1938992"/>
          </a:xfrm>
          <a:prstGeom prst="rect">
            <a:avLst/>
          </a:prstGeom>
          <a:noFill/>
        </p:spPr>
        <p:txBody>
          <a:bodyPr wrap="square" rtlCol="0">
            <a:spAutoFit/>
          </a:bodyPr>
          <a:lstStyle/>
          <a:p>
            <a:r>
              <a:rPr lang="de-DE" sz="2400" dirty="0" smtClean="0">
                <a:solidFill>
                  <a:srgbClr val="FF0000"/>
                </a:solidFill>
              </a:rPr>
              <a:t>Hier geht es nicht um eine vollständige und exakte Aufzählung, vielmehr soll ein kritischer Austausch darüber entstehen, welche Behandlungs- und Schutzmöglichkeiten es gibt.</a:t>
            </a:r>
          </a:p>
          <a:p>
            <a:r>
              <a:rPr lang="de-DE" sz="2400" dirty="0" smtClean="0">
                <a:solidFill>
                  <a:srgbClr val="FF0000"/>
                </a:solidFill>
              </a:rPr>
              <a:t>Z.B. Magen-Darm-Erkrankung/Hygiene</a:t>
            </a:r>
            <a:endParaRPr lang="de-DE" sz="2400" dirty="0">
              <a:solidFill>
                <a:srgbClr val="FF0000"/>
              </a:solidFill>
            </a:endParaRPr>
          </a:p>
        </p:txBody>
      </p:sp>
    </p:spTree>
    <p:extLst>
      <p:ext uri="{BB962C8B-B14F-4D97-AF65-F5344CB8AC3E}">
        <p14:creationId xmlns:p14="http://schemas.microsoft.com/office/powerpoint/2010/main" val="694454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AIDS</a:t>
            </a:r>
            <a:r>
              <a:rPr lang="de-DE" dirty="0">
                <a:latin typeface="Calibri" panose="020F0502020204030204" pitchFamily="34" charset="0"/>
                <a:ea typeface="Calibri" panose="020F0502020204030204" pitchFamily="34" charset="0"/>
                <a:cs typeface="Times New Roman" panose="02020603050405020304" pitchFamily="18" charset="0"/>
              </a:rPr>
              <a:t/>
            </a:r>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p:cNvSpPr>
            <a:spLocks noGrp="1"/>
          </p:cNvSpPr>
          <p:nvPr>
            <p:ph idx="1"/>
          </p:nvPr>
        </p:nvSpPr>
        <p:spPr/>
        <p:txBody>
          <a:bodyPr/>
          <a:lstStyle/>
          <a:p>
            <a:pPr marL="0" indent="0">
              <a:buNone/>
            </a:pPr>
            <a:r>
              <a:rPr lang="de-DE" dirty="0" smtClean="0"/>
              <a:t>Was habt Ihr schon über AIDS gelernt? Was ist HIV?</a:t>
            </a:r>
          </a:p>
          <a:p>
            <a:pPr marL="0" indent="0">
              <a:buNone/>
            </a:pPr>
            <a:endParaRPr lang="de-DE" dirty="0"/>
          </a:p>
          <a:p>
            <a:endParaRPr lang="de-DE" dirty="0"/>
          </a:p>
        </p:txBody>
      </p:sp>
      <p:sp>
        <p:nvSpPr>
          <p:cNvPr id="4" name="Textfeld 3"/>
          <p:cNvSpPr txBox="1"/>
          <p:nvPr/>
        </p:nvSpPr>
        <p:spPr>
          <a:xfrm>
            <a:off x="2107994" y="3792119"/>
            <a:ext cx="6873412" cy="2677656"/>
          </a:xfrm>
          <a:prstGeom prst="rect">
            <a:avLst/>
          </a:prstGeom>
          <a:noFill/>
        </p:spPr>
        <p:txBody>
          <a:bodyPr wrap="square" rtlCol="0">
            <a:spAutoFit/>
          </a:bodyPr>
          <a:lstStyle/>
          <a:p>
            <a:r>
              <a:rPr lang="de-DE" sz="2400" dirty="0" smtClean="0">
                <a:solidFill>
                  <a:srgbClr val="FF0000"/>
                </a:solidFill>
              </a:rPr>
              <a:t>Je nach Lehrplan kann das Thema HIV ausführlicher oder  konzentrierter erfolgen. Zumindest sollte deutlich gemacht werden, dass HIV (Humaner Immunschwäche Virus) nicht gleich AIDS (Immunschwächekrankheit) ist, dass das Immunsystem fortschreitend geschwächt wird und dass AIDS behandelbar, aber nicht heilbar ist.</a:t>
            </a:r>
            <a:endParaRPr lang="de-DE" sz="2400" dirty="0">
              <a:solidFill>
                <a:srgbClr val="FF0000"/>
              </a:solidFill>
            </a:endParaRPr>
          </a:p>
        </p:txBody>
      </p:sp>
    </p:spTree>
    <p:extLst>
      <p:ext uri="{BB962C8B-B14F-4D97-AF65-F5344CB8AC3E}">
        <p14:creationId xmlns:p14="http://schemas.microsoft.com/office/powerpoint/2010/main" val="256833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AIDS/ HIV-Infektion</a:t>
            </a:r>
            <a:endParaRPr lang="de-DE" dirty="0"/>
          </a:p>
        </p:txBody>
      </p:sp>
      <p:sp>
        <p:nvSpPr>
          <p:cNvPr id="3" name="Inhaltsplatzhalter 2"/>
          <p:cNvSpPr>
            <a:spLocks noGrp="1"/>
          </p:cNvSpPr>
          <p:nvPr>
            <p:ph idx="1"/>
          </p:nvPr>
        </p:nvSpPr>
        <p:spPr/>
        <p:txBody>
          <a:bodyPr/>
          <a:lstStyle/>
          <a:p>
            <a:r>
              <a:rPr lang="de-DE" dirty="0" smtClean="0"/>
              <a:t>Erstbeschreibung 1981, Virusisolierung 1983 bei einem Patienten</a:t>
            </a:r>
          </a:p>
          <a:p>
            <a:r>
              <a:rPr lang="de-DE" dirty="0" smtClean="0"/>
              <a:t>Infektion durch Blut und andere infektiöse Körperflüssigkeiten</a:t>
            </a:r>
          </a:p>
          <a:p>
            <a:r>
              <a:rPr lang="de-DE" dirty="0" smtClean="0"/>
              <a:t>Keine Übertragung durch Speichel bekannt</a:t>
            </a:r>
          </a:p>
          <a:p>
            <a:r>
              <a:rPr lang="de-DE" dirty="0" smtClean="0"/>
              <a:t>Verbreitung weltweit etwa 33 Millionen Menschen infiziert</a:t>
            </a:r>
          </a:p>
          <a:p>
            <a:r>
              <a:rPr lang="de-DE" dirty="0" smtClean="0"/>
              <a:t>In Deutschland etwa 70.000 Infizierte, ungefähr 3.000 Neuinfektionen jährlich bei 82 Millionen Einwohnern</a:t>
            </a:r>
            <a:endParaRPr lang="de-DE" dirty="0"/>
          </a:p>
          <a:p>
            <a:r>
              <a:rPr lang="de-DE" dirty="0" smtClean="0"/>
              <a:t>Schutzmaßnahmen durch Kondome einfach realisierbar</a:t>
            </a:r>
          </a:p>
          <a:p>
            <a:r>
              <a:rPr lang="de-DE" dirty="0" smtClean="0"/>
              <a:t>Kein Risiko im täglichen Zusammenleben, keine Impfungen vorhanden</a:t>
            </a:r>
            <a:endParaRPr lang="de-DE" dirty="0"/>
          </a:p>
        </p:txBody>
      </p:sp>
    </p:spTree>
    <p:extLst>
      <p:ext uri="{BB962C8B-B14F-4D97-AF65-F5344CB8AC3E}">
        <p14:creationId xmlns:p14="http://schemas.microsoft.com/office/powerpoint/2010/main" val="575560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795528"/>
            <a:ext cx="10515600" cy="5381435"/>
          </a:xfrm>
        </p:spPr>
        <p:txBody>
          <a:bodyPr>
            <a:normAutofit/>
          </a:bodyPr>
          <a:lstStyle/>
          <a:p>
            <a:pPr marL="0" indent="0" algn="ctr">
              <a:buNone/>
            </a:pPr>
            <a:r>
              <a:rPr lang="de-DE" sz="14000" dirty="0" smtClean="0"/>
              <a:t>Impfen</a:t>
            </a:r>
          </a:p>
          <a:p>
            <a:pPr marL="0" indent="0" algn="ctr">
              <a:buNone/>
            </a:pPr>
            <a:endParaRPr lang="de-DE" sz="96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406140"/>
            <a:ext cx="4742361" cy="2664604"/>
          </a:xfrm>
          <a:prstGeom prst="rect">
            <a:avLst/>
          </a:prstGeom>
        </p:spPr>
      </p:pic>
      <p:sp>
        <p:nvSpPr>
          <p:cNvPr id="2" name="Rectangle 1"/>
          <p:cNvSpPr>
            <a:spLocks noChangeArrowheads="1"/>
          </p:cNvSpPr>
          <p:nvPr/>
        </p:nvSpPr>
        <p:spPr bwMode="auto">
          <a:xfrm>
            <a:off x="6886575" y="6480353"/>
            <a:ext cx="62293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900" dirty="0" smtClean="0">
                <a:latin typeface="open_sansregular"/>
                <a:hlinkClick r:id="rId3"/>
              </a:rPr>
              <a:t>BR.de</a:t>
            </a:r>
            <a:r>
              <a:rPr lang="de-DE" altLang="de-DE" sz="900" dirty="0" smtClean="0">
                <a:latin typeface="open_sansregular"/>
              </a:rPr>
              <a:t> </a:t>
            </a:r>
            <a:r>
              <a:rPr kumimoji="0" lang="de-DE" altLang="de-DE" sz="900" b="0" i="0" u="none" strike="noStrike" cap="none" normalizeH="0" baseline="0" dirty="0" smtClean="0">
                <a:ln>
                  <a:noFill/>
                </a:ln>
                <a:solidFill>
                  <a:schemeClr val="tx1"/>
                </a:solidFill>
                <a:effectLst/>
                <a:latin typeface="open_sansregular"/>
                <a:hlinkClick r:id="rId4"/>
              </a:rPr>
              <a:t>Themen</a:t>
            </a:r>
            <a:r>
              <a:rPr kumimoji="0" lang="de-DE" altLang="de-DE" sz="900" b="0" i="0" u="none" strike="noStrike" cap="none" normalizeH="0" baseline="0" dirty="0" smtClean="0">
                <a:ln>
                  <a:noFill/>
                </a:ln>
                <a:solidFill>
                  <a:schemeClr val="tx1"/>
                </a:solidFill>
                <a:effectLst/>
                <a:latin typeface="open_sansregular"/>
              </a:rPr>
              <a:t> </a:t>
            </a:r>
            <a:r>
              <a:rPr kumimoji="0" lang="de-DE" altLang="de-DE" sz="900" b="0" i="0" u="none" strike="noStrike" cap="none" normalizeH="0" baseline="0" dirty="0" smtClean="0">
                <a:ln>
                  <a:noFill/>
                </a:ln>
                <a:solidFill>
                  <a:schemeClr val="tx1"/>
                </a:solidFill>
                <a:effectLst/>
                <a:latin typeface="open_sansregular"/>
                <a:hlinkClick r:id="rId5"/>
              </a:rPr>
              <a:t>Ratgeber</a:t>
            </a:r>
            <a:r>
              <a:rPr kumimoji="0" lang="de-DE" altLang="de-DE" sz="900" b="0" i="0" u="none" strike="noStrike" cap="none" normalizeH="0" baseline="0" dirty="0" smtClean="0">
                <a:ln>
                  <a:noFill/>
                </a:ln>
                <a:solidFill>
                  <a:schemeClr val="tx1"/>
                </a:solidFill>
                <a:effectLst/>
                <a:latin typeface="open_sansregular"/>
              </a:rPr>
              <a:t> </a:t>
            </a:r>
            <a:r>
              <a:rPr kumimoji="0" lang="de-DE" altLang="de-DE" sz="900" b="0" i="0" u="none" strike="noStrike" cap="none" normalizeH="0" baseline="0" dirty="0" smtClean="0">
                <a:ln>
                  <a:noFill/>
                </a:ln>
                <a:solidFill>
                  <a:schemeClr val="tx1"/>
                </a:solidFill>
                <a:effectLst/>
                <a:latin typeface="open_sansregular"/>
                <a:hlinkClick r:id="rId6"/>
              </a:rPr>
              <a:t>Gesundheit</a:t>
            </a:r>
            <a:r>
              <a:rPr kumimoji="0" lang="de-DE" altLang="de-DE" sz="900" b="0" i="0" u="none" strike="noStrike" cap="none" normalizeH="0" baseline="0" dirty="0" smtClean="0">
                <a:ln>
                  <a:noFill/>
                </a:ln>
                <a:solidFill>
                  <a:schemeClr val="tx1"/>
                </a:solidFill>
                <a:effectLst/>
                <a:latin typeface="open_sansregular"/>
              </a:rPr>
              <a:t> </a:t>
            </a:r>
            <a:r>
              <a:rPr kumimoji="0" lang="de-DE" altLang="de-DE" sz="900" b="0" i="0" u="none" strike="noStrike" cap="none" normalizeH="0" baseline="0" dirty="0" smtClean="0">
                <a:ln>
                  <a:noFill/>
                </a:ln>
                <a:solidFill>
                  <a:schemeClr val="tx1"/>
                </a:solidFill>
                <a:effectLst/>
                <a:latin typeface="open_sansregular"/>
                <a:hlinkClick r:id="rId7" tooltip="zum Thema"/>
              </a:rPr>
              <a:t>Impfen</a:t>
            </a:r>
            <a:r>
              <a:rPr kumimoji="0" lang="de-DE" altLang="de-DE" sz="900" b="0" i="0" u="none" strike="noStrike" cap="none" normalizeH="0" baseline="0" dirty="0" smtClean="0">
                <a:ln>
                  <a:noFill/>
                </a:ln>
                <a:solidFill>
                  <a:schemeClr val="tx1"/>
                </a:solidFill>
                <a:effectLst/>
                <a:latin typeface="open_sansregular"/>
              </a:rPr>
              <a:t> Impfpass verloren - was tun?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0154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Hepatitis A </a:t>
            </a:r>
            <a:r>
              <a:rPr lang="de-DE" b="1" dirty="0" smtClean="0"/>
              <a:t>und B?</a:t>
            </a:r>
            <a:r>
              <a:rPr lang="de-DE" dirty="0">
                <a:latin typeface="Calibri" panose="020F0502020204030204" pitchFamily="34" charset="0"/>
                <a:ea typeface="Calibri" panose="020F0502020204030204" pitchFamily="34" charset="0"/>
                <a:cs typeface="Times New Roman" panose="02020603050405020304" pitchFamily="18" charset="0"/>
              </a:rPr>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
            </a:r>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838200" y="1825625"/>
            <a:ext cx="5942744" cy="814833"/>
          </a:xfrm>
        </p:spPr>
        <p:txBody>
          <a:bodyPr/>
          <a:lstStyle/>
          <a:p>
            <a:pPr marL="0" indent="0">
              <a:buNone/>
            </a:pPr>
            <a:r>
              <a:rPr lang="de-DE" dirty="0" smtClean="0"/>
              <a:t>Was wisst Ihr über Hepatitis?</a:t>
            </a:r>
          </a:p>
          <a:p>
            <a:pPr marL="0" indent="0">
              <a:buNone/>
            </a:pPr>
            <a:endParaRPr lang="de-DE" dirty="0"/>
          </a:p>
          <a:p>
            <a:endParaRPr lang="de-DE" dirty="0"/>
          </a:p>
          <a:p>
            <a:endParaRPr lang="de-DE" dirty="0"/>
          </a:p>
        </p:txBody>
      </p:sp>
      <p:sp>
        <p:nvSpPr>
          <p:cNvPr id="4" name="Textfeld 3"/>
          <p:cNvSpPr txBox="1"/>
          <p:nvPr/>
        </p:nvSpPr>
        <p:spPr>
          <a:xfrm>
            <a:off x="6482994" y="4572000"/>
            <a:ext cx="5517222" cy="830997"/>
          </a:xfrm>
          <a:prstGeom prst="rect">
            <a:avLst/>
          </a:prstGeom>
          <a:noFill/>
        </p:spPr>
        <p:txBody>
          <a:bodyPr wrap="square" rtlCol="0">
            <a:spAutoFit/>
          </a:bodyPr>
          <a:lstStyle/>
          <a:p>
            <a:r>
              <a:rPr lang="de-DE" sz="2400" dirty="0" smtClean="0">
                <a:solidFill>
                  <a:srgbClr val="FF0000"/>
                </a:solidFill>
              </a:rPr>
              <a:t>Etwaiges Vorwissen der </a:t>
            </a:r>
            <a:r>
              <a:rPr lang="de-DE" sz="2400" dirty="0" err="1" smtClean="0">
                <a:solidFill>
                  <a:srgbClr val="FF0000"/>
                </a:solidFill>
              </a:rPr>
              <a:t>SchülerInnen</a:t>
            </a:r>
            <a:r>
              <a:rPr lang="de-DE" sz="2400" dirty="0" smtClean="0">
                <a:solidFill>
                  <a:srgbClr val="FF0000"/>
                </a:solidFill>
              </a:rPr>
              <a:t> abfragen (und evtl. ergänzen)</a:t>
            </a:r>
            <a:endParaRPr lang="de-DE" sz="2400" dirty="0">
              <a:solidFill>
                <a:srgbClr val="FF0000"/>
              </a:solidFill>
            </a:endParaRPr>
          </a:p>
        </p:txBody>
      </p:sp>
    </p:spTree>
    <p:extLst>
      <p:ext uri="{BB962C8B-B14F-4D97-AF65-F5344CB8AC3E}">
        <p14:creationId xmlns:p14="http://schemas.microsoft.com/office/powerpoint/2010/main" val="2478706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Hepatitis A</a:t>
            </a:r>
            <a:endParaRPr lang="de-DE" dirty="0"/>
          </a:p>
        </p:txBody>
      </p:sp>
      <p:sp>
        <p:nvSpPr>
          <p:cNvPr id="4" name="Inhaltsplatzhalter 3"/>
          <p:cNvSpPr>
            <a:spLocks noGrp="1"/>
          </p:cNvSpPr>
          <p:nvPr>
            <p:ph sz="half" idx="1"/>
          </p:nvPr>
        </p:nvSpPr>
        <p:spPr>
          <a:xfrm>
            <a:off x="920394" y="1690688"/>
            <a:ext cx="9762460" cy="4288872"/>
          </a:xfrm>
        </p:spPr>
        <p:txBody>
          <a:bodyPr>
            <a:normAutofit/>
          </a:bodyPr>
          <a:lstStyle/>
          <a:p>
            <a:r>
              <a:rPr lang="de-DE" dirty="0" smtClean="0"/>
              <a:t>Hepatitis A wird durch Hepatitis-A-Virus (HAV) verursacht</a:t>
            </a:r>
          </a:p>
          <a:p>
            <a:r>
              <a:rPr lang="de-DE" dirty="0" smtClean="0"/>
              <a:t>Verzehr eines kontaminierten Lebensmittels (inkl. Trinkwasser) oder durch Schmierinfektion von Mensch-zu-Mensch-Übertragung</a:t>
            </a:r>
          </a:p>
          <a:p>
            <a:r>
              <a:rPr lang="de-DE" dirty="0" smtClean="0"/>
              <a:t>weltweit verbreitet, aber Infektionsgefahr durch Reisen in Länder mit starker HAV-Verbreitung: sog. „ Reisehepatitis“</a:t>
            </a:r>
          </a:p>
          <a:p>
            <a:r>
              <a:rPr lang="de-DE" dirty="0" smtClean="0"/>
              <a:t>Symptome: Fieber, Leberentzündung, Milz-/ Lebervergrößerung</a:t>
            </a:r>
            <a:endParaRPr lang="de-DE" dirty="0"/>
          </a:p>
        </p:txBody>
      </p:sp>
    </p:spTree>
    <p:extLst>
      <p:ext uri="{BB962C8B-B14F-4D97-AF65-F5344CB8AC3E}">
        <p14:creationId xmlns:p14="http://schemas.microsoft.com/office/powerpoint/2010/main" val="1481382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Hepatitis B</a:t>
            </a:r>
            <a:endParaRPr lang="de-DE" dirty="0"/>
          </a:p>
        </p:txBody>
      </p:sp>
      <p:sp>
        <p:nvSpPr>
          <p:cNvPr id="5" name="Inhaltsplatzhalter 4"/>
          <p:cNvSpPr>
            <a:spLocks noGrp="1"/>
          </p:cNvSpPr>
          <p:nvPr>
            <p:ph sz="half" idx="2"/>
          </p:nvPr>
        </p:nvSpPr>
        <p:spPr>
          <a:xfrm>
            <a:off x="714291" y="1855075"/>
            <a:ext cx="9762460" cy="4529137"/>
          </a:xfrm>
        </p:spPr>
        <p:txBody>
          <a:bodyPr>
            <a:normAutofit/>
          </a:bodyPr>
          <a:lstStyle/>
          <a:p>
            <a:r>
              <a:rPr lang="de-DE" dirty="0" smtClean="0"/>
              <a:t>Hepatitis B wird durch Hepatitis-B-Virus verursacht</a:t>
            </a:r>
          </a:p>
          <a:p>
            <a:r>
              <a:rPr lang="de-DE" dirty="0" smtClean="0"/>
              <a:t>einer der häufigsten Infektionskrankheiten, nach WHO ist knapp 1/3 der Weltbevölkerung (ca. 2 Milliarden Menschen) infiziert!</a:t>
            </a:r>
          </a:p>
          <a:p>
            <a:r>
              <a:rPr lang="de-DE" dirty="0" smtClean="0"/>
              <a:t>Folgeerkrankung: chronische Leberzirrhose und Leberkrebs</a:t>
            </a:r>
          </a:p>
          <a:p>
            <a:r>
              <a:rPr lang="de-DE" dirty="0" smtClean="0"/>
              <a:t>Übertragungsweg: sexueller Kontakt, intravenöser Drogenkonsum, Bluttransfusion, etc.</a:t>
            </a:r>
          </a:p>
          <a:p>
            <a:r>
              <a:rPr lang="de-DE" dirty="0" smtClean="0"/>
              <a:t>seit 1982 existiert ein Hepatitis B-Impfstoff mit hoher Wirksamkeit und guter Verträglichkeit</a:t>
            </a:r>
          </a:p>
          <a:p>
            <a:pPr marL="0" indent="0">
              <a:buNone/>
            </a:pPr>
            <a:r>
              <a:rPr lang="de-DE" dirty="0" smtClean="0"/>
              <a:t>    -&gt; mind. 3 Dosen, auch als Kombinationsimpfstoff Hep A/B</a:t>
            </a:r>
          </a:p>
          <a:p>
            <a:endParaRPr lang="de-DE" dirty="0"/>
          </a:p>
        </p:txBody>
      </p:sp>
    </p:spTree>
    <p:extLst>
      <p:ext uri="{BB962C8B-B14F-4D97-AF65-F5344CB8AC3E}">
        <p14:creationId xmlns:p14="http://schemas.microsoft.com/office/powerpoint/2010/main" val="1056874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
            </a:r>
            <a:br>
              <a:rPr lang="de-DE" b="1" dirty="0" smtClean="0"/>
            </a:br>
            <a:r>
              <a:rPr lang="de-DE" b="1" dirty="0" err="1" smtClean="0"/>
              <a:t>Impfbuch</a:t>
            </a:r>
            <a:r>
              <a:rPr lang="de-DE" b="1" dirty="0" smtClean="0"/>
              <a:t/>
            </a:r>
            <a:br>
              <a:rPr lang="de-DE" b="1" dirty="0" smtClean="0"/>
            </a:br>
            <a:r>
              <a:rPr lang="de-DE" dirty="0" smtClean="0"/>
              <a:t>Vorderseite</a:t>
            </a:r>
            <a:r>
              <a:rPr lang="de-DE" dirty="0"/>
              <a:t/>
            </a:r>
            <a:br>
              <a:rPr lang="de-DE" dirty="0"/>
            </a:br>
            <a:endParaRPr lang="de-DE" b="1" dirty="0"/>
          </a:p>
        </p:txBody>
      </p:sp>
      <p:sp>
        <p:nvSpPr>
          <p:cNvPr id="6" name="Inhaltsplatzhalter 5"/>
          <p:cNvSpPr>
            <a:spLocks noGrp="1"/>
          </p:cNvSpPr>
          <p:nvPr>
            <p:ph sz="half" idx="2"/>
          </p:nvPr>
        </p:nvSpPr>
        <p:spPr/>
        <p:txBody>
          <a:bodyPr/>
          <a:lstStyle/>
          <a:p>
            <a:r>
              <a:rPr lang="de-DE" dirty="0" smtClean="0"/>
              <a:t>Habt Ihr Eures dabei?</a:t>
            </a:r>
          </a:p>
          <a:p>
            <a:r>
              <a:rPr lang="de-DE" dirty="0" smtClean="0"/>
              <a:t>Wo liegt es?</a:t>
            </a:r>
          </a:p>
          <a:p>
            <a:r>
              <a:rPr lang="de-DE" dirty="0" smtClean="0"/>
              <a:t>Schon mal reingeschaut?</a:t>
            </a:r>
            <a:endParaRPr lang="de-DE" dirty="0"/>
          </a:p>
        </p:txBody>
      </p:sp>
      <p:pic>
        <p:nvPicPr>
          <p:cNvPr id="7" name="Grafik 6"/>
          <p:cNvPicPr>
            <a:picLocks noChangeAspect="1"/>
          </p:cNvPicPr>
          <p:nvPr/>
        </p:nvPicPr>
        <p:blipFill>
          <a:blip r:embed="rId2"/>
          <a:stretch>
            <a:fillRect/>
          </a:stretch>
        </p:blipFill>
        <p:spPr>
          <a:xfrm>
            <a:off x="1711448" y="1690688"/>
            <a:ext cx="3337567" cy="4684786"/>
          </a:xfrm>
          <a:prstGeom prst="rect">
            <a:avLst/>
          </a:prstGeom>
        </p:spPr>
      </p:pic>
      <p:sp>
        <p:nvSpPr>
          <p:cNvPr id="3" name="Textfeld 2"/>
          <p:cNvSpPr txBox="1"/>
          <p:nvPr/>
        </p:nvSpPr>
        <p:spPr>
          <a:xfrm>
            <a:off x="5747534" y="3585681"/>
            <a:ext cx="6252681" cy="3046988"/>
          </a:xfrm>
          <a:prstGeom prst="rect">
            <a:avLst/>
          </a:prstGeom>
          <a:noFill/>
        </p:spPr>
        <p:txBody>
          <a:bodyPr wrap="square" rtlCol="0">
            <a:spAutoFit/>
          </a:bodyPr>
          <a:lstStyle/>
          <a:p>
            <a:r>
              <a:rPr lang="de-DE" sz="2400" dirty="0" smtClean="0">
                <a:solidFill>
                  <a:srgbClr val="FF0000"/>
                </a:solidFill>
              </a:rPr>
              <a:t>Manche Eltern befürchten den Verlust des Impfbuches oder haben Befürchtungen wegen des Datenschutzes. Daher muss die Lehrkraft entscheiden, ob sie die Schüler zum Mitbringen des Impfbuches auffordert. Den Befürchtungen der Eltern steht der Informationsgewinn und die Entscheidungsfähigkeit und Eigenverantwortung bei Impfungen gegenüber.</a:t>
            </a:r>
            <a:endParaRPr lang="de-DE" sz="2400" dirty="0">
              <a:solidFill>
                <a:srgbClr val="FF0000"/>
              </a:solidFill>
            </a:endParaRPr>
          </a:p>
        </p:txBody>
      </p:sp>
    </p:spTree>
    <p:extLst>
      <p:ext uri="{BB962C8B-B14F-4D97-AF65-F5344CB8AC3E}">
        <p14:creationId xmlns:p14="http://schemas.microsoft.com/office/powerpoint/2010/main" val="4066798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err="1" smtClean="0"/>
              <a:t>Impfbuch</a:t>
            </a:r>
            <a:r>
              <a:rPr lang="de-DE" sz="4000" b="1" dirty="0" smtClean="0"/>
              <a:t/>
            </a:r>
            <a:br>
              <a:rPr lang="de-DE" sz="4000" b="1" dirty="0" smtClean="0"/>
            </a:br>
            <a:r>
              <a:rPr lang="de-DE" sz="4000" dirty="0" smtClean="0"/>
              <a:t>Rückseite</a:t>
            </a:r>
            <a:endParaRPr lang="de-DE" sz="4000" b="1" dirty="0"/>
          </a:p>
        </p:txBody>
      </p:sp>
      <p:sp>
        <p:nvSpPr>
          <p:cNvPr id="6" name="Inhaltsplatzhalter 5"/>
          <p:cNvSpPr>
            <a:spLocks noGrp="1"/>
          </p:cNvSpPr>
          <p:nvPr>
            <p:ph sz="half" idx="2"/>
          </p:nvPr>
        </p:nvSpPr>
        <p:spPr/>
        <p:txBody>
          <a:bodyPr/>
          <a:lstStyle/>
          <a:p>
            <a:r>
              <a:rPr lang="de-DE" dirty="0" smtClean="0"/>
              <a:t>Habt Ihr Eures dabei?</a:t>
            </a:r>
          </a:p>
          <a:p>
            <a:r>
              <a:rPr lang="de-DE" dirty="0" smtClean="0"/>
              <a:t>Wo liegt es?</a:t>
            </a:r>
          </a:p>
          <a:p>
            <a:r>
              <a:rPr lang="de-DE" dirty="0" smtClean="0"/>
              <a:t>Schon mal reingeschaut?</a:t>
            </a:r>
            <a:endParaRPr lang="de-DE" dirty="0"/>
          </a:p>
        </p:txBody>
      </p:sp>
      <p:pic>
        <p:nvPicPr>
          <p:cNvPr id="5" name="Grafik 4"/>
          <p:cNvPicPr>
            <a:picLocks noChangeAspect="1"/>
          </p:cNvPicPr>
          <p:nvPr/>
        </p:nvPicPr>
        <p:blipFill>
          <a:blip r:embed="rId2"/>
          <a:stretch>
            <a:fillRect/>
          </a:stretch>
        </p:blipFill>
        <p:spPr>
          <a:xfrm>
            <a:off x="1763264" y="1651281"/>
            <a:ext cx="3307087" cy="4700026"/>
          </a:xfrm>
          <a:prstGeom prst="rect">
            <a:avLst/>
          </a:prstGeom>
        </p:spPr>
      </p:pic>
    </p:spTree>
    <p:extLst>
      <p:ext uri="{BB962C8B-B14F-4D97-AF65-F5344CB8AC3E}">
        <p14:creationId xmlns:p14="http://schemas.microsoft.com/office/powerpoint/2010/main" val="2536731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err="1" smtClean="0"/>
              <a:t>Impfbuch</a:t>
            </a:r>
            <a:r>
              <a:rPr lang="de-DE" sz="4000" dirty="0" smtClean="0"/>
              <a:t/>
            </a:r>
            <a:br>
              <a:rPr lang="de-DE" sz="4000" dirty="0" smtClean="0"/>
            </a:br>
            <a:r>
              <a:rPr lang="de-DE" sz="4000" dirty="0" smtClean="0"/>
              <a:t>Impfstatus: Wer </a:t>
            </a:r>
            <a:r>
              <a:rPr lang="de-DE" sz="4000" dirty="0"/>
              <a:t>hat </a:t>
            </a:r>
            <a:r>
              <a:rPr lang="de-DE" sz="4000" dirty="0" smtClean="0"/>
              <a:t>wann und </a:t>
            </a:r>
            <a:r>
              <a:rPr lang="de-DE" sz="4000" dirty="0"/>
              <a:t>wogegen </a:t>
            </a:r>
            <a:r>
              <a:rPr lang="de-DE" sz="4000" dirty="0" smtClean="0"/>
              <a:t>geimpft?</a:t>
            </a:r>
            <a:endParaRPr lang="de-DE" sz="4000" dirty="0"/>
          </a:p>
        </p:txBody>
      </p:sp>
      <p:sp>
        <p:nvSpPr>
          <p:cNvPr id="3" name="Inhaltsplatzhalter 2"/>
          <p:cNvSpPr>
            <a:spLocks noGrp="1"/>
          </p:cNvSpPr>
          <p:nvPr>
            <p:ph idx="1"/>
          </p:nvPr>
        </p:nvSpPr>
        <p:spPr>
          <a:xfrm>
            <a:off x="326136" y="1789049"/>
            <a:ext cx="10515600" cy="4351338"/>
          </a:xfrm>
        </p:spPr>
        <p:txBody>
          <a:bodyPr/>
          <a:lstStyle/>
          <a:p>
            <a:pPr marL="0" indent="0">
              <a:buNone/>
            </a:pPr>
            <a:endParaRPr lang="de-DE" dirty="0" smtClean="0"/>
          </a:p>
          <a:p>
            <a:pPr marL="0" indent="0">
              <a:buNone/>
            </a:pPr>
            <a:endParaRPr lang="de-DE" sz="3200" dirty="0"/>
          </a:p>
          <a:p>
            <a:pPr marL="0" indent="0">
              <a:buNone/>
            </a:pPr>
            <a:r>
              <a:rPr lang="de-DE" sz="3200" dirty="0" smtClean="0"/>
              <a:t>Impfungen für Säuglinge </a:t>
            </a:r>
          </a:p>
          <a:p>
            <a:pPr marL="0" indent="0">
              <a:buNone/>
            </a:pPr>
            <a:r>
              <a:rPr lang="de-DE" sz="3200" dirty="0" smtClean="0"/>
              <a:t>und Kinder</a:t>
            </a:r>
          </a:p>
        </p:txBody>
      </p:sp>
      <p:pic>
        <p:nvPicPr>
          <p:cNvPr id="4" name="Grafik 3"/>
          <p:cNvPicPr>
            <a:picLocks noChangeAspect="1"/>
          </p:cNvPicPr>
          <p:nvPr/>
        </p:nvPicPr>
        <p:blipFill>
          <a:blip r:embed="rId2"/>
          <a:stretch>
            <a:fillRect/>
          </a:stretch>
        </p:blipFill>
        <p:spPr>
          <a:xfrm>
            <a:off x="5394319" y="1912776"/>
            <a:ext cx="6454602" cy="4555392"/>
          </a:xfrm>
          <a:prstGeom prst="rect">
            <a:avLst/>
          </a:prstGeom>
        </p:spPr>
      </p:pic>
    </p:spTree>
    <p:extLst>
      <p:ext uri="{BB962C8B-B14F-4D97-AF65-F5344CB8AC3E}">
        <p14:creationId xmlns:p14="http://schemas.microsoft.com/office/powerpoint/2010/main" val="536960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err="1" smtClean="0"/>
              <a:t>Impfbuch</a:t>
            </a:r>
            <a:r>
              <a:rPr lang="de-DE" sz="4000" b="1" dirty="0" smtClean="0"/>
              <a:t/>
            </a:r>
            <a:br>
              <a:rPr lang="de-DE" sz="4000" b="1" dirty="0" smtClean="0"/>
            </a:br>
            <a:r>
              <a:rPr lang="de-DE" sz="4000" dirty="0"/>
              <a:t>Impfstatus: Wer hat </a:t>
            </a:r>
            <a:r>
              <a:rPr lang="de-DE" sz="4000" dirty="0" smtClean="0"/>
              <a:t>wann und </a:t>
            </a:r>
            <a:r>
              <a:rPr lang="de-DE" sz="4000" dirty="0"/>
              <a:t>wogegen geimpft?</a:t>
            </a:r>
          </a:p>
        </p:txBody>
      </p:sp>
      <p:sp>
        <p:nvSpPr>
          <p:cNvPr id="3" name="Inhaltsplatzhalter 2"/>
          <p:cNvSpPr>
            <a:spLocks noGrp="1"/>
          </p:cNvSpPr>
          <p:nvPr>
            <p:ph idx="1"/>
          </p:nvPr>
        </p:nvSpPr>
        <p:spPr>
          <a:xfrm>
            <a:off x="326136" y="1789049"/>
            <a:ext cx="10515600" cy="4351338"/>
          </a:xfrm>
        </p:spPr>
        <p:txBody>
          <a:bodyPr/>
          <a:lstStyle/>
          <a:p>
            <a:pPr marL="0" indent="0">
              <a:buNone/>
            </a:pPr>
            <a:endParaRPr lang="de-DE" dirty="0"/>
          </a:p>
          <a:p>
            <a:pPr marL="0" indent="0">
              <a:buNone/>
            </a:pPr>
            <a:endParaRPr lang="de-DE" dirty="0" smtClean="0"/>
          </a:p>
          <a:p>
            <a:pPr marL="0" indent="0">
              <a:buNone/>
            </a:pPr>
            <a:r>
              <a:rPr lang="de-DE" sz="3200" dirty="0" smtClean="0"/>
              <a:t>Impfungen für Jugendliche</a:t>
            </a:r>
          </a:p>
        </p:txBody>
      </p:sp>
      <p:pic>
        <p:nvPicPr>
          <p:cNvPr id="5" name="Grafik 4"/>
          <p:cNvPicPr>
            <a:picLocks noChangeAspect="1"/>
          </p:cNvPicPr>
          <p:nvPr/>
        </p:nvPicPr>
        <p:blipFill>
          <a:blip r:embed="rId2"/>
          <a:stretch>
            <a:fillRect/>
          </a:stretch>
        </p:blipFill>
        <p:spPr>
          <a:xfrm>
            <a:off x="4916573" y="1690688"/>
            <a:ext cx="6696470" cy="4672594"/>
          </a:xfrm>
          <a:prstGeom prst="rect">
            <a:avLst/>
          </a:prstGeom>
        </p:spPr>
      </p:pic>
    </p:spTree>
    <p:extLst>
      <p:ext uri="{BB962C8B-B14F-4D97-AF65-F5344CB8AC3E}">
        <p14:creationId xmlns:p14="http://schemas.microsoft.com/office/powerpoint/2010/main" val="2680477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3647" y="365125"/>
            <a:ext cx="10621741" cy="859835"/>
          </a:xfrm>
        </p:spPr>
        <p:txBody>
          <a:bodyPr/>
          <a:lstStyle/>
          <a:p>
            <a:r>
              <a:rPr lang="de-DE" dirty="0" smtClean="0"/>
              <a:t>FSME</a:t>
            </a:r>
            <a:endParaRPr lang="de-DE" dirty="0"/>
          </a:p>
        </p:txBody>
      </p:sp>
      <p:sp>
        <p:nvSpPr>
          <p:cNvPr id="3" name="Textplatzhalter 2"/>
          <p:cNvSpPr>
            <a:spLocks noGrp="1"/>
          </p:cNvSpPr>
          <p:nvPr>
            <p:ph type="body" idx="1"/>
          </p:nvPr>
        </p:nvSpPr>
        <p:spPr>
          <a:xfrm>
            <a:off x="531628" y="1224960"/>
            <a:ext cx="5317091" cy="931456"/>
          </a:xfrm>
        </p:spPr>
        <p:txBody>
          <a:bodyPr/>
          <a:lstStyle/>
          <a:p>
            <a:r>
              <a:rPr lang="de-DE" dirty="0" smtClean="0"/>
              <a:t>Erhöhtes Risiko für FSME-Infektion in Bayern</a:t>
            </a:r>
            <a:endParaRPr lang="de-DE" dirty="0"/>
          </a:p>
        </p:txBody>
      </p:sp>
      <p:sp>
        <p:nvSpPr>
          <p:cNvPr id="4" name="Inhaltsplatzhalter 3"/>
          <p:cNvSpPr>
            <a:spLocks noGrp="1"/>
          </p:cNvSpPr>
          <p:nvPr>
            <p:ph sz="half" idx="2"/>
          </p:nvPr>
        </p:nvSpPr>
        <p:spPr>
          <a:xfrm>
            <a:off x="255181" y="2328530"/>
            <a:ext cx="5742395" cy="3861133"/>
          </a:xfrm>
        </p:spPr>
        <p:txBody>
          <a:bodyPr>
            <a:normAutofit fontScale="77500" lnSpcReduction="20000"/>
          </a:bodyPr>
          <a:lstStyle/>
          <a:p>
            <a:r>
              <a:rPr lang="de-DE" dirty="0">
                <a:solidFill>
                  <a:schemeClr val="accent5"/>
                </a:solidFill>
              </a:rPr>
              <a:t>F</a:t>
            </a:r>
            <a:r>
              <a:rPr lang="de-DE" dirty="0" smtClean="0">
                <a:solidFill>
                  <a:schemeClr val="accent5"/>
                </a:solidFill>
              </a:rPr>
              <a:t>rühsommer-</a:t>
            </a:r>
            <a:r>
              <a:rPr lang="de-DE" dirty="0" err="1" smtClean="0">
                <a:solidFill>
                  <a:schemeClr val="accent5"/>
                </a:solidFill>
              </a:rPr>
              <a:t>Meningoencephalitis</a:t>
            </a:r>
            <a:r>
              <a:rPr lang="de-DE" dirty="0" smtClean="0">
                <a:solidFill>
                  <a:schemeClr val="accent5"/>
                </a:solidFill>
              </a:rPr>
              <a:t> </a:t>
            </a:r>
            <a:r>
              <a:rPr lang="de-DE" dirty="0" smtClean="0"/>
              <a:t>(FSME) wird durch Zecken auf den Menschen bereits bei Beginn </a:t>
            </a:r>
            <a:r>
              <a:rPr lang="de-DE" dirty="0"/>
              <a:t>des </a:t>
            </a:r>
            <a:r>
              <a:rPr lang="de-DE" dirty="0" smtClean="0"/>
              <a:t>Blutsaugens übertragen</a:t>
            </a:r>
          </a:p>
          <a:p>
            <a:pPr marL="0" indent="0">
              <a:buNone/>
            </a:pPr>
            <a:endParaRPr lang="de-DE" dirty="0" smtClean="0"/>
          </a:p>
          <a:p>
            <a:r>
              <a:rPr lang="de-DE" dirty="0" smtClean="0"/>
              <a:t>Typischer Verlauf: zunächst grippaler Infekt nach einer Woche können spezifische neurologische Komplikationen folgen: </a:t>
            </a:r>
          </a:p>
          <a:p>
            <a:pPr marL="0" indent="0">
              <a:buNone/>
            </a:pPr>
            <a:r>
              <a:rPr lang="de-DE" dirty="0" smtClean="0"/>
              <a:t>    -Meningitis    - Encephalitis     - Myelitis</a:t>
            </a:r>
          </a:p>
          <a:p>
            <a:pPr marL="0" indent="0">
              <a:buNone/>
            </a:pPr>
            <a:endParaRPr lang="de-DE" dirty="0" smtClean="0"/>
          </a:p>
          <a:p>
            <a:r>
              <a:rPr lang="de-DE" dirty="0" smtClean="0"/>
              <a:t>Zecken können auch Borreliose-Bakterien übertragen, die zur häufigeren </a:t>
            </a:r>
            <a:r>
              <a:rPr lang="de-DE" dirty="0" err="1" smtClean="0"/>
              <a:t>Lyme</a:t>
            </a:r>
            <a:r>
              <a:rPr lang="de-DE" dirty="0" smtClean="0"/>
              <a:t>-Borreliose führen können.  </a:t>
            </a:r>
            <a:br>
              <a:rPr lang="de-DE" dirty="0" smtClean="0"/>
            </a:br>
            <a:r>
              <a:rPr lang="de-DE" dirty="0" smtClean="0"/>
              <a:t>Dagegen gibt es keine Impfung!</a:t>
            </a:r>
            <a:endParaRPr lang="de-DE" dirty="0"/>
          </a:p>
        </p:txBody>
      </p:sp>
      <p:sp>
        <p:nvSpPr>
          <p:cNvPr id="5" name="Textplatzhalter 4"/>
          <p:cNvSpPr>
            <a:spLocks noGrp="1"/>
          </p:cNvSpPr>
          <p:nvPr>
            <p:ph type="body" sz="quarter" idx="3"/>
          </p:nvPr>
        </p:nvSpPr>
        <p:spPr>
          <a:xfrm>
            <a:off x="5970902" y="1460685"/>
            <a:ext cx="4710039" cy="4879125"/>
          </a:xfrm>
          <a:ln>
            <a:solidFill>
              <a:srgbClr val="002060"/>
            </a:solidFill>
          </a:ln>
        </p:spPr>
        <p:txBody>
          <a:bodyPr>
            <a:normAutofit fontScale="85000" lnSpcReduction="10000"/>
          </a:bodyPr>
          <a:lstStyle/>
          <a:p>
            <a:r>
              <a:rPr lang="de-DE" dirty="0" smtClean="0">
                <a:solidFill>
                  <a:srgbClr val="00B050"/>
                </a:solidFill>
              </a:rPr>
              <a:t>Hältst du dich häufig draußen in freier </a:t>
            </a:r>
          </a:p>
          <a:p>
            <a:r>
              <a:rPr lang="de-DE" dirty="0" smtClean="0">
                <a:solidFill>
                  <a:srgbClr val="00B050"/>
                </a:solidFill>
              </a:rPr>
              <a:t>Natur, im Wald oder im Park auf? </a:t>
            </a:r>
          </a:p>
          <a:p>
            <a:r>
              <a:rPr lang="de-DE" dirty="0" smtClean="0">
                <a:solidFill>
                  <a:srgbClr val="FF0000"/>
                </a:solidFill>
              </a:rPr>
              <a:t>Spielst du Fußball? </a:t>
            </a:r>
          </a:p>
          <a:p>
            <a:r>
              <a:rPr lang="de-DE" dirty="0" smtClean="0">
                <a:solidFill>
                  <a:srgbClr val="00B0F0"/>
                </a:solidFill>
              </a:rPr>
              <a:t>Habt ihr einen Garten oder auch</a:t>
            </a:r>
          </a:p>
          <a:p>
            <a:r>
              <a:rPr lang="de-DE" dirty="0" smtClean="0">
                <a:solidFill>
                  <a:srgbClr val="00B0F0"/>
                </a:solidFill>
              </a:rPr>
              <a:t>Haustiere?</a:t>
            </a:r>
            <a:endParaRPr lang="de-DE" dirty="0" smtClean="0"/>
          </a:p>
          <a:p>
            <a:r>
              <a:rPr lang="de-DE" b="0" dirty="0"/>
              <a:t>-&gt; die STIKO empfiehlt eine </a:t>
            </a:r>
          </a:p>
          <a:p>
            <a:r>
              <a:rPr lang="de-DE" b="0" dirty="0"/>
              <a:t>    FSME-Schutzimpfung für Personen,</a:t>
            </a:r>
          </a:p>
          <a:p>
            <a:r>
              <a:rPr lang="de-DE" b="0" dirty="0"/>
              <a:t>    die in FSME-Risikogebieten   </a:t>
            </a:r>
          </a:p>
          <a:p>
            <a:r>
              <a:rPr lang="de-DE" b="0" dirty="0"/>
              <a:t>    zeckenexponiert sind</a:t>
            </a:r>
            <a:r>
              <a:rPr lang="de-DE" b="0" dirty="0" smtClean="0"/>
              <a:t>!</a:t>
            </a:r>
          </a:p>
          <a:p>
            <a:endParaRPr lang="de-DE" b="0" dirty="0"/>
          </a:p>
          <a:p>
            <a:r>
              <a:rPr lang="de-DE" dirty="0" smtClean="0"/>
              <a:t>Schutzmaßnahme: Sorgfältiges Absuchen des Körpers nach Zecken </a:t>
            </a:r>
            <a:r>
              <a:rPr lang="de-DE" b="0" dirty="0" smtClean="0"/>
              <a:t>(bevorzugt Kopf, Hals, unter den Armen, zwischen den Beinen und in den Kniekehlen)</a:t>
            </a:r>
            <a:endParaRPr lang="de-DE" b="0" dirty="0"/>
          </a:p>
        </p:txBody>
      </p:sp>
      <p:pic>
        <p:nvPicPr>
          <p:cNvPr id="7" name="Inhaltsplatzhalt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165805" y="251750"/>
            <a:ext cx="1073887" cy="973210"/>
          </a:xfrm>
        </p:spPr>
      </p:pic>
    </p:spTree>
    <p:extLst>
      <p:ext uri="{BB962C8B-B14F-4D97-AF65-F5344CB8AC3E}">
        <p14:creationId xmlns:p14="http://schemas.microsoft.com/office/powerpoint/2010/main" val="2701382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err="1" smtClean="0"/>
              <a:t>Impfbuch</a:t>
            </a:r>
            <a:r>
              <a:rPr lang="de-DE" sz="4000" b="1" dirty="0" smtClean="0"/>
              <a:t/>
            </a:r>
            <a:br>
              <a:rPr lang="de-DE" sz="4000" b="1" dirty="0" smtClean="0"/>
            </a:br>
            <a:r>
              <a:rPr lang="de-DE" sz="4000" dirty="0" smtClean="0"/>
              <a:t>Impfstatus</a:t>
            </a:r>
            <a:r>
              <a:rPr lang="de-DE" sz="4000" dirty="0"/>
              <a:t>: Wer hat </a:t>
            </a:r>
            <a:r>
              <a:rPr lang="de-DE" sz="4000" dirty="0" smtClean="0"/>
              <a:t>wann und </a:t>
            </a:r>
            <a:r>
              <a:rPr lang="de-DE" sz="4000" dirty="0"/>
              <a:t>wogegen geimpft?</a:t>
            </a:r>
          </a:p>
        </p:txBody>
      </p:sp>
      <p:sp>
        <p:nvSpPr>
          <p:cNvPr id="3" name="Inhaltsplatzhalter 2"/>
          <p:cNvSpPr>
            <a:spLocks noGrp="1"/>
          </p:cNvSpPr>
          <p:nvPr>
            <p:ph idx="1"/>
          </p:nvPr>
        </p:nvSpPr>
        <p:spPr>
          <a:xfrm>
            <a:off x="1024779" y="1799323"/>
            <a:ext cx="3783527" cy="4351338"/>
          </a:xfrm>
        </p:spPr>
        <p:txBody>
          <a:bodyPr/>
          <a:lstStyle/>
          <a:p>
            <a:pPr marL="0" indent="0">
              <a:buNone/>
            </a:pPr>
            <a:endParaRPr lang="de-DE" dirty="0"/>
          </a:p>
          <a:p>
            <a:pPr marL="0" indent="0">
              <a:buNone/>
            </a:pPr>
            <a:endParaRPr lang="de-DE" dirty="0" smtClean="0"/>
          </a:p>
          <a:p>
            <a:pPr marL="0" indent="0">
              <a:buNone/>
            </a:pPr>
            <a:r>
              <a:rPr lang="de-DE" sz="3200" dirty="0" smtClean="0"/>
              <a:t>Reiseimpfungen</a:t>
            </a:r>
          </a:p>
        </p:txBody>
      </p:sp>
      <p:pic>
        <p:nvPicPr>
          <p:cNvPr id="5" name="Grafik 4"/>
          <p:cNvPicPr/>
          <p:nvPr/>
        </p:nvPicPr>
        <p:blipFill>
          <a:blip r:embed="rId2"/>
          <a:stretch>
            <a:fillRect/>
          </a:stretch>
        </p:blipFill>
        <p:spPr>
          <a:xfrm>
            <a:off x="5081016" y="1541124"/>
            <a:ext cx="6806184" cy="5072308"/>
          </a:xfrm>
          <a:prstGeom prst="rect">
            <a:avLst/>
          </a:prstGeom>
        </p:spPr>
      </p:pic>
    </p:spTree>
    <p:extLst>
      <p:ext uri="{BB962C8B-B14F-4D97-AF65-F5344CB8AC3E}">
        <p14:creationId xmlns:p14="http://schemas.microsoft.com/office/powerpoint/2010/main" val="645319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52246" y="1567543"/>
            <a:ext cx="8487507" cy="562708"/>
          </a:xfrm>
        </p:spPr>
        <p:txBody>
          <a:bodyPr>
            <a:normAutofit fontScale="90000"/>
          </a:bodyPr>
          <a:lstStyle/>
          <a:p>
            <a:r>
              <a:rPr lang="de-DE" b="1" dirty="0"/>
              <a:t>Reiseimpfungen</a:t>
            </a:r>
            <a:br>
              <a:rPr lang="de-DE" b="1" dirty="0"/>
            </a:br>
            <a:endParaRPr lang="de-DE" b="1" dirty="0"/>
          </a:p>
        </p:txBody>
      </p:sp>
      <p:sp>
        <p:nvSpPr>
          <p:cNvPr id="4" name="Textplatzhalter 3"/>
          <p:cNvSpPr>
            <a:spLocks noGrp="1"/>
          </p:cNvSpPr>
          <p:nvPr>
            <p:ph type="subTitle" idx="1"/>
          </p:nvPr>
        </p:nvSpPr>
        <p:spPr>
          <a:xfrm>
            <a:off x="1524000" y="1446963"/>
            <a:ext cx="9144000" cy="5056579"/>
          </a:xfrm>
        </p:spPr>
        <p:txBody>
          <a:bodyPr>
            <a:normAutofit fontScale="92500" lnSpcReduction="10000"/>
          </a:bodyPr>
          <a:lstStyle/>
          <a:p>
            <a:pPr marL="457200" indent="-457200" algn="l">
              <a:buFont typeface="Arial" panose="020B0604020202020204" pitchFamily="34" charset="0"/>
              <a:buChar char="•"/>
            </a:pPr>
            <a:r>
              <a:rPr lang="de-DE" sz="3200" dirty="0" smtClean="0"/>
              <a:t>Welche benötige ich?		</a:t>
            </a:r>
          </a:p>
          <a:p>
            <a:pPr marL="457200" indent="-457200" algn="l">
              <a:buFont typeface="Arial" panose="020B0604020202020204" pitchFamily="34" charset="0"/>
              <a:buChar char="•"/>
            </a:pPr>
            <a:r>
              <a:rPr lang="de-DE" sz="3200" dirty="0" smtClean="0"/>
              <a:t>In welches Urlaubsland fahre ich?</a:t>
            </a:r>
          </a:p>
          <a:p>
            <a:pPr marL="457200" indent="-457200" algn="l">
              <a:buFont typeface="Arial" panose="020B0604020202020204" pitchFamily="34" charset="0"/>
              <a:buChar char="•"/>
            </a:pPr>
            <a:r>
              <a:rPr lang="de-DE" sz="3200" dirty="0" smtClean="0"/>
              <a:t>In welcher Jahreszeit bin ich unterwegs, wie lange bin ich dort?</a:t>
            </a:r>
          </a:p>
          <a:p>
            <a:pPr marL="457200" indent="-457200" algn="l">
              <a:buFont typeface="Arial" panose="020B0604020202020204" pitchFamily="34" charset="0"/>
              <a:buChar char="•"/>
            </a:pPr>
            <a:r>
              <a:rPr lang="de-DE" sz="3200" dirty="0" smtClean="0"/>
              <a:t>Hotelurlaub oder Rucksackurlaub?</a:t>
            </a:r>
          </a:p>
          <a:p>
            <a:pPr marL="457200" indent="-457200" algn="l">
              <a:buFont typeface="Arial" panose="020B0604020202020204" pitchFamily="34" charset="0"/>
              <a:buChar char="•"/>
            </a:pPr>
            <a:r>
              <a:rPr lang="de-DE" sz="3200" dirty="0" smtClean="0"/>
              <a:t>Risiken abklären: Hepatitis A Impfung, Tollwutrisiko?</a:t>
            </a:r>
          </a:p>
          <a:p>
            <a:pPr marL="457200" indent="-457200" algn="l">
              <a:buFont typeface="Arial" panose="020B0604020202020204" pitchFamily="34" charset="0"/>
              <a:buChar char="•"/>
            </a:pPr>
            <a:r>
              <a:rPr lang="de-DE" sz="3200" dirty="0" smtClean="0"/>
              <a:t>Ausreichender Schutz gegen Mücken ist in vielen Ländern wichtig!</a:t>
            </a:r>
          </a:p>
          <a:p>
            <a:pPr marL="457200" indent="-457200" algn="l">
              <a:buFont typeface="Arial" panose="020B0604020202020204" pitchFamily="34" charset="0"/>
              <a:buChar char="•"/>
            </a:pPr>
            <a:r>
              <a:rPr lang="de-DE" sz="3200" dirty="0" smtClean="0"/>
              <a:t>Verbandszeug und Sprays als Mückenschutz nicht vergessen!</a:t>
            </a:r>
          </a:p>
          <a:p>
            <a:pPr marL="457200" indent="-457200" algn="l">
              <a:buFont typeface="Arial" panose="020B0604020202020204" pitchFamily="34" charset="0"/>
              <a:buChar char="•"/>
            </a:pPr>
            <a:r>
              <a:rPr lang="de-DE" sz="3200" dirty="0" smtClean="0"/>
              <a:t>Hilfe im Internet z.B.: </a:t>
            </a:r>
            <a:r>
              <a:rPr lang="de-DE" sz="3200" dirty="0" smtClean="0">
                <a:hlinkClick r:id="rId2"/>
              </a:rPr>
              <a:t>www.fit-for-travel.de</a:t>
            </a:r>
            <a:endParaRPr lang="de-DE" sz="3200" dirty="0" smtClean="0"/>
          </a:p>
          <a:p>
            <a:pPr algn="l"/>
            <a:endParaRPr lang="de-DE" sz="2000" dirty="0"/>
          </a:p>
          <a:p>
            <a:pPr algn="l"/>
            <a:endParaRPr lang="de-DE" sz="2000" dirty="0" smtClean="0"/>
          </a:p>
          <a:p>
            <a:pPr algn="l"/>
            <a:endParaRPr lang="de-DE" sz="2000" dirty="0"/>
          </a:p>
          <a:p>
            <a:pPr algn="l"/>
            <a:endParaRPr lang="de-DE" sz="2000" dirty="0" smtClean="0"/>
          </a:p>
          <a:p>
            <a:pPr algn="l"/>
            <a:endParaRPr lang="de-DE" sz="2000" dirty="0"/>
          </a:p>
          <a:p>
            <a:pPr algn="l"/>
            <a:endParaRPr lang="de-DE" sz="2000" dirty="0" smtClean="0"/>
          </a:p>
          <a:p>
            <a:pPr algn="l"/>
            <a:endParaRPr lang="de-DE" sz="2000" dirty="0"/>
          </a:p>
          <a:p>
            <a:pPr algn="l"/>
            <a:endParaRPr lang="de-DE" sz="2000" dirty="0" smtClean="0"/>
          </a:p>
          <a:p>
            <a:pPr algn="l"/>
            <a:endParaRPr lang="de-DE" sz="2000" dirty="0"/>
          </a:p>
        </p:txBody>
      </p:sp>
    </p:spTree>
    <p:extLst>
      <p:ext uri="{BB962C8B-B14F-4D97-AF65-F5344CB8AC3E}">
        <p14:creationId xmlns:p14="http://schemas.microsoft.com/office/powerpoint/2010/main" val="1300913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Ziel des Unterrichts</a:t>
            </a:r>
            <a:endParaRPr lang="de-DE" b="1" dirty="0"/>
          </a:p>
        </p:txBody>
      </p:sp>
      <p:sp>
        <p:nvSpPr>
          <p:cNvPr id="3" name="Inhaltsplatzhalter 2"/>
          <p:cNvSpPr>
            <a:spLocks noGrp="1"/>
          </p:cNvSpPr>
          <p:nvPr>
            <p:ph idx="1"/>
          </p:nvPr>
        </p:nvSpPr>
        <p:spPr/>
        <p:txBody>
          <a:bodyPr>
            <a:normAutofit fontScale="92500"/>
          </a:bodyPr>
          <a:lstStyle/>
          <a:p>
            <a:r>
              <a:rPr lang="de-DE" sz="4000" dirty="0" smtClean="0"/>
              <a:t>Informationsvermittlung </a:t>
            </a:r>
            <a:r>
              <a:rPr lang="de-DE" sz="4000" dirty="0"/>
              <a:t>für verantwortungsvolle Entscheidungsfindung im Bereich </a:t>
            </a:r>
            <a:r>
              <a:rPr lang="de-DE" sz="4000" dirty="0" smtClean="0"/>
              <a:t>Gesundheit</a:t>
            </a:r>
          </a:p>
          <a:p>
            <a:r>
              <a:rPr lang="de-DE" sz="4000" dirty="0" smtClean="0"/>
              <a:t>Jeder trifft Entscheidungen für seine Gesundheit</a:t>
            </a:r>
          </a:p>
          <a:p>
            <a:r>
              <a:rPr lang="de-DE" sz="4000" dirty="0" smtClean="0"/>
              <a:t>Um für sich selbst entscheiden zu können, muss man sich auskennen</a:t>
            </a:r>
          </a:p>
          <a:p>
            <a:pPr marL="0" indent="0">
              <a:buNone/>
            </a:pPr>
            <a:endParaRPr lang="de-DE" sz="3200" dirty="0"/>
          </a:p>
          <a:p>
            <a:pPr marL="0" indent="0">
              <a:buNone/>
            </a:pPr>
            <a:r>
              <a:rPr lang="de-DE" sz="2000" smtClean="0"/>
              <a:t>Allein </a:t>
            </a:r>
            <a:r>
              <a:rPr lang="de-DE" sz="2000" dirty="0" smtClean="0"/>
              <a:t>aus Gründen der Vereinfachung wurde überwiegend die männliche Schreibweise übernommen. </a:t>
            </a:r>
            <a:endParaRPr lang="de-DE" sz="2000" dirty="0"/>
          </a:p>
        </p:txBody>
      </p:sp>
    </p:spTree>
    <p:extLst>
      <p:ext uri="{BB962C8B-B14F-4D97-AF65-F5344CB8AC3E}">
        <p14:creationId xmlns:p14="http://schemas.microsoft.com/office/powerpoint/2010/main" val="833300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07000"/>
              </a:lnSpc>
              <a:spcAft>
                <a:spcPts val="0"/>
              </a:spcAft>
            </a:pPr>
            <a:r>
              <a:rPr lang="de-DE" b="1" dirty="0"/>
              <a:t>Masern</a:t>
            </a:r>
            <a:endParaRPr lang="de-DE"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p:cNvSpPr>
            <a:spLocks noGrp="1"/>
          </p:cNvSpPr>
          <p:nvPr>
            <p:ph idx="1"/>
          </p:nvPr>
        </p:nvSpPr>
        <p:spPr>
          <a:xfrm>
            <a:off x="838200" y="1825625"/>
            <a:ext cx="5788631" cy="855930"/>
          </a:xfrm>
        </p:spPr>
        <p:txBody>
          <a:bodyPr/>
          <a:lstStyle/>
          <a:p>
            <a:pPr marL="0" indent="0">
              <a:buNone/>
            </a:pPr>
            <a:r>
              <a:rPr lang="de-DE" dirty="0" smtClean="0"/>
              <a:t>Was wisst Ihr über Masern?</a:t>
            </a:r>
          </a:p>
          <a:p>
            <a:pPr marL="0" indent="0">
              <a:buNone/>
            </a:pPr>
            <a:endParaRPr lang="de-DE" dirty="0"/>
          </a:p>
        </p:txBody>
      </p:sp>
      <p:sp>
        <p:nvSpPr>
          <p:cNvPr id="4" name="Textfeld 3"/>
          <p:cNvSpPr txBox="1"/>
          <p:nvPr/>
        </p:nvSpPr>
        <p:spPr>
          <a:xfrm>
            <a:off x="6626831" y="5352836"/>
            <a:ext cx="5517222" cy="830997"/>
          </a:xfrm>
          <a:prstGeom prst="rect">
            <a:avLst/>
          </a:prstGeom>
          <a:noFill/>
        </p:spPr>
        <p:txBody>
          <a:bodyPr wrap="square" rtlCol="0">
            <a:spAutoFit/>
          </a:bodyPr>
          <a:lstStyle/>
          <a:p>
            <a:r>
              <a:rPr lang="de-DE" sz="2400" dirty="0" smtClean="0">
                <a:solidFill>
                  <a:srgbClr val="FF0000"/>
                </a:solidFill>
              </a:rPr>
              <a:t>Etwaiges Vorwissen der </a:t>
            </a:r>
            <a:r>
              <a:rPr lang="de-DE" sz="2400" dirty="0" err="1" smtClean="0">
                <a:solidFill>
                  <a:srgbClr val="FF0000"/>
                </a:solidFill>
              </a:rPr>
              <a:t>SchülerInnen</a:t>
            </a:r>
            <a:r>
              <a:rPr lang="de-DE" sz="2400" dirty="0" smtClean="0">
                <a:solidFill>
                  <a:srgbClr val="FF0000"/>
                </a:solidFill>
              </a:rPr>
              <a:t> abfragen (und evtl. ergänzen)</a:t>
            </a:r>
            <a:endParaRPr lang="de-DE" sz="2400" dirty="0">
              <a:solidFill>
                <a:srgbClr val="FF0000"/>
              </a:solidFill>
            </a:endParaRPr>
          </a:p>
        </p:txBody>
      </p:sp>
    </p:spTree>
    <p:extLst>
      <p:ext uri="{BB962C8B-B14F-4D97-AF65-F5344CB8AC3E}">
        <p14:creationId xmlns:p14="http://schemas.microsoft.com/office/powerpoint/2010/main" val="1436276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Geschichte</a:t>
            </a:r>
            <a:endParaRPr lang="de-DE" dirty="0"/>
          </a:p>
        </p:txBody>
      </p:sp>
      <p:sp>
        <p:nvSpPr>
          <p:cNvPr id="3" name="Inhaltsplatzhalter 2"/>
          <p:cNvSpPr>
            <a:spLocks noGrp="1"/>
          </p:cNvSpPr>
          <p:nvPr>
            <p:ph idx="1"/>
          </p:nvPr>
        </p:nvSpPr>
        <p:spPr/>
        <p:txBody>
          <a:bodyPr>
            <a:normAutofit fontScale="92500"/>
          </a:bodyPr>
          <a:lstStyle/>
          <a:p>
            <a:r>
              <a:rPr lang="de-DE" dirty="0" smtClean="0"/>
              <a:t>Masern sind eine hochansteckende weltweite Viruserkrankung</a:t>
            </a:r>
          </a:p>
          <a:p>
            <a:r>
              <a:rPr lang="de-DE" dirty="0" smtClean="0"/>
              <a:t>Der Hautausschlag ist sehr typisch, schwere Krankheitsverläufe sind häufig</a:t>
            </a:r>
          </a:p>
          <a:p>
            <a:r>
              <a:rPr lang="de-DE" dirty="0" smtClean="0"/>
              <a:t>Vor Einführung der Masernimpfung 1963 erkrankten ca. 500.000 Menschen im Jahr in den USA, nach Einführung der Impfung ca. 100.</a:t>
            </a:r>
          </a:p>
          <a:p>
            <a:r>
              <a:rPr lang="de-DE" dirty="0" smtClean="0"/>
              <a:t>Keine Impfung bei akuten Infekten, Abwehrschwäche oder Schwangerschaft</a:t>
            </a:r>
          </a:p>
          <a:p>
            <a:r>
              <a:rPr lang="de-DE" dirty="0" smtClean="0"/>
              <a:t>Impfnebenwirkungen: Fieber, Abgeschlagenheit, Kopfschmerzen, Nebenwirkungen an der Einstichstelle, selten allergische Reaktionen</a:t>
            </a:r>
          </a:p>
          <a:p>
            <a:r>
              <a:rPr lang="de-DE" dirty="0" smtClean="0"/>
              <a:t>Masernschutzgesetz ist seit März 2020 in Kraft </a:t>
            </a:r>
            <a:r>
              <a:rPr lang="de-DE" dirty="0"/>
              <a:t>getreten </a:t>
            </a:r>
            <a:r>
              <a:rPr lang="de-DE" dirty="0" smtClean="0">
                <a:hlinkClick r:id="rId2"/>
              </a:rPr>
              <a:t>www.masernschutz.de</a:t>
            </a:r>
            <a:endParaRPr lang="de-DE" dirty="0"/>
          </a:p>
        </p:txBody>
      </p:sp>
    </p:spTree>
    <p:extLst>
      <p:ext uri="{BB962C8B-B14F-4D97-AF65-F5344CB8AC3E}">
        <p14:creationId xmlns:p14="http://schemas.microsoft.com/office/powerpoint/2010/main" val="2410443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3"/>
          </p:nvPr>
        </p:nvSpPr>
        <p:spPr>
          <a:xfrm flipH="1">
            <a:off x="5719664" y="574158"/>
            <a:ext cx="5681442" cy="410580"/>
          </a:xfrm>
        </p:spPr>
        <p:txBody>
          <a:bodyPr>
            <a:normAutofit lnSpcReduction="10000"/>
          </a:bodyPr>
          <a:lstStyle/>
          <a:p>
            <a:endParaRPr lang="de-DE" dirty="0"/>
          </a:p>
        </p:txBody>
      </p:sp>
      <p:sp>
        <p:nvSpPr>
          <p:cNvPr id="2" name="Titel 1"/>
          <p:cNvSpPr>
            <a:spLocks noGrp="1"/>
          </p:cNvSpPr>
          <p:nvPr>
            <p:ph type="title"/>
          </p:nvPr>
        </p:nvSpPr>
        <p:spPr/>
        <p:txBody>
          <a:bodyPr/>
          <a:lstStyle/>
          <a:p>
            <a:r>
              <a:rPr lang="de-DE" b="1" dirty="0" smtClean="0"/>
              <a:t>Masern</a:t>
            </a:r>
            <a:endParaRPr lang="de-DE" b="1" dirty="0"/>
          </a:p>
        </p:txBody>
      </p:sp>
      <p:sp>
        <p:nvSpPr>
          <p:cNvPr id="3" name="Inhaltsplatzhalter 2"/>
          <p:cNvSpPr>
            <a:spLocks noGrp="1"/>
          </p:cNvSpPr>
          <p:nvPr>
            <p:ph sz="half" idx="2"/>
          </p:nvPr>
        </p:nvSpPr>
        <p:spPr>
          <a:xfrm>
            <a:off x="539895" y="1401243"/>
            <a:ext cx="5027126" cy="4220905"/>
          </a:xfrm>
        </p:spPr>
        <p:txBody>
          <a:bodyPr>
            <a:normAutofit fontScale="77500" lnSpcReduction="20000"/>
          </a:bodyPr>
          <a:lstStyle/>
          <a:p>
            <a:r>
              <a:rPr lang="de-DE" dirty="0" smtClean="0"/>
              <a:t>Übertragung durch Tröpfcheninfektion   ( z.B. beim Sprechen, Husten oder Niesen)</a:t>
            </a:r>
          </a:p>
          <a:p>
            <a:r>
              <a:rPr lang="de-DE" dirty="0" smtClean="0"/>
              <a:t>Krankheitsbild: Fieber, Husten, Hautausschlag, Bindehautentzündung, häufig schwere Erkrankungsfälle</a:t>
            </a:r>
          </a:p>
          <a:p>
            <a:r>
              <a:rPr lang="de-DE" dirty="0" smtClean="0"/>
              <a:t>Behandlung: nur symptomatisch</a:t>
            </a:r>
          </a:p>
          <a:p>
            <a:r>
              <a:rPr lang="de-DE" dirty="0"/>
              <a:t>A</a:t>
            </a:r>
            <a:r>
              <a:rPr lang="de-DE" dirty="0" smtClean="0"/>
              <a:t>llen Kindern werden 2 Impfungen gegen Masern, Mumps und Röteln empfohlen (3-facher Schutz)</a:t>
            </a:r>
            <a:endParaRPr lang="de-DE" dirty="0"/>
          </a:p>
          <a:p>
            <a:r>
              <a:rPr lang="de-DE" dirty="0" smtClean="0"/>
              <a:t>Ansteckungsgefahr bei </a:t>
            </a:r>
            <a:r>
              <a:rPr lang="de-DE" dirty="0" err="1" smtClean="0"/>
              <a:t>Ungeimpften</a:t>
            </a:r>
            <a:r>
              <a:rPr lang="de-DE" dirty="0" smtClean="0"/>
              <a:t>:  </a:t>
            </a:r>
            <a:r>
              <a:rPr lang="de-DE" dirty="0"/>
              <a:t>&gt;</a:t>
            </a:r>
            <a:r>
              <a:rPr lang="de-DE" dirty="0" smtClean="0"/>
              <a:t>95%</a:t>
            </a:r>
          </a:p>
          <a:p>
            <a:r>
              <a:rPr lang="de-DE" dirty="0"/>
              <a:t>Ansteckungsgefahr </a:t>
            </a:r>
            <a:r>
              <a:rPr lang="de-DE" dirty="0" smtClean="0"/>
              <a:t>nach 2 Impfungen:  &lt;1%</a:t>
            </a:r>
            <a:endParaRPr lang="de-DE" dirty="0"/>
          </a:p>
          <a:p>
            <a:endParaRPr lang="de-DE" dirty="0" smtClean="0"/>
          </a:p>
          <a:p>
            <a:endParaRPr lang="de-DE" dirty="0"/>
          </a:p>
        </p:txBody>
      </p:sp>
      <p:pic>
        <p:nvPicPr>
          <p:cNvPr id="12" name="Inhaltsplatzhalter 11"/>
          <p:cNvPicPr>
            <a:picLocks noGrp="1" noChangeAspect="1"/>
          </p:cNvPicPr>
          <p:nvPr>
            <p:ph sz="quarter" idx="4"/>
          </p:nvPr>
        </p:nvPicPr>
        <p:blipFill rotWithShape="1">
          <a:blip r:embed="rId2"/>
          <a:srcRect l="-230" t="15897" r="1362" b="-1"/>
          <a:stretch/>
        </p:blipFill>
        <p:spPr>
          <a:xfrm>
            <a:off x="5719664" y="1401244"/>
            <a:ext cx="5635723" cy="4220905"/>
          </a:xfrm>
          <a:prstGeom prst="rect">
            <a:avLst/>
          </a:prstGeom>
        </p:spPr>
      </p:pic>
    </p:spTree>
    <p:extLst>
      <p:ext uri="{BB962C8B-B14F-4D97-AF65-F5344CB8AC3E}">
        <p14:creationId xmlns:p14="http://schemas.microsoft.com/office/powerpoint/2010/main" val="2206804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half" idx="4294967295"/>
          </p:nvPr>
        </p:nvPicPr>
        <p:blipFill rotWithShape="1">
          <a:blip r:embed="rId2"/>
          <a:srcRect l="2500" t="13177" r="-841" b="5372"/>
          <a:stretch/>
        </p:blipFill>
        <p:spPr>
          <a:xfrm>
            <a:off x="518006" y="590842"/>
            <a:ext cx="10004627" cy="5187271"/>
          </a:xfrm>
          <a:prstGeom prst="rect">
            <a:avLst/>
          </a:prstGeom>
        </p:spPr>
      </p:pic>
      <p:sp>
        <p:nvSpPr>
          <p:cNvPr id="6" name="Inhaltsplatzhalter 5"/>
          <p:cNvSpPr>
            <a:spLocks noGrp="1"/>
          </p:cNvSpPr>
          <p:nvPr>
            <p:ph sz="quarter" idx="4294967295"/>
          </p:nvPr>
        </p:nvSpPr>
        <p:spPr>
          <a:xfrm>
            <a:off x="1111348" y="5778112"/>
            <a:ext cx="2658794" cy="453875"/>
          </a:xfrm>
        </p:spPr>
        <p:txBody>
          <a:bodyPr>
            <a:normAutofit fontScale="55000" lnSpcReduction="20000"/>
          </a:bodyPr>
          <a:lstStyle/>
          <a:p>
            <a:pPr marL="0" indent="0">
              <a:buNone/>
            </a:pPr>
            <a:r>
              <a:rPr lang="de-DE" dirty="0" smtClean="0"/>
              <a:t>Quelle: Schönberger et all(2013) www.bzga.de</a:t>
            </a:r>
            <a:endParaRPr lang="de-DE" dirty="0"/>
          </a:p>
        </p:txBody>
      </p:sp>
    </p:spTree>
    <p:extLst>
      <p:ext uri="{BB962C8B-B14F-4D97-AF65-F5344CB8AC3E}">
        <p14:creationId xmlns:p14="http://schemas.microsoft.com/office/powerpoint/2010/main" val="2917721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Röteln</a:t>
            </a:r>
            <a:r>
              <a:rPr lang="de-DE" dirty="0">
                <a:latin typeface="Calibri" panose="020F0502020204030204" pitchFamily="34" charset="0"/>
                <a:ea typeface="Calibri" panose="020F0502020204030204" pitchFamily="34" charset="0"/>
                <a:cs typeface="Times New Roman" panose="02020603050405020304" pitchFamily="18" charset="0"/>
              </a:rPr>
              <a:t/>
            </a:r>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p:cNvSpPr>
            <a:spLocks noGrp="1"/>
          </p:cNvSpPr>
          <p:nvPr>
            <p:ph idx="1"/>
          </p:nvPr>
        </p:nvSpPr>
        <p:spPr>
          <a:xfrm>
            <a:off x="838200" y="1825625"/>
            <a:ext cx="4278330" cy="1071687"/>
          </a:xfrm>
        </p:spPr>
        <p:txBody>
          <a:bodyPr/>
          <a:lstStyle/>
          <a:p>
            <a:pPr marL="0" indent="0">
              <a:buNone/>
            </a:pPr>
            <a:r>
              <a:rPr lang="de-DE" dirty="0" smtClean="0"/>
              <a:t>Was wisst Ihr über Röteln?</a:t>
            </a:r>
          </a:p>
          <a:p>
            <a:endParaRPr lang="de-DE" dirty="0"/>
          </a:p>
          <a:p>
            <a:endParaRPr lang="de-DE" dirty="0"/>
          </a:p>
        </p:txBody>
      </p:sp>
      <p:sp>
        <p:nvSpPr>
          <p:cNvPr id="4" name="Textfeld 3"/>
          <p:cNvSpPr txBox="1"/>
          <p:nvPr/>
        </p:nvSpPr>
        <p:spPr>
          <a:xfrm>
            <a:off x="6674778" y="4869950"/>
            <a:ext cx="5517222" cy="830997"/>
          </a:xfrm>
          <a:prstGeom prst="rect">
            <a:avLst/>
          </a:prstGeom>
          <a:noFill/>
        </p:spPr>
        <p:txBody>
          <a:bodyPr wrap="square" rtlCol="0">
            <a:spAutoFit/>
          </a:bodyPr>
          <a:lstStyle/>
          <a:p>
            <a:r>
              <a:rPr lang="de-DE" sz="2400" dirty="0" smtClean="0">
                <a:solidFill>
                  <a:srgbClr val="FF0000"/>
                </a:solidFill>
              </a:rPr>
              <a:t>Etwaiges Vorwissen der </a:t>
            </a:r>
            <a:r>
              <a:rPr lang="de-DE" sz="2400" dirty="0" err="1" smtClean="0">
                <a:solidFill>
                  <a:srgbClr val="FF0000"/>
                </a:solidFill>
              </a:rPr>
              <a:t>SchülerInnen</a:t>
            </a:r>
            <a:r>
              <a:rPr lang="de-DE" sz="2400" dirty="0" smtClean="0">
                <a:solidFill>
                  <a:srgbClr val="FF0000"/>
                </a:solidFill>
              </a:rPr>
              <a:t> abfragen (und evtl. ergänzen)</a:t>
            </a:r>
            <a:endParaRPr lang="de-DE" sz="2400" dirty="0">
              <a:solidFill>
                <a:srgbClr val="FF0000"/>
              </a:solidFill>
            </a:endParaRPr>
          </a:p>
        </p:txBody>
      </p:sp>
    </p:spTree>
    <p:extLst>
      <p:ext uri="{BB962C8B-B14F-4D97-AF65-F5344CB8AC3E}">
        <p14:creationId xmlns:p14="http://schemas.microsoft.com/office/powerpoint/2010/main" val="432112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Wieso sind Röteln gefährlich?</a:t>
            </a:r>
            <a:endParaRPr lang="de-DE" b="1" dirty="0"/>
          </a:p>
        </p:txBody>
      </p:sp>
      <p:sp>
        <p:nvSpPr>
          <p:cNvPr id="3" name="Inhaltsplatzhalter 2"/>
          <p:cNvSpPr>
            <a:spLocks noGrp="1"/>
          </p:cNvSpPr>
          <p:nvPr>
            <p:ph sz="half" idx="1"/>
          </p:nvPr>
        </p:nvSpPr>
        <p:spPr>
          <a:xfrm>
            <a:off x="480237" y="1573729"/>
            <a:ext cx="6016255" cy="4189118"/>
          </a:xfrm>
        </p:spPr>
        <p:txBody>
          <a:bodyPr>
            <a:normAutofit lnSpcReduction="10000"/>
          </a:bodyPr>
          <a:lstStyle/>
          <a:p>
            <a:r>
              <a:rPr lang="de-DE" dirty="0" smtClean="0"/>
              <a:t>Bei Kindern verlaufen Röteln in der Regel eher mild</a:t>
            </a:r>
          </a:p>
          <a:p>
            <a:r>
              <a:rPr lang="de-DE" dirty="0" smtClean="0"/>
              <a:t>Auch der typische Ausschlag fehlt häufig </a:t>
            </a:r>
          </a:p>
          <a:p>
            <a:r>
              <a:rPr lang="de-DE" dirty="0"/>
              <a:t>D</a:t>
            </a:r>
            <a:r>
              <a:rPr lang="de-DE" dirty="0" smtClean="0"/>
              <a:t>aher werden Röteln oft nicht erkannt, können aber dennoch übertragen werden</a:t>
            </a:r>
          </a:p>
          <a:p>
            <a:r>
              <a:rPr lang="de-DE" dirty="0" smtClean="0"/>
              <a:t>Gefährlich vor allem in der Schwangerschaft → schwere Fehlbildungen des Ungeborenen!</a:t>
            </a:r>
          </a:p>
          <a:p>
            <a:endParaRPr lang="de-DE" dirty="0"/>
          </a:p>
        </p:txBody>
      </p:sp>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66134" y="1690687"/>
            <a:ext cx="4252310" cy="3495193"/>
          </a:xfrm>
        </p:spPr>
      </p:pic>
      <p:sp>
        <p:nvSpPr>
          <p:cNvPr id="6" name="Textfeld 5"/>
          <p:cNvSpPr txBox="1"/>
          <p:nvPr/>
        </p:nvSpPr>
        <p:spPr>
          <a:xfrm>
            <a:off x="9693681" y="4731488"/>
            <a:ext cx="1424763" cy="369332"/>
          </a:xfrm>
          <a:prstGeom prst="rect">
            <a:avLst/>
          </a:prstGeom>
          <a:noFill/>
        </p:spPr>
        <p:txBody>
          <a:bodyPr wrap="square" rtlCol="0">
            <a:spAutoFit/>
          </a:bodyPr>
          <a:lstStyle/>
          <a:p>
            <a:r>
              <a:rPr lang="de-DE" dirty="0" smtClean="0"/>
              <a:t>Hautnet.de</a:t>
            </a:r>
            <a:endParaRPr lang="de-DE" dirty="0"/>
          </a:p>
        </p:txBody>
      </p:sp>
    </p:spTree>
    <p:extLst>
      <p:ext uri="{BB962C8B-B14F-4D97-AF65-F5344CB8AC3E}">
        <p14:creationId xmlns:p14="http://schemas.microsoft.com/office/powerpoint/2010/main" val="447610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de-DE" dirty="0" smtClean="0"/>
              <a:t>HPV-Impfung</a:t>
            </a:r>
            <a:br>
              <a:rPr lang="de-DE" dirty="0" smtClean="0"/>
            </a:br>
            <a:r>
              <a:rPr lang="de-DE" dirty="0" smtClean="0"/>
              <a:t/>
            </a:r>
            <a:br>
              <a:rPr lang="de-DE" dirty="0" smtClean="0"/>
            </a:br>
            <a:r>
              <a:rPr lang="de-DE" sz="2800" dirty="0" smtClean="0">
                <a:ln w="0"/>
                <a:solidFill>
                  <a:schemeClr val="accent1"/>
                </a:solidFill>
                <a:effectLst>
                  <a:outerShdw blurRad="38100" dist="25400" dir="5400000" algn="ctr" rotWithShape="0">
                    <a:srgbClr val="6E747A">
                      <a:alpha val="43000"/>
                    </a:srgbClr>
                  </a:outerShdw>
                </a:effectLst>
              </a:rPr>
              <a:t>was heißt HPV?</a:t>
            </a:r>
            <a:r>
              <a:rPr lang="de-DE" sz="2000" dirty="0" smtClean="0"/>
              <a:t>			 Antwort: </a:t>
            </a:r>
            <a:r>
              <a:rPr lang="de-DE" sz="3100" dirty="0"/>
              <a:t>h</a:t>
            </a:r>
            <a:r>
              <a:rPr lang="de-DE" sz="3100" dirty="0" smtClean="0"/>
              <a:t>umane </a:t>
            </a:r>
            <a:r>
              <a:rPr lang="de-DE" sz="3100" dirty="0" err="1" smtClean="0"/>
              <a:t>Papillomaviren</a:t>
            </a:r>
            <a:endParaRPr lang="de-DE" sz="3100" dirty="0"/>
          </a:p>
        </p:txBody>
      </p:sp>
      <p:sp>
        <p:nvSpPr>
          <p:cNvPr id="3" name="Inhaltsplatzhalter 2"/>
          <p:cNvSpPr>
            <a:spLocks noGrp="1"/>
          </p:cNvSpPr>
          <p:nvPr>
            <p:ph idx="1"/>
          </p:nvPr>
        </p:nvSpPr>
        <p:spPr>
          <a:xfrm>
            <a:off x="838200" y="1967023"/>
            <a:ext cx="10515600" cy="4209940"/>
          </a:xfrm>
        </p:spPr>
        <p:txBody>
          <a:bodyPr>
            <a:normAutofit/>
          </a:bodyPr>
          <a:lstStyle/>
          <a:p>
            <a:r>
              <a:rPr lang="de-DE" dirty="0" smtClean="0"/>
              <a:t>Die verschiedenen Viren-Typen infizieren Haut und Schleimhäute und können ein unkontrolliertes, tumorartiges Wachstum hervorrufen:</a:t>
            </a:r>
          </a:p>
          <a:p>
            <a:pPr marL="0" indent="0">
              <a:buNone/>
            </a:pPr>
            <a:endParaRPr lang="de-DE" dirty="0" smtClean="0"/>
          </a:p>
          <a:p>
            <a:pPr lvl="2"/>
            <a:r>
              <a:rPr lang="de-DE" dirty="0" smtClean="0"/>
              <a:t>Gutartig		                  und</a:t>
            </a:r>
            <a:r>
              <a:rPr lang="de-DE" dirty="0"/>
              <a:t> </a:t>
            </a:r>
            <a:r>
              <a:rPr lang="de-DE" dirty="0" smtClean="0"/>
              <a:t>   		Bösartig</a:t>
            </a:r>
          </a:p>
          <a:p>
            <a:pPr marL="457200" lvl="1" indent="0">
              <a:buNone/>
            </a:pPr>
            <a:r>
              <a:rPr lang="de-DE" dirty="0"/>
              <a:t>	 </a:t>
            </a:r>
            <a:r>
              <a:rPr lang="de-DE" dirty="0" smtClean="0"/>
              <a:t> </a:t>
            </a:r>
            <a:r>
              <a:rPr lang="de-DE" sz="1800" dirty="0" smtClean="0"/>
              <a:t>  Warzen 				</a:t>
            </a:r>
            <a:r>
              <a:rPr lang="de-DE" sz="1800" dirty="0"/>
              <a:t> </a:t>
            </a:r>
            <a:r>
              <a:rPr lang="de-DE" sz="1800" dirty="0" smtClean="0"/>
              <a:t>                Gebärmutterhalskrebs </a:t>
            </a:r>
            <a:r>
              <a:rPr lang="de-DE" sz="1800" dirty="0"/>
              <a:t>auch 		</a:t>
            </a:r>
            <a:endParaRPr lang="de-DE" sz="1800" dirty="0" smtClean="0"/>
          </a:p>
          <a:p>
            <a:pPr marL="457200" lvl="1" indent="0">
              <a:buNone/>
            </a:pPr>
            <a:r>
              <a:rPr lang="de-DE" sz="1800" dirty="0"/>
              <a:t>	</a:t>
            </a:r>
            <a:r>
              <a:rPr lang="de-DE" sz="1800" dirty="0" smtClean="0"/>
              <a:t>    genitale Feigwarzen, sog. Kondylome			</a:t>
            </a:r>
            <a:r>
              <a:rPr lang="de-DE" sz="1800" dirty="0" err="1"/>
              <a:t>Z</a:t>
            </a:r>
            <a:r>
              <a:rPr lang="de-DE" sz="1800" dirty="0" err="1" smtClean="0"/>
              <a:t>ervixcarcinom</a:t>
            </a:r>
            <a:r>
              <a:rPr lang="de-DE" sz="1800" dirty="0" smtClean="0"/>
              <a:t> genannt,	</a:t>
            </a:r>
            <a:r>
              <a:rPr lang="de-DE" sz="1800" dirty="0"/>
              <a:t>	</a:t>
            </a:r>
            <a:endParaRPr lang="de-DE" sz="1800" dirty="0" smtClean="0"/>
          </a:p>
          <a:p>
            <a:pPr marL="457200" lvl="1" indent="0">
              <a:buNone/>
            </a:pPr>
            <a:r>
              <a:rPr lang="de-DE" sz="1800" dirty="0"/>
              <a:t>	</a:t>
            </a:r>
            <a:r>
              <a:rPr lang="de-DE" sz="1800" dirty="0" smtClean="0"/>
              <a:t>    Papillome </a:t>
            </a:r>
            <a:r>
              <a:rPr lang="de-DE" sz="1800" dirty="0"/>
              <a:t>des Rachens und </a:t>
            </a:r>
            <a:r>
              <a:rPr lang="de-DE" sz="1800" dirty="0" smtClean="0"/>
              <a:t>Kehlkopfs		Scheiden-, Penis-, Analkarzinom,</a:t>
            </a:r>
          </a:p>
          <a:p>
            <a:pPr marL="457200" lvl="1" indent="0">
              <a:buNone/>
            </a:pPr>
            <a:r>
              <a:rPr lang="de-DE" sz="1800" dirty="0"/>
              <a:t>	</a:t>
            </a:r>
            <a:r>
              <a:rPr lang="de-DE" sz="1800" dirty="0" smtClean="0"/>
              <a:t>						Kehlkopfkarzinome</a:t>
            </a:r>
            <a:endParaRPr lang="de-DE" sz="1800" dirty="0"/>
          </a:p>
        </p:txBody>
      </p:sp>
      <p:sp>
        <p:nvSpPr>
          <p:cNvPr id="4" name="Rechteck 3"/>
          <p:cNvSpPr/>
          <p:nvPr/>
        </p:nvSpPr>
        <p:spPr>
          <a:xfrm>
            <a:off x="838200" y="5518299"/>
            <a:ext cx="9634870" cy="1200329"/>
          </a:xfrm>
          <a:prstGeom prst="rect">
            <a:avLst/>
          </a:prstGeom>
        </p:spPr>
        <p:txBody>
          <a:bodyPr wrap="square">
            <a:spAutoFit/>
          </a:bodyPr>
          <a:lstStyle/>
          <a:p>
            <a:pPr marL="285750" indent="-285750">
              <a:buFont typeface="Arial" panose="020B0604020202020204" pitchFamily="34" charset="0"/>
              <a:buChar char="•"/>
            </a:pPr>
            <a:r>
              <a:rPr lang="de-DE" sz="2400" dirty="0"/>
              <a:t>Übertragung: in der Regel durch </a:t>
            </a:r>
            <a:r>
              <a:rPr lang="de-DE" sz="2400" dirty="0" smtClean="0"/>
              <a:t>ungeschützten </a:t>
            </a:r>
            <a:r>
              <a:rPr lang="de-DE" sz="2400" dirty="0"/>
              <a:t>Geschlechtsverkehr</a:t>
            </a:r>
            <a:r>
              <a:rPr lang="de-DE" sz="2400" dirty="0" smtClean="0"/>
              <a:t>, </a:t>
            </a:r>
            <a:r>
              <a:rPr lang="de-DE" sz="2400" dirty="0"/>
              <a:t>Kondome führen zur Reduktion des Ansteckungsrisikos	</a:t>
            </a:r>
          </a:p>
          <a:p>
            <a:endParaRPr lang="de-DE" sz="2400" dirty="0"/>
          </a:p>
        </p:txBody>
      </p:sp>
    </p:spTree>
    <p:extLst>
      <p:ext uri="{BB962C8B-B14F-4D97-AF65-F5344CB8AC3E}">
        <p14:creationId xmlns:p14="http://schemas.microsoft.com/office/powerpoint/2010/main" val="3296699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62708" y="421400"/>
            <a:ext cx="3956129" cy="535531"/>
          </a:xfrm>
          <a:noFill/>
        </p:spPr>
        <p:txBody>
          <a:bodyPr wrap="square">
            <a:spAutoFit/>
          </a:bodyPr>
          <a:lstStyle/>
          <a:p>
            <a:r>
              <a:rPr lang="de-DE" b="1" smtClean="0"/>
              <a:t>HPV-Impfung</a:t>
            </a:r>
            <a:r>
              <a:rPr lang="de-DE" smtClean="0"/>
              <a:t> </a:t>
            </a:r>
            <a:r>
              <a:rPr lang="de-DE" sz="1100" smtClean="0"/>
              <a:t>        </a:t>
            </a:r>
            <a:endParaRPr lang="de-DE" sz="1100" dirty="0"/>
          </a:p>
        </p:txBody>
      </p:sp>
      <p:pic>
        <p:nvPicPr>
          <p:cNvPr id="5" name="Bildplatzhalter 4"/>
          <p:cNvPicPr>
            <a:picLocks noGrp="1" noChangeAspect="1"/>
          </p:cNvPicPr>
          <p:nvPr>
            <p:ph type="pic" idx="1"/>
          </p:nvPr>
        </p:nvPicPr>
        <p:blipFill>
          <a:blip r:embed="rId3">
            <a:extLst>
              <a:ext uri="{28A0092B-C50C-407E-A947-70E740481C1C}">
                <a14:useLocalDpi xmlns:a14="http://schemas.microsoft.com/office/drawing/2010/main" val="0"/>
              </a:ext>
            </a:extLst>
          </a:blip>
          <a:srcRect l="6931" r="6931"/>
          <a:stretch>
            <a:fillRect/>
          </a:stretch>
        </p:blipFill>
        <p:spPr>
          <a:xfrm>
            <a:off x="5682343" y="1297942"/>
            <a:ext cx="5113206" cy="3359620"/>
          </a:xfrm>
        </p:spPr>
      </p:pic>
      <p:sp>
        <p:nvSpPr>
          <p:cNvPr id="3" name="Inhaltsplatzhalter 2"/>
          <p:cNvSpPr>
            <a:spLocks noGrp="1"/>
          </p:cNvSpPr>
          <p:nvPr>
            <p:ph type="body" sz="half" idx="2"/>
          </p:nvPr>
        </p:nvSpPr>
        <p:spPr>
          <a:xfrm>
            <a:off x="562708" y="1301263"/>
            <a:ext cx="4242557" cy="4419599"/>
          </a:xfrm>
          <a:no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r>
              <a:rPr lang="de-DE" sz="2000" dirty="0" smtClean="0">
                <a:solidFill>
                  <a:schemeClr val="tx1"/>
                </a:solidFill>
              </a:rPr>
              <a:t>Wichtiges </a:t>
            </a:r>
            <a:r>
              <a:rPr lang="de-DE" sz="2000" dirty="0" err="1" smtClean="0">
                <a:solidFill>
                  <a:schemeClr val="tx1"/>
                </a:solidFill>
              </a:rPr>
              <a:t>Impfziel</a:t>
            </a:r>
            <a:r>
              <a:rPr lang="de-DE" sz="2000" dirty="0" smtClean="0">
                <a:solidFill>
                  <a:schemeClr val="tx1"/>
                </a:solidFill>
              </a:rPr>
              <a:t>:  Reduktion des Gebärmutterhalskrebs und seiner Vorstufen</a:t>
            </a:r>
          </a:p>
          <a:p>
            <a:r>
              <a:rPr lang="de-DE" sz="2000" dirty="0" smtClean="0">
                <a:solidFill>
                  <a:schemeClr val="tx1"/>
                </a:solidFill>
              </a:rPr>
              <a:t>Im Laufe ihres Lebens infizieren sich </a:t>
            </a:r>
            <a:r>
              <a:rPr lang="de-DE" sz="2000" dirty="0">
                <a:solidFill>
                  <a:schemeClr val="tx1"/>
                </a:solidFill>
              </a:rPr>
              <a:t> </a:t>
            </a:r>
            <a:r>
              <a:rPr lang="de-DE" sz="2000" dirty="0" smtClean="0">
                <a:solidFill>
                  <a:schemeClr val="tx1"/>
                </a:solidFill>
              </a:rPr>
              <a:t>        ca. 70% der sexuell aktiven Frauen mit HPV</a:t>
            </a:r>
          </a:p>
          <a:p>
            <a:r>
              <a:rPr lang="de-DE" sz="2000" dirty="0" smtClean="0">
                <a:solidFill>
                  <a:schemeClr val="tx1"/>
                </a:solidFill>
              </a:rPr>
              <a:t>Infektion ist abhängig von Anzahl und Verhalten der Sexualpartner</a:t>
            </a:r>
          </a:p>
          <a:p>
            <a:r>
              <a:rPr lang="de-DE" sz="2000" dirty="0" smtClean="0">
                <a:solidFill>
                  <a:schemeClr val="tx1"/>
                </a:solidFill>
              </a:rPr>
              <a:t>Empfohlen wird ein 2-Dosen Impfschema  für 9-14-jährige Mädchen </a:t>
            </a:r>
            <a:r>
              <a:rPr lang="de-DE" sz="2000" b="1" u="sng" dirty="0" smtClean="0">
                <a:solidFill>
                  <a:schemeClr val="tx1"/>
                </a:solidFill>
              </a:rPr>
              <a:t>und Jungen </a:t>
            </a:r>
            <a:r>
              <a:rPr lang="de-DE" sz="2000" dirty="0" smtClean="0">
                <a:solidFill>
                  <a:schemeClr val="tx1"/>
                </a:solidFill>
              </a:rPr>
              <a:t>im Abstand von 5 Monaten</a:t>
            </a:r>
          </a:p>
          <a:p>
            <a:r>
              <a:rPr lang="de-DE" sz="2000" dirty="0" smtClean="0">
                <a:solidFill>
                  <a:schemeClr val="tx1"/>
                </a:solidFill>
              </a:rPr>
              <a:t>Ab dem 15. </a:t>
            </a:r>
            <a:r>
              <a:rPr lang="de-DE" sz="2000" smtClean="0">
                <a:solidFill>
                  <a:schemeClr val="tx1"/>
                </a:solidFill>
              </a:rPr>
              <a:t>Lebensjahr </a:t>
            </a:r>
            <a:r>
              <a:rPr lang="de-DE" sz="2000" smtClean="0">
                <a:solidFill>
                  <a:schemeClr val="tx1"/>
                </a:solidFill>
              </a:rPr>
              <a:t>3-Dosen-Impfschema </a:t>
            </a:r>
            <a:endParaRPr lang="de-DE" sz="2000" dirty="0" smtClean="0">
              <a:solidFill>
                <a:schemeClr val="tx1"/>
              </a:solidFill>
            </a:endParaRPr>
          </a:p>
          <a:p>
            <a:r>
              <a:rPr lang="de-DE" sz="2000" dirty="0" smtClean="0">
                <a:solidFill>
                  <a:schemeClr val="tx1"/>
                </a:solidFill>
              </a:rPr>
              <a:t>Impfung möglichst vor Beginn der sexuellen Aktivität</a:t>
            </a:r>
          </a:p>
        </p:txBody>
      </p:sp>
      <p:sp>
        <p:nvSpPr>
          <p:cNvPr id="4" name="Rechteck 3"/>
          <p:cNvSpPr/>
          <p:nvPr/>
        </p:nvSpPr>
        <p:spPr>
          <a:xfrm>
            <a:off x="5682343" y="4870580"/>
            <a:ext cx="5113206" cy="954107"/>
          </a:xfrm>
          <a:prstGeom prst="rect">
            <a:avLst/>
          </a:prstGeom>
        </p:spPr>
        <p:txBody>
          <a:bodyPr wrap="square">
            <a:spAutoFit/>
          </a:bodyPr>
          <a:lstStyle/>
          <a:p>
            <a:r>
              <a:rPr lang="de-DE" sz="1400" dirty="0"/>
              <a:t>In Australien wurde nach Einführung der HPV-Impfung bei jungen Frauen ein Rückgang von </a:t>
            </a:r>
            <a:r>
              <a:rPr lang="de-DE" sz="1400" dirty="0" err="1"/>
              <a:t>Carcinom</a:t>
            </a:r>
            <a:r>
              <a:rPr lang="de-DE" sz="1400" dirty="0"/>
              <a:t>-Vorstufen um 75 % beobachtet. Positiver Zusatzeffekt für nicht geimpfte junge </a:t>
            </a:r>
            <a:r>
              <a:rPr lang="de-DE" sz="1400" dirty="0" smtClean="0"/>
              <a:t>Männer → </a:t>
            </a:r>
            <a:r>
              <a:rPr lang="de-DE" sz="1400" dirty="0"/>
              <a:t>seltener Genitalwarzen</a:t>
            </a:r>
          </a:p>
        </p:txBody>
      </p:sp>
      <p:sp>
        <p:nvSpPr>
          <p:cNvPr id="6" name="Textfeld 5"/>
          <p:cNvSpPr txBox="1"/>
          <p:nvPr/>
        </p:nvSpPr>
        <p:spPr>
          <a:xfrm>
            <a:off x="8783781" y="4210073"/>
            <a:ext cx="1911927" cy="369332"/>
          </a:xfrm>
          <a:prstGeom prst="rect">
            <a:avLst/>
          </a:prstGeom>
          <a:noFill/>
        </p:spPr>
        <p:txBody>
          <a:bodyPr wrap="square" rtlCol="0">
            <a:spAutoFit/>
          </a:bodyPr>
          <a:lstStyle/>
          <a:p>
            <a:r>
              <a:rPr lang="de-DE" dirty="0" smtClean="0"/>
              <a:t>Medicinenet.com</a:t>
            </a:r>
            <a:endParaRPr lang="de-DE" dirty="0"/>
          </a:p>
        </p:txBody>
      </p:sp>
    </p:spTree>
    <p:extLst>
      <p:ext uri="{BB962C8B-B14F-4D97-AF65-F5344CB8AC3E}">
        <p14:creationId xmlns:p14="http://schemas.microsoft.com/office/powerpoint/2010/main" val="3194095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1528" y="446926"/>
            <a:ext cx="9298112" cy="775699"/>
          </a:xfrm>
        </p:spPr>
        <p:txBody>
          <a:bodyPr/>
          <a:lstStyle/>
          <a:p>
            <a:pPr algn="ctr"/>
            <a:r>
              <a:rPr lang="de-DE" dirty="0" err="1" smtClean="0"/>
              <a:t>Impfbare</a:t>
            </a:r>
            <a:r>
              <a:rPr lang="de-DE" dirty="0" smtClean="0"/>
              <a:t> Krankheiten</a:t>
            </a:r>
            <a:endParaRPr lang="de-DE" dirty="0"/>
          </a:p>
        </p:txBody>
      </p:sp>
      <p:pic>
        <p:nvPicPr>
          <p:cNvPr id="4" name="Grafik 3" descr="\\lrakg.local\dfs\home\MuellerR\Documents\2016-06-27_11-08-28-255_1.tif"/>
          <p:cNvPicPr/>
          <p:nvPr/>
        </p:nvPicPr>
        <p:blipFill>
          <a:blip r:embed="rId2">
            <a:extLst>
              <a:ext uri="{28A0092B-C50C-407E-A947-70E740481C1C}">
                <a14:useLocalDpi xmlns:a14="http://schemas.microsoft.com/office/drawing/2010/main" val="0"/>
              </a:ext>
            </a:extLst>
          </a:blip>
          <a:srcRect/>
          <a:stretch>
            <a:fillRect/>
          </a:stretch>
        </p:blipFill>
        <p:spPr bwMode="auto">
          <a:xfrm>
            <a:off x="1684789" y="1222625"/>
            <a:ext cx="8445529" cy="6041204"/>
          </a:xfrm>
          <a:prstGeom prst="rect">
            <a:avLst/>
          </a:prstGeom>
          <a:noFill/>
          <a:ln>
            <a:noFill/>
          </a:ln>
        </p:spPr>
      </p:pic>
    </p:spTree>
    <p:extLst>
      <p:ext uri="{BB962C8B-B14F-4D97-AF65-F5344CB8AC3E}">
        <p14:creationId xmlns:p14="http://schemas.microsoft.com/office/powerpoint/2010/main" val="2564073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Hausaufgabe</a:t>
            </a:r>
            <a:endParaRPr lang="de-DE" b="1" dirty="0"/>
          </a:p>
        </p:txBody>
      </p:sp>
      <p:sp>
        <p:nvSpPr>
          <p:cNvPr id="3" name="Inhaltsplatzhalter 2"/>
          <p:cNvSpPr>
            <a:spLocks noGrp="1"/>
          </p:cNvSpPr>
          <p:nvPr>
            <p:ph idx="1"/>
          </p:nvPr>
        </p:nvSpPr>
        <p:spPr/>
        <p:txBody>
          <a:bodyPr/>
          <a:lstStyle/>
          <a:p>
            <a:r>
              <a:rPr lang="de-DE" dirty="0" smtClean="0"/>
              <a:t>Schaut mal in Eurem </a:t>
            </a:r>
            <a:r>
              <a:rPr lang="de-DE" dirty="0" err="1" smtClean="0"/>
              <a:t>Impfbuch</a:t>
            </a:r>
            <a:r>
              <a:rPr lang="de-DE" dirty="0" smtClean="0"/>
              <a:t>, welchen Impfschutz Ihr habt?</a:t>
            </a:r>
          </a:p>
          <a:p>
            <a:r>
              <a:rPr lang="de-DE" dirty="0" smtClean="0"/>
              <a:t>Welche Impfungen wären noch möglich; haltet Ihr sie für sinnvoll?</a:t>
            </a:r>
          </a:p>
          <a:p>
            <a:r>
              <a:rPr lang="de-DE" dirty="0" smtClean="0"/>
              <a:t>Wann und wo ist Euer nächster Impftermin?</a:t>
            </a:r>
          </a:p>
          <a:p>
            <a:endParaRPr lang="de-DE" dirty="0"/>
          </a:p>
          <a:p>
            <a:r>
              <a:rPr lang="de-DE" dirty="0" smtClean="0"/>
              <a:t>Erörterung</a:t>
            </a:r>
          </a:p>
          <a:p>
            <a:r>
              <a:rPr lang="de-DE" dirty="0" smtClean="0"/>
              <a:t>Warum haben Computerviren diesen Namen bekommen?</a:t>
            </a:r>
          </a:p>
          <a:p>
            <a:r>
              <a:rPr lang="de-DE" dirty="0" smtClean="0"/>
              <a:t>Sind Computerviren für den Menschen gefährlich, gibt es eine </a:t>
            </a:r>
            <a:r>
              <a:rPr lang="de-DE" smtClean="0"/>
              <a:t>Impfung dagegen?</a:t>
            </a:r>
            <a:endParaRPr lang="de-DE" dirty="0"/>
          </a:p>
        </p:txBody>
      </p:sp>
    </p:spTree>
    <p:extLst>
      <p:ext uri="{BB962C8B-B14F-4D97-AF65-F5344CB8AC3E}">
        <p14:creationId xmlns:p14="http://schemas.microsoft.com/office/powerpoint/2010/main" val="1142361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solidFill>
                  <a:srgbClr val="FF0000"/>
                </a:solidFill>
              </a:rPr>
              <a:t>Ziel des Unterrichtes kommentiert</a:t>
            </a:r>
            <a:endParaRPr lang="de-DE" dirty="0">
              <a:solidFill>
                <a:srgbClr val="FF0000"/>
              </a:solidFill>
            </a:endParaRPr>
          </a:p>
        </p:txBody>
      </p:sp>
      <p:sp>
        <p:nvSpPr>
          <p:cNvPr id="3" name="Inhaltsplatzhalter 2"/>
          <p:cNvSpPr>
            <a:spLocks noGrp="1"/>
          </p:cNvSpPr>
          <p:nvPr>
            <p:ph idx="1"/>
          </p:nvPr>
        </p:nvSpPr>
        <p:spPr/>
        <p:txBody>
          <a:bodyPr>
            <a:normAutofit/>
          </a:bodyPr>
          <a:lstStyle/>
          <a:p>
            <a:pPr marL="0" indent="0">
              <a:buNone/>
            </a:pPr>
            <a:r>
              <a:rPr lang="de-DE" sz="4000" dirty="0" smtClean="0">
                <a:solidFill>
                  <a:srgbClr val="FF0000"/>
                </a:solidFill>
              </a:rPr>
              <a:t>Es geht darum, das kritische Denken der Schüler anzuregen. Verantwortungsvolle Entscheidungen müssen nicht nur bei Gesundheitsfragen getroffen werden, sondern in allen Lebenslagen.</a:t>
            </a:r>
          </a:p>
          <a:p>
            <a:pPr marL="0" indent="0">
              <a:buNone/>
            </a:pPr>
            <a:r>
              <a:rPr lang="de-DE" sz="4000" dirty="0" smtClean="0">
                <a:solidFill>
                  <a:srgbClr val="FF0000"/>
                </a:solidFill>
              </a:rPr>
              <a:t>Die </a:t>
            </a:r>
            <a:r>
              <a:rPr lang="de-DE" sz="4000" dirty="0" err="1" smtClean="0">
                <a:solidFill>
                  <a:srgbClr val="FF0000"/>
                </a:solidFill>
              </a:rPr>
              <a:t>SchülerInnen</a:t>
            </a:r>
            <a:r>
              <a:rPr lang="de-DE" sz="4000" dirty="0" smtClean="0">
                <a:solidFill>
                  <a:srgbClr val="FF0000"/>
                </a:solidFill>
              </a:rPr>
              <a:t> sollen beispielhaft erfahren, was es braucht, um für sich selbst entscheiden zu können.</a:t>
            </a:r>
          </a:p>
          <a:p>
            <a:endParaRPr lang="de-DE" sz="3200" dirty="0">
              <a:solidFill>
                <a:srgbClr val="FF0000"/>
              </a:solidFill>
            </a:endParaRPr>
          </a:p>
          <a:p>
            <a:endParaRPr lang="de-DE" dirty="0"/>
          </a:p>
        </p:txBody>
      </p:sp>
    </p:spTree>
    <p:extLst>
      <p:ext uri="{BB962C8B-B14F-4D97-AF65-F5344CB8AC3E}">
        <p14:creationId xmlns:p14="http://schemas.microsoft.com/office/powerpoint/2010/main" val="3595982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4910" y="534256"/>
            <a:ext cx="10515600" cy="688369"/>
          </a:xfrm>
        </p:spPr>
        <p:txBody>
          <a:bodyPr>
            <a:normAutofit fontScale="90000"/>
          </a:bodyPr>
          <a:lstStyle/>
          <a:p>
            <a:pPr algn="ctr"/>
            <a:r>
              <a:rPr lang="de-DE" dirty="0" smtClean="0"/>
              <a:t/>
            </a:r>
            <a:br>
              <a:rPr lang="de-DE" dirty="0" smtClean="0"/>
            </a:br>
            <a:r>
              <a:rPr lang="de-DE" dirty="0" smtClean="0"/>
              <a:t>Glossar A-L</a:t>
            </a:r>
            <a:r>
              <a:rPr lang="de-DE" dirty="0"/>
              <a:t/>
            </a:r>
            <a:br>
              <a:rPr lang="de-DE" dirty="0"/>
            </a:br>
            <a:endParaRPr lang="de-DE" dirty="0"/>
          </a:p>
        </p:txBody>
      </p:sp>
      <p:sp>
        <p:nvSpPr>
          <p:cNvPr id="3" name="Inhaltsplatzhalter 2"/>
          <p:cNvSpPr>
            <a:spLocks noGrp="1"/>
          </p:cNvSpPr>
          <p:nvPr>
            <p:ph idx="1"/>
          </p:nvPr>
        </p:nvSpPr>
        <p:spPr>
          <a:xfrm>
            <a:off x="838200" y="1222625"/>
            <a:ext cx="10515600" cy="4954338"/>
          </a:xfrm>
        </p:spPr>
        <p:txBody>
          <a:bodyPr>
            <a:normAutofit fontScale="85000" lnSpcReduction="20000"/>
          </a:bodyPr>
          <a:lstStyle/>
          <a:p>
            <a:r>
              <a:rPr lang="de-DE" dirty="0" smtClean="0"/>
              <a:t>AIDS </a:t>
            </a:r>
            <a:r>
              <a:rPr lang="de-DE" dirty="0"/>
              <a:t>= </a:t>
            </a:r>
            <a:r>
              <a:rPr lang="de-DE" dirty="0" err="1"/>
              <a:t>Acquired</a:t>
            </a:r>
            <a:r>
              <a:rPr lang="de-DE" dirty="0"/>
              <a:t> Immune </a:t>
            </a:r>
            <a:r>
              <a:rPr lang="de-DE" dirty="0" err="1"/>
              <a:t>Deficiency</a:t>
            </a:r>
            <a:r>
              <a:rPr lang="de-DE" dirty="0"/>
              <a:t> Syndrome, auch für „erworbenes Immundefektsyndrom“ –&gt;  bezeichnet eine spezifische Kombination von Symptomen, die beim Menschen infolge der durch Infektion mit dem Humanen </a:t>
            </a:r>
            <a:r>
              <a:rPr lang="de-DE" dirty="0" err="1"/>
              <a:t>Immundefizienz</a:t>
            </a:r>
            <a:r>
              <a:rPr lang="de-DE" dirty="0"/>
              <a:t>-Virus (HI-Virus, HIV) induzierten Zerstörung des Immunsystems auftreten. </a:t>
            </a:r>
          </a:p>
          <a:p>
            <a:r>
              <a:rPr lang="de-DE" dirty="0" smtClean="0"/>
              <a:t>Bakterien </a:t>
            </a:r>
            <a:r>
              <a:rPr lang="de-DE" dirty="0"/>
              <a:t>=  die kleinsten, einzelligen Mikroorganismen (Prokaryonten). Bakterien sind bis zu hundert Mal größer als Viren.</a:t>
            </a:r>
          </a:p>
          <a:p>
            <a:r>
              <a:rPr lang="de-DE" dirty="0" err="1" smtClean="0"/>
              <a:t>Carcinom</a:t>
            </a:r>
            <a:r>
              <a:rPr lang="de-DE" dirty="0" smtClean="0"/>
              <a:t> </a:t>
            </a:r>
            <a:r>
              <a:rPr lang="de-DE" dirty="0"/>
              <a:t>= bösartiger Tumor, Krebs </a:t>
            </a:r>
          </a:p>
          <a:p>
            <a:r>
              <a:rPr lang="de-DE" dirty="0" smtClean="0"/>
              <a:t>Chronische </a:t>
            </a:r>
            <a:r>
              <a:rPr lang="de-DE" dirty="0"/>
              <a:t>Leberzirrhose =  Endstadium chronischer Leberkrankheiten  sog. „ Schrumpfleber“</a:t>
            </a:r>
          </a:p>
          <a:p>
            <a:r>
              <a:rPr lang="de-DE" dirty="0" smtClean="0"/>
              <a:t>Encephalitis </a:t>
            </a:r>
            <a:r>
              <a:rPr lang="de-DE" dirty="0"/>
              <a:t>= Entzündung des Gehirns</a:t>
            </a:r>
          </a:p>
          <a:p>
            <a:r>
              <a:rPr lang="de-DE" dirty="0" smtClean="0"/>
              <a:t>HIV </a:t>
            </a:r>
            <a:r>
              <a:rPr lang="de-DE" dirty="0"/>
              <a:t>=  Humane </a:t>
            </a:r>
            <a:r>
              <a:rPr lang="de-DE" dirty="0" err="1"/>
              <a:t>Immundefizienz</a:t>
            </a:r>
            <a:r>
              <a:rPr lang="de-DE" dirty="0"/>
              <a:t>-Virus (englisch human </a:t>
            </a:r>
            <a:r>
              <a:rPr lang="de-DE" dirty="0" err="1"/>
              <a:t>immunodeficiency</a:t>
            </a:r>
            <a:r>
              <a:rPr lang="de-DE" dirty="0"/>
              <a:t> </a:t>
            </a:r>
            <a:r>
              <a:rPr lang="de-DE" dirty="0" err="1"/>
              <a:t>virus</a:t>
            </a:r>
            <a:r>
              <a:rPr lang="de-DE" dirty="0"/>
              <a:t>)</a:t>
            </a:r>
          </a:p>
          <a:p>
            <a:r>
              <a:rPr lang="de-DE" dirty="0" err="1" smtClean="0"/>
              <a:t>Lyme</a:t>
            </a:r>
            <a:r>
              <a:rPr lang="de-DE" dirty="0" smtClean="0"/>
              <a:t>-Borreliose </a:t>
            </a:r>
            <a:r>
              <a:rPr lang="de-DE" dirty="0"/>
              <a:t>=  Infektionskrankheit, die durch das Bakterium </a:t>
            </a:r>
            <a:r>
              <a:rPr lang="de-DE" dirty="0" err="1"/>
              <a:t>Borrelia</a:t>
            </a:r>
            <a:r>
              <a:rPr lang="de-DE" dirty="0"/>
              <a:t> </a:t>
            </a:r>
            <a:r>
              <a:rPr lang="de-DE" dirty="0" err="1"/>
              <a:t>burgdorferi</a:t>
            </a:r>
            <a:r>
              <a:rPr lang="de-DE" dirty="0"/>
              <a:t> ausgelöst wird. Die Erkrankung kann verschiedene Organe in jeweils verschiedenen Stadien und Ausprägungen betreffen, speziell die Haut, das Nervensystem und die Gelenke.</a:t>
            </a:r>
          </a:p>
          <a:p>
            <a:endParaRPr lang="de-DE" dirty="0"/>
          </a:p>
        </p:txBody>
      </p:sp>
    </p:spTree>
    <p:extLst>
      <p:ext uri="{BB962C8B-B14F-4D97-AF65-F5344CB8AC3E}">
        <p14:creationId xmlns:p14="http://schemas.microsoft.com/office/powerpoint/2010/main" val="2468083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181528"/>
            <a:ext cx="10515600" cy="4995435"/>
          </a:xfrm>
        </p:spPr>
        <p:txBody>
          <a:bodyPr>
            <a:normAutofit fontScale="85000" lnSpcReduction="20000"/>
          </a:bodyPr>
          <a:lstStyle/>
          <a:p>
            <a:r>
              <a:rPr lang="de-DE" dirty="0"/>
              <a:t>Meningitis = Entzündung der </a:t>
            </a:r>
            <a:r>
              <a:rPr lang="de-DE" dirty="0" smtClean="0"/>
              <a:t>Hirnhaut</a:t>
            </a:r>
            <a:endParaRPr lang="de-DE" dirty="0"/>
          </a:p>
          <a:p>
            <a:r>
              <a:rPr lang="de-DE" dirty="0"/>
              <a:t>Myelitis = Entzündung des </a:t>
            </a:r>
            <a:r>
              <a:rPr lang="de-DE" dirty="0" smtClean="0"/>
              <a:t>Rückenmarks</a:t>
            </a:r>
            <a:r>
              <a:rPr lang="de-DE" dirty="0"/>
              <a:t> </a:t>
            </a:r>
          </a:p>
          <a:p>
            <a:r>
              <a:rPr lang="de-DE" dirty="0"/>
              <a:t>Schmierinfektion  = indirekte Kontaktinfektion. Sie erfolgt durch Berührung eines Gegenstandes, der mit infektiösen Körpersekreten, wie Speichel, Urin oder Stuhl kontaminiert ist.  </a:t>
            </a:r>
          </a:p>
          <a:p>
            <a:r>
              <a:rPr lang="de-DE" dirty="0"/>
              <a:t>STD  = Engl. </a:t>
            </a:r>
            <a:r>
              <a:rPr lang="de-DE" dirty="0" err="1"/>
              <a:t>sexually</a:t>
            </a:r>
            <a:r>
              <a:rPr lang="de-DE" dirty="0"/>
              <a:t> </a:t>
            </a:r>
            <a:r>
              <a:rPr lang="de-DE" dirty="0" err="1"/>
              <a:t>transmitted</a:t>
            </a:r>
            <a:r>
              <a:rPr lang="de-DE" dirty="0"/>
              <a:t> </a:t>
            </a:r>
            <a:r>
              <a:rPr lang="de-DE" dirty="0" err="1"/>
              <a:t>diseases</a:t>
            </a:r>
            <a:r>
              <a:rPr lang="de-DE" dirty="0"/>
              <a:t>, Sexuell übertragbare Erkrankungen im </a:t>
            </a:r>
            <a:r>
              <a:rPr lang="de-DE" dirty="0" smtClean="0"/>
              <a:t>Deutschen</a:t>
            </a:r>
            <a:r>
              <a:rPr lang="de-DE" dirty="0"/>
              <a:t> </a:t>
            </a:r>
          </a:p>
          <a:p>
            <a:r>
              <a:rPr lang="de-DE" dirty="0"/>
              <a:t>STIKO  = Ständige Impfkommission (Aufgabe der STIKO ist es, auf wissenschaftlicher Grundlage nationale Empfehlungen für die notwendigen Schutzimpfungen in Deutschland zu erarbeiten</a:t>
            </a:r>
            <a:r>
              <a:rPr lang="de-DE" dirty="0" smtClean="0"/>
              <a:t>)</a:t>
            </a:r>
            <a:r>
              <a:rPr lang="de-DE" dirty="0"/>
              <a:t> </a:t>
            </a:r>
          </a:p>
          <a:p>
            <a:r>
              <a:rPr lang="de-DE" dirty="0"/>
              <a:t>Viren = infektiöse Partikel, die sich als </a:t>
            </a:r>
            <a:r>
              <a:rPr lang="de-DE" dirty="0" err="1"/>
              <a:t>Virionen</a:t>
            </a:r>
            <a:r>
              <a:rPr lang="de-DE" dirty="0"/>
              <a:t> außerhalb von Zellen durch Übertragung verbreiten, aber als Viren nur innerhalb einer geeigneten Wirtszelle vermehren können</a:t>
            </a:r>
            <a:r>
              <a:rPr lang="de-DE" dirty="0" smtClean="0"/>
              <a:t>.</a:t>
            </a:r>
            <a:r>
              <a:rPr lang="de-DE" dirty="0"/>
              <a:t> </a:t>
            </a:r>
          </a:p>
          <a:p>
            <a:r>
              <a:rPr lang="de-DE" dirty="0"/>
              <a:t>Virusisolierung = Extraktion von Viren aus infektiösem Material zur Vermehrung in Zellkulturen oder Wirten mit anschließender Charakterisierung.</a:t>
            </a:r>
          </a:p>
          <a:p>
            <a:endParaRPr lang="de-DE" dirty="0"/>
          </a:p>
        </p:txBody>
      </p:sp>
      <p:sp>
        <p:nvSpPr>
          <p:cNvPr id="4" name="Titel 1"/>
          <p:cNvSpPr>
            <a:spLocks noGrp="1"/>
          </p:cNvSpPr>
          <p:nvPr>
            <p:ph type="title"/>
          </p:nvPr>
        </p:nvSpPr>
        <p:spPr>
          <a:xfrm>
            <a:off x="838200" y="365125"/>
            <a:ext cx="10515600" cy="816403"/>
          </a:xfrm>
        </p:spPr>
        <p:txBody>
          <a:bodyPr>
            <a:normAutofit fontScale="90000"/>
          </a:bodyPr>
          <a:lstStyle/>
          <a:p>
            <a:pPr algn="ctr"/>
            <a:r>
              <a:rPr lang="de-DE" dirty="0" smtClean="0"/>
              <a:t/>
            </a:r>
            <a:br>
              <a:rPr lang="de-DE" dirty="0" smtClean="0"/>
            </a:br>
            <a:r>
              <a:rPr lang="de-DE" dirty="0" smtClean="0"/>
              <a:t>Glossar M-Z</a:t>
            </a:r>
            <a:r>
              <a:rPr lang="de-DE" dirty="0"/>
              <a:t/>
            </a:r>
            <a:br>
              <a:rPr lang="de-DE" dirty="0"/>
            </a:br>
            <a:endParaRPr lang="de-DE" dirty="0"/>
          </a:p>
        </p:txBody>
      </p:sp>
    </p:spTree>
    <p:extLst>
      <p:ext uri="{BB962C8B-B14F-4D97-AF65-F5344CB8AC3E}">
        <p14:creationId xmlns:p14="http://schemas.microsoft.com/office/powerpoint/2010/main" val="344295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Krankheiten allgemein</a:t>
            </a:r>
            <a:endParaRPr lang="de-DE" b="1" dirty="0"/>
          </a:p>
        </p:txBody>
      </p:sp>
      <p:sp>
        <p:nvSpPr>
          <p:cNvPr id="3" name="Inhaltsplatzhalter 2"/>
          <p:cNvSpPr>
            <a:spLocks noGrp="1"/>
          </p:cNvSpPr>
          <p:nvPr>
            <p:ph idx="1"/>
          </p:nvPr>
        </p:nvSpPr>
        <p:spPr>
          <a:xfrm>
            <a:off x="374904" y="1609344"/>
            <a:ext cx="10978896" cy="4567619"/>
          </a:xfrm>
        </p:spPr>
        <p:txBody>
          <a:bodyPr>
            <a:noAutofit/>
          </a:bodyPr>
          <a:lstStyle/>
          <a:p>
            <a:r>
              <a:rPr lang="de-DE" sz="2600" dirty="0" smtClean="0"/>
              <a:t>Jeder Teil des Körpers kann betroffen sein</a:t>
            </a:r>
          </a:p>
          <a:p>
            <a:r>
              <a:rPr lang="de-DE" sz="2600" dirty="0" smtClean="0"/>
              <a:t>Durch Viren, Bakterien, Unfälle (Traumen), Genetik…</a:t>
            </a:r>
          </a:p>
          <a:p>
            <a:r>
              <a:rPr lang="de-DE" sz="2600" dirty="0" smtClean="0"/>
              <a:t>Behandlung mit Medikamenten, Operationen, Heilmittel</a:t>
            </a:r>
          </a:p>
          <a:p>
            <a:r>
              <a:rPr lang="de-DE" sz="2600" dirty="0" smtClean="0"/>
              <a:t>Jede Behandlung birgt ein Risiko</a:t>
            </a:r>
          </a:p>
          <a:p>
            <a:r>
              <a:rPr lang="de-DE" sz="2600" dirty="0" smtClean="0"/>
              <a:t>Der Arzt klärt auf, empfiehlt eine Therapie und hilft eine Entscheidung zu treffen</a:t>
            </a:r>
          </a:p>
          <a:p>
            <a:r>
              <a:rPr lang="de-DE" sz="2600" dirty="0" smtClean="0"/>
              <a:t>Es bleibt aber die Verantwortung des Patienten</a:t>
            </a:r>
          </a:p>
          <a:p>
            <a:r>
              <a:rPr lang="de-DE" sz="2600" dirty="0" smtClean="0"/>
              <a:t>Dazu </a:t>
            </a:r>
            <a:r>
              <a:rPr lang="de-DE" sz="2600" dirty="0"/>
              <a:t>muss der Patient ausreichend Informationen haben. Hilfreiche </a:t>
            </a:r>
            <a:r>
              <a:rPr lang="de-DE" sz="2600" dirty="0" smtClean="0"/>
              <a:t>Informationsquellen neben dem Arzt </a:t>
            </a:r>
            <a:r>
              <a:rPr lang="de-DE" sz="2600" dirty="0"/>
              <a:t>sind</a:t>
            </a:r>
            <a:r>
              <a:rPr lang="de-DE" sz="2600" dirty="0" smtClean="0"/>
              <a:t>: Familie, Freunde, Krankenkassen</a:t>
            </a:r>
            <a:r>
              <a:rPr lang="de-DE" sz="2600" dirty="0"/>
              <a:t>, </a:t>
            </a:r>
            <a:r>
              <a:rPr lang="de-DE" sz="2600" dirty="0" smtClean="0"/>
              <a:t>Verbände </a:t>
            </a:r>
            <a:r>
              <a:rPr lang="de-DE" sz="2600" dirty="0"/>
              <a:t>(z.B. Verband medizinischer </a:t>
            </a:r>
            <a:r>
              <a:rPr lang="de-DE" sz="2600" dirty="0" smtClean="0"/>
              <a:t>Fachberufe) Internet  </a:t>
            </a:r>
            <a:endParaRPr lang="de-DE" sz="2600" dirty="0"/>
          </a:p>
        </p:txBody>
      </p:sp>
    </p:spTree>
    <p:extLst>
      <p:ext uri="{BB962C8B-B14F-4D97-AF65-F5344CB8AC3E}">
        <p14:creationId xmlns:p14="http://schemas.microsoft.com/office/powerpoint/2010/main" val="4271502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597" y="365177"/>
            <a:ext cx="10515600" cy="1325563"/>
          </a:xfrm>
        </p:spPr>
        <p:txBody>
          <a:bodyPr/>
          <a:lstStyle/>
          <a:p>
            <a:r>
              <a:rPr lang="de-DE" b="1" dirty="0" smtClean="0"/>
              <a:t>Arzt / Facharzt</a:t>
            </a:r>
            <a:r>
              <a:rPr lang="de-DE" dirty="0" smtClean="0"/>
              <a:t/>
            </a:r>
            <a:br>
              <a:rPr lang="de-DE" dirty="0" smtClean="0"/>
            </a:br>
            <a:endParaRPr lang="de-DE" dirty="0"/>
          </a:p>
        </p:txBody>
      </p:sp>
      <p:sp>
        <p:nvSpPr>
          <p:cNvPr id="4" name="Textfeld 3"/>
          <p:cNvSpPr txBox="1"/>
          <p:nvPr/>
        </p:nvSpPr>
        <p:spPr>
          <a:xfrm>
            <a:off x="378760" y="4626713"/>
            <a:ext cx="1893385" cy="923330"/>
          </a:xfrm>
          <a:prstGeom prst="rect">
            <a:avLst/>
          </a:prstGeom>
          <a:noFill/>
        </p:spPr>
        <p:txBody>
          <a:bodyPr wrap="square" rtlCol="0">
            <a:spAutoFit/>
          </a:bodyPr>
          <a:lstStyle/>
          <a:p>
            <a:r>
              <a:rPr lang="de-DE" b="1" dirty="0" smtClean="0"/>
              <a:t>Hausarzt</a:t>
            </a:r>
          </a:p>
          <a:p>
            <a:r>
              <a:rPr lang="de-DE" dirty="0" smtClean="0"/>
              <a:t>Facharzt für Allgemeinmedizin</a:t>
            </a:r>
            <a:endParaRPr lang="de-DE" dirty="0"/>
          </a:p>
        </p:txBody>
      </p:sp>
      <p:sp>
        <p:nvSpPr>
          <p:cNvPr id="5" name="Textfeld 4"/>
          <p:cNvSpPr txBox="1"/>
          <p:nvPr/>
        </p:nvSpPr>
        <p:spPr>
          <a:xfrm>
            <a:off x="5372992" y="1033996"/>
            <a:ext cx="3131127" cy="646331"/>
          </a:xfrm>
          <a:prstGeom prst="rect">
            <a:avLst/>
          </a:prstGeom>
          <a:noFill/>
        </p:spPr>
        <p:txBody>
          <a:bodyPr wrap="square" rtlCol="0">
            <a:spAutoFit/>
          </a:bodyPr>
          <a:lstStyle/>
          <a:p>
            <a:r>
              <a:rPr lang="de-DE" b="1" dirty="0" smtClean="0"/>
              <a:t>Internist</a:t>
            </a:r>
          </a:p>
          <a:p>
            <a:r>
              <a:rPr lang="de-DE" dirty="0" smtClean="0"/>
              <a:t>Facharzt für innere </a:t>
            </a:r>
            <a:r>
              <a:rPr lang="de-DE" dirty="0"/>
              <a:t>M</a:t>
            </a:r>
            <a:r>
              <a:rPr lang="de-DE" dirty="0" smtClean="0"/>
              <a:t>edizin</a:t>
            </a:r>
            <a:endParaRPr lang="de-DE" dirty="0"/>
          </a:p>
        </p:txBody>
      </p:sp>
      <p:sp>
        <p:nvSpPr>
          <p:cNvPr id="6" name="Textfeld 5"/>
          <p:cNvSpPr txBox="1"/>
          <p:nvPr/>
        </p:nvSpPr>
        <p:spPr>
          <a:xfrm>
            <a:off x="2909455" y="3928969"/>
            <a:ext cx="2715490" cy="923330"/>
          </a:xfrm>
          <a:prstGeom prst="rect">
            <a:avLst/>
          </a:prstGeom>
          <a:noFill/>
        </p:spPr>
        <p:txBody>
          <a:bodyPr wrap="square" rtlCol="0">
            <a:spAutoFit/>
          </a:bodyPr>
          <a:lstStyle/>
          <a:p>
            <a:r>
              <a:rPr lang="de-DE" b="1" dirty="0"/>
              <a:t>HNO</a:t>
            </a:r>
            <a:r>
              <a:rPr lang="de-DE" dirty="0"/>
              <a:t> </a:t>
            </a:r>
            <a:r>
              <a:rPr lang="de-DE" b="1" dirty="0" smtClean="0"/>
              <a:t>Arzt</a:t>
            </a:r>
          </a:p>
          <a:p>
            <a:r>
              <a:rPr lang="de-DE" dirty="0" smtClean="0"/>
              <a:t>Facharzt für Hals-, Nasen,- Ohrenheilkunde</a:t>
            </a:r>
            <a:endParaRPr lang="de-DE" dirty="0"/>
          </a:p>
        </p:txBody>
      </p:sp>
      <p:sp>
        <p:nvSpPr>
          <p:cNvPr id="7" name="Rechteck 6"/>
          <p:cNvSpPr/>
          <p:nvPr/>
        </p:nvSpPr>
        <p:spPr>
          <a:xfrm>
            <a:off x="8988454" y="3851292"/>
            <a:ext cx="2898742" cy="923330"/>
          </a:xfrm>
          <a:prstGeom prst="rect">
            <a:avLst/>
          </a:prstGeom>
        </p:spPr>
        <p:txBody>
          <a:bodyPr wrap="none">
            <a:spAutoFit/>
          </a:bodyPr>
          <a:lstStyle/>
          <a:p>
            <a:r>
              <a:rPr lang="de-DE" b="1" dirty="0" smtClean="0"/>
              <a:t>Orthopäde</a:t>
            </a:r>
          </a:p>
          <a:p>
            <a:r>
              <a:rPr lang="de-DE" dirty="0" smtClean="0"/>
              <a:t>Facharzt für Orthopädie und </a:t>
            </a:r>
          </a:p>
          <a:p>
            <a:r>
              <a:rPr lang="de-DE" dirty="0" smtClean="0"/>
              <a:t>Unfallchirurgie</a:t>
            </a:r>
            <a:endParaRPr lang="de-DE" dirty="0"/>
          </a:p>
        </p:txBody>
      </p:sp>
      <p:sp>
        <p:nvSpPr>
          <p:cNvPr id="8" name="Textfeld 7"/>
          <p:cNvSpPr txBox="1"/>
          <p:nvPr/>
        </p:nvSpPr>
        <p:spPr>
          <a:xfrm>
            <a:off x="6465126" y="4531050"/>
            <a:ext cx="2503055" cy="1477328"/>
          </a:xfrm>
          <a:prstGeom prst="rect">
            <a:avLst/>
          </a:prstGeom>
          <a:noFill/>
        </p:spPr>
        <p:txBody>
          <a:bodyPr wrap="square" rtlCol="0">
            <a:spAutoFit/>
          </a:bodyPr>
          <a:lstStyle/>
          <a:p>
            <a:r>
              <a:rPr lang="de-DE" b="1" dirty="0" smtClean="0"/>
              <a:t>Urologe </a:t>
            </a:r>
          </a:p>
          <a:p>
            <a:r>
              <a:rPr lang="de-DE" dirty="0" smtClean="0"/>
              <a:t>Facharzt für Harnwegserkrankungen und Geschlechtsorgane des Mannes</a:t>
            </a:r>
            <a:endParaRPr lang="de-DE" dirty="0"/>
          </a:p>
        </p:txBody>
      </p:sp>
      <p:sp>
        <p:nvSpPr>
          <p:cNvPr id="9" name="Textfeld 8"/>
          <p:cNvSpPr txBox="1"/>
          <p:nvPr/>
        </p:nvSpPr>
        <p:spPr>
          <a:xfrm>
            <a:off x="5939717" y="1981603"/>
            <a:ext cx="2447387" cy="923330"/>
          </a:xfrm>
          <a:prstGeom prst="rect">
            <a:avLst/>
          </a:prstGeom>
          <a:noFill/>
        </p:spPr>
        <p:txBody>
          <a:bodyPr wrap="square" rtlCol="0">
            <a:spAutoFit/>
          </a:bodyPr>
          <a:lstStyle/>
          <a:p>
            <a:r>
              <a:rPr lang="de-DE" b="1" dirty="0" smtClean="0"/>
              <a:t>Dermatologe </a:t>
            </a:r>
          </a:p>
          <a:p>
            <a:r>
              <a:rPr lang="de-DE" dirty="0" smtClean="0"/>
              <a:t>Facharzt für Haut- und Geschlechtskrankheiten</a:t>
            </a:r>
            <a:endParaRPr lang="de-DE" dirty="0"/>
          </a:p>
        </p:txBody>
      </p:sp>
      <p:sp>
        <p:nvSpPr>
          <p:cNvPr id="10" name="Textfeld 9"/>
          <p:cNvSpPr txBox="1"/>
          <p:nvPr/>
        </p:nvSpPr>
        <p:spPr>
          <a:xfrm>
            <a:off x="7503259" y="2886547"/>
            <a:ext cx="1969917" cy="1200329"/>
          </a:xfrm>
          <a:prstGeom prst="rect">
            <a:avLst/>
          </a:prstGeom>
          <a:noFill/>
        </p:spPr>
        <p:txBody>
          <a:bodyPr wrap="square" rtlCol="0">
            <a:spAutoFit/>
          </a:bodyPr>
          <a:lstStyle/>
          <a:p>
            <a:r>
              <a:rPr lang="de-DE" b="1" dirty="0"/>
              <a:t>Hämatologe</a:t>
            </a:r>
            <a:r>
              <a:rPr lang="de-DE" dirty="0"/>
              <a:t> </a:t>
            </a:r>
            <a:r>
              <a:rPr lang="de-DE" dirty="0" smtClean="0"/>
              <a:t>Facharzt für Erkrankungen des Blutes</a:t>
            </a:r>
            <a:endParaRPr lang="de-DE" dirty="0"/>
          </a:p>
        </p:txBody>
      </p:sp>
      <p:sp>
        <p:nvSpPr>
          <p:cNvPr id="11" name="Textfeld 10"/>
          <p:cNvSpPr txBox="1"/>
          <p:nvPr/>
        </p:nvSpPr>
        <p:spPr>
          <a:xfrm>
            <a:off x="2600424" y="5145130"/>
            <a:ext cx="1394691" cy="1200329"/>
          </a:xfrm>
          <a:prstGeom prst="rect">
            <a:avLst/>
          </a:prstGeom>
          <a:noFill/>
        </p:spPr>
        <p:txBody>
          <a:bodyPr wrap="square" rtlCol="0">
            <a:spAutoFit/>
          </a:bodyPr>
          <a:lstStyle/>
          <a:p>
            <a:r>
              <a:rPr lang="de-DE" b="1" dirty="0"/>
              <a:t>Chirurg</a:t>
            </a:r>
          </a:p>
          <a:p>
            <a:r>
              <a:rPr lang="de-DE" dirty="0" smtClean="0"/>
              <a:t>Facharzt für operative Behandlung</a:t>
            </a:r>
            <a:endParaRPr lang="de-DE" dirty="0"/>
          </a:p>
        </p:txBody>
      </p:sp>
      <p:sp>
        <p:nvSpPr>
          <p:cNvPr id="12" name="Textfeld 11"/>
          <p:cNvSpPr txBox="1"/>
          <p:nvPr/>
        </p:nvSpPr>
        <p:spPr>
          <a:xfrm>
            <a:off x="3701404" y="2800476"/>
            <a:ext cx="2262908" cy="923330"/>
          </a:xfrm>
          <a:prstGeom prst="rect">
            <a:avLst/>
          </a:prstGeom>
          <a:noFill/>
        </p:spPr>
        <p:txBody>
          <a:bodyPr wrap="square" rtlCol="0">
            <a:spAutoFit/>
          </a:bodyPr>
          <a:lstStyle/>
          <a:p>
            <a:r>
              <a:rPr lang="de-DE" b="1" dirty="0"/>
              <a:t>Ophthalmologe</a:t>
            </a:r>
          </a:p>
          <a:p>
            <a:r>
              <a:rPr lang="de-DE" dirty="0" smtClean="0"/>
              <a:t>Facharzt für Augenheilkunde</a:t>
            </a:r>
            <a:endParaRPr lang="de-DE" dirty="0"/>
          </a:p>
        </p:txBody>
      </p:sp>
      <p:sp>
        <p:nvSpPr>
          <p:cNvPr id="13" name="Textfeld 12"/>
          <p:cNvSpPr txBox="1"/>
          <p:nvPr/>
        </p:nvSpPr>
        <p:spPr>
          <a:xfrm>
            <a:off x="7844829" y="545394"/>
            <a:ext cx="2111971" cy="923330"/>
          </a:xfrm>
          <a:prstGeom prst="rect">
            <a:avLst/>
          </a:prstGeom>
          <a:noFill/>
        </p:spPr>
        <p:txBody>
          <a:bodyPr wrap="square" rtlCol="0">
            <a:spAutoFit/>
          </a:bodyPr>
          <a:lstStyle/>
          <a:p>
            <a:r>
              <a:rPr lang="de-DE" b="1" dirty="0" err="1" smtClean="0"/>
              <a:t>Nephrologe</a:t>
            </a:r>
            <a:r>
              <a:rPr lang="de-DE" b="1" dirty="0" smtClean="0"/>
              <a:t> </a:t>
            </a:r>
          </a:p>
          <a:p>
            <a:r>
              <a:rPr lang="de-DE" dirty="0" smtClean="0"/>
              <a:t>Facharzt für Nierenerkrankungen</a:t>
            </a:r>
            <a:endParaRPr lang="de-DE" dirty="0"/>
          </a:p>
        </p:txBody>
      </p:sp>
      <p:sp>
        <p:nvSpPr>
          <p:cNvPr id="14" name="Textfeld 13"/>
          <p:cNvSpPr txBox="1"/>
          <p:nvPr/>
        </p:nvSpPr>
        <p:spPr>
          <a:xfrm>
            <a:off x="665018" y="3269734"/>
            <a:ext cx="1815083" cy="923330"/>
          </a:xfrm>
          <a:prstGeom prst="rect">
            <a:avLst/>
          </a:prstGeom>
          <a:noFill/>
        </p:spPr>
        <p:txBody>
          <a:bodyPr wrap="square" rtlCol="0">
            <a:spAutoFit/>
          </a:bodyPr>
          <a:lstStyle/>
          <a:p>
            <a:r>
              <a:rPr lang="de-DE" b="1" dirty="0" smtClean="0"/>
              <a:t>Pädiater</a:t>
            </a:r>
          </a:p>
          <a:p>
            <a:r>
              <a:rPr lang="de-DE" dirty="0" smtClean="0"/>
              <a:t>Facharzt für Kinderheilkunde</a:t>
            </a:r>
            <a:endParaRPr lang="de-DE" dirty="0"/>
          </a:p>
        </p:txBody>
      </p:sp>
      <p:sp>
        <p:nvSpPr>
          <p:cNvPr id="15" name="Textfeld 14"/>
          <p:cNvSpPr txBox="1"/>
          <p:nvPr/>
        </p:nvSpPr>
        <p:spPr>
          <a:xfrm>
            <a:off x="4678081" y="5745295"/>
            <a:ext cx="2572463" cy="923330"/>
          </a:xfrm>
          <a:prstGeom prst="rect">
            <a:avLst/>
          </a:prstGeom>
          <a:noFill/>
        </p:spPr>
        <p:txBody>
          <a:bodyPr wrap="square" rtlCol="0">
            <a:spAutoFit/>
          </a:bodyPr>
          <a:lstStyle/>
          <a:p>
            <a:r>
              <a:rPr lang="de-DE" b="1" dirty="0" smtClean="0"/>
              <a:t>Psychiater</a:t>
            </a:r>
          </a:p>
          <a:p>
            <a:r>
              <a:rPr lang="de-DE" dirty="0" smtClean="0"/>
              <a:t>Facharzt für psychische Störungen</a:t>
            </a:r>
            <a:endParaRPr lang="de-DE" dirty="0"/>
          </a:p>
        </p:txBody>
      </p:sp>
      <p:sp>
        <p:nvSpPr>
          <p:cNvPr id="16" name="Textfeld 15"/>
          <p:cNvSpPr txBox="1"/>
          <p:nvPr/>
        </p:nvSpPr>
        <p:spPr>
          <a:xfrm>
            <a:off x="9621583" y="5273585"/>
            <a:ext cx="2219435" cy="1200329"/>
          </a:xfrm>
          <a:prstGeom prst="rect">
            <a:avLst/>
          </a:prstGeom>
          <a:noFill/>
        </p:spPr>
        <p:txBody>
          <a:bodyPr wrap="square" rtlCol="0">
            <a:spAutoFit/>
          </a:bodyPr>
          <a:lstStyle/>
          <a:p>
            <a:r>
              <a:rPr lang="de-DE" b="1" dirty="0" smtClean="0"/>
              <a:t>Neurologe </a:t>
            </a:r>
          </a:p>
          <a:p>
            <a:r>
              <a:rPr lang="de-DE" dirty="0" smtClean="0"/>
              <a:t>Facharzt für Erkrankungen des Nervensystems</a:t>
            </a:r>
            <a:endParaRPr lang="de-DE" dirty="0"/>
          </a:p>
        </p:txBody>
      </p:sp>
      <p:sp>
        <p:nvSpPr>
          <p:cNvPr id="17" name="Textfeld 16"/>
          <p:cNvSpPr txBox="1"/>
          <p:nvPr/>
        </p:nvSpPr>
        <p:spPr>
          <a:xfrm>
            <a:off x="665018" y="1871715"/>
            <a:ext cx="2576946" cy="923330"/>
          </a:xfrm>
          <a:prstGeom prst="rect">
            <a:avLst/>
          </a:prstGeom>
          <a:noFill/>
        </p:spPr>
        <p:txBody>
          <a:bodyPr wrap="square" rtlCol="0">
            <a:spAutoFit/>
          </a:bodyPr>
          <a:lstStyle/>
          <a:p>
            <a:r>
              <a:rPr lang="de-DE" b="1" dirty="0" smtClean="0"/>
              <a:t>Kardiologe </a:t>
            </a:r>
          </a:p>
          <a:p>
            <a:r>
              <a:rPr lang="de-DE" dirty="0" smtClean="0"/>
              <a:t>Facharzt für Herz-, Kreislauferkrankungen</a:t>
            </a:r>
            <a:endParaRPr lang="de-DE" dirty="0"/>
          </a:p>
        </p:txBody>
      </p:sp>
      <p:sp>
        <p:nvSpPr>
          <p:cNvPr id="18" name="Textfeld 17"/>
          <p:cNvSpPr txBox="1"/>
          <p:nvPr/>
        </p:nvSpPr>
        <p:spPr>
          <a:xfrm>
            <a:off x="3455582" y="1437517"/>
            <a:ext cx="1871808" cy="923330"/>
          </a:xfrm>
          <a:prstGeom prst="rect">
            <a:avLst/>
          </a:prstGeom>
          <a:noFill/>
        </p:spPr>
        <p:txBody>
          <a:bodyPr wrap="square" rtlCol="0">
            <a:spAutoFit/>
          </a:bodyPr>
          <a:lstStyle/>
          <a:p>
            <a:r>
              <a:rPr lang="de-DE" b="1" dirty="0" smtClean="0"/>
              <a:t>Radiologe</a:t>
            </a:r>
            <a:r>
              <a:rPr lang="de-DE" dirty="0" smtClean="0"/>
              <a:t> Facharzt für Strahlenmedizin</a:t>
            </a:r>
            <a:endParaRPr lang="de-DE" dirty="0"/>
          </a:p>
        </p:txBody>
      </p:sp>
      <p:sp>
        <p:nvSpPr>
          <p:cNvPr id="19" name="Textfeld 18"/>
          <p:cNvSpPr txBox="1"/>
          <p:nvPr/>
        </p:nvSpPr>
        <p:spPr>
          <a:xfrm>
            <a:off x="8893685" y="1690688"/>
            <a:ext cx="2414512" cy="1200329"/>
          </a:xfrm>
          <a:prstGeom prst="rect">
            <a:avLst/>
          </a:prstGeom>
          <a:noFill/>
        </p:spPr>
        <p:txBody>
          <a:bodyPr wrap="square" rtlCol="0">
            <a:spAutoFit/>
          </a:bodyPr>
          <a:lstStyle/>
          <a:p>
            <a:r>
              <a:rPr lang="de-DE" b="1" dirty="0" smtClean="0"/>
              <a:t>Gynäkologe</a:t>
            </a:r>
          </a:p>
          <a:p>
            <a:r>
              <a:rPr lang="de-DE" dirty="0" smtClean="0"/>
              <a:t>Facharzt für Frauenheilkunde und Geburtshilfe</a:t>
            </a:r>
            <a:endParaRPr lang="de-DE" dirty="0"/>
          </a:p>
        </p:txBody>
      </p:sp>
    </p:spTree>
    <p:extLst>
      <p:ext uri="{BB962C8B-B14F-4D97-AF65-F5344CB8AC3E}">
        <p14:creationId xmlns:p14="http://schemas.microsoft.com/office/powerpoint/2010/main" val="912112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Krankenkassen </a:t>
            </a:r>
            <a:endParaRPr lang="de-DE" b="1" dirty="0"/>
          </a:p>
        </p:txBody>
      </p:sp>
      <p:sp>
        <p:nvSpPr>
          <p:cNvPr id="3" name="Inhaltsplatzhalter 2"/>
          <p:cNvSpPr>
            <a:spLocks noGrp="1"/>
          </p:cNvSpPr>
          <p:nvPr>
            <p:ph idx="1"/>
          </p:nvPr>
        </p:nvSpPr>
        <p:spPr/>
        <p:txBody>
          <a:bodyPr/>
          <a:lstStyle/>
          <a:p>
            <a:pPr marL="0" indent="0">
              <a:buNone/>
            </a:pPr>
            <a:r>
              <a:rPr lang="de-DE" dirty="0" smtClean="0"/>
              <a:t>Welche kennt Ihr?</a:t>
            </a:r>
          </a:p>
          <a:p>
            <a:pPr marL="0" indent="0">
              <a:buNone/>
            </a:pPr>
            <a:r>
              <a:rPr lang="de-DE" dirty="0" smtClean="0"/>
              <a:t>Gesetzliche Krankenversicherung (GKV)</a:t>
            </a:r>
          </a:p>
          <a:p>
            <a:pPr marL="0" indent="0">
              <a:buNone/>
            </a:pPr>
            <a:r>
              <a:rPr lang="de-DE" dirty="0" smtClean="0"/>
              <a:t>z.B. 	 			 	</a:t>
            </a:r>
          </a:p>
          <a:p>
            <a:pPr marL="0" indent="0">
              <a:buNone/>
            </a:pPr>
            <a:endParaRPr lang="de-DE" dirty="0"/>
          </a:p>
          <a:p>
            <a:pPr marL="0" indent="0">
              <a:buNone/>
            </a:pPr>
            <a:endParaRPr lang="de-DE" dirty="0" smtClean="0"/>
          </a:p>
          <a:p>
            <a:pPr marL="0" indent="0">
              <a:buNone/>
            </a:pPr>
            <a:r>
              <a:rPr lang="de-DE" dirty="0" smtClean="0"/>
              <a:t>Private Krankenversicherung (PKV)</a:t>
            </a:r>
          </a:p>
          <a:p>
            <a:pPr marL="0" indent="0">
              <a:buNone/>
            </a:pPr>
            <a:r>
              <a:rPr lang="de-DE" dirty="0" smtClean="0"/>
              <a:t>z.B. 			</a:t>
            </a:r>
            <a:endParaRPr lang="de-DE" dirty="0"/>
          </a:p>
        </p:txBody>
      </p:sp>
      <p:pic>
        <p:nvPicPr>
          <p:cNvPr id="4" name="Bild 2" descr="BARMER GEK">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8042" y="2852928"/>
            <a:ext cx="1552830" cy="484632"/>
          </a:xfrm>
          <a:prstGeom prst="rect">
            <a:avLst/>
          </a:prstGeom>
          <a:noFill/>
          <a:ln>
            <a:noFill/>
          </a:ln>
        </p:spPr>
      </p:pic>
      <p:pic>
        <p:nvPicPr>
          <p:cNvPr id="5" name="Bild 1" descr="Techniker Krankenkasse (TK)">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637655" y="2852928"/>
            <a:ext cx="1289050" cy="549910"/>
          </a:xfrm>
          <a:prstGeom prst="rect">
            <a:avLst/>
          </a:prstGeom>
          <a:noFill/>
          <a:ln>
            <a:noFill/>
          </a:ln>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6219" y="3584447"/>
            <a:ext cx="1234442" cy="640081"/>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8278" y="3631755"/>
            <a:ext cx="1234442" cy="384049"/>
          </a:xfrm>
          <a:prstGeom prst="rect">
            <a:avLst/>
          </a:prstGeom>
        </p:spPr>
      </p:pic>
      <p:pic>
        <p:nvPicPr>
          <p:cNvPr id="8" name="Grafik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0327" y="2431288"/>
            <a:ext cx="1762125" cy="971550"/>
          </a:xfrm>
          <a:prstGeom prst="rect">
            <a:avLst/>
          </a:prstGeom>
        </p:spPr>
      </p:pic>
      <p:pic>
        <p:nvPicPr>
          <p:cNvPr id="9" name="Grafik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3461" y="5669362"/>
            <a:ext cx="5306165" cy="304843"/>
          </a:xfrm>
          <a:prstGeom prst="rect">
            <a:avLst/>
          </a:prstGeom>
        </p:spPr>
      </p:pic>
      <p:pic>
        <p:nvPicPr>
          <p:cNvPr id="10" name="Grafik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4902" y="4730355"/>
            <a:ext cx="3257550" cy="581025"/>
          </a:xfrm>
          <a:prstGeom prst="rect">
            <a:avLst/>
          </a:prstGeom>
        </p:spPr>
      </p:pic>
      <p:pic>
        <p:nvPicPr>
          <p:cNvPr id="11" name="Grafik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2558" y="5402705"/>
            <a:ext cx="809625" cy="571500"/>
          </a:xfrm>
          <a:prstGeom prst="rect">
            <a:avLst/>
          </a:prstGeom>
        </p:spPr>
      </p:pic>
      <p:pic>
        <p:nvPicPr>
          <p:cNvPr id="12" name="Grafik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23461" y="3439375"/>
            <a:ext cx="1269841" cy="850794"/>
          </a:xfrm>
          <a:prstGeom prst="rect">
            <a:avLst/>
          </a:prstGeom>
        </p:spPr>
      </p:pic>
    </p:spTree>
    <p:extLst>
      <p:ext uri="{BB962C8B-B14F-4D97-AF65-F5344CB8AC3E}">
        <p14:creationId xmlns:p14="http://schemas.microsoft.com/office/powerpoint/2010/main" val="835286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Internet</a:t>
            </a:r>
            <a:endParaRPr lang="de-DE" b="1" dirty="0"/>
          </a:p>
        </p:txBody>
      </p:sp>
      <p:sp>
        <p:nvSpPr>
          <p:cNvPr id="3" name="Inhaltsplatzhalter 2"/>
          <p:cNvSpPr>
            <a:spLocks noGrp="1"/>
          </p:cNvSpPr>
          <p:nvPr>
            <p:ph idx="1"/>
          </p:nvPr>
        </p:nvSpPr>
        <p:spPr/>
        <p:txBody>
          <a:bodyPr/>
          <a:lstStyle/>
          <a:p>
            <a:pPr marL="0" indent="0">
              <a:buNone/>
            </a:pPr>
            <a:r>
              <a:rPr lang="de-DE" dirty="0"/>
              <a:t>Internetrecherche</a:t>
            </a:r>
          </a:p>
          <a:p>
            <a:pPr marL="0" indent="0">
              <a:buNone/>
            </a:pPr>
            <a:r>
              <a:rPr lang="de-DE" dirty="0" smtClean="0">
                <a:hlinkClick r:id="rId2"/>
              </a:rPr>
              <a:t>www.google.de</a:t>
            </a:r>
            <a:endParaRPr lang="de-DE" dirty="0" smtClean="0"/>
          </a:p>
          <a:p>
            <a:pPr marL="0" indent="0">
              <a:buNone/>
            </a:pPr>
            <a:r>
              <a:rPr lang="de-DE" dirty="0" smtClean="0"/>
              <a:t>Stichwort: Masern</a:t>
            </a:r>
          </a:p>
          <a:p>
            <a:pPr marL="0" indent="0">
              <a:buNone/>
            </a:pPr>
            <a:endParaRPr lang="de-DE" dirty="0" smtClean="0"/>
          </a:p>
          <a:p>
            <a:pPr marL="0" indent="0">
              <a:buNone/>
            </a:pPr>
            <a:endParaRPr lang="de-DE" dirty="0"/>
          </a:p>
          <a:p>
            <a:pPr marL="0" indent="0">
              <a:buNone/>
            </a:pPr>
            <a:r>
              <a:rPr lang="de-DE" dirty="0">
                <a:solidFill>
                  <a:srgbClr val="FF0000"/>
                </a:solidFill>
              </a:rPr>
              <a:t>Anhand einer Internetrecherche sollen hilfreiche Informationen von unseriösen unterschieden werden. Dabei soll der kritische Umgang mit Internet vermittelt werden.</a:t>
            </a:r>
          </a:p>
        </p:txBody>
      </p:sp>
    </p:spTree>
    <p:extLst>
      <p:ext uri="{BB962C8B-B14F-4D97-AF65-F5344CB8AC3E}">
        <p14:creationId xmlns:p14="http://schemas.microsoft.com/office/powerpoint/2010/main" val="1274969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10312"/>
            <a:ext cx="10515600" cy="6382512"/>
          </a:xfrm>
        </p:spPr>
        <p:txBody>
          <a:bodyPr/>
          <a:lstStyle/>
          <a:p>
            <a:endParaRPr lang="de-DE" dirty="0"/>
          </a:p>
        </p:txBody>
      </p:sp>
      <p:sp>
        <p:nvSpPr>
          <p:cNvPr id="4" name="Rectangle 1"/>
          <p:cNvSpPr>
            <a:spLocks noChangeArrowheads="1"/>
          </p:cNvSpPr>
          <p:nvPr/>
        </p:nvSpPr>
        <p:spPr bwMode="auto">
          <a:xfrm>
            <a:off x="1194318" y="522407"/>
            <a:ext cx="9483284" cy="54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200" b="1" i="0" u="none" strike="noStrike" cap="none" normalizeH="0" baseline="0" dirty="0" smtClean="0">
                <a:ln>
                  <a:noFill/>
                </a:ln>
                <a:solidFill>
                  <a:srgbClr val="222222"/>
                </a:solidFill>
                <a:effectLst/>
                <a:ea typeface="Times New Roman" panose="02020603050405020304" pitchFamily="18" charset="0"/>
                <a:cs typeface="Arial" panose="020B0604020202020204" pitchFamily="34" charset="0"/>
              </a:rPr>
              <a:t>Suchergebnisse</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Masern - Stadt Hamburg</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www.hamburg.de/</a:t>
            </a:r>
            <a:r>
              <a:rPr kumimoji="0" lang="de-DE" altLang="de-DE" sz="900" b="1"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und Impfung Was Sie wissen sollten.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sind kein Kinderkram! Hier finden Sie, was Sie unbedingt </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ü</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ber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wissen sollten! Fragezeichen</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Masern | Impfschutz | Gesundes-Kind</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https://www.gesundes-kind.de/schutzimpfung/</a:t>
            </a:r>
            <a:r>
              <a:rPr kumimoji="0" lang="de-DE" altLang="de-DE" sz="900" b="1"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-info.jsp</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Die wichtigsten Informationen zu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 wer sich sch</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ü</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tzen sollte, welche Impfungen es gibt, m</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ö</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gliche Nebenwirkungen.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Masern-Prozess: Entscheidung zu Gunsten Lankas</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www.schwaebische.de/.../baden-</a:t>
            </a:r>
            <a:r>
              <a:rPr kumimoji="0" lang="de-DE" altLang="de-DE" sz="900" b="0" i="1" u="none" strike="noStrike" cap="none" normalizeH="0" baseline="0" dirty="0" err="1"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wuerttemberg_artikel</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900" b="1"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-Urteil-</a:t>
            </a:r>
            <a:r>
              <a:rPr kumimoji="0" lang="de-DE" altLang="de-DE" sz="900" b="0" i="1" u="none" strike="noStrike" cap="none" normalizeH="0" baseline="0" dirty="0" err="1"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Pr</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vor 2 Tagen - </a:t>
            </a:r>
            <a:r>
              <a:rPr kumimoji="0" lang="de-DE" altLang="de-DE" sz="1000" b="0" i="0" u="none" strike="noStrike" cap="none" normalizeH="0" baseline="0" dirty="0" smtClean="0">
                <a:ln>
                  <a:noFill/>
                </a:ln>
                <a:solidFill>
                  <a:srgbClr val="545454"/>
                </a:solidFill>
                <a:effectLst/>
                <a:latin typeface="Arial" panose="020B0604020202020204" pitchFamily="34" charset="0"/>
                <a:ea typeface="Times New Roman" panose="02020603050405020304" pitchFamily="18" charset="0"/>
                <a:cs typeface="Arial" panose="020B0604020202020204" pitchFamily="34" charset="0"/>
              </a:rPr>
              <a:t>Streit um den Nachweis von </a:t>
            </a:r>
            <a:r>
              <a:rPr kumimoji="0" lang="de-DE" altLang="de-DE" sz="1000" b="1" i="0" u="none" strike="noStrike" cap="none" normalizeH="0" baseline="0" dirty="0" smtClean="0">
                <a:ln>
                  <a:noFill/>
                </a:ln>
                <a:solidFill>
                  <a:srgbClr val="545454"/>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latin typeface="Arial" panose="020B0604020202020204" pitchFamily="34" charset="0"/>
                <a:ea typeface="Times New Roman" panose="02020603050405020304" pitchFamily="18" charset="0"/>
                <a:cs typeface="Arial" panose="020B0604020202020204" pitchFamily="34" charset="0"/>
              </a:rPr>
              <a:t>-Viren vor dem Oberlandesgericht Stuttgart. Hier die Verhandlung zum Nachlesen.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Impfungen, Impfen und Masern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www.impfungen-und-</a:t>
            </a:r>
            <a:r>
              <a:rPr kumimoji="0" lang="de-DE" altLang="de-DE" sz="900" b="1"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.de/</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de-DE" altLang="de-DE" sz="1000" b="0" i="0" u="none" strike="noStrike" cap="none" normalizeH="0" baseline="0" dirty="0" smtClean="0">
                <a:ln>
                  <a:noFill/>
                </a:ln>
                <a:solidFill>
                  <a:srgbClr val="1A0DAB"/>
                </a:solidFill>
                <a:effectLst/>
                <a:latin typeface="Calibri" panose="020F0502020204030204" pitchFamily="34" charset="0"/>
                <a:ea typeface="Times New Roman" panose="02020603050405020304" pitchFamily="18" charset="0"/>
                <a:cs typeface="Arial" panose="020B0604020202020204" pitchFamily="34" charset="0"/>
                <a:hlinkClick r:id="rId6"/>
              </a:rPr>
              <a:t>Ä</a:t>
            </a:r>
            <a:r>
              <a:rPr kumimoji="0" lang="de-DE" altLang="de-DE" sz="1000" b="0" i="0" u="none" strike="noStrike" cap="none" normalizeH="0" baseline="0" dirty="0" smtClean="0">
                <a:ln>
                  <a:noFill/>
                </a:ln>
                <a:solidFill>
                  <a:srgbClr val="1A0DAB"/>
                </a:solidFill>
                <a:effectLst/>
                <a:ea typeface="Times New Roman" panose="02020603050405020304" pitchFamily="18" charset="0"/>
                <a:cs typeface="Arial" panose="020B0604020202020204" pitchFamily="34" charset="0"/>
                <a:hlinkClick r:id="rId6"/>
              </a:rPr>
              <a:t>hnliche Seiten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545454"/>
                </a:solidFill>
                <a:effectLst/>
                <a:latin typeface="Arial" panose="020B0604020202020204" pitchFamily="34" charset="0"/>
                <a:ea typeface="Times New Roman" panose="02020603050405020304" pitchFamily="18" charset="0"/>
                <a:cs typeface="Arial" panose="020B0604020202020204" pitchFamily="34" charset="0"/>
              </a:rPr>
              <a:t>Durch Impfungen bleibt das Immunsystem ohne Training.</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Prozess um Masern: Impfgegner siegt vor Stuttgarter Gericht ...</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www.tagesspiegel.de </a:t>
            </a:r>
            <a:r>
              <a:rPr kumimoji="0" lang="de-DE" altLang="de-DE" sz="900" b="0" i="1"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Arial" panose="020B0604020202020204" pitchFamily="34" charset="0"/>
              </a:rPr>
              <a:t>›</a:t>
            </a:r>
            <a:r>
              <a:rPr kumimoji="0" lang="de-DE" altLang="de-DE" sz="900" b="0" i="1"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 Wissen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Schutz. Impfungen sch</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ü</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tzen vor Krankheiten wie zum Beispiel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Bild vergr</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öß</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ern Schutz. Impfungen sch</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ü</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tzen vor Krankheiten wie zum Beispiel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err="1" smtClean="0">
                <a:ln>
                  <a:noFill/>
                </a:ln>
                <a:solidFill>
                  <a:srgbClr val="0000FF"/>
                </a:solidFill>
                <a:effectLst/>
                <a:ea typeface="Times New Roman" panose="02020603050405020304" pitchFamily="18" charset="0"/>
                <a:cs typeface="Arial" panose="020B0604020202020204" pitchFamily="34" charset="0"/>
                <a:hlinkClick r:id="rId8"/>
              </a:rPr>
              <a:t>Melioidose</a:t>
            </a:r>
            <a:r>
              <a:rPr kumimoji="0" lang="de-DE" altLang="de-DE" sz="1050" b="0" i="0" u="none" strike="noStrike" cap="none" normalizeH="0" baseline="0" dirty="0" smtClean="0">
                <a:ln>
                  <a:noFill/>
                </a:ln>
                <a:solidFill>
                  <a:srgbClr val="0000FF"/>
                </a:solidFill>
                <a:effectLst/>
                <a:ea typeface="Times New Roman" panose="02020603050405020304" pitchFamily="18" charset="0"/>
                <a:cs typeface="Arial" panose="020B0604020202020204" pitchFamily="34" charset="0"/>
                <a:hlinkClick r:id="rId8"/>
              </a:rPr>
              <a:t> ist so gef</a:t>
            </a:r>
            <a:r>
              <a:rPr kumimoji="0" lang="de-DE" altLang="de-DE" sz="1050" b="0" i="0" u="none" strike="noStrike" cap="none" normalizeH="0" baseline="0" dirty="0" smtClean="0">
                <a:ln>
                  <a:noFill/>
                </a:ln>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8"/>
              </a:rPr>
              <a:t>ä</a:t>
            </a:r>
            <a:r>
              <a:rPr kumimoji="0" lang="de-DE" altLang="de-DE" sz="1050" b="0" i="0" u="none" strike="noStrike" cap="none" normalizeH="0" baseline="0" dirty="0" smtClean="0">
                <a:ln>
                  <a:noFill/>
                </a:ln>
                <a:solidFill>
                  <a:srgbClr val="0000FF"/>
                </a:solidFill>
                <a:effectLst/>
                <a:ea typeface="Times New Roman" panose="02020603050405020304" pitchFamily="18" charset="0"/>
                <a:cs typeface="Arial" panose="020B0604020202020204" pitchFamily="34" charset="0"/>
                <a:hlinkClick r:id="rId8"/>
              </a:rPr>
              <a:t>hrlich wie Masern - N-tv.de</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www.n-tv.de </a:t>
            </a:r>
            <a:r>
              <a:rPr kumimoji="0" lang="de-DE" altLang="de-DE" sz="900" b="0" i="1"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Arial" panose="020B0604020202020204" pitchFamily="34" charset="0"/>
              </a:rPr>
              <a:t>›</a:t>
            </a:r>
            <a:r>
              <a:rPr kumimoji="0" lang="de-DE" altLang="de-DE" sz="900" b="0" i="1"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 Wissen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13.01.2016 -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Verbreiteter als bisher </a:t>
            </a:r>
            <a:r>
              <a:rPr kumimoji="0" lang="de-DE" altLang="de-DE" sz="1000" b="0" i="0" u="none" strike="noStrike" cap="none" normalizeH="0" baseline="0" dirty="0" err="1" smtClean="0">
                <a:ln>
                  <a:noFill/>
                </a:ln>
                <a:solidFill>
                  <a:srgbClr val="545454"/>
                </a:solidFill>
                <a:effectLst/>
                <a:ea typeface="Times New Roman" panose="02020603050405020304" pitchFamily="18" charset="0"/>
                <a:cs typeface="Arial" panose="020B0604020202020204" pitchFamily="34" charset="0"/>
              </a:rPr>
              <a:t>gedachtMelioidose</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ist so gef</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ä</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hrlich wie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Kaum jemand hat hierzulande je von </a:t>
            </a:r>
            <a:r>
              <a:rPr kumimoji="0" lang="de-DE" altLang="de-DE" sz="1000" b="0" i="0" u="none" strike="noStrike" cap="none" normalizeH="0" baseline="0" dirty="0" err="1" smtClean="0">
                <a:ln>
                  <a:noFill/>
                </a:ln>
                <a:solidFill>
                  <a:srgbClr val="545454"/>
                </a:solidFill>
                <a:effectLst/>
                <a:ea typeface="Times New Roman" panose="02020603050405020304" pitchFamily="18" charset="0"/>
                <a:cs typeface="Arial" panose="020B0604020202020204" pitchFamily="34" charset="0"/>
              </a:rPr>
              <a:t>Melioidose</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geh</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ö</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rt. Dabei sterben</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Masern | </a:t>
            </a:r>
            <a:r>
              <a:rPr kumimoji="0" lang="de-DE" altLang="de-DE" sz="1050" b="0"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Nds</a:t>
            </a: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 Landesgesundheitsamt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www.nlga.niedersachsen.de </a:t>
            </a:r>
            <a:r>
              <a:rPr kumimoji="0" lang="de-DE" altLang="de-DE" sz="900" b="0" i="1"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Arial" panose="020B0604020202020204" pitchFamily="34" charset="0"/>
              </a:rPr>
              <a:t>›</a:t>
            </a:r>
            <a:r>
              <a:rPr kumimoji="0" lang="de-DE" altLang="de-DE" sz="900" b="0" i="1"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 ... </a:t>
            </a:r>
            <a:r>
              <a:rPr kumimoji="0" lang="de-DE" altLang="de-DE" sz="900" b="0" i="1" u="none" strike="noStrike" cap="none" normalizeH="0" baseline="0" dirty="0" smtClean="0">
                <a:ln>
                  <a:noFill/>
                </a:ln>
                <a:solidFill>
                  <a:srgbClr val="808080"/>
                </a:solidFill>
                <a:effectLst/>
                <a:latin typeface="Calibri" panose="020F0502020204030204" pitchFamily="34" charset="0"/>
                <a:ea typeface="Times New Roman" panose="02020603050405020304" pitchFamily="18" charset="0"/>
                <a:cs typeface="Arial" panose="020B0604020202020204" pitchFamily="34" charset="0"/>
              </a:rPr>
              <a:t>›</a:t>
            </a:r>
            <a:r>
              <a:rPr kumimoji="0" lang="de-DE" altLang="de-DE" sz="900" b="0" i="1"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 Krankheitserreger / Krankheiten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1" i="0" u="none" strike="noStrike" cap="none" normalizeH="0" baseline="0" dirty="0" smtClean="0">
                <a:ln>
                  <a:noFill/>
                </a:ln>
                <a:solidFill>
                  <a:srgbClr val="545454"/>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latin typeface="Arial" panose="020B0604020202020204" pitchFamily="34" charset="0"/>
                <a:ea typeface="Times New Roman" panose="02020603050405020304" pitchFamily="18" charset="0"/>
                <a:cs typeface="Arial" panose="020B0604020202020204" pitchFamily="34" charset="0"/>
              </a:rPr>
              <a:t> sind keine harmlose Kinderkrankheit. Die Krankheit ist hochansteckend und kann erhebliche Komplikationen und Folgeerkrankungen mit sich bringen.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ea typeface="Times New Roman" panose="02020603050405020304" pitchFamily="18" charset="0"/>
                <a:cs typeface="Arial" panose="020B0604020202020204" pitchFamily="34" charset="0"/>
                <a:hlinkClick r:id="rId10"/>
              </a:rPr>
              <a:t>Masern: Alles was Sie zur Impfung wissen m</a:t>
            </a:r>
            <a:r>
              <a:rPr kumimoji="0" lang="de-DE" altLang="de-DE" sz="1050" b="0" i="0" u="none" strike="noStrike" cap="none" normalizeH="0" baseline="0" dirty="0" smtClean="0">
                <a:ln>
                  <a:noFill/>
                </a:ln>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10"/>
              </a:rPr>
              <a:t>ü</a:t>
            </a:r>
            <a:r>
              <a:rPr kumimoji="0" lang="de-DE" altLang="de-DE" sz="1050" b="0" i="0" u="none" strike="noStrike" cap="none" normalizeH="0" baseline="0" dirty="0" smtClean="0">
                <a:ln>
                  <a:noFill/>
                </a:ln>
                <a:solidFill>
                  <a:srgbClr val="0000FF"/>
                </a:solidFill>
                <a:effectLst/>
                <a:ea typeface="Times New Roman" panose="02020603050405020304" pitchFamily="18" charset="0"/>
                <a:cs typeface="Arial" panose="020B0604020202020204" pitchFamily="34" charset="0"/>
                <a:hlinkClick r:id="rId10"/>
              </a:rPr>
              <a:t>ssen - FOCUS ...</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www.focus.de/.../</a:t>
            </a:r>
            <a:r>
              <a:rPr kumimoji="0" lang="de-DE" altLang="de-DE" sz="900" b="1"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-alles-was-sie-zu-impfung-wissen-muessen_id_4...</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26.02.2015 -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Ein eineinhalb Jahre alter Junge ist an den Folgen von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gestorben, weil er nicht geimpft war. Sein Tod hat deutschlandweit f</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ü</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r</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1"/>
              </a:rPr>
              <a:t>Stuttgart/Ravensburg: Wende im Masern-Prozess ...</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www.suedkurier.de/.../Wende-im-</a:t>
            </a:r>
            <a:r>
              <a:rPr kumimoji="0" lang="de-DE" altLang="de-DE" sz="900" b="1"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Masern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-Prozess-Impfgegner-Stefan-La...</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808080"/>
                </a:solidFill>
                <a:effectLst/>
                <a:ea typeface="Times New Roman" panose="02020603050405020304" pitchFamily="18" charset="0"/>
                <a:cs typeface="Arial" panose="020B0604020202020204" pitchFamily="34" charset="0"/>
              </a:rPr>
              <a:t>vor 2 Tagen -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Stuttgart/Ravensburg Wende im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-Prozess: Impfgegner Stefan Lanka muss nicht zahlen. Das Oberlandesgericht Stuttgart gab am</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5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2"/>
              </a:rPr>
              <a:t>Infektionskrankheiten - durch Impfen vermeiden ...</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www.kindergesundheit-info.de/</a:t>
            </a:r>
            <a:r>
              <a:rPr kumimoji="0" lang="de-DE" altLang="de-DE" sz="900" b="0" i="1" u="none" strike="noStrike" cap="none" normalizeH="0" baseline="0" dirty="0" err="1"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themen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/krankes.../</a:t>
            </a:r>
            <a:r>
              <a:rPr kumimoji="0" lang="de-DE" altLang="de-DE" sz="900" b="0" i="1" u="none" strike="noStrike" cap="none" normalizeH="0" baseline="0" dirty="0" err="1"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infektionskrankheiten</a:t>
            </a:r>
            <a:r>
              <a:rPr kumimoji="0" lang="de-DE" altLang="de-DE" sz="900" b="0" i="1"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Auch </a:t>
            </a:r>
            <a:r>
              <a:rPr kumimoji="0" lang="de-DE" altLang="de-DE" sz="1000" b="1"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Masern</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 sind bei weitem nicht so harmlos, wie sie immer noch h</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ä</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ufig dargestellt werden. Sie sind hochansteckend, was in immer wieder auftretenden,</a:t>
            </a:r>
            <a:r>
              <a:rPr kumimoji="0" lang="de-DE" altLang="de-DE" sz="1000" b="0" i="0" u="none" strike="noStrike" cap="none" normalizeH="0" baseline="0" dirty="0" smtClean="0">
                <a:ln>
                  <a:noFill/>
                </a:ln>
                <a:solidFill>
                  <a:srgbClr val="545454"/>
                </a:solidFill>
                <a:effectLst/>
                <a:latin typeface="Calibri" panose="020F0502020204030204" pitchFamily="34" charset="0"/>
                <a:ea typeface="Times New Roman" panose="02020603050405020304" pitchFamily="18" charset="0"/>
                <a:cs typeface="Arial" panose="020B0604020202020204" pitchFamily="34" charset="0"/>
              </a:rPr>
              <a:t> </a:t>
            </a:r>
            <a:r>
              <a:rPr kumimoji="0" lang="de-DE" altLang="de-DE" sz="1000" b="0" i="0" u="none" strike="noStrike" cap="none" normalizeH="0" baseline="0" dirty="0" smtClean="0">
                <a:ln>
                  <a:noFill/>
                </a:ln>
                <a:solidFill>
                  <a:srgbClr val="545454"/>
                </a:solidFill>
                <a:effectLst/>
                <a:ea typeface="Times New Roman" panose="02020603050405020304" pitchFamily="18" charset="0"/>
                <a:cs typeface="Arial" panose="020B0604020202020204" pitchFamily="34" charset="0"/>
              </a:rPr>
              <a:t>...</a:t>
            </a:r>
            <a:endParaRPr kumimoji="0" lang="de-DE" altLang="de-DE"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de-DE" altLang="de-DE" sz="2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457200"/>
            <a:ext cx="121920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3"/>
          <p:cNvSpPr>
            <a:spLocks noChangeArrowheads="1"/>
          </p:cNvSpPr>
          <p:nvPr/>
        </p:nvSpPr>
        <p:spPr bwMode="auto">
          <a:xfrm>
            <a:off x="1343608" y="5384983"/>
            <a:ext cx="20082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smtClean="0">
                <a:ln>
                  <a:noFill/>
                </a:ln>
                <a:solidFill>
                  <a:srgbClr val="808080"/>
                </a:solidFill>
                <a:effectLst/>
                <a:latin typeface="Arial" panose="020B0604020202020204" pitchFamily="34" charset="0"/>
                <a:ea typeface="Times New Roman" panose="02020603050405020304" pitchFamily="18" charset="0"/>
                <a:cs typeface="Arial" panose="020B0604020202020204" pitchFamily="34" charset="0"/>
              </a:rPr>
              <a:t>Verwandte Suchanfragen zu masern</a:t>
            </a:r>
            <a:endParaRPr kumimoji="0" lang="de-DE" altLang="de-DE"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3"/>
              </a:rPr>
              <a:t>r</a:t>
            </a:r>
            <a:r>
              <a:rPr kumimoji="0" lang="de-DE" altLang="de-DE" sz="800" b="1" i="0" u="none" strike="noStrike" cap="none" normalizeH="0" baseline="0" dirty="0" err="1" smtClean="0">
                <a:ln>
                  <a:noFill/>
                </a:ln>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13"/>
              </a:rPr>
              <a:t>ö</a:t>
            </a: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3"/>
              </a:rPr>
              <a:t>teln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4"/>
              </a:rPr>
              <a:t>masern </a:t>
            </a: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4"/>
              </a:rPr>
              <a:t>symptome</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5"/>
              </a:rPr>
              <a:t>masern </a:t>
            </a: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5"/>
              </a:rPr>
              <a:t>bilder</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6"/>
              </a:rPr>
              <a:t>masern </a:t>
            </a:r>
            <a:r>
              <a:rPr kumimoji="0" lang="de-DE" altLang="de-DE" sz="800" b="1"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6"/>
              </a:rPr>
              <a:t>bei erwachsenen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7"/>
              </a:rPr>
              <a:t>windpocken</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8"/>
              </a:rPr>
              <a:t>masern </a:t>
            </a:r>
            <a:r>
              <a:rPr kumimoji="0" lang="de-DE" altLang="de-DE" sz="800" b="1"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8"/>
              </a:rPr>
              <a:t>trotz </a:t>
            </a: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8"/>
              </a:rPr>
              <a:t>impfung</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19"/>
              </a:rPr>
              <a:t>mumps</a:t>
            </a:r>
            <a:endParaRPr kumimoji="0" lang="de-DE" altLang="de-DE"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0"/>
              </a:rPr>
              <a:t>masern </a:t>
            </a:r>
            <a:r>
              <a:rPr kumimoji="0" lang="de-DE" altLang="de-DE" sz="800" b="1" i="0" u="none" strike="noStrike" cap="none" normalizeH="0" baseline="0" dirty="0" err="1" smtClean="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0"/>
              </a:rPr>
              <a:t>impfung</a:t>
            </a:r>
            <a:endParaRPr kumimoji="0" lang="de-DE" altLang="de-DE"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173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1638</Words>
  <Application>Microsoft Office PowerPoint</Application>
  <PresentationFormat>Breitbild</PresentationFormat>
  <Paragraphs>322</Paragraphs>
  <Slides>41</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Arial</vt:lpstr>
      <vt:lpstr>Calibri</vt:lpstr>
      <vt:lpstr>Calibri Light</vt:lpstr>
      <vt:lpstr>open_sansregular</vt:lpstr>
      <vt:lpstr>Times New Roman</vt:lpstr>
      <vt:lpstr>Office Theme</vt:lpstr>
      <vt:lpstr>PowerPoint-Präsentation</vt:lpstr>
      <vt:lpstr>PowerPoint-Präsentation</vt:lpstr>
      <vt:lpstr>Ziel des Unterrichts</vt:lpstr>
      <vt:lpstr>Ziel des Unterrichtes kommentiert</vt:lpstr>
      <vt:lpstr>Krankheiten allgemein</vt:lpstr>
      <vt:lpstr>Arzt / Facharzt </vt:lpstr>
      <vt:lpstr>Krankenkassen </vt:lpstr>
      <vt:lpstr>Internet</vt:lpstr>
      <vt:lpstr>PowerPoint-Präsentation</vt:lpstr>
      <vt:lpstr> Vorbeugung Ernährung </vt:lpstr>
      <vt:lpstr> Vorbeugung Bewegung </vt:lpstr>
      <vt:lpstr> Vorbeugung Verhalten </vt:lpstr>
      <vt:lpstr>Vorbeugung  Impfen</vt:lpstr>
      <vt:lpstr>Güterabwägung beim Impfen</vt:lpstr>
      <vt:lpstr>Güterabwägung beim Impfen</vt:lpstr>
      <vt:lpstr>Güterabwägung beim Impfen</vt:lpstr>
      <vt:lpstr>Übertragbare Krankheiten</vt:lpstr>
      <vt:lpstr>AIDS </vt:lpstr>
      <vt:lpstr>AIDS/ HIV-Infektion</vt:lpstr>
      <vt:lpstr>Hepatitis A und B?  </vt:lpstr>
      <vt:lpstr>Hepatitis A</vt:lpstr>
      <vt:lpstr>Hepatitis B</vt:lpstr>
      <vt:lpstr> Impfbuch Vorderseite </vt:lpstr>
      <vt:lpstr>Impfbuch Rückseite</vt:lpstr>
      <vt:lpstr>Impfbuch Impfstatus: Wer hat wann und wogegen geimpft?</vt:lpstr>
      <vt:lpstr>Impfbuch Impfstatus: Wer hat wann und wogegen geimpft?</vt:lpstr>
      <vt:lpstr>FSME</vt:lpstr>
      <vt:lpstr>Impfbuch Impfstatus: Wer hat wann und wogegen geimpft?</vt:lpstr>
      <vt:lpstr>Reiseimpfungen </vt:lpstr>
      <vt:lpstr>Masern</vt:lpstr>
      <vt:lpstr>Geschichte</vt:lpstr>
      <vt:lpstr>Masern</vt:lpstr>
      <vt:lpstr>PowerPoint-Präsentation</vt:lpstr>
      <vt:lpstr>Röteln </vt:lpstr>
      <vt:lpstr>Wieso sind Röteln gefährlich?</vt:lpstr>
      <vt:lpstr>HPV-Impfung  was heißt HPV?    Antwort: humane Papillomaviren</vt:lpstr>
      <vt:lpstr>HPV-Impfung         </vt:lpstr>
      <vt:lpstr>Impfbare Krankheiten</vt:lpstr>
      <vt:lpstr>Hausaufgabe</vt:lpstr>
      <vt:lpstr> Glossar A-L </vt:lpstr>
      <vt:lpstr> Glossar M-Z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Impfen</dc:title>
  <dc:creator>Mueller Rainer</dc:creator>
  <cp:lastModifiedBy>Renninger Serpil</cp:lastModifiedBy>
  <cp:revision>160</cp:revision>
  <cp:lastPrinted>2022-07-12T09:34:45Z</cp:lastPrinted>
  <dcterms:created xsi:type="dcterms:W3CDTF">2016-02-16T12:06:47Z</dcterms:created>
  <dcterms:modified xsi:type="dcterms:W3CDTF">2022-07-12T13:55:29Z</dcterms:modified>
</cp:coreProperties>
</file>